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54"/>
  </p:notesMasterIdLst>
  <p:handoutMasterIdLst>
    <p:handoutMasterId r:id="rId55"/>
  </p:handoutMasterIdLst>
  <p:sldIdLst>
    <p:sldId id="2025" r:id="rId2"/>
    <p:sldId id="2078" r:id="rId3"/>
    <p:sldId id="2054" r:id="rId4"/>
    <p:sldId id="2075" r:id="rId5"/>
    <p:sldId id="2076" r:id="rId6"/>
    <p:sldId id="2077" r:id="rId7"/>
    <p:sldId id="2030" r:id="rId8"/>
    <p:sldId id="2074" r:id="rId9"/>
    <p:sldId id="2089" r:id="rId10"/>
    <p:sldId id="2036" r:id="rId11"/>
    <p:sldId id="2045" r:id="rId12"/>
    <p:sldId id="2050" r:id="rId13"/>
    <p:sldId id="2033" r:id="rId14"/>
    <p:sldId id="2037" r:id="rId15"/>
    <p:sldId id="2046" r:id="rId16"/>
    <p:sldId id="2048" r:id="rId17"/>
    <p:sldId id="2043" r:id="rId18"/>
    <p:sldId id="2081" r:id="rId19"/>
    <p:sldId id="2083" r:id="rId20"/>
    <p:sldId id="2035" r:id="rId21"/>
    <p:sldId id="2040" r:id="rId22"/>
    <p:sldId id="2041" r:id="rId23"/>
    <p:sldId id="2044" r:id="rId24"/>
    <p:sldId id="2049" r:id="rId25"/>
    <p:sldId id="2079" r:id="rId26"/>
    <p:sldId id="2088" r:id="rId27"/>
    <p:sldId id="2086" r:id="rId28"/>
    <p:sldId id="2096" r:id="rId29"/>
    <p:sldId id="2098" r:id="rId30"/>
    <p:sldId id="2100" r:id="rId31"/>
    <p:sldId id="2066" r:id="rId32"/>
    <p:sldId id="2097" r:id="rId33"/>
    <p:sldId id="2055" r:id="rId34"/>
    <p:sldId id="2057" r:id="rId35"/>
    <p:sldId id="2056" r:id="rId36"/>
    <p:sldId id="2059" r:id="rId37"/>
    <p:sldId id="2067" r:id="rId38"/>
    <p:sldId id="2060" r:id="rId39"/>
    <p:sldId id="2062" r:id="rId40"/>
    <p:sldId id="2068" r:id="rId41"/>
    <p:sldId id="2061" r:id="rId42"/>
    <p:sldId id="2069" r:id="rId43"/>
    <p:sldId id="2065" r:id="rId44"/>
    <p:sldId id="300" r:id="rId45"/>
    <p:sldId id="272" r:id="rId46"/>
    <p:sldId id="2087" r:id="rId47"/>
    <p:sldId id="2073" r:id="rId48"/>
    <p:sldId id="2093" r:id="rId49"/>
    <p:sldId id="2091" r:id="rId50"/>
    <p:sldId id="2092" r:id="rId51"/>
    <p:sldId id="2051" r:id="rId52"/>
    <p:sldId id="2038" r:id="rId5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надий Козлов" initials="Г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0000"/>
    <a:srgbClr val="CCFFFF"/>
    <a:srgbClr val="003300"/>
    <a:srgbClr val="33CC33"/>
    <a:srgbClr val="FF6600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88788" autoAdjust="0"/>
  </p:normalViewPr>
  <p:slideViewPr>
    <p:cSldViewPr>
      <p:cViewPr varScale="1">
        <p:scale>
          <a:sx n="79" d="100"/>
          <a:sy n="79" d="100"/>
        </p:scale>
        <p:origin x="2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68D4ADD-6E40-054E-B3D8-CC6B47FD0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14:55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24575,'0'15'0,"0"0"0,0 1 0,0-1 0,0 0 0,0 1 0,0-1 0,0 0 0,0 1 0,0-1 0,0 0 0,0 0 0,0 1 0,0-1 0,0 0 0,0 1 0,0-1 0,0 0 0,0 1 0,0-1 0,0 0 0,0 1 0,0-1 0,0 0 0,0 0 0,0 1 0,0-1 0,-7-6 0,5 4 0,-5-4 0,7 6 0,0 0 0,0 1 0,-6-1 0,4 8 0,-5-6 0,7 7 0,-7-9 0,6 0 0,-6 1 0,7-1 0,0 0 0,0 0 0,-7 1 0,5-1 0,-11 0 0,11 9 0,-12-7 0,13 14 0,-13-6 0,12 9 0,-12-9 0,12 6 0,-12-14 0,5 15 0,1-15 0,-7 6 0,14-8 0,-13 1 0,12-1 0,-11 0 0,11 1 0,-12-1 0,13 0 0,-13 1 0,12-1 0,-19 15 0,18-3 0,-19 13 0,13 2 0,-1-6 0,-5 6 0,6-9 0,-1 0 0,-5 10 0,13-8 0,-13 0 0,14-12 0,-6 0 0,7-6 0,0 7 0,-7-9 0,5 0 0,-4 1 0,6-1 0,0 0 0,0 8 0,0 3 0,-8 7 0,6 0 0,-5 0 0,7 1 0,0-1 0,0-8 0,0-2 0,0-7 0,0-1 0,0 0 0,0 1 0,0-1 0,-7 8 0,5 2 0,-6 18 0,8 1 0,-8 10 0,6 0 0,-6-1 0,0 1 0,6 0 0,-6 0 0,1-10 0,5 8 0,-5-17 0,7 8 0,-7-10 0,5 0 0,-6 0 0,8 0 0,0 1 0,0-1 0,0 0 0,0 0 0,0 0 0,0 10 0,0-16 0,0 14 0,0-16 0,0 17 0,0-14 0,0 12 0,0-15 0,0 9 0,0-9 0,0-2 0,0-8 0,0 1 0,0-1 0,0 0 0,0 1 0,0 7 0,0 2 0,0 8 0,0 10 0,0-8 0,0 17 0,0-8 0,0 10 0,0 0 0,0-1 0,0-8 0,0 6 0,0-15 0,0-2 0,0-2 0,0-7 0,0 8 0,0 0 0,8 10 0,-6-8 0,6 17 0,0-8 0,-6 10 0,13-10 0,-13 8 0,14-7 0,-14-1 0,13-2 0,-6-8 0,0-1 0,-1-8 0,-1-2 0,-6-7 0,6-1 0,-7 0 0,7 1 0,-5-1 0,4 0 0,1 1 0,-5-1 0,12 8 0,-5 2 0,1 9 0,4-1 0,-4 0 0,-1 0 0,5-8 0,-12-1 0,11-9 0,-11 0 0,5 1 0,-7-1 0,0 0 0,0 0 0,0 1 0,0-1 0,0 0 0,0 1 0,0-1 0,0 0 0,0 1 0,0-1 0,0 0 0,0 1 0,0-1 0,0 0 0,0 0 0,0 1 0,0-1 0,0 0 0,0 9 0,0-7 0,0 6 0,0-8 0,0 1 0,0-1 0,0 0 0,0 1 0,0-1 0,0 0 0,0 8 0,0 3 0,0 7 0,0-8 0,0 6 0,0-13 0,0 5 0,0-8 0,0 1 0,0-1 0,0 0 0,0 0 0,0 1 0,0-1 0,0 0 0,0 1 0,0-1 0,0 0 0,0 1 0,0-1 0,0-13 0,0-11 0,0-8 0,0-5 0,0 7 0,0-1 0,-7 8 0,5-6 0,-5 6 0,1-1 0,4-4 0,-5 4 0,0-6 0,6 0 0,-6-1 0,0 8 0,5 8 0,-4 8 0,6 8 0,6-8 0,-4 6 0,5-6 0,0 1 0,-6 4 0,6-4 0,0 6 0,-5 0 0,4 1 0,-6-1 0,7 0 0,-5 1 0,5-1 0,0 0 0,-6 1 0,6-1 0,-7 0 0,0-13 0,7 3 0,-5-19 0,11 13 0,-11-13 0,11 6 0,-4-8 0,-1 1 0,6 6 0,-5 3 0,6 6 0,0 0 0,0 0 0,1-15 0,0 11 0,0-11 0,-1 9 0,0 4 0,1-12 0,-1 13 0,-7-13 0,6 12 0,-6-5 0,8 1 0,-1 4 0,-6-12 0,-9 13 0,-9-6 0,-6 7 0,-1 0 0,1 0 0,0 0 0,0 0 0,-1 0 0,1 0 0,0 0 0,-1 0 0,1 0 0,0 0 0,-1 0 0,1 0 0,0 0 0,0 0 0,-1 0 0,1 0 0,0 0 0,-1 0 0,1 0 0,0 0 0,-1 0 0,8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7:54:3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22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22:5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24575,'0'13'0,"6"1"0,1-7 0,7-1 0,0 0 0,-1-4 0,1 4 0,-1-6 0,1 6 0,-1-4 0,1 4 0,-1-6 0,1 0 0,-1 0 0,1 0 0,0 0 0,-1 0 0,1 0 0,-1 0 0,1 0 0,-1 0 0,1 0 0,-1 0 0,1 0 0,-1 0 0,1 0 0,0 0 0,-1 0 0,1 0 0,-1 0 0,1 0 0,-1 0 0,1 0 0,-1 0 0,1 0 0,-1 0 0,1 0 0,0 0 0,-1 0 0,1 0 0,-1 0 0,1 0 0,-1 0 0,1 0 0,-1 0 0,1 0 0,-1 0 0,1 0 0,0 0 0,-1 0 0,1 0 0,-1 0 0,8 0 0,-6 0 0,6 0 0,-8 0 0,1 0 0,-1 0 0,1 0 0,-1 0 0,8 0 0,-6 0 0,6 0 0,-8 0 0,1 0 0,7 0 0,-6 0 0,5 0 0,-6 0 0,0 0 0,-1 0 0,1 0 0,-1 0 0,1 0 0,-1 0 0,8 0 0,1 0 0,1 0 0,4-7 0,-4 5 0,6-11 0,0 12 0,1-12 0,-1 4 0,1 1 0,-8-4 0,6 10 0,-13-4 0,5 6 0,-6-6 0,0 5 0,-1-5 0,1 6 0,-1 0 0,1 0 0,-1 0 0,1-6 0,-1 4 0,1-4 0,-1 6 0,1-6 0,0 5 0,-1-5 0,1 6 0,-1-6 0,8 4 0,-6-4 0,6 6 0,-8 0 0,1 0 0,-1 0 0,1 0 0,-1 0 0,1-6 0,0 4 0,6-4 0,-5 6 0,6 0 0,0 0 0,-6 0 0,6 0 0,-1 0 0,-5 0 0,6 0 0,-7 0 0,6 0 0,-5 0 0,6-6 0,-7 5 0,-1-5 0,1 6 0,-1 0 0,8 0 0,-6 0 0,6 0 0,-8 0 0,1 0 0,6 0 0,-4 0 0,4 0 0,-6 0 0,-1 0 0,8 0 0,-6 0 0,6 0 0,-8 0 0,8 0 0,-6 0 0,6 0 0,-8 0 0,8 0 0,0-6 0,1 4 0,5-4 0,-12 6 0,6 0 0,-7 0 0,-1 0 0,1 0 0,6 0 0,-4 0 0,4 0 0,-6 0 0,-1 0 0,1 0 0,6 0 0,-4 0 0,4 0 0,-6 0 0,-1 0 0,1 0 0,-1 0 0,1 0 0,0 0 0,-1 0 0,14 0 0,-11 0 0,11 0 0,-6 0 0,-6 0 0,6 0 0,-8 0 0,1 0 0,-1 0 0,1 0 0,-1 0 0,1 0 0,-1 0 0,1 0 0,-1 0 0,1 0 0,0 0 0,-1 0 0,1 0 0,-1 0 0,1 0 0,-1 0 0,1 6 0,-1-4 0,-11 4 0,-4-12 0,-11 4 0,-8-4 0,6 6 0,-13-6 0,6 4 0,0-10 0,-6 4 0,6-7 0,-1 7 0,3-4 0,6 4 0,1 1 0,5-5 0,-4 10 0,11-10 0,-12 11 0,6-11 0,-1 4 0,-4-6 0,5 1 0,-14-1 0,5-7 0,-4 11 0,12-9 0,-4 12 0,4-7 0,1 7 0,1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22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24575,'0'14'0,"-6"0"0,5-1 0,-11-5 0,10 4 0,-10-5 0,5 1 0,-1 4 0,-4-5 0,4 7 0,-5-7 0,5 5 0,-4-10 0,5 10 0,-7-5 0,1 1 0,-1 4 0,1-10 0,-1 10 0,1-5 0,-1 1 0,7 4 0,-13-11 0,11 5 0,-5 0 0,2-4 0,4 4 0,-6-6 0,1 0 0,5 0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3T08:23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3034 24575,'0'-13'0,"0"-1"0,0 1 0,0-1 0,6 7 0,-4-5 0,4 4 0,-6-5 0,6-1 0,-5 0 0,5 1 0,-6-1 0,0 1 0,0-1 0,6 1 0,-4-1 0,4 1 0,-6-1 0,0 1 0,0-1 0,6 0 0,-4 1 0,4-1 0,-6 1 0,0-1 0,0 1 0,0-1 0,0 1 0,0-1 0,0 1 0,0-1 0,0 0 0,6 7 0,-5-5 0,5 4 0,-6-5 0,0-1 0,0 1 0,6-1 0,-4 1 0,4-1 0,-6 1 0,0-1 0,0 0 0,6 1 0,-5-1 0,5 1 0,-6-1 0,0 1 0,0-1 0,0-6 0,0 4 0,0-4 0,0-1 0,6 6 0,-4-6 0,4 1 0,-6 4 0,0-4 0,0 6 0,0 1 0,0-1 0,0 1 0,0-1 0,6 0 0,-5 1 0,5-1 0,-6 1 0,0-8 0,0 6 0,0-13 0,0 13 0,0-6 0,0 8 0,0-1 0,0 1 0,0-1 0,0 1 0,0-1 0,6 1 0,-4-1 0,4 0 0,-6-6 0,0 5 0,0-6 0,0 0 0,0-1 0,0 0 0,0-6 0,0 6 0,0-1 0,0-4 0,0 11 0,0-4 0,0 6 0,0 1 0,0-1 0,0-6 0,0 4 0,0-11 0,0 11 0,0-11 0,0 11 0,0-11 0,0 11 0,0-4 0,0 6 0,0 1 0,0-1 0,0 1 0,0-1 0,0 1 0,0-8 0,0-1 0,0-1 0,0-12 0,0 10 0,0-12 0,0 7 0,0 1 0,0 0 0,0-1 0,0 8 0,0 1 0,0 8 0,0-1 0,0 1 0,0-8 0,0 6 0,-7-13 0,6 6 0,-6-8 0,1 1 0,4-1 0,-5-7 0,1 6 0,4-7 0,-4 16 0,6 1 0,0 1 0,0 4 0,0-4 0,0 6 0,0 1 0,0-8 0,0 6 0,0-6 0,0 0 0,0-1 0,0-7 0,0 6 0,0-4 0,-7 4 0,6-6 0,-6 7 0,7 1 0,0 7 0,0 1 0,0-1 0,0 1 0,0-1 0,0 1 0,0-1 0,0 1 0,0-8 0,0 6 0,0-6 0,0 1 0,0 4 0,0-4 0,0 6 0,0 1 0,-13 5 0,4 2 0,-12 6 0,8 6 0,-1 2 0,0 5 0,1 1 0,-1-1 0,1 1 0,5-1 0,-4-5 0,11 4 0,-11-11 0,10 11 0,-4-4 0,6 6 0,-6-1 0,5 1 0,-11-1 0,10 1 0,-4-1 0,0 1 0,5-1 0,-5 1 0,6-1 0,6-5 0,1-2 0,7-6 0,-1 0 0,-5-6 0,4 4 0,-5-10 0,7 5 0,-7-7 0,5 7 0,-4-5 0,5 4 0,1-5 0,0 5 0,-7-4 0,5 11 0,-4-5 0,5 0 0,1 4 0,-1-4 0,-5 0 0,4 5 0,-5-5 0,7 6 0,-1 0 0,1 0 0,0 0 0,-1 0 0,1 0 0,-7-7 0,5 6 0,-4-5 0,-7 6 0,-2 0 0,-13-6 0,1 4 0,-1-4 0,13 6 0,2 0 0,13 0 0,-1 6 0,1-4 0,-7 10 0,-1-4 0,-6 5 0,0 1 0,0-1 0,0 1 0,0-1 0,6-5 0,-4 4 0,10-11 0,-5 11 0,7-4 0,-1 5 0,1-5 0,-6 4 0,4-4 0,-5-1 0,1 5 0,4-4 0,-11 5 0,11 1 0,-10-1 0,4 1 0,0-7 0,-5 5 0,5-4 0,-6 5 0,6 1 0,-4 0 0,4-1 0,-6 1 0,6-7 0,-5-7 0,5-7 0,-12-7 0,5 1 0,-11-1 0,10-7 0,-10 6 0,5-6 0,-1 8 0,-4 5 0,11-4 0,-11 5 0,10-7 0,-10 1 0,5 5 0,-1-4 0,-5-2 0,6-2 0,-7-4 0,0 6 0,1 1 0,-1-1 0,7 1 0,-5 5 0,4-4 0,0 4 0,-4 1 0,5 1 0,-7 6 0,1 0 0,-1 0 0,1 0 0,-1 0 0,1 0 0,-1 0 0,7-6 0,-5 4 0,4-4 0,-6 6 0,7 6 0,1 2 0,6 5 0,0 1 0,-6-6 0,-2 4 0,1-5 0,-5 1 0,10 4 0,-10-11 0,11 11 0,-11-10 0,10 10 0,-10-5 0,5 1 0,-1 4 0,-4-11 0,5 11 0,-7-4 0,6 5 0,-4-5 0,11 4 0,-11-11 0,4 6 0,1-1 0,-5-5 0,4 11 0,1-4 0,-5-1 0,4 5 0,-5-4 0,-1 5 0,1-5 0,5 4 0,2-11 0,6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09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3479 140 24575,'-32'0'0,"0"0"0,-9 0 0,-2 0 0,-9 0 0,9 0 0,-6 0 0,6 0 0,0 0 0,-7-8 0,16 6 0,-16-6 0,16 8 0,-7-7 0,17 6 0,-6-7 0,13 2 0,-13 4 0,13-4 0,-5-1 0,7 5 0,0-4 0,-7 6 0,5-7 0,-5 6 0,-1-6 0,7 1 0,-14 4 0,13-5 0,-13 0 0,13 5 0,-5-5 0,7 1 0,0 4 0,1-4 0,-1 6 0,0 0 0,0 0 0,1 0 0,-1 0 0,0 0 0,-7 0 0,-3-8 0,-7 7 0,0-6 0,-9 7 0,-2 0 0,-18 0 0,6 0 0,-16 0 0,6 0 0,1 0 0,-7 0 0,6 0 0,1 0 0,2 0 0,11 0 0,-1 0 0,9 0 0,2 0 0,9 7 0,0-6 0,0 14 0,0-13 0,8 11 0,-7-11 0,7 11 0,-8-4 0,8 0 0,-6 6 0,5-14 0,-7 14 0,8-14 0,-6 14 0,13-14 0,-5 6 0,7-7 0,0 7 0,0-5 0,1 4 0,-1 1 0,0-6 0,0 6 0,1 0 0,-1-6 0,-8 13 0,-1-5 0,-8 7 0,-9 0 0,-2 1 0,-23 22 0,11-16 0,-2 23 0,16-28 0,9 5 0,7-7 0,3-1 0,7 0 0,0-1 0,1-5 0,5 4 0,-4-12 0,12 13 0,-12-6 0,4 6 0,1 1 0,-13 1 0,18 6 0,-18-5 0,12 13 0,-6-13 0,7 6 0,-5-9 0,11 1 0,-11-7 0,-3 6 0,6-6 0,-11 8 0,19-2 0,-11 1 0,5 0 0,0 0 0,-5-1 0,5 1 0,-7 0 0,7 7 0,-6-5 0,13 5 0,-12-7 0,11 0 0,-11 0 0,11-14 0,-4-2 0,6-14 0,0 0 0,0 0 0,0 1 0,0-1 0,0 0 0,0 0 0,0 1 0,0-1 0,0 0 0,0 0 0,0 1 0,0-1 0,0 0 0,0 0 0,0 1 0,0-1 0,0 0 0,0 13 0,0 11 0,0 7 0,0 5 0,0-6 0,0 0 0,0 0 0,0-1 0,0 1 0,0 0 0,0 0 0,0-1 0,6-5 0,3-3 0,5-6 0,1 0 0,0 0 0,0 0 0,-1 0 0,1 0 0,0 0 0,0 0 0,-1 0 0,1 0 0,7 0 0,-5 0 0,6 0 0,-9 0 0,1 0 0,0 0 0,-7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09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6429 1 24575,'-15'0'0,"-16"0"0,4 7 0,-22 3 0,14 13 0,-14-4 0,6 5 0,-9-7 0,0 0 0,0 0 0,-9 9 0,6-6 0,-6 6 0,-1-8 0,7 7 0,-16-5 0,17 13 0,-18-13 0,8 14 0,-10-13 0,-1 6 0,1-1 0,0-5 0,0 6 0,10-2 0,-8-4 0,18 4 0,-18-7 0,18 0 0,1-1 0,3 0 0,16-8 0,1-1 0,3-8 0,13 0 0,-5 0 0,-1 0 0,7 0 0,-7 0 0,9 0 0,-1 0 0,0 0 0,0 0 0,-7 0 0,-11 0 0,-1 0 0,-26 0 0,14 0 0,-25 0 0,7 0 0,-11 0 0,17 0 0,-2 0 0,-25 0-297,20-1 1,1 2 296,-13 7 0,-8-6-83,11 14 83,10-6 0,2 0 0,10 6 0,9-7 0,2 0 590,9-2-590,8 0 86,2-6-86,7 6 0,0-7 0,0 0 0,1 0 0,-1 7 0,0-6 0,0 6 0,1-1 0,-1-4 0,0 11 0,-7-11 0,5 11 0,-6-12 0,9 13 0,-1-6 0,0 7 0,-7 0 0,5 0 0,-5 0 0,7 0 0,-8 0 0,6 8 0,-13 2 0,12 7 0,-12 0 0,12 0 0,-4-8 0,-1 6 0,6-13 0,1 5 0,3-7 0,5 0 0,0-1 0,-6-5 0,6-3 0,-6-6 0,-1 0 0,0 0 0,0 0 0,0 0 0,7-23 0,-6-6 0,5-14 0,-17-16 0,-10 12 0,-11-17 0,1 10 0,-6 8 0,8 12 0,1 2 0,-7 13 0,16 3 0,-7 8 0,17 8 0,1-6 0,1 4 0,5-4 0,-5 6 0,7 0 0,0 0 0,1-7 0,-1 5 0,-8-4 0,-1-1 0,-8 5 0,0-12 0,-9 12 0,-2-5 0,0 0 0,-6 5 0,14-5 0,-6 0 0,1 5 0,13-5 0,-12 7 0,15 0 0,0 0 0,1 0 0,8 0 0,1 0 0,-1 0 0,0 0 0,0 0 0,1 0 0,-1 0 0,0 0 0,0 0 0,1 0 0,-9 0 0,6 0 0,-13 0 0,6 0 0,-8 0 0,0 0 0,0 0 0,-9 0 0,7 0 0,-7 0 0,9 0 0,-9 0 0,7 0 0,1 0 0,3 0 0,13 0 0,-5 0 0,7 0 0,0 0 0,0 0 0,1 6 0,-9 3 0,-1-1 0,-8 7 0,0-6 0,0 7 0,0 0 0,0 0 0,14-1 0,-11 1 0,19-8 0,-12-1 0,14 0 0,-5-5 0,4 4 0,-5 1 0,-9-6 0,7 12 0,-15-11 0,15 11 0,-14-11 0,5 4 0,1 1 0,1-5 0,9 4 0,-1-6 0,7-6 0,1-3 0,7-5 0,0-1 0,0 0 0,0 0 0,0 1 0,0-1 0,7 0 0,-6 0 0,13-7 0,-12 5 0,12-5 0,-13 7 0,6 0 0,-7 1 0,6 5 0,-4 9 0,5 9 0,-7 5 0,0 1 0,0 0 0,0 0 0,0-1 0,0 1 0,0 0 0,0 0 0,0-1 0,0 1 0,0 0 0,0 0 0,0-1 0,0 1 0,0 0 0,0 0 0,0-1 0,6-5 0,-4 4 0,11-12 0,-12 12 0,6-4 0,0 5 0,-6 1 0,12-7 0,-4-1 0,5-7 0,1 0 0,0 0 0,0 0 0,-1 0 0,1 0 0,0 6 0,0-4 0,-1 5 0,-5-7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1T17:09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14:56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14:57:4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1243 1 24575,'-9'7'0,"2"1"0,7 8 0,-7-1 0,6 0 0,-6 0 0,7 1 0,-7-1 0,5 0 0,-11 1 0,11 7 0,-5-6 0,7 6 0,0-7 0,-6-1 0,4 0 0,-5 1 0,0-8 0,6 6 0,-6-6 0,0 8 0,5-1 0,-11 0 0,11 0 0,-12-6 0,13 5 0,-13-6 0,12 7 0,-11-6 0,11 5 0,-5-6 0,0 1 0,6 4 0,-13-4 0,12 6 0,-11 0 0,4 1 0,1-1 0,1 0 0,0 0 0,6 1 0,-6-1 0,7 0 0,0 1 0,-15-1 0,11 1 0,-10 0 0,7-8 0,5 6 0,-5-6 0,0 1 0,6 5 0,-6-6 0,7 7 0,-7 1 0,5-1 0,-4 0 0,6 1 0,-7-8 0,5 6 0,-5-6 0,1 1 0,4 4 0,-5-4 0,0 6 0,6 0 0,-6 1 0,0-8 0,5 6 0,-5-6 0,7 8 0,-6-8 0,4 6 0,-12-6 0,13 7 0,-13 1 0,12-1 0,-12 8 0,12-5 0,-12 13 0,5-14 0,0 6 0,2-7 0,0-1 0,5 0 0,-4 1 0,6-1 0,-7-7 0,5 6 0,-11-6 0,11 8 0,-12-1 0,5 8 0,1-5 0,-7 13 0,6-14 0,0 6 0,-5-7 0,13-1 0,-6 0 0,0 1 0,5-1 0,-11 0 0,11 1 0,-11-1 0,11 0 0,-12 0 0,13 1 0,-14 7 0,6 2 0,0 0 0,-5-1 0,12-1 0,-5-6 0,0 7 0,6-9 0,-6 0 0,0 0 0,5 1 0,-11-1 0,11 0 0,-11 1 0,11-1 0,-12 0 0,13 1 0,-13-1 0,12 0 0,-5 0 0,1 1 0,4-1 0,-5 0 0,7 1 0,-7-1 0,6 0 0,-6 1 0,0-8 0,5 6 0,-11-13 0,11 13 0,-12-5 0,13 6 0,-13 8 0,12-6 0,-13 15 0,13-15 0,-13 14 0,14-14 0,-14 7 0,14-9 0,-6 0 0,7 1 0,0-1 0,-7 0 0,5 0 0,-4 1 0,-1-1 0,5 0 0,-5 1 0,7-1 0,-7-7 0,6 6 0,-6-5 0,0 6 0,5 0 0,-4 0 0,6 1 0,-7-1 0,5 0 0,-5 1 0,7-1 0,-6 0 0,4 1 0,-5-1 0,7 0 0,-7 0 0,6 1 0,-6 7 0,7 2 0,0 1 0,0-3 0,0-8 0,0 0 0,0 1 0,-7-1 0,5 0 0,-5 1 0,7-1 0,0 0 0,0 1 0,0-1 0,0 0 0,0 0 0,-6-6 0,4 5 0,-5-6 0,7 7 0,0 1 0,0-1 0,0 0 0,0 1 0,0-1 0,0 0 0,0 0 0,0 1 0,0-1 0,0 0 0,0 1 0,0-1 0,0 0 0,-7-6 0,6 4 0,-6-18 0,7 4 0,-15-8 0,11-5 0,-10 6 0,7-7 0,5-1 0,-12 1 0,13 0 0,-13-1 0,12-7 0,-4 6 0,-1-6 0,-2-1 0,0 7 0,2-14 0,0 14 0,5-7 0,-11 16 0,11 8 0,-5 8 0,7 8 0,0-1 0,7-7 0,1-1 0,8-7 0,-1 0 0,-6 7 0,4-5 0,-11 11 0,11-4 0,-11 6 0,12-6 0,-13 4 0,13-11 0,-12 11 0,11-4 0,-4 0 0,-1 4 0,6-11 0,-12 11 0,5-4 0,-7 6 0,0 1 0,0-1 0,0 0 0,0 8 0,0-5 0,0 5 0,0-8 0,0-13 0,6-4 0,3-13 0,-1 0 0,6-1 0,-12 1 0,11 0 0,-4 6 0,6 2 0,0 7 0,9-7 0,-7 5 0,6-5 0,0 7 0,-5-7 0,5 5 0,-8-4 0,1 6 0,-8-7 0,6-2 0,-13-6 0,13 6 0,-12-4 0,4 4 0,1 1 0,-5-14 0,5 4 0,-7-25 0,0-23 0,9-27 0,-6 32 0,7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14:57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08:11:5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12124 1364 24575,'-30'0'0,"-6"0"0,-6-8 0,-20 7 0,15-15 0,-28 6 0,9-9 0,-11 0 0,0 0 0,0-1 0,-11 1-320,36 4 1,0-1 319,-32-5 0,22 1 0,2-1 0,-3-8 0,9 13 0,-1-1 0,-15-18 0,-18 13 0,0-6 0,8 9 0,-9-1 0,1 0 0,8 1 0,-8 7 0,0-5 0,8 6 0,-8-9 0,-1 9 0,10-6 0,-10 7 0,13-10 0,-1 1 0,0 0-137,10 0 137,-7 0 0,18 1 0,-8 8 0,10-6 0,9 6 634,-6 1-634,6-7 142,-23 6-142,0-8 0,-3 0 0,7 7 0,0-5 0,-14 4 0,-2 2-254,30 0 1,0 1 253,-29-1 0,15 0 0,1-2 0,-13-7 0,15 8 0,-1 1 0,-19-10 0,30 10 0,-1 0 0,-39-19 0,41 18 0,0 0 0,-41-18 0,40 23 0,0 1 0,-1-9 0,1 0 0,-40 10 0,41-9 0,0-2 0,-41 4 0,0 0 0,13-6 0,14 7 0,10 0 0,0-6 0,0 14 0,10-14 0,-8 15 507,8-15-507,-10 14 0,0-14 0,-10 14 0,8-14 0,-8 14 0,10-6 0,0 8 0,1 0 0,-1 0 0,9 0 0,3 0 0,9 0 0,0 0 0,7 0 0,-5-7 0,6-2 0,-8 0 0,7 1 0,-12 8 0,19 0 0,-19 0 0,21 0 0,-6 0 0,8 0 0,-1 0 0,1 0 0,0 0 0,-1 0 0,1 0 0,0 0 0,6 7 0,-4-5 0,11 11 0,-12-11 0,6 12 0,-7-13 0,-9 6 0,6-22 0,-5 12 0,-1-12 0,-1 15 0,0 0 0,-7 0 0,7 0 0,-8 0 0,8 0 0,1 0 0,1 0 0,6 0 0,-6 0 0,7 0 0,-7 0 0,6 0 0,-14 0 0,5 0 0,-7 0 0,0 7 0,0-5 0,-10 6 0,-1-8 0,-10 0 0,0 0 0,1 0 0,-12 0 0,9 0 0,-8 0 0,10 0 0,1 0 0,-1 8 0,-15-7 0,12 7 0,-11 0 0,14-6 0,-10 15 0,8-7 0,-19 1 0,9 5 0,-11-5 0,0 8 0,0 0 0,0 0 0,0 1 0,11-2 0,2-7 0,0 5 0,7-14 0,-7 15 0,20-15 0,-8 6 0,17-8 0,-8 7 0,1-5 0,7 5 0,-8-7 0,1 0 0,-8 0 0,4 0 0,-2 0 0,5 0 0,8 0 0,-7 0 0,-1 0 0,-1 0 0,-10 0 0,0 0 0,0 0 0,1 0 0,8 0 0,-6 0 0,6 0 0,0 0 0,3 0 0,9 0 0,0 0 0,-1 0 0,1 0 0,0 0 0,0-7 0,0 5 0,-1-13 0,1 14 0,8-14 0,-6 6 0,5-7 0,1 0 0,-21-8 0,17 7 0,-28 0 0,22 2 0,-8 6 0,1-8 0,-3 7 0,1-5 0,-8 13 0,8-13 0,-1 13 0,-6-14 0,15 14 0,-15-6 0,15 1 0,-15 5 0,15-6 0,-6 1 0,0 5 0,6-5 0,-6-1 0,-1 7 0,-7-14 0,4 13 0,-11-5 0,22-1 0,-8 6 0,18-5 0,-6 0 0,14 5 0,-7-6 0,9 8 0,0 0 0,-1-6 0,1 4 0,0-5 0,-1 7 0,1 7 0,0-5 0,6 11 0,-4-11 0,4 12 0,-6-13 0,6 13 0,-4-12 0,11 11 0,-5-4 0,7 6 0,0 0 0,-6-6 0,4 4 0,-5-4 0,7 6 0,-7 0 0,6 1 0,-13-1 0,12 0 0,-11 1 0,11-1 0,-12-7 0,13 6 0,-13-12 0,6 5 0,-8-7 0,1 0 0,6 6 0,3-11 0,6 4 0,0-15 0,0 1 0,0 0 0,0-1 0,0 1 0,0 0 0,0-1 0,0 1 0,0 0 0,0 0 0,0-1 0,0 1 0,0 0 0,0-1 0,0 15 0,0 9 0,0 9 0,0 5 0,0-6 0,0-1 0,0 0 0,0 0 0,0 1 0,0-1 0,0 0 0,0 1 0,0-1 0,0 0 0,0 1 0,0-1 0,0 0 0,0 0 0,0 1 0,0-1 0,0 0 0,0 1 0,0-1 0,6-7 0,3-1 0,6-7 0,1-7 0,-1-1 0,0-7 0,0 6 0,1-4 0,-1 4 0,0 1 0,-6-6 0,4 12 0,-4-11 0,6 11 0,-6-12 0,4 13 0,-11-6 0,5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7:52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24575,'28'0'0,"-9"0"0,9 6 0,-13-4 0,0 5 0,0-7 0,0 0 0,0 6 0,0-4 0,0 5 0,0-7 0,0 0 0,0 6 0,0-4 0,0 5 0,8-7 0,-6 0 0,6 0 0,-8 6 0,0-4 0,0 5 0,0-7 0,0 0 0,-6 6 0,4-4 0,-5 5 0,7-7 0,0 0 0,0 0 0,0 0 0,0 6 0,0-4 0,0 5 0,0-7 0,0 6 0,1-4 0,-1 5 0,0-7 0,0 0 0,0 7 0,0-6 0,0 6 0,0-7 0,0 7 0,0-6 0,0 6 0,-7 0 0,5-6 0,-4 6 0,6 0 0,0-6 0,0 6 0,0-7 0,8 7 0,-6-5 0,6 5 0,-8 0 0,7 2 0,-5-1 0,14 7 0,-14-13 0,14 12 0,-14-12 0,13 12 0,-5-12 0,0 12 0,6-12 0,-7 5 0,1-1 0,6-4 0,-14 11 0,13-11 0,-13 11 0,6-11 0,-8 5 0,0-1 0,0-4 0,0 5 0,8 0 0,-6-5 0,6 12 0,-8-13 0,0 6 0,8 0 0,-6-5 0,13 5 0,-13 0 0,6-5 0,0 11 0,-6-11 0,6 6 0,6-2 0,-10-4 0,11 5 0,-15-1 0,0-4 0,0 5 0,0-7 0,0 0 0,0 0 0,-7 6 0,5-4 0,-4 5 0,6-7 0,0 0 0,0 0 0,0 0 0,0 0 0,0 0 0,0 0 0,0 0 0,0 0 0,0 6 0,0 3 0,0 6 0,0 0 0,0-7 0,-7 5 0,6-11 0,-6 11 0,1-4 0,4-1 0,-11 5 0,11-11 0,-11 11 0,4-4 0,1-1 0,-5-8 0,4-8 0,-6-7 0,7 0 0,-5 0 0,4 0 0,-6 0 0,0-8 0,0 6 0,0 7 0,0 12 0,0 13 0,0 0 0,0 0 0,0 0 0,0 0 0,0 0 0,-6-6 0,4-9 0,-11-2 0,4-5 0,-6 7 0,0 0 0,0 0 0,0 0 0,0 0 0,0 0 0,0 0 0,0 0 0,0 0 0,0 0 0,0 0 0,13 0 0,11 0 0,7 0 0,6 0 0,-7 0 0,0 0 0,0 0 0,0 0 0,0 0 0,0 0 0,0 0 0,0 0 0,0 0 0,0 0 0,0 0 0,0 0 0,0 0 0,0 0 0,0 0 0,-6-6 0,-3-3 0,-12 1 0,4-6 0,-5 6 0,1 0 0,4-6 0,-5 6 0,7-7 0,0 0 0,0 0 0,0 0 0,0 0 0,0 0 0,-6 0 0,4 0 0,-11 0 0,4 0 0,1 0 0,-5 0 0,4 0 0,-6 0 0,7 6 0,1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7:52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24575,'0'15'0,"0"0"0,0 0 0,0 0 0,0 0 0,-6 0 0,4 1 0,-11-8 0,11 5 0,-11-11 0,11 11 0,-12-4 0,13 6 0,-13-7 0,13 5 0,-13-11 0,13 11 0,-6-4 0,0 6 0,6 0 0,-13-7 0,13 5 0,-6-4 0,7 6 0,-7-7 0,6 5 0,-6-4 0,0 6 0,6 0 0,-6 0 0,0-7 0,6 6 0,-6-6 0,7 7 0,0 0 0,-7 0 0,6 0 0,-6 0 0,7 0 0,0 0 0,-7-7 0,6 6 0,-6-6 0,7 7 0,0 0 0,-7 0 0,6 0 0,-6 0 0,7 0 0,-7 0 0,6 0 0,-6 0 0,7 0 0,-7 0 0,6 0 0,-6 0 0,7 0 0,0-13 0,0-10 0,0-9 0,0-5 0,0 7 0,0 0 0,-7 7 0,6-5 0,-6 4 0,7-6 0,0 0 0,-7 0 0,6 0 0,-6 0 0,0 0 0,5 0 0,-4 0 0,6 0 0,-7 7 0,5-6 0,-4 19 0,6-3 0,0 13 0,0 0 0,0 0 0,6-6 0,-4 4 0,5-5 0,-1 7 0,-4 0 0,12 0 0,-13 0 0,13 0 0,-13 0 0,6 0 0,0-6 0,-6 4 0,13-11 0,-6 4 0,7-6 0,0 0 0,0 0 0,0-6 0,0 4 0,0-5 0,-7 1 0,6 4 0,-6-5 0,7 7 0,0-6 0,0 4 0,0-5 0,0 7 0,0 0 0,0-6 0,0 4 0,0-5 0,-6 1 0,-3 4 0,-6-5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7:52:2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24575,'15'15'0,"0"0"0,8 1 0,-6-1 0,14 1 0,-14-1 0,13 2 0,-13-9 0,14 7 0,-14-7 0,6 8 0,-8-8 0,0 5 0,8-4 0,-6 0 0,5 5 0,-7-6 0,1 0 0,-1 6 0,0-13 0,0 13 0,0-13 0,-7 13 0,5-13 0,-4 6 0,6 0 0,0-6 0,-7 13 0,5-13 0,-4 13 0,6-6 0,0 1 0,0 4 0,0-5 0,0 1 0,0 4 0,0-11 0,0 11 0,0-11 0,0 11 0,0-11 0,-7 11 0,6-11 0,-6 11 0,7-5 0,0 1 0,0 4 0,0-5 0,0 7 0,8-6 0,-6 4 0,6-5 0,-8 8 0,0-1 0,0-7 0,0 5 0,0-4 0,0 6 0,8 0 0,-6 0 0,6 1 0,-8-1 0,7 1 0,-5-8 0,6 6 0,-8-6 0,0 7 0,0-6 0,0 4 0,0-5 0,0 1 0,0 4 0,0-11 0,0 11 0,1-11 0,-1 11 0,0-11 0,0 11 0,0-11 0,0 5 0,-7-14 0,-1-2 0,-7-6 0,0 0 0,0 0 0,0 0 0,0-7 0,0 5 0,0-6 0,0 8 0,0 0 0,0 0 0,0 0 0,0 0 0,0 13 0,0 10 0,0 9 0,0 5 0,0-7 0,0 0 0,0 0 0,0 0 0,0 0 0,0 0 0,0 0 0,0 0 0,0 0 0,0 0 0,0 8 0,0-6 0,0 6 0,0-8 0,0 0 0,0 0 0,0 0 0,0 0 0,0 0 0,0-14 0,0-9 0,0-9 0,-15 2 0,12 2 0,-26 11 0,25-19 0,-17 18 0,5-12 0,5 22 0,-3 1 0,-1 0 0,12 6 0,-26-13 0,18 6 0,-5-14 0,3 6 0,5-6 0,-7 7 0,-8 0 0,-2 0 0,7-14 0,3 3 0,15-5 0,0 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3T17:52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F70751-62C0-2346-9D2A-C7C1760519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96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ru-RU" altLang="ru-RU" dirty="0">
              <a:ea typeface="ＭＳ Ｐゴシック" charset="-128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74067E-A282-2145-9E1A-13A630CDB8F1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31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Angular observables </a:t>
            </a:r>
            <a:r>
              <a:rPr lang="en-US" dirty="0" err="1"/>
              <a:t>C_hel</a:t>
            </a:r>
            <a:r>
              <a:rPr lang="en-US" dirty="0"/>
              <a:t> are defined to probe the spin correlation of \bar t t system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67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“Alignment” limit – </a:t>
            </a:r>
            <a:r>
              <a:rPr lang="ru-RU" dirty="0"/>
              <a:t>предел выравнивания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15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7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41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11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86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77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433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476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F29660-E053-A54C-ACB7-4ACBA4658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A1A5A-1567-534E-8B68-E82FCA77BE9A}" type="slidenum">
              <a:rPr lang="en-US" altLang="ru-RU"/>
              <a:pPr/>
              <a:t>45</a:t>
            </a:fld>
            <a:endParaRPr lang="en-US" altLang="ru-RU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C3B6A47E-3059-C24E-8990-8DC527C51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6FDF2B4A-BD28-6345-8809-3E191E4DC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b="1"/>
              <a:t>The decays of heavy quarkonia are good test to search for a Higgs in light sector (CP-even h).</a:t>
            </a:r>
          </a:p>
          <a:p>
            <a:r>
              <a:rPr lang="en-US" altLang="ru-RU" b="1"/>
              <a:t>The predicted BR(T-&gt;ll bar h) could be potentially probed by precision measurements at hadron colliders and even the ILC.</a:t>
            </a:r>
          </a:p>
          <a:p>
            <a:r>
              <a:rPr lang="en-US" altLang="ru-RU" b="1"/>
              <a:t>On the other side, three-body decays with measurement of invariant mass spectra of leptons recoiling against a Higgs is much valuable insight into dynamics of heavy T(QQ bar) quarkonia.</a:t>
            </a:r>
          </a:p>
          <a:p>
            <a:endParaRPr lang="en-US" altLang="ru-RU" b="1"/>
          </a:p>
          <a:p>
            <a:endParaRPr lang="en-US" altLang="ru-RU" b="1"/>
          </a:p>
        </p:txBody>
      </p:sp>
    </p:spTree>
    <p:extLst>
      <p:ext uri="{BB962C8B-B14F-4D97-AF65-F5344CB8AC3E}">
        <p14:creationId xmlns:p14="http://schemas.microsoft.com/office/powerpoint/2010/main" val="24807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36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D50A4B-9ADC-7441-A2E8-DAEDD91D2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8AA4F-9B71-B449-9F92-B2D6679BE330}" type="slidenum">
              <a:rPr lang="en-US" altLang="ru-RU"/>
              <a:pPr/>
              <a:t>46</a:t>
            </a:fld>
            <a:endParaRPr lang="en-US" altLang="ru-RU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C279B2DA-F81A-AC48-821B-8153631E1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53B3EDF8-B0DD-DB43-B5A4-786CFD434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b="1" dirty="0"/>
              <a:t>For T(</a:t>
            </a:r>
            <a:r>
              <a:rPr lang="en-US" altLang="ru-RU" b="1" dirty="0" err="1"/>
              <a:t>UbarU</a:t>
            </a:r>
            <a:r>
              <a:rPr lang="en-US" altLang="ru-RU" b="1" dirty="0"/>
              <a:t>) bound state the changing of F (T-&gt;</a:t>
            </a:r>
            <a:r>
              <a:rPr lang="en-US" altLang="ru-RU" b="1" dirty="0" err="1"/>
              <a:t>ll</a:t>
            </a:r>
            <a:r>
              <a:rPr lang="en-US" altLang="ru-RU" b="1" dirty="0"/>
              <a:t> bar H) is very small with increasing of </a:t>
            </a:r>
            <a:r>
              <a:rPr lang="en-US" altLang="ru-RU" b="1" dirty="0" err="1"/>
              <a:t>m_A</a:t>
            </a:r>
            <a:r>
              <a:rPr lang="en-US" altLang="ru-RU" b="1" dirty="0"/>
              <a:t> from200 to 300 GeV at 5&lt;tan\beta&lt;20. However, the situation changes drastically if one consider T (D D bar). The amplitude F (T-&gt;</a:t>
            </a:r>
            <a:r>
              <a:rPr lang="en-US" altLang="ru-RU" b="1" dirty="0" err="1"/>
              <a:t>ll</a:t>
            </a:r>
            <a:r>
              <a:rPr lang="en-US" altLang="ru-RU" b="1" dirty="0"/>
              <a:t> bar H) falls down with increasing of </a:t>
            </a:r>
            <a:r>
              <a:rPr lang="en-US" altLang="ru-RU" b="1" dirty="0" err="1"/>
              <a:t>m_A</a:t>
            </a:r>
            <a:r>
              <a:rPr lang="en-US" altLang="ru-RU" b="1" dirty="0"/>
              <a:t> in the range above mentioned.</a:t>
            </a:r>
          </a:p>
          <a:p>
            <a:r>
              <a:rPr lang="en-US" altLang="ru-RU" b="1" dirty="0"/>
              <a:t>No essential difference is found with increasing of tan\beta from 5 to 20. </a:t>
            </a:r>
          </a:p>
        </p:txBody>
      </p:sp>
    </p:spTree>
    <p:extLst>
      <p:ext uri="{BB962C8B-B14F-4D97-AF65-F5344CB8AC3E}">
        <p14:creationId xmlns:p14="http://schemas.microsoft.com/office/powerpoint/2010/main" val="206685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Preclude -</a:t>
            </a:r>
            <a:r>
              <a:rPr lang="ru-RU" dirty="0"/>
              <a:t>исключать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1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invariant mass of the reconstructed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system and variables sensitive to its spin state are used to discriminate against the standard model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background. An excess of the data above the background prediction, as modeled using perturbative quantum chromodynamics (QCD) only, is observed. The excess is located close to the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production threshold and it significantly favors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pseudoscalar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signal hypothesis over the scalar hypothesis. It is compatible with the production of a 1S[1]0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 bound state (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t), as predicted by a simplified model of nonrelativistic QCD, with a cross section of 7.1 pb and an uncertainty of 11%. The excess has a significance of above five standard deviations. Including the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 contribution in the background modeling, exclusion limits at 95% confidence level are set on the coupling of further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pseudoscalar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or scalar bosons to top quarks in a mass range of 365-1000 GeV and relative widths of 0.5-25%.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09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 spin of top quark to be transferred directly to its decay products, enabling precise measurements of spin properties via angular distribution.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marker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маркер запутанности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87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4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09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70751-62C0-2346-9D2A-C7C176051915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76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4FF2-1FED-BB45-9087-FEE32471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72A0-EA7E-3148-88C5-B97F848B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1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A198-E5E2-2245-8F5A-74A35C11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0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AEEB-2989-124A-8107-17755D18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8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6A95-CFEC-B442-A1D8-F15EFADC1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6123-99B3-F049-8BFA-2F5897E43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2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E5BB-34F8-2F4B-98DA-4722D7ECB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46FF-33A2-3843-9F8E-C482166E5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1E50-FC46-AD48-8064-12F9534A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F02C-23D2-9047-B27D-57121DD10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A6CC-F616-F54C-8E05-64FEBD0CB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5A55-0453-6E4F-BD50-55A89A7B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67AB-92E1-5048-B7AC-5F341F2B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579005C-5562-9B4A-AF9F-1185113FE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8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20.png"/><Relationship Id="rId3" Type="http://schemas.openxmlformats.org/officeDocument/2006/relationships/image" Target="../media/image38.png"/><Relationship Id="rId7" Type="http://schemas.openxmlformats.org/officeDocument/2006/relationships/image" Target="../media/image190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10.png"/><Relationship Id="rId5" Type="http://schemas.openxmlformats.org/officeDocument/2006/relationships/image" Target="../media/image390.png"/><Relationship Id="rId15" Type="http://schemas.openxmlformats.org/officeDocument/2006/relationships/image" Target="../media/image40.png"/><Relationship Id="rId10" Type="http://schemas.openxmlformats.org/officeDocument/2006/relationships/customXml" Target="../ink/ink8.xml"/><Relationship Id="rId4" Type="http://schemas.openxmlformats.org/officeDocument/2006/relationships/image" Target="../media/image39.png"/><Relationship Id="rId9" Type="http://schemas.openxmlformats.org/officeDocument/2006/relationships/image" Target="../media/image201.png"/><Relationship Id="rId1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5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customXml" Target="../ink/ink16.xml"/><Relationship Id="rId4" Type="http://schemas.openxmlformats.org/officeDocument/2006/relationships/image" Target="../media/image50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4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0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90.png"/><Relationship Id="rId5" Type="http://schemas.openxmlformats.org/officeDocument/2006/relationships/image" Target="../media/image620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7.png"/><Relationship Id="rId4" Type="http://schemas.openxmlformats.org/officeDocument/2006/relationships/image" Target="../media/image7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95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9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28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24.png"/><Relationship Id="rId10" Type="http://schemas.openxmlformats.org/officeDocument/2006/relationships/image" Target="../media/image114.png"/><Relationship Id="rId4" Type="http://schemas.openxmlformats.org/officeDocument/2006/relationships/image" Target="../media/image1050.png"/><Relationship Id="rId9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16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8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3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9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1010.png"/><Relationship Id="rId4" Type="http://schemas.openxmlformats.org/officeDocument/2006/relationships/image" Target="../media/image1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250.png"/><Relationship Id="rId4" Type="http://schemas.openxmlformats.org/officeDocument/2006/relationships/image" Target="../media/image1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3" Type="http://schemas.openxmlformats.org/officeDocument/2006/relationships/image" Target="../media/image141.png"/><Relationship Id="rId7" Type="http://schemas.openxmlformats.org/officeDocument/2006/relationships/image" Target="../media/image13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24.09.2025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B70A9E-32B8-894D-8216-A0B6FDE6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AutoShape 11">
            <a:extLst>
              <a:ext uri="{FF2B5EF4-FFF2-40B4-BE49-F238E27FC236}">
                <a16:creationId xmlns:a16="http://schemas.microsoft.com/office/drawing/2014/main" id="{8B6B96EC-7E65-A941-9FE5-35D8F54B9A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275" y="876826"/>
            <a:ext cx="8611725" cy="39514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4000" b="1" i="1" dirty="0">
                <a:solidFill>
                  <a:srgbClr val="FFFF00"/>
                </a:solidFill>
                <a:ea typeface="Arial" charset="0"/>
                <a:cs typeface="SimSun" charset="-122"/>
              </a:rPr>
              <a:t> </a:t>
            </a:r>
            <a:endParaRPr kumimoji="1" lang="ru-RU" altLang="ru-RU" sz="4000" b="1" i="1" dirty="0">
              <a:solidFill>
                <a:srgbClr val="FFFF00"/>
              </a:solidFill>
              <a:ea typeface="Arial" charset="0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endParaRPr kumimoji="1" lang="ru-RU" altLang="ru-RU" sz="4000" b="1" i="1" dirty="0">
              <a:solidFill>
                <a:srgbClr val="FFFF00"/>
              </a:solidFill>
              <a:ea typeface="Arial" charset="0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4000" b="1" i="1" dirty="0">
                <a:solidFill>
                  <a:srgbClr val="FFFF00"/>
                </a:solidFill>
                <a:ea typeface="Arial" charset="0"/>
                <a:cs typeface="SimSun" charset="-122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endParaRPr kumimoji="1" lang="en-US" altLang="ru-RU" sz="5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5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New heavy bound state(s)?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5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LHC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endParaRPr kumimoji="1" lang="en-US" altLang="ru-RU" sz="5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40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A-Higgs or </a:t>
            </a:r>
            <a:r>
              <a:rPr kumimoji="1" lang="en-US" altLang="ru-RU" sz="40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Toponium</a:t>
            </a:r>
            <a:r>
              <a:rPr kumimoji="1" lang="en-US" altLang="ru-RU" sz="40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discovered?</a:t>
            </a:r>
            <a:endParaRPr kumimoji="1" lang="ru-RU" altLang="ru-RU" sz="40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endParaRPr kumimoji="1" lang="en-US" altLang="ru-RU" sz="2400" b="1" i="1" dirty="0">
              <a:solidFill>
                <a:schemeClr val="bg1">
                  <a:lumMod val="10000"/>
                </a:schemeClr>
              </a:solidFill>
              <a:ea typeface="Arial" charset="0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24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G. Kozlov</a:t>
            </a:r>
          </a:p>
          <a:p>
            <a:pPr algn="ctr" eaLnBrk="1" hangingPunct="1">
              <a:spcBef>
                <a:spcPct val="0"/>
              </a:spcBef>
              <a:buFont typeface="Times New Roman" charset="0"/>
              <a:buNone/>
            </a:pPr>
            <a:r>
              <a:rPr kumimoji="1" lang="en-US" altLang="ru-RU" sz="2400" b="1" i="1" dirty="0">
                <a:solidFill>
                  <a:schemeClr val="accent1"/>
                </a:solidFill>
                <a:ea typeface="Arial" charset="0"/>
                <a:cs typeface="SimSun" charset="-122"/>
              </a:rPr>
              <a:t>/</a:t>
            </a:r>
            <a:r>
              <a:rPr kumimoji="1" lang="ru-RU" altLang="ru-RU" sz="4000" b="1" dirty="0">
                <a:solidFill>
                  <a:srgbClr val="003399"/>
                </a:solidFill>
                <a:ea typeface="Arial" charset="0"/>
                <a:cs typeface="SimSun" charset="-122"/>
              </a:rPr>
              <a:t> </a:t>
            </a:r>
            <a:endParaRPr lang="en-US" altLang="ru-RU" sz="4000" b="1" i="1" dirty="0">
              <a:solidFill>
                <a:srgbClr val="003399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chemeClr val="bg1"/>
                </a:solidFill>
                <a:latin typeface="Calibri" charset="0"/>
                <a:ea typeface="MS PGothic" charset="-128"/>
                <a:cs typeface="SimSun" charset="-122"/>
              </a:rPr>
              <a:t>                                                                                            </a:t>
            </a:r>
            <a:endParaRPr lang="en-US" altLang="ru-RU" sz="24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i="1" dirty="0">
              <a:solidFill>
                <a:schemeClr val="bg1"/>
              </a:solidFill>
              <a:latin typeface="Calibri" charset="0"/>
              <a:ea typeface="MS PGothic" charset="-128"/>
              <a:cs typeface="SimSun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i="1" dirty="0">
                <a:solidFill>
                  <a:schemeClr val="bg1"/>
                </a:solidFill>
                <a:latin typeface="Calibri" charset="0"/>
                <a:ea typeface="MS PGothic" charset="-128"/>
                <a:cs typeface="SimSun" charset="-122"/>
              </a:rPr>
              <a:t> </a:t>
            </a:r>
          </a:p>
        </p:txBody>
      </p:sp>
      <p:pic>
        <p:nvPicPr>
          <p:cNvPr id="11" name="Picture 3" descr="page43image44399856">
            <a:extLst>
              <a:ext uri="{FF2B5EF4-FFF2-40B4-BE49-F238E27FC236}">
                <a16:creationId xmlns:a16="http://schemas.microsoft.com/office/drawing/2014/main" id="{9353E486-9E0F-1A49-9BEA-6F9E14DA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386520"/>
            <a:ext cx="3660923" cy="16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4384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2D646C6-AED4-E346-B9A8-06FA09D6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DCB16-0960-804A-A04F-3A90B0D1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95FB3-C211-3749-8047-8F75166C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1878D-E409-684C-88D5-341B3203C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84" y="3315987"/>
            <a:ext cx="7971666" cy="2026164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C8DA8-0964-C64A-A423-9BCBB9CCFF5F}"/>
              </a:ext>
            </a:extLst>
          </p:cNvPr>
          <p:cNvSpPr txBox="1"/>
          <p:nvPr/>
        </p:nvSpPr>
        <p:spPr>
          <a:xfrm>
            <a:off x="562708" y="63304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DB59A-8207-0B47-937C-590011EEFC22}"/>
              </a:ext>
            </a:extLst>
          </p:cNvPr>
          <p:cNvSpPr txBox="1"/>
          <p:nvPr/>
        </p:nvSpPr>
        <p:spPr>
          <a:xfrm>
            <a:off x="2141102" y="98082"/>
            <a:ext cx="6533489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interaction, couplings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US" dirty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3AA654-8DF2-CA48-9609-D47A39C3C55E}"/>
                  </a:ext>
                </a:extLst>
              </p:cNvPr>
              <p:cNvSpPr txBox="1"/>
              <p:nvPr/>
            </p:nvSpPr>
            <p:spPr>
              <a:xfrm>
                <a:off x="89939" y="1830013"/>
                <a:ext cx="8964121" cy="66870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𝑌𝑢𝑘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𝐴𝑡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𝑌𝑢𝑘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3AA654-8DF2-CA48-9609-D47A39C3C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" y="1830013"/>
                <a:ext cx="8964121" cy="668709"/>
              </a:xfrm>
              <a:prstGeom prst="rect">
                <a:avLst/>
              </a:prstGeom>
              <a:blipFill>
                <a:blip r:embed="rId4"/>
                <a:stretch>
                  <a:fillRect l="-283" t="-1887"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484E0B-CCED-0D4E-A052-E950D9091B75}"/>
                  </a:ext>
                </a:extLst>
              </p:cNvPr>
              <p:cNvSpPr txBox="1"/>
              <p:nvPr/>
            </p:nvSpPr>
            <p:spPr>
              <a:xfrm>
                <a:off x="328638" y="2689126"/>
                <a:ext cx="3238775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−1000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484E0B-CCED-0D4E-A052-E950D909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8" y="2689126"/>
                <a:ext cx="3238775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BF679-E140-5041-ADFD-AFAC8BA9C7CB}"/>
                  </a:ext>
                </a:extLst>
              </p:cNvPr>
              <p:cNvSpPr txBox="1"/>
              <p:nvPr/>
            </p:nvSpPr>
            <p:spPr>
              <a:xfrm>
                <a:off x="5882618" y="2470572"/>
                <a:ext cx="2851371" cy="751872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𝛷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~0.5 −25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BF679-E140-5041-ADFD-AFAC8BA9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18" y="2470572"/>
                <a:ext cx="2851371" cy="751872"/>
              </a:xfrm>
              <a:prstGeom prst="rect">
                <a:avLst/>
              </a:prstGeom>
              <a:blipFill>
                <a:blip r:embed="rId6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527049-6B61-6E4F-B378-917DDB63FDA9}"/>
              </a:ext>
            </a:extLst>
          </p:cNvPr>
          <p:cNvSpPr/>
          <p:nvPr/>
        </p:nvSpPr>
        <p:spPr>
          <a:xfrm>
            <a:off x="38429" y="1248987"/>
            <a:ext cx="9075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heavy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or scalar (H) coupling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solely to top quarks </a:t>
            </a:r>
            <a:endParaRPr lang="en-US" sz="22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B6E016-2837-FE4D-B329-E6A9AA7ADDC0}"/>
                  </a:ext>
                </a:extLst>
              </p:cNvPr>
              <p:cNvSpPr txBox="1"/>
              <p:nvPr/>
            </p:nvSpPr>
            <p:spPr>
              <a:xfrm>
                <a:off x="2928411" y="3914963"/>
                <a:ext cx="600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B6E016-2837-FE4D-B329-E6A9AA7AD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411" y="3914963"/>
                <a:ext cx="600485" cy="276999"/>
              </a:xfrm>
              <a:prstGeom prst="rect">
                <a:avLst/>
              </a:prstGeom>
              <a:blipFill>
                <a:blip r:embed="rId7"/>
                <a:stretch>
                  <a:fillRect l="-4167" r="-4167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9714C3-A8F8-AD4D-B3BA-1066A46F6455}"/>
                  </a:ext>
                </a:extLst>
              </p:cNvPr>
              <p:cNvSpPr txBox="1"/>
              <p:nvPr/>
            </p:nvSpPr>
            <p:spPr>
              <a:xfrm>
                <a:off x="7308304" y="3717032"/>
                <a:ext cx="649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𝑺𝑴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9714C3-A8F8-AD4D-B3BA-1066A46F6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17032"/>
                <a:ext cx="649216" cy="276999"/>
              </a:xfrm>
              <a:prstGeom prst="rect">
                <a:avLst/>
              </a:prstGeom>
              <a:blipFill>
                <a:blip r:embed="rId9"/>
                <a:stretch>
                  <a:fillRect l="-5660" t="-4545" r="-3774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87EFF8F-18C9-4F4E-B148-9084E885FC69}"/>
              </a:ext>
            </a:extLst>
          </p:cNvPr>
          <p:cNvSpPr txBox="1"/>
          <p:nvPr/>
        </p:nvSpPr>
        <p:spPr>
          <a:xfrm>
            <a:off x="1524000" y="5710294"/>
            <a:ext cx="197041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AC5DC0-0F4E-114F-86C8-AD0654585E12}"/>
              </a:ext>
            </a:extLst>
          </p:cNvPr>
          <p:cNvSpPr txBox="1"/>
          <p:nvPr/>
        </p:nvSpPr>
        <p:spPr>
          <a:xfrm>
            <a:off x="5329405" y="5745888"/>
            <a:ext cx="3369833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production of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-quark pairs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0D60D-E4A1-0A40-889F-C2A71C39C146}"/>
              </a:ext>
            </a:extLst>
          </p:cNvPr>
          <p:cNvSpPr txBox="1"/>
          <p:nvPr/>
        </p:nvSpPr>
        <p:spPr>
          <a:xfrm>
            <a:off x="637399" y="654856"/>
            <a:ext cx="578299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search for heavy Ps or S bosons @ LHC</a:t>
            </a:r>
          </a:p>
        </p:txBody>
      </p:sp>
    </p:spTree>
    <p:extLst>
      <p:ext uri="{BB962C8B-B14F-4D97-AF65-F5344CB8AC3E}">
        <p14:creationId xmlns:p14="http://schemas.microsoft.com/office/powerpoint/2010/main" val="169521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3E5B8AC-2366-9B48-B972-8D59C39A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34D93-F0ED-534F-B05B-5CE0F20E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FF9D8-3AD4-2A42-BAEC-902E7D2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101" name="Picture 5" descr="page6image31484480">
            <a:extLst>
              <a:ext uri="{FF2B5EF4-FFF2-40B4-BE49-F238E27FC236}">
                <a16:creationId xmlns:a16="http://schemas.microsoft.com/office/drawing/2014/main" id="{C958C7D7-3747-974F-8859-591662C3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333114"/>
            <a:ext cx="6526088" cy="53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F41E26-B2D6-7240-AFA9-11D12F6D7E5A}"/>
                  </a:ext>
                </a:extLst>
              </p:cNvPr>
              <p:cNvSpPr txBox="1"/>
              <p:nvPr/>
            </p:nvSpPr>
            <p:spPr>
              <a:xfrm>
                <a:off x="131201" y="5769448"/>
                <a:ext cx="9099992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2000" dirty="0"/>
                  <a:t>Same final state as the SM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𝑖𝑛𝑡𝑒𝑟𝑓𝑒𝑟𝑒𝑛𝑐𝑒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𝒑𝒆𝒂𝒌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𝒅𝒊𝒑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𝑠𝑡𝑟𝑢𝑐𝑡𝑢𝑟𝑒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F41E26-B2D6-7240-AFA9-11D12F6D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1" y="5769448"/>
                <a:ext cx="9099992" cy="400110"/>
              </a:xfrm>
              <a:prstGeom prst="rect">
                <a:avLst/>
              </a:prstGeom>
              <a:blipFill>
                <a:blip r:embed="rId3"/>
                <a:stretch>
                  <a:fillRect l="-418" t="-6061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7633BD-0462-7F48-926B-BED4D4A130D4}"/>
              </a:ext>
            </a:extLst>
          </p:cNvPr>
          <p:cNvSpPr txBox="1"/>
          <p:nvPr/>
        </p:nvSpPr>
        <p:spPr>
          <a:xfrm>
            <a:off x="2987824" y="22130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states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4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3B8832E-46E6-834D-991E-7F880C63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E7CEF-4A3F-134A-81E4-379D5A9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6D530-AD2A-4948-BA01-8404AC80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4C952E9-B58E-D147-9E32-DFFA0EA20FDD}"/>
                  </a:ext>
                </a:extLst>
              </p:cNvPr>
              <p:cNvSpPr/>
              <p:nvPr/>
            </p:nvSpPr>
            <p:spPr>
              <a:xfrm>
                <a:off x="179512" y="0"/>
                <a:ext cx="8784976" cy="629172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MUBright"/>
                  </a:rPr>
                  <a:t>Observables: Spin correlations 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in a pure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spin state: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decays before hadronization → transfer spin information to decay products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LiberationSan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spin correlation observables from tops &amp; leptons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spatial wave-function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vector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are expected to be very similar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scenarios could be differentiated via searches for subdominant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channels like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𝐴→𝛾𝛾, 𝑍𝛾, 𝑍𝑍, 𝑊 𝑊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in some cases like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𝐴→𝛾𝛾 and 𝐴→𝑍𝑍→4𝓁 with 𝓁=𝑒,𝜇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 small experimental resolution to be sensitive to the interference effects.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4C952E9-B58E-D147-9E32-DFFA0EA20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0"/>
                <a:ext cx="8784976" cy="6291722"/>
              </a:xfrm>
              <a:prstGeom prst="rect">
                <a:avLst/>
              </a:prstGeom>
              <a:blipFill>
                <a:blip r:embed="rId2"/>
                <a:stretch>
                  <a:fillRect l="-2165" t="-1616" r="-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4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37381-F1DB-E847-87C7-4FD06A9E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4" y="148034"/>
            <a:ext cx="7139136" cy="338136"/>
          </a:xfrm>
          <a:solidFill>
            <a:schemeClr val="accent1"/>
          </a:solidFill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spin observations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2E280D6-3D54-FA45-892A-F1BE6553E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769" y="683874"/>
                <a:ext cx="8964488" cy="4525963"/>
              </a:xfrm>
              <a:solidFill>
                <a:schemeClr val="accent1"/>
              </a:solidFill>
            </p:spPr>
            <p:txBody>
              <a:bodyPr/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of top transferred directly to its decay products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correlation signal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 –spins strongly correlated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spins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matrix + Net subsystem polarization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singlet  Correlation matrix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2E280D6-3D54-FA45-892A-F1BE6553E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769" y="683874"/>
                <a:ext cx="8964488" cy="4525963"/>
              </a:xfrm>
              <a:blipFill>
                <a:blip r:embed="rId3"/>
                <a:stretch>
                  <a:fillRect l="-1414" t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E5225768-C4DA-BF46-96B3-667AF506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BB8E4-8AD5-6E41-9425-A0826675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7E019-DF13-A24D-B259-2221EDEC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10273" name="Picture 1" descr="page2image31732320">
            <a:extLst>
              <a:ext uri="{FF2B5EF4-FFF2-40B4-BE49-F238E27FC236}">
                <a16:creationId xmlns:a16="http://schemas.microsoft.com/office/drawing/2014/main" id="{51A7DBEB-ACC2-D240-A795-7190ED60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" y="2908562"/>
            <a:ext cx="3676150" cy="15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 descr="page2image31732944">
            <a:extLst>
              <a:ext uri="{FF2B5EF4-FFF2-40B4-BE49-F238E27FC236}">
                <a16:creationId xmlns:a16="http://schemas.microsoft.com/office/drawing/2014/main" id="{FC6409A8-903F-7A43-8B4A-09DF0D47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9" y="5590321"/>
            <a:ext cx="4051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80" name="Picture 8" descr="page2image31723584">
            <a:extLst>
              <a:ext uri="{FF2B5EF4-FFF2-40B4-BE49-F238E27FC236}">
                <a16:creationId xmlns:a16="http://schemas.microsoft.com/office/drawing/2014/main" id="{F9B658E9-DA1B-6342-A241-EE2A2658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03021"/>
            <a:ext cx="12700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166194-D5D7-5A45-8CC3-96841186A806}"/>
              </a:ext>
            </a:extLst>
          </p:cNvPr>
          <p:cNvSpPr/>
          <p:nvPr/>
        </p:nvSpPr>
        <p:spPr>
          <a:xfrm>
            <a:off x="26312" y="5077857"/>
            <a:ext cx="438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Entanglement marker for spin 0: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281" name="Picture 9" descr="page2image31726080">
            <a:extLst>
              <a:ext uri="{FF2B5EF4-FFF2-40B4-BE49-F238E27FC236}">
                <a16:creationId xmlns:a16="http://schemas.microsoft.com/office/drawing/2014/main" id="{C01A2D5B-1B80-2E47-8BD3-9F533B40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26" y="2285694"/>
            <a:ext cx="3639196" cy="30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0C50C2-37E1-F34F-8FDB-F0FDCFC060F0}"/>
              </a:ext>
            </a:extLst>
          </p:cNvPr>
          <p:cNvSpPr txBox="1"/>
          <p:nvPr/>
        </p:nvSpPr>
        <p:spPr>
          <a:xfrm>
            <a:off x="6019800" y="5479949"/>
            <a:ext cx="31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Eur. Phys. Plus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B701C-0ECB-294C-909F-94BC881E4F2E}"/>
              </a:ext>
            </a:extLst>
          </p:cNvPr>
          <p:cNvSpPr txBox="1"/>
          <p:nvPr/>
        </p:nvSpPr>
        <p:spPr>
          <a:xfrm>
            <a:off x="6110454" y="5852044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Maltoni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2401.08751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378BF0-90EA-AD41-8E39-B3F73CEDAB30}"/>
                  </a:ext>
                </a:extLst>
              </p:cNvPr>
              <p:cNvSpPr txBox="1"/>
              <p:nvPr/>
            </p:nvSpPr>
            <p:spPr>
              <a:xfrm>
                <a:off x="3124201" y="4443410"/>
                <a:ext cx="2877518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378BF0-90EA-AD41-8E39-B3F73CEDA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4443410"/>
                <a:ext cx="2877518" cy="559897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18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B78E5B-723C-0A47-BF9C-225ACF4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67" y="-26364"/>
                <a:ext cx="8922448" cy="2564904"/>
              </a:xfrm>
              <a:solidFill>
                <a:schemeClr val="accent3"/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density matrix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in a pure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spin state: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sPre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Encoded in production spin density matrix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(decomposed):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0B78E5B-723C-0A47-BF9C-225ACF4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67" y="-26364"/>
                <a:ext cx="8922448" cy="2564904"/>
              </a:xfrm>
              <a:blipFill>
                <a:blip r:embed="rId3"/>
                <a:stretch>
                  <a:fillRect l="-1280" t="-2970" b="-39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A86C4E8F-9EE4-BE4A-94F1-CD0F5008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61766C-19FE-184C-9971-4DA8559C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23910-4235-C943-8448-B70632AF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14369" name="Picture 1" descr="page36image31864848">
            <a:extLst>
              <a:ext uri="{FF2B5EF4-FFF2-40B4-BE49-F238E27FC236}">
                <a16:creationId xmlns:a16="http://schemas.microsoft.com/office/drawing/2014/main" id="{087C8F07-DC82-2440-AC6C-842C0C37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46" y="4149051"/>
            <a:ext cx="3315249" cy="221153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927B8-C683-6045-93FB-70817DF5B4B7}"/>
              </a:ext>
            </a:extLst>
          </p:cNvPr>
          <p:cNvSpPr txBox="1"/>
          <p:nvPr/>
        </p:nvSpPr>
        <p:spPr>
          <a:xfrm>
            <a:off x="1008316" y="3429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897E5-8872-C54C-87EF-8FDB9CD82185}"/>
              </a:ext>
            </a:extLst>
          </p:cNvPr>
          <p:cNvSpPr txBox="1"/>
          <p:nvPr/>
        </p:nvSpPr>
        <p:spPr>
          <a:xfrm>
            <a:off x="3142211" y="3640975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</a:t>
            </a:r>
          </a:p>
          <a:p>
            <a:r>
              <a:rPr lang="en-US" dirty="0"/>
              <a:t>vectors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FFB34-B7C0-8F4E-B884-C74AD43A99D1}"/>
                  </a:ext>
                </a:extLst>
              </p:cNvPr>
              <p:cNvSpPr txBox="1"/>
              <p:nvPr/>
            </p:nvSpPr>
            <p:spPr>
              <a:xfrm>
                <a:off x="5203767" y="3690851"/>
                <a:ext cx="351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Correlation matrix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𝑠𝑝𝑖𝑛𝑠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FFB34-B7C0-8F4E-B884-C74AD43A9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67" y="3690851"/>
                <a:ext cx="3514104" cy="369332"/>
              </a:xfrm>
              <a:prstGeom prst="rect">
                <a:avLst/>
              </a:prstGeom>
              <a:blipFill>
                <a:blip r:embed="rId5"/>
                <a:stretch>
                  <a:fillRect l="-1444" t="-666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C77E4FFC-87E0-5249-BF40-7D3FA93B8A8A}"/>
                  </a:ext>
                </a:extLst>
              </p14:cNvPr>
              <p14:cNvContentPartPr/>
              <p14:nvPr/>
            </p14:nvContentPartPr>
            <p14:xfrm>
              <a:off x="2550960" y="3422749"/>
              <a:ext cx="804600" cy="21780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C77E4FFC-87E0-5249-BF40-7D3FA93B8A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1960" y="3414109"/>
                <a:ext cx="822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BF55E1DE-D47E-454E-B9EA-25930D3AB785}"/>
                  </a:ext>
                </a:extLst>
              </p14:cNvPr>
              <p14:cNvContentPartPr/>
              <p14:nvPr/>
            </p14:nvContentPartPr>
            <p14:xfrm>
              <a:off x="3587400" y="3433909"/>
              <a:ext cx="130320" cy="2660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BF55E1DE-D47E-454E-B9EA-25930D3AB7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8760" y="3424909"/>
                <a:ext cx="1479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692CC89F-D22F-BE48-8B3C-99DA4D8F7380}"/>
                  </a:ext>
                </a:extLst>
              </p14:cNvPr>
              <p14:cNvContentPartPr/>
              <p14:nvPr/>
            </p14:nvContentPartPr>
            <p14:xfrm>
              <a:off x="5325480" y="3438229"/>
              <a:ext cx="472680" cy="3448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692CC89F-D22F-BE48-8B3C-99DA4D8F73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6480" y="3429229"/>
                <a:ext cx="4903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84D21C4-9950-2640-897C-0F398F32089F}"/>
                  </a:ext>
                </a:extLst>
              </p14:cNvPr>
              <p14:cNvContentPartPr/>
              <p14:nvPr/>
            </p14:nvContentPartPr>
            <p14:xfrm>
              <a:off x="10296000" y="3981109"/>
              <a:ext cx="360" cy="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84D21C4-9950-2640-897C-0F398F3208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87000" y="39724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44B7CCAD-00CB-8744-BBD2-5C620C382FE3}"/>
                  </a:ext>
                </a:extLst>
              </p14:cNvPr>
              <p14:cNvContentPartPr/>
              <p14:nvPr/>
            </p14:nvContentPartPr>
            <p14:xfrm>
              <a:off x="-1758893" y="1875555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44B7CCAD-00CB-8744-BBD2-5C620C382F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767893" y="18669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93866EE-2521-8947-84A4-80DF2B1B1A11}"/>
              </a:ext>
            </a:extLst>
          </p:cNvPr>
          <p:cNvSpPr txBox="1"/>
          <p:nvPr/>
        </p:nvSpPr>
        <p:spPr>
          <a:xfrm>
            <a:off x="1262152" y="5576512"/>
            <a:ext cx="3825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Coll. PRD100 (2019) 072002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EB63C53-4AB5-3943-B0F4-84713B03B888}"/>
                  </a:ext>
                </a:extLst>
              </p:cNvPr>
              <p:cNvSpPr/>
              <p:nvPr/>
            </p:nvSpPr>
            <p:spPr>
              <a:xfrm>
                <a:off x="1770267" y="4731600"/>
                <a:ext cx="2989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𝑠𝑝𝑖𝑛𝑠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𝑠𝑝𝑎𝑐𝑒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EB63C53-4AB5-3943-B0F4-84713B03B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267" y="4731600"/>
                <a:ext cx="2989088" cy="523220"/>
              </a:xfrm>
              <a:prstGeom prst="rect">
                <a:avLst/>
              </a:prstGeom>
              <a:blipFill>
                <a:blip r:embed="rId1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42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268FA79-F9A4-F949-AA93-DAEDC050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BF0C4-A86B-3544-818E-D5573C6B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C134B-9196-9145-93FA-D6A44E97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121" name="Picture 1" descr="page10image31965392">
            <a:extLst>
              <a:ext uri="{FF2B5EF4-FFF2-40B4-BE49-F238E27FC236}">
                <a16:creationId xmlns:a16="http://schemas.microsoft.com/office/drawing/2014/main" id="{AE8C69E8-E902-0449-A36D-9BD278A7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76" y="728662"/>
            <a:ext cx="3053582" cy="45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4C9389A-1878-B849-835B-22D0A9B93F92}"/>
                  </a:ext>
                </a:extLst>
              </p:cNvPr>
              <p:cNvSpPr/>
              <p:nvPr/>
            </p:nvSpPr>
            <p:spPr>
              <a:xfrm>
                <a:off x="190885" y="2996927"/>
                <a:ext cx="5685291" cy="295465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exactly one lepton 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e/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3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more jets and 2 or more b tags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into 4 categories: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:r>
                  <a: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3 jets vs 4+ jets  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(NIM A 736 (2014) 169-178)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Reject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𝑙𝑙</m:t>
                        </m:r>
                      </m:sub>
                    </m:sSub>
                  </m:oMath>
                </a14:m>
                <a:endParaRPr lang="en-US" sz="240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4C9389A-1878-B849-835B-22D0A9B93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85" y="2996927"/>
                <a:ext cx="5685291" cy="2954655"/>
              </a:xfrm>
              <a:prstGeom prst="rect">
                <a:avLst/>
              </a:prstGeom>
              <a:blipFill>
                <a:blip r:embed="rId3"/>
                <a:stretch>
                  <a:fillRect l="-1559" r="-1559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0414BF-28DB-4040-B2F3-B42848A788E1}"/>
              </a:ext>
            </a:extLst>
          </p:cNvPr>
          <p:cNvSpPr txBox="1"/>
          <p:nvPr/>
        </p:nvSpPr>
        <p:spPr>
          <a:xfrm>
            <a:off x="135927" y="1340768"/>
            <a:ext cx="6654386" cy="86177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selections: leptons + jets channel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E1678-BFA3-124D-B4CA-1E8AC90FD297}"/>
              </a:ext>
            </a:extLst>
          </p:cNvPr>
          <p:cNvSpPr txBox="1"/>
          <p:nvPr/>
        </p:nvSpPr>
        <p:spPr>
          <a:xfrm>
            <a:off x="408214" y="375557"/>
            <a:ext cx="485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states. Observables.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2F2C22B-04B6-6A49-AAB5-7FB41CF9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8C17E-D294-F54B-A30D-BE8D6FD9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9A95-BAE4-B248-BA24-C1C514E1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C57F06-EB2F-8B4B-B4C7-4E9565B4EF14}"/>
              </a:ext>
            </a:extLst>
          </p:cNvPr>
          <p:cNvSpPr/>
          <p:nvPr/>
        </p:nvSpPr>
        <p:spPr>
          <a:xfrm>
            <a:off x="107504" y="136525"/>
            <a:ext cx="5803369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Dilepton channel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page12image31968304">
            <a:extLst>
              <a:ext uri="{FF2B5EF4-FFF2-40B4-BE49-F238E27FC236}">
                <a16:creationId xmlns:a16="http://schemas.microsoft.com/office/drawing/2014/main" id="{9DF71155-F39E-5141-B8DA-B7106DEC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70" y="360816"/>
            <a:ext cx="2775926" cy="43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BA9D17F-9837-4D4B-9EF3-9261DA77E465}"/>
                  </a:ext>
                </a:extLst>
              </p:cNvPr>
              <p:cNvSpPr/>
              <p:nvPr/>
            </p:nvSpPr>
            <p:spPr>
              <a:xfrm>
                <a:off x="128740" y="903144"/>
                <a:ext cx="6110594" cy="331340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 reconstruction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Assumptions: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𝑚𝑖𝑠𝑠</m:t>
                        </m:r>
                      </m:sup>
                    </m:sSubSup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l-GR" sz="2400" dirty="0" err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νν</a:t>
                </a:r>
                <a:r>
                  <a:rPr lang="el-GR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tops and W’s on-shell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 b jets using likelihood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𝑙𝑏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detector resolution: repeat reconstruction 100 times with randomly smeared inputs, take weighted average </a:t>
                </a:r>
              </a:p>
              <a:p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(EPJC 75 (2015) 11, 542; PRD 73 (2006) 054015)</a:t>
                </a:r>
                <a:br>
                  <a:rPr lang="en-US" sz="2000" dirty="0">
                    <a:solidFill>
                      <a:srgbClr val="7F7F7F"/>
                    </a:solidFill>
                    <a:latin typeface="LiberationSans"/>
                  </a:rPr>
                </a:br>
                <a:endParaRPr lang="en-US" sz="2000" dirty="0">
                  <a:effectLst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BA9D17F-9837-4D4B-9EF3-9261DA77E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" y="903144"/>
                <a:ext cx="6110594" cy="3313408"/>
              </a:xfrm>
              <a:prstGeom prst="rect">
                <a:avLst/>
              </a:prstGeom>
              <a:blipFill>
                <a:blip r:embed="rId3"/>
                <a:stretch>
                  <a:fillRect l="-1452" t="-1145" r="-2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3E22116-8A4B-6447-8219-DC296A5E8243}"/>
                  </a:ext>
                </a:extLst>
              </p:cNvPr>
              <p:cNvSpPr/>
              <p:nvPr/>
            </p:nvSpPr>
            <p:spPr>
              <a:xfrm>
                <a:off x="300987" y="3933056"/>
                <a:ext cx="5766099" cy="223285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Exactly two opposite-sign leptons (e/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μ),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2 jets, and at least 1 b tag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by lepton flavor: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l-G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μμ</a:t>
                </a:r>
                <a:endParaRPr lang="en-US" sz="2000" dirty="0">
                  <a:solidFill>
                    <a:srgbClr val="FF7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2000" dirty="0">
                    <a:solidFill>
                      <a:srgbClr val="FF7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Reject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𝑙𝑙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 away Z peak &amp; require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40 GeV in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μμ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3E22116-8A4B-6447-8219-DC296A5E8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7" y="3933056"/>
                <a:ext cx="5766099" cy="2232855"/>
              </a:xfrm>
              <a:prstGeom prst="rect">
                <a:avLst/>
              </a:prstGeom>
              <a:blipFill>
                <a:blip r:embed="rId4"/>
                <a:stretch>
                  <a:fillRect l="-1101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76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3478EEE-DF99-AD40-933C-EAA94773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15A4B-E2A0-1343-AD5C-F6D682C5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A1FF5-6C86-2841-90AA-9B62592D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49" name="Picture 1" descr="page5image31843472">
            <a:extLst>
              <a:ext uri="{FF2B5EF4-FFF2-40B4-BE49-F238E27FC236}">
                <a16:creationId xmlns:a16="http://schemas.microsoft.com/office/drawing/2014/main" id="{44C1C3B1-F230-6545-94ED-0D5F2FBB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9834"/>
            <a:ext cx="4370785" cy="43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5image31839312">
            <a:extLst>
              <a:ext uri="{FF2B5EF4-FFF2-40B4-BE49-F238E27FC236}">
                <a16:creationId xmlns:a16="http://schemas.microsoft.com/office/drawing/2014/main" id="{F8BEB37F-D8B2-6F40-9811-8C232228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20" y="1044823"/>
            <a:ext cx="4226768" cy="40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E2E70B7-915D-CE4A-B074-7703A4F8590C}"/>
                  </a:ext>
                </a:extLst>
              </p:cNvPr>
              <p:cNvSpPr/>
              <p:nvPr/>
            </p:nvSpPr>
            <p:spPr>
              <a:xfrm>
                <a:off x="237973" y="5274012"/>
                <a:ext cx="3963136" cy="46980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TIXGeneral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ac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azimuthal angle difference </a:t>
                </a:r>
                <a:endParaRPr lang="en-US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E2E70B7-915D-CE4A-B074-7703A4F85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3" y="5274012"/>
                <a:ext cx="3963136" cy="469809"/>
              </a:xfrm>
              <a:prstGeom prst="rect">
                <a:avLst/>
              </a:prstGeom>
              <a:blipFill>
                <a:blip r:embed="rId5"/>
                <a:stretch>
                  <a:fillRect l="-1278" t="-7895" r="-1278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47D9A9-6DE6-E046-AEBB-6C3F57A2C399}"/>
              </a:ext>
            </a:extLst>
          </p:cNvPr>
          <p:cNvSpPr/>
          <p:nvPr/>
        </p:nvSpPr>
        <p:spPr>
          <a:xfrm>
            <a:off x="4358740" y="5848002"/>
            <a:ext cx="4591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Fuks</a:t>
            </a:r>
            <a:r>
              <a:rPr lang="en-US" sz="1400" dirty="0"/>
              <a:t>, Hagiwara, Ma &amp; Zheng, PRD 104 (2021) 034023 </a:t>
            </a:r>
            <a:endParaRPr lang="en-US" sz="14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618D98E-03D5-5848-9E58-9EDA48BF6A39}"/>
                  </a:ext>
                </a:extLst>
              </p:cNvPr>
              <p:cNvSpPr/>
              <p:nvPr/>
            </p:nvSpPr>
            <p:spPr>
              <a:xfrm>
                <a:off x="4942893" y="5228724"/>
                <a:ext cx="4201108" cy="43492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acc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with(out) azimuthal angle cut </a:t>
                </a:r>
                <a:endParaRPr lang="en-US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618D98E-03D5-5848-9E58-9EDA48BF6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93" y="5228724"/>
                <a:ext cx="4201108" cy="434927"/>
              </a:xfrm>
              <a:prstGeom prst="rect">
                <a:avLst/>
              </a:prstGeom>
              <a:blipFill>
                <a:blip r:embed="rId6"/>
                <a:stretch>
                  <a:fillRect t="-8571" b="-2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C71A156-4C5E-CF40-9638-73EE85F3543A}"/>
                  </a:ext>
                </a:extLst>
              </p:cNvPr>
              <p:cNvSpPr/>
              <p:nvPr/>
            </p:nvSpPr>
            <p:spPr>
              <a:xfrm>
                <a:off x="1106920" y="26144"/>
                <a:ext cx="6503640" cy="65909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</m:acc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correlations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(alternative/additional)</a:t>
                </a: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C71A156-4C5E-CF40-9638-73EE85F35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20" y="26144"/>
                <a:ext cx="6503640" cy="659091"/>
              </a:xfrm>
              <a:prstGeom prst="rect">
                <a:avLst/>
              </a:prstGeom>
              <a:blipFill>
                <a:blip r:embed="rId7"/>
                <a:stretch>
                  <a:fillRect l="-975" t="-9434" r="-1365" b="-32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0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D8CA5A3-415C-214D-8743-B49BF2D5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49584-763F-564F-9733-64568B5D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44C75-CC46-504D-A25D-88757E68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8B3CC5-F106-6F42-A060-734133DBFA1B}"/>
                  </a:ext>
                </a:extLst>
              </p:cNvPr>
              <p:cNvSpPr txBox="1"/>
              <p:nvPr/>
            </p:nvSpPr>
            <p:spPr>
              <a:xfrm>
                <a:off x="-6755" y="136525"/>
                <a:ext cx="9143999" cy="617226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Spin-Parity state of the excess.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𝒔𝒑𝒊𝒏</m:t>
                    </m:r>
                    <m:r>
                      <a:rPr lang="en-US" sz="28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𝒄𝒐𝒓𝒓𝒆𝒍𝒂𝒕𝒊𝒐𝒏𝒔</m:t>
                    </m:r>
                  </m:oMath>
                </a14:m>
                <a:endParaRPr lang="en-US" sz="2800" b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one quantifies whether the excess is S or PS 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low-mass A/H resonances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proxies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𝑡𝑡𝑡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𝑡𝑟𝑖𝑎𝑛𝑔𝑙𝑒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𝜇𝜈𝜈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separates between Ps resonance and H (h SM) resonance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𝜇𝜈𝜈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2D fit with arbitrary signal strengths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prefers pure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sz="28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the scalar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Scalar component compatible with 0 at the level of ~ 2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8B3CC5-F106-6F42-A060-734133DB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5" y="136525"/>
                <a:ext cx="9143999" cy="6172267"/>
              </a:xfrm>
              <a:prstGeom prst="rect">
                <a:avLst/>
              </a:prstGeom>
              <a:blipFill>
                <a:blip r:embed="rId2"/>
                <a:stretch>
                  <a:fillRect l="-1250" t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6A62A2-11AB-EC4F-9982-80A1D2741400}"/>
                  </a:ext>
                </a:extLst>
              </p:cNvPr>
              <p:cNvSpPr txBox="1"/>
              <p:nvPr/>
            </p:nvSpPr>
            <p:spPr>
              <a:xfrm>
                <a:off x="6337020" y="5894066"/>
                <a:ext cx="2565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@ 138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2025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6A62A2-11AB-EC4F-9982-80A1D2741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20" y="5894066"/>
                <a:ext cx="2565959" cy="369332"/>
              </a:xfrm>
              <a:prstGeom prst="rect">
                <a:avLst/>
              </a:prstGeom>
              <a:blipFill>
                <a:blip r:embed="rId3"/>
                <a:stretch>
                  <a:fillRect l="-1970" t="-6667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22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2B6F99F-152D-7647-BB37-888DE542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5662E-7249-0C47-B3BA-D3EA791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AC4FD-8136-FE45-979F-20CFB4E7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Picture 1" descr="page28image37271360">
            <a:extLst>
              <a:ext uri="{FF2B5EF4-FFF2-40B4-BE49-F238E27FC236}">
                <a16:creationId xmlns:a16="http://schemas.microsoft.com/office/drawing/2014/main" id="{B0BF8750-1D43-7A4D-825F-E64616F2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94" y="136525"/>
            <a:ext cx="5738455" cy="5572488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E7774F8-DDEA-E549-A978-A29203DA3094}"/>
                  </a:ext>
                </a:extLst>
              </p14:cNvPr>
              <p14:cNvContentPartPr/>
              <p14:nvPr/>
            </p14:nvContentPartPr>
            <p14:xfrm>
              <a:off x="2611534" y="5997677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E7774F8-DDEA-E549-A978-A29203DA30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2534" y="598903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A87E931-8EF6-FE4D-87C3-E5369CDC10F9}"/>
              </a:ext>
            </a:extLst>
          </p:cNvPr>
          <p:cNvGrpSpPr/>
          <p:nvPr/>
        </p:nvGrpSpPr>
        <p:grpSpPr>
          <a:xfrm>
            <a:off x="2660854" y="5852237"/>
            <a:ext cx="1131120" cy="196200"/>
            <a:chOff x="2660854" y="5852237"/>
            <a:chExt cx="11311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59D9228-00FE-4945-BAE3-23591F7AA57A}"/>
                    </a:ext>
                  </a:extLst>
                </p14:cNvPr>
                <p14:cNvContentPartPr/>
                <p14:nvPr/>
              </p14:nvContentPartPr>
              <p14:xfrm>
                <a:off x="2660854" y="5852237"/>
                <a:ext cx="1131120" cy="1508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59D9228-00FE-4945-BAE3-23591F7AA5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2214" y="5843597"/>
                  <a:ext cx="1148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D2A34334-63B6-2B4F-99CB-67676E0EE252}"/>
                    </a:ext>
                  </a:extLst>
                </p14:cNvPr>
                <p14:cNvContentPartPr/>
                <p14:nvPr/>
              </p14:nvContentPartPr>
              <p14:xfrm>
                <a:off x="3665614" y="5965277"/>
                <a:ext cx="113400" cy="831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D2A34334-63B6-2B4F-99CB-67676E0EE2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6614" y="5956277"/>
                  <a:ext cx="131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5DD3C88A-DA91-A74D-81F1-F352E3AE2269}"/>
                  </a:ext>
                </a:extLst>
              </p14:cNvPr>
              <p14:cNvContentPartPr/>
              <p14:nvPr/>
            </p14:nvContentPartPr>
            <p14:xfrm>
              <a:off x="1511374" y="3051077"/>
              <a:ext cx="234720" cy="109260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5DD3C88A-DA91-A74D-81F1-F352E3AE22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2374" y="3042077"/>
                <a:ext cx="252360" cy="11102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E56CE2B-980A-9F4A-AF77-139941C31A18}"/>
              </a:ext>
            </a:extLst>
          </p:cNvPr>
          <p:cNvSpPr txBox="1"/>
          <p:nvPr/>
        </p:nvSpPr>
        <p:spPr>
          <a:xfrm>
            <a:off x="3858591" y="574299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45D16-FB2C-CC46-9492-D7B374472305}"/>
              </a:ext>
            </a:extLst>
          </p:cNvPr>
          <p:cNvSpPr txBox="1"/>
          <p:nvPr/>
        </p:nvSpPr>
        <p:spPr>
          <a:xfrm>
            <a:off x="1267096" y="420010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0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71E8411-AE47-BD45-983F-A13202D9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56DB9-B4E7-8C4E-A77F-1D51202D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450E7-DC6F-3F4A-A59C-504D66C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593E0-F26E-294A-A2AB-F6D0318BD9AB}"/>
              </a:ext>
            </a:extLst>
          </p:cNvPr>
          <p:cNvSpPr txBox="1"/>
          <p:nvPr/>
        </p:nvSpPr>
        <p:spPr>
          <a:xfrm>
            <a:off x="2987824" y="260648"/>
            <a:ext cx="187262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2179-0896-6440-B046-AA9F22E293D6}"/>
              </a:ext>
            </a:extLst>
          </p:cNvPr>
          <p:cNvSpPr txBox="1"/>
          <p:nvPr/>
        </p:nvSpPr>
        <p:spPr>
          <a:xfrm>
            <a:off x="1763688" y="1556792"/>
            <a:ext cx="4493538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95DFC-A5C1-C748-9F96-6902103E7159}"/>
                  </a:ext>
                </a:extLst>
              </p:cNvPr>
              <p:cNvSpPr txBox="1"/>
              <p:nvPr/>
            </p:nvSpPr>
            <p:spPr>
              <a:xfrm>
                <a:off x="122124" y="3315697"/>
                <a:ext cx="8856984" cy="10225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1974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SLAC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BNL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  <m:r>
                      <a:rPr lang="ru-RU" sz="2000" b="1" i="1" smtClean="0">
                        <a:latin typeface="Cambria Math" panose="02040503050406030204" pitchFamily="18" charset="0"/>
                      </a:rPr>
                      <m:t>с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𝐂𝐡𝐚𝐫𝐦𝐨𝐧𝐢𝐮𝐦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sparking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“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November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Revolution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”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PP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Fermilab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Bottomonium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595DFC-A5C1-C748-9F96-6902103E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4" y="3315697"/>
                <a:ext cx="8856984" cy="1022524"/>
              </a:xfrm>
              <a:prstGeom prst="rect">
                <a:avLst/>
              </a:prstGeom>
              <a:blipFill>
                <a:blip r:embed="rId2"/>
                <a:stretch>
                  <a:fillRect l="-716" t="-2439" b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DDBE5B-8CD8-A44F-9968-CA5AE5C820F9}"/>
                  </a:ext>
                </a:extLst>
              </p:cNvPr>
              <p:cNvSpPr txBox="1"/>
              <p:nvPr/>
            </p:nvSpPr>
            <p:spPr>
              <a:xfrm>
                <a:off x="143508" y="4631218"/>
                <a:ext cx="8856984" cy="1042914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lain" startAt="2024"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CMS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CERN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𝐓𝐨𝐩𝐨𝐧𝐢𝐮𝐦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𝐩𝐬𝐞𝐮𝐝𝐨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𝐛𝐨𝐮𝐧𝐝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𝐬𝐭𝐚𝐭𝐞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ATLAS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CERN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pseudo - bound state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DDBE5B-8CD8-A44F-9968-CA5AE5C82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4631218"/>
                <a:ext cx="8856984" cy="1042914"/>
              </a:xfrm>
              <a:prstGeom prst="rect">
                <a:avLst/>
              </a:prstGeom>
              <a:blipFill>
                <a:blip r:embed="rId3"/>
                <a:stretch>
                  <a:fillRect l="-572" b="-7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31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A1C98CE5-7FC3-CD40-828C-7294DCB074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2092"/>
                <a:ext cx="7591844" cy="786796"/>
              </a:xfrm>
              <a:solidFill>
                <a:schemeClr val="accent1"/>
              </a:solidFill>
            </p:spPr>
            <p:txBody>
              <a:bodyPr/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4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-Higgs? 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A1C98CE5-7FC3-CD40-828C-7294DCB07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2092"/>
                <a:ext cx="7591844" cy="786796"/>
              </a:xfrm>
              <a:blipFill>
                <a:blip r:embed="rId3"/>
                <a:stretch>
                  <a:fillRect t="-8065" b="-27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5B64E57B-8297-044B-A9A4-B04BFACF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AE317-6698-1A4E-87C9-725908AF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31B57-C422-B247-9B92-60919766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12321" name="Picture 1" descr="page9image15164608">
            <a:extLst>
              <a:ext uri="{FF2B5EF4-FFF2-40B4-BE49-F238E27FC236}">
                <a16:creationId xmlns:a16="http://schemas.microsoft.com/office/drawing/2014/main" id="{263DBC31-795E-2A4B-BC62-64DAF0DBD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" y="764705"/>
            <a:ext cx="7356477" cy="47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0342D-4BAF-6C4D-ACCB-EEEBE2892441}"/>
              </a:ext>
            </a:extLst>
          </p:cNvPr>
          <p:cNvSpPr txBox="1"/>
          <p:nvPr/>
        </p:nvSpPr>
        <p:spPr>
          <a:xfrm>
            <a:off x="457200" y="899028"/>
            <a:ext cx="351250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consistent with data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3050E98-B5AE-9048-BE9D-8208013EE27A}"/>
                  </a:ext>
                </a:extLst>
              </p:cNvPr>
              <p:cNvSpPr/>
              <p:nvPr/>
            </p:nvSpPr>
            <p:spPr>
              <a:xfrm>
                <a:off x="415539" y="5002876"/>
                <a:ext cx="87798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2HDM chosen to fit reported cross section, also 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3050E98-B5AE-9048-BE9D-8208013EE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39" y="5002876"/>
                <a:ext cx="8779827" cy="400110"/>
              </a:xfrm>
              <a:prstGeom prst="rect">
                <a:avLst/>
              </a:prstGeom>
              <a:blipFill>
                <a:blip r:embed="rId5"/>
                <a:stretch>
                  <a:fillRect l="-578" t="-625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E514FB-CBAA-2F46-86D6-FB9C8431EB96}"/>
                  </a:ext>
                </a:extLst>
              </p:cNvPr>
              <p:cNvSpPr txBox="1"/>
              <p:nvPr/>
            </p:nvSpPr>
            <p:spPr>
              <a:xfrm>
                <a:off x="428036" y="5418025"/>
                <a:ext cx="8764322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≈2.5 (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𝑍h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𝒕𝒂𝒏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𝑪𝑴𝑺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@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𝟑𝟒𝟑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E514FB-CBAA-2F46-86D6-FB9C8431E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6" y="5418025"/>
                <a:ext cx="8764322" cy="400110"/>
              </a:xfrm>
              <a:prstGeom prst="rect">
                <a:avLst/>
              </a:prstGeom>
              <a:blipFill>
                <a:blip r:embed="rId6"/>
                <a:stretch>
                  <a:fillRect l="-724" t="-937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82B0B0-EEE1-8943-8633-165CE4F4D379}"/>
                  </a:ext>
                </a:extLst>
              </p:cNvPr>
              <p:cNvSpPr txBox="1"/>
              <p:nvPr/>
            </p:nvSpPr>
            <p:spPr>
              <a:xfrm>
                <a:off x="428036" y="5801570"/>
                <a:ext cx="8738418" cy="43973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𝑍h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ru-RU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ru-RU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𝒕𝒂𝒏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𝑪𝑴𝑺</m:t>
                        </m:r>
                      </m:e>
                    </m:d>
                    <m:r>
                      <a:rPr lang="ru-RU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ru-RU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≈380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82B0B0-EEE1-8943-8633-165CE4F4D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6" y="5801570"/>
                <a:ext cx="8738418" cy="439736"/>
              </a:xfrm>
              <a:prstGeom prst="rect">
                <a:avLst/>
              </a:prstGeom>
              <a:blipFill>
                <a:blip r:embed="rId7"/>
                <a:stretch>
                  <a:fillRect l="-581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BEF22F-6090-C446-B918-6232210A4782}"/>
              </a:ext>
            </a:extLst>
          </p:cNvPr>
          <p:cNvSpPr/>
          <p:nvPr/>
        </p:nvSpPr>
        <p:spPr>
          <a:xfrm>
            <a:off x="4606021" y="1019892"/>
            <a:ext cx="459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Coll., Rep. Prog. Phys.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(2025) 087801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F85042E7-FE83-5546-B3F8-DB1E5B6DA8AE}"/>
                  </a:ext>
                </a:extLst>
              </p14:cNvPr>
              <p14:cNvContentPartPr/>
              <p14:nvPr/>
            </p14:nvContentPartPr>
            <p14:xfrm>
              <a:off x="2339923" y="622003"/>
              <a:ext cx="1252440" cy="3351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F85042E7-FE83-5546-B3F8-DB1E5B6DA8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1283" y="613363"/>
                <a:ext cx="12700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98DB5C80-F4E7-FB4E-87CB-13FA01550704}"/>
                  </a:ext>
                </a:extLst>
              </p14:cNvPr>
              <p14:cNvContentPartPr/>
              <p14:nvPr/>
            </p14:nvContentPartPr>
            <p14:xfrm>
              <a:off x="3359803" y="652243"/>
              <a:ext cx="2314440" cy="4316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98DB5C80-F4E7-FB4E-87CB-13FA015507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0803" y="643603"/>
                <a:ext cx="23320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58FE8187-4B09-BA45-B836-5BD9A889BBDB}"/>
                  </a:ext>
                </a:extLst>
              </p14:cNvPr>
              <p14:cNvContentPartPr/>
              <p14:nvPr/>
            </p14:nvContentPartPr>
            <p14:xfrm>
              <a:off x="10510843" y="2081803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58FE8187-4B09-BA45-B836-5BD9A889BB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01843" y="20731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40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4B5B323-DD7B-624F-9EC3-9CD8D9E0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FDF21-7C44-7A4C-9D07-8EF100AB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80F71-C689-8A4B-B748-7A89BF10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592FC8AE-6606-1246-8C7C-5D572CA4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-22944"/>
                <a:ext cx="7954851" cy="19112925"/>
              </a:xfrm>
              <a:prstGeom prst="rect">
                <a:avLst/>
              </a:prstGeom>
              <a:solidFill>
                <a:srgbClr val="FC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8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</a:t>
                </a:r>
                <a:r>
                  <a:rPr kumimoji="0" lang="ru-RU" altLang="ru-RU" sz="2800" b="1" i="0" u="none" strike="noStrike" cap="none" normalizeH="0" baseline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kumimoji="0" lang="ru-RU" altLang="ru-RU" sz="28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2HDM </a:t>
                </a:r>
                <a:endParaRPr kumimoji="0" lang="en-US" altLang="ru-RU" sz="28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eaLnBrk="0" hangingPunct="0">
                  <a:buFont typeface="Arial" panose="020B0604020202020204" pitchFamily="34" charset="0"/>
                  <a:buChar char="•"/>
                </a:pP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 </a:t>
                </a:r>
                <a:r>
                  <a:rPr lang="ru-RU" alt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ru-RU" altLang="ru-RU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ru-RU" altLang="ru-RU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ru-RU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(125)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0" lang="en-US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scalar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kumimoji="0" lang="ru-RU" altLang="ru-RU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altLang="ru-RU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ru-RU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kumimoji="0" lang="en-US" altLang="ru-RU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altLang="ru-RU" sz="24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kumimoji="0" lang="ru-RU" altLang="ru-RU" sz="24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≲ 0.05 </a:t>
                </a:r>
                <a:r>
                  <a:rPr kumimoji="0" lang="ru-RU" altLang="ru-RU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kumimoji="0" lang="ru-RU" altLang="ru-RU" sz="2400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alignment</a:t>
                </a:r>
                <a:r>
                  <a:rPr kumimoji="0" lang="ru-RU" altLang="ru-RU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400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kumimoji="0" lang="ru-RU" altLang="ru-RU" sz="2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endParaRPr kumimoji="0" lang="en-US" altLang="ru-RU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n-US" alt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ru-RU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</a:t>
                </a:r>
                <a:r>
                  <a:rPr kumimoji="0" lang="en-US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Eur. Phys. J. C81 (2021), 810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ru-RU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ru-RU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~0,  </m:t>
                        </m:r>
                        <m: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  <m: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⊂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ru-RU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1−50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altLang="ru-RU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</a:t>
                </a:r>
                <a:endParaRPr kumimoji="0" lang="ru-RU" altLang="ru-RU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kumimoji="0" lang="ru-RU" altLang="ru-RU" sz="487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     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kumimoji="0" lang="ru-RU" altLang="ru-RU" sz="4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                                  </a:t>
                </a:r>
                <a:r>
                  <a:rPr kumimoji="0" lang="ru-RU" alt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Lu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Cheung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Kim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Lee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 &amp;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Song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arXiv:2410.08609,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Djouadi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JE &amp; </a:t>
                </a:r>
                <a:r>
                  <a:rPr kumimoji="0" lang="ru-RU" altLang="ru-RU" sz="1900" b="0" i="0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Quevillon</a:t>
                </a:r>
                <a:r>
                  <a:rPr kumimoji="0" lang="ru-RU" altLang="ru-RU" sz="1900" b="0" i="0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, </a:t>
                </a:r>
                <a:r>
                  <a:rPr kumimoji="0" lang="ru-RU" altLang="ru-RU" sz="1900" b="0" i="1" u="none" strike="noStrike" cap="none" normalizeH="0" baseline="0" dirty="0" err="1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preliminary</a:t>
                </a:r>
                <a:r>
                  <a:rPr kumimoji="0" lang="ru-RU" altLang="ru-RU" sz="1900" b="0" i="1" u="none" strike="noStrike" cap="none" normalizeH="0" baseline="0" dirty="0">
                    <a:ln>
                      <a:noFill/>
                    </a:ln>
                    <a:solidFill>
                      <a:srgbClr val="FCF966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592FC8AE-6606-1246-8C7C-5D572CA48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-22944"/>
                <a:ext cx="7954851" cy="19112925"/>
              </a:xfrm>
              <a:prstGeom prst="rect">
                <a:avLst/>
              </a:prstGeom>
              <a:blipFill>
                <a:blip r:embed="rId3"/>
                <a:stretch>
                  <a:fillRect l="-143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6419" name="Picture 3" descr="page12image17613376">
            <a:extLst>
              <a:ext uri="{FF2B5EF4-FFF2-40B4-BE49-F238E27FC236}">
                <a16:creationId xmlns:a16="http://schemas.microsoft.com/office/drawing/2014/main" id="{CBE4CB23-9F8D-B146-B39C-2883FF11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-1926869"/>
            <a:ext cx="2098211" cy="2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ge12image31968304">
            <a:extLst>
              <a:ext uri="{FF2B5EF4-FFF2-40B4-BE49-F238E27FC236}">
                <a16:creationId xmlns:a16="http://schemas.microsoft.com/office/drawing/2014/main" id="{2FFEDA04-C8DC-0A4A-AC64-99BBC6DB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99426"/>
            <a:ext cx="4434227" cy="46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1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710A8AE-3D8A-FC4A-BCE3-AA9319A2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2F0D7-91A4-DD47-804D-4C422C01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DB5B9-C0DC-864B-9325-3D2C3BE2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301" name="Picture 277" descr="page18image31888880">
            <a:extLst>
              <a:ext uri="{FF2B5EF4-FFF2-40B4-BE49-F238E27FC236}">
                <a16:creationId xmlns:a16="http://schemas.microsoft.com/office/drawing/2014/main" id="{30013379-CA6D-3F40-BAFA-D51F355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72" y="980728"/>
            <a:ext cx="44198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2" name="Picture 278" descr="page18image31896992">
            <a:extLst>
              <a:ext uri="{FF2B5EF4-FFF2-40B4-BE49-F238E27FC236}">
                <a16:creationId xmlns:a16="http://schemas.microsoft.com/office/drawing/2014/main" id="{96FF4912-97C8-8C47-8191-EBE34D03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6" y="980728"/>
            <a:ext cx="4608596" cy="33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3" name="Picture 279" descr="page18image16844096">
            <a:extLst>
              <a:ext uri="{FF2B5EF4-FFF2-40B4-BE49-F238E27FC236}">
                <a16:creationId xmlns:a16="http://schemas.microsoft.com/office/drawing/2014/main" id="{7664CB5C-1701-5A49-A7AB-73872D3F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311" y="87236"/>
            <a:ext cx="494960" cy="1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80">
            <a:extLst>
              <a:ext uri="{FF2B5EF4-FFF2-40B4-BE49-F238E27FC236}">
                <a16:creationId xmlns:a16="http://schemas.microsoft.com/office/drawing/2014/main" id="{C2139F58-87B3-A045-BC52-CE0AD9D8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888"/>
            <a:ext cx="7020272" cy="723275"/>
          </a:xfrm>
          <a:prstGeom prst="rect">
            <a:avLst/>
          </a:prstGeom>
          <a:solidFill>
            <a:srgbClr val="F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ru-RU" altLang="ru-RU" sz="4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9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Kiyo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ru-RU" altLang="ru-RU" sz="19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Kühn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ru-RU" altLang="ru-RU" sz="19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Moch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ru-RU" altLang="ru-RU" sz="19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Steinhauser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&amp; </a:t>
            </a:r>
            <a:r>
              <a:rPr kumimoji="0" lang="ru-RU" altLang="ru-RU" sz="19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Uwer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lang="en-US" altLang="ru-RU" sz="1900" dirty="0">
                <a:latin typeface="Calibri" panose="020F0502020204030204" pitchFamily="34" charset="0"/>
              </a:rPr>
              <a:t>Eur. Phys. J. C60 (2009) 375</a:t>
            </a:r>
            <a:r>
              <a:rPr kumimoji="0" lang="ru-RU" altLang="ru-RU" sz="1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305" name="Picture 281" descr="page18image16844864">
            <a:extLst>
              <a:ext uri="{FF2B5EF4-FFF2-40B4-BE49-F238E27FC236}">
                <a16:creationId xmlns:a16="http://schemas.microsoft.com/office/drawing/2014/main" id="{41EA0326-DC13-CF4E-B030-701166B8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312" y="-179318"/>
            <a:ext cx="1644543" cy="2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9252CE0-A1F6-A44F-9271-BF528F0AC31B}"/>
                  </a:ext>
                </a:extLst>
              </p:cNvPr>
              <p:cNvSpPr/>
              <p:nvPr/>
            </p:nvSpPr>
            <p:spPr>
              <a:xfrm>
                <a:off x="377776" y="5412980"/>
                <a:ext cx="8309024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200" dirty="0">
                    <a:latin typeface="Calibri" panose="020F0502020204030204" pitchFamily="34" charset="0"/>
                  </a:rPr>
                  <a:t>Colour-singlet,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i="1" dirty="0">
                    <a:latin typeface="STIXGeneral" pitchFamily="2" charset="2"/>
                  </a:rPr>
                  <a:t> </a:t>
                </a:r>
                <a:r>
                  <a:rPr lang="en-US" sz="2200" dirty="0">
                    <a:latin typeface="Calibri" panose="020F0502020204030204" pitchFamily="34" charset="0"/>
                  </a:rPr>
                  <a:t>pole dominant below nominal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i="1" dirty="0">
                    <a:latin typeface="STIXGeneral" pitchFamily="2" charset="2"/>
                  </a:rPr>
                  <a:t> </a:t>
                </a:r>
                <a:r>
                  <a:rPr lang="en-US" sz="2200" dirty="0">
                    <a:latin typeface="Calibri" panose="020F0502020204030204" pitchFamily="34" charset="0"/>
                  </a:rPr>
                  <a:t>threshold </a:t>
                </a:r>
                <a:endParaRPr lang="en-US" sz="2200" dirty="0">
                  <a:effectLst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9252CE0-A1F6-A44F-9271-BF528F0AC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6" y="5412980"/>
                <a:ext cx="8309024" cy="430887"/>
              </a:xfrm>
              <a:prstGeom prst="rect">
                <a:avLst/>
              </a:prstGeom>
              <a:blipFill>
                <a:blip r:embed="rId7"/>
                <a:stretch>
                  <a:fillRect l="-763" t="-14286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73F21-29D4-B746-B752-3CA5F3E4BA38}"/>
              </a:ext>
            </a:extLst>
          </p:cNvPr>
          <p:cNvSpPr/>
          <p:nvPr/>
        </p:nvSpPr>
        <p:spPr>
          <a:xfrm>
            <a:off x="7164288" y="2320932"/>
            <a:ext cx="172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altLang="ru-RU" dirty="0" err="1">
                <a:latin typeface="Calibri" panose="020F0502020204030204" pitchFamily="34" charset="0"/>
              </a:rPr>
              <a:t>Simula</a:t>
            </a:r>
            <a:r>
              <a:rPr lang="en-US" altLang="ru-RU" dirty="0" err="1">
                <a:latin typeface="Calibri" panose="020F0502020204030204" pitchFamily="34" charset="0"/>
              </a:rPr>
              <a:t>ti</a:t>
            </a:r>
            <a:r>
              <a:rPr lang="ru-RU" altLang="ru-RU" dirty="0" err="1">
                <a:latin typeface="Calibri" panose="020F0502020204030204" pitchFamily="34" charset="0"/>
              </a:rPr>
              <a:t>on</a:t>
            </a:r>
            <a:r>
              <a:rPr lang="ru-RU" altLang="ru-RU" dirty="0">
                <a:latin typeface="Calibri" panose="020F0502020204030204" pitchFamily="34" charset="0"/>
              </a:rPr>
              <a:t> </a:t>
            </a:r>
            <a:r>
              <a:rPr lang="ru-RU" altLang="ru-RU" sz="4000" dirty="0">
                <a:latin typeface="Arial" panose="020B0604020202020204" pitchFamily="34" charset="0"/>
              </a:rPr>
              <a:t>   </a:t>
            </a:r>
            <a:r>
              <a:rPr lang="ru-RU" altLang="ru-RU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C68FC0-1F9E-DA47-AC90-3B38C7DFD5C5}"/>
              </a:ext>
            </a:extLst>
          </p:cNvPr>
          <p:cNvSpPr/>
          <p:nvPr/>
        </p:nvSpPr>
        <p:spPr>
          <a:xfrm>
            <a:off x="5396176" y="3989942"/>
            <a:ext cx="376737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Sumino &amp; </a:t>
            </a:r>
            <a:r>
              <a:rPr lang="en-US" dirty="0" err="1">
                <a:latin typeface="Calibri" panose="020F0502020204030204" pitchFamily="34" charset="0"/>
              </a:rPr>
              <a:t>Yokoya</a:t>
            </a:r>
            <a:r>
              <a:rPr lang="en-US" dirty="0">
                <a:latin typeface="Calibri" panose="020F0502020204030204" pitchFamily="34" charset="0"/>
              </a:rPr>
              <a:t>, JHEP 09 (2010) 034 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356A9A6-815F-4149-849A-A7FCFA616CF4}"/>
                  </a:ext>
                </a:extLst>
              </p:cNvPr>
              <p:cNvSpPr/>
              <p:nvPr/>
            </p:nvSpPr>
            <p:spPr>
              <a:xfrm>
                <a:off x="907486" y="174904"/>
                <a:ext cx="5418278" cy="5232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Enhancement below Threshold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5356A9A6-815F-4149-849A-A7FCFA616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86" y="174904"/>
                <a:ext cx="5418278" cy="523220"/>
              </a:xfrm>
              <a:prstGeom prst="rect">
                <a:avLst/>
              </a:prstGeom>
              <a:blipFill>
                <a:blip r:embed="rId8"/>
                <a:stretch>
                  <a:fillRect t="-11905" r="-1402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B79BC48-E128-8C4E-8E9F-FE3044DE4650}"/>
                  </a:ext>
                </a:extLst>
              </p:cNvPr>
              <p:cNvSpPr/>
              <p:nvPr/>
            </p:nvSpPr>
            <p:spPr>
              <a:xfrm>
                <a:off x="315867" y="4982879"/>
                <a:ext cx="7928541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Cross-section perturbative OCD calculation of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B79BC48-E128-8C4E-8E9F-FE3044DE4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7" y="4982879"/>
                <a:ext cx="7928541" cy="430887"/>
              </a:xfrm>
              <a:prstGeom prst="rect">
                <a:avLst/>
              </a:prstGeom>
              <a:blipFill>
                <a:blip r:embed="rId9"/>
                <a:stretch>
                  <a:fillRect l="-800" t="-5714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5624B3-F628-A845-93A2-714DBD6A03B6}"/>
              </a:ext>
            </a:extLst>
          </p:cNvPr>
          <p:cNvSpPr txBox="1"/>
          <p:nvPr/>
        </p:nvSpPr>
        <p:spPr>
          <a:xfrm>
            <a:off x="457200" y="5821928"/>
            <a:ext cx="8371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&amp; line-shape are not exactly known: below exp. resolution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3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27BE855-F90C-F942-8E99-62A20FC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1150" y="6385505"/>
            <a:ext cx="1048892" cy="271425"/>
          </a:xfrm>
        </p:spPr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97529-FE5D-2B45-8E01-90921855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698BB-0AED-C942-9DA5-3BF285CD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085" name="Picture 13" descr="page9image31842848">
            <a:extLst>
              <a:ext uri="{FF2B5EF4-FFF2-40B4-BE49-F238E27FC236}">
                <a16:creationId xmlns:a16="http://schemas.microsoft.com/office/drawing/2014/main" id="{98AF18AD-DA49-9149-8811-D81F27AF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629277"/>
            <a:ext cx="4266583" cy="41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471B9E0-C4DF-2F46-A713-E0670607ABAD}"/>
                  </a:ext>
                </a:extLst>
              </p:cNvPr>
              <p:cNvSpPr/>
              <p:nvPr/>
            </p:nvSpPr>
            <p:spPr>
              <a:xfrm>
                <a:off x="1829988" y="47340"/>
                <a:ext cx="5480155" cy="58477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itchFamily="2" charset="2"/>
                  <a:buChar char="v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Modeling: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 states </a:t>
                </a:r>
                <a:endParaRPr lang="en-US" sz="3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471B9E0-C4DF-2F46-A713-E0670607A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88" y="47340"/>
                <a:ext cx="5480155" cy="584775"/>
              </a:xfrm>
              <a:prstGeom prst="rect">
                <a:avLst/>
              </a:prstGeom>
              <a:blipFill>
                <a:blip r:embed="rId3"/>
                <a:stretch>
                  <a:fillRect l="-2778" t="-10638" r="-1620" b="-29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4887005-36D7-D943-9C23-48E6EB27B6A2}"/>
                  </a:ext>
                </a:extLst>
              </p:cNvPr>
              <p:cNvSpPr/>
              <p:nvPr/>
            </p:nvSpPr>
            <p:spPr>
              <a:xfrm>
                <a:off x="179512" y="784923"/>
                <a:ext cx="8828619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simplified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for MC simulation: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7F7F7F"/>
                    </a:solidFill>
                    <a:latin typeface="LiberationSans"/>
                  </a:rPr>
                  <a:t>                                                                                    (PRD 104 (2021) 034023, JHEP 03 (2024) 099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4887005-36D7-D943-9C23-48E6EB27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84923"/>
                <a:ext cx="8828619" cy="800219"/>
              </a:xfrm>
              <a:prstGeom prst="rect">
                <a:avLst/>
              </a:prstGeom>
              <a:blipFill>
                <a:blip r:embed="rId4"/>
                <a:stretch>
                  <a:fillRect l="-1006" t="-7813"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AC5B70F-8834-4547-8E12-5473D214291D}"/>
                  </a:ext>
                </a:extLst>
              </p:cNvPr>
              <p:cNvSpPr/>
              <p:nvPr/>
            </p:nvSpPr>
            <p:spPr>
              <a:xfrm>
                <a:off x="0" y="1234641"/>
                <a:ext cx="4751512" cy="186397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Generic spin-0, color-singlet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Couplings to gluons and tops (Ps)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mass from NRQCD: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d>
                          <m:dPr>
                            <m:ctrlPr>
                              <a:rPr lang="en-U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343 GeV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AC5B70F-8834-4547-8E12-5473D2142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4641"/>
                <a:ext cx="4751512" cy="1863972"/>
              </a:xfrm>
              <a:prstGeom prst="rect">
                <a:avLst/>
              </a:prstGeom>
              <a:blipFill>
                <a:blip r:embed="rId5"/>
                <a:stretch>
                  <a:fillRect l="-802" b="-2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A8DA75-EE98-7548-907E-BE0B9C9BBA47}"/>
              </a:ext>
            </a:extLst>
          </p:cNvPr>
          <p:cNvSpPr/>
          <p:nvPr/>
        </p:nvSpPr>
        <p:spPr>
          <a:xfrm>
            <a:off x="125904" y="4921786"/>
            <a:ext cx="475151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latin typeface="LiberationSans"/>
              </a:rPr>
              <a:t>Result: 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signature as low-mass A/H resonances</a:t>
            </a:r>
            <a:br>
              <a:rPr lang="en-US" sz="2000" dirty="0">
                <a:solidFill>
                  <a:srgbClr val="FF7F00"/>
                </a:solidFill>
                <a:latin typeface="LiberationSans"/>
              </a:rPr>
            </a:br>
            <a:endParaRPr lang="en-US" sz="2000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24D9C3-45B2-AD42-A5CD-53B8722C381F}"/>
              </a:ext>
            </a:extLst>
          </p:cNvPr>
          <p:cNvSpPr txBox="1"/>
          <p:nvPr/>
        </p:nvSpPr>
        <p:spPr>
          <a:xfrm>
            <a:off x="6992975" y="1819677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JHEP 09 (2024) 001</a:t>
            </a:r>
            <a:endParaRPr lang="ru-RU" sz="1400" dirty="0"/>
          </a:p>
        </p:txBody>
      </p:sp>
      <p:pic>
        <p:nvPicPr>
          <p:cNvPr id="3073" name="Picture 1" descr="page10image16850240">
            <a:extLst>
              <a:ext uri="{FF2B5EF4-FFF2-40B4-BE49-F238E27FC236}">
                <a16:creationId xmlns:a16="http://schemas.microsoft.com/office/drawing/2014/main" id="{E087FC35-F8EE-BA42-BE73-9812B752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10image16846784">
            <a:extLst>
              <a:ext uri="{FF2B5EF4-FFF2-40B4-BE49-F238E27FC236}">
                <a16:creationId xmlns:a16="http://schemas.microsoft.com/office/drawing/2014/main" id="{1A35602D-302C-954B-8252-3E8FE0A73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8"/>
            <a:ext cx="2603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age9image16972032">
            <a:extLst>
              <a:ext uri="{FF2B5EF4-FFF2-40B4-BE49-F238E27FC236}">
                <a16:creationId xmlns:a16="http://schemas.microsoft.com/office/drawing/2014/main" id="{2CA6DDFD-F6AA-D643-BCBB-BA2C4258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page9image16972416">
            <a:extLst>
              <a:ext uri="{FF2B5EF4-FFF2-40B4-BE49-F238E27FC236}">
                <a16:creationId xmlns:a16="http://schemas.microsoft.com/office/drawing/2014/main" id="{D575FE33-B2F0-F240-AC98-87269361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age9image16971840">
            <a:extLst>
              <a:ext uri="{FF2B5EF4-FFF2-40B4-BE49-F238E27FC236}">
                <a16:creationId xmlns:a16="http://schemas.microsoft.com/office/drawing/2014/main" id="{38CCCED3-9E7D-BB48-8937-A9A30C9D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ge9image16972032">
            <a:extLst>
              <a:ext uri="{FF2B5EF4-FFF2-40B4-BE49-F238E27FC236}">
                <a16:creationId xmlns:a16="http://schemas.microsoft.com/office/drawing/2014/main" id="{8AA9A1DD-BBCD-C14B-A9E6-61D21D6A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page9image16972416">
            <a:extLst>
              <a:ext uri="{FF2B5EF4-FFF2-40B4-BE49-F238E27FC236}">
                <a16:creationId xmlns:a16="http://schemas.microsoft.com/office/drawing/2014/main" id="{0F02A13E-7FA6-2D43-9A1A-693378FB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ge9image16971840">
            <a:extLst>
              <a:ext uri="{FF2B5EF4-FFF2-40B4-BE49-F238E27FC236}">
                <a16:creationId xmlns:a16="http://schemas.microsoft.com/office/drawing/2014/main" id="{3AD12C2C-533D-CF48-AD8F-4782685E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F7D167-1DCB-4949-A23A-530794EC5613}"/>
                  </a:ext>
                </a:extLst>
              </p:cNvPr>
              <p:cNvSpPr txBox="1"/>
              <p:nvPr/>
            </p:nvSpPr>
            <p:spPr>
              <a:xfrm>
                <a:off x="10403174" y="-74951"/>
                <a:ext cx="2572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F7D167-1DCB-4949-A23A-530794EC5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174" y="-74951"/>
                <a:ext cx="2572179" cy="369332"/>
              </a:xfrm>
              <a:prstGeom prst="rect">
                <a:avLst/>
              </a:prstGeom>
              <a:blipFill>
                <a:blip r:embed="rId1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9DC26C-4185-D240-B1D3-1776850C90A3}"/>
              </a:ext>
            </a:extLst>
          </p:cNvPr>
          <p:cNvSpPr txBox="1"/>
          <p:nvPr/>
        </p:nvSpPr>
        <p:spPr>
          <a:xfrm>
            <a:off x="179512" y="3316129"/>
            <a:ext cx="13837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CMS: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1" descr="page27image59774768">
            <a:extLst>
              <a:ext uri="{FF2B5EF4-FFF2-40B4-BE49-F238E27FC236}">
                <a16:creationId xmlns:a16="http://schemas.microsoft.com/office/drawing/2014/main" id="{82EBAF48-1FCE-9F40-80C9-7FEA2B7B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6" y="3813464"/>
            <a:ext cx="2304507" cy="8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686FD15-1098-AD40-B255-EF779759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C8A6B-C99A-7447-84D3-4907C58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F4163-A4EC-1C41-9575-B49908F8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71262-548C-2B4B-BB4B-5FFBA117175C}"/>
              </a:ext>
            </a:extLst>
          </p:cNvPr>
          <p:cNvSpPr txBox="1"/>
          <p:nvPr/>
        </p:nvSpPr>
        <p:spPr>
          <a:xfrm>
            <a:off x="1524000" y="82780"/>
            <a:ext cx="479009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 Perspectives. Observables.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9749D-F482-9643-8A42-3DEED7211ED7}"/>
                  </a:ext>
                </a:extLst>
              </p:cNvPr>
              <p:cNvSpPr txBox="1"/>
              <p:nvPr/>
            </p:nvSpPr>
            <p:spPr>
              <a:xfrm>
                <a:off x="278197" y="695179"/>
                <a:ext cx="8865803" cy="440120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000" b="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Observables? Allowing to characterize an excess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b="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Required strong TH and precise TH modeling</a:t>
                </a:r>
                <a:endParaRPr lang="en-US" sz="2000" b="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Di-lepton mode is most clean with quite small BGR</a:t>
                </a:r>
              </a:p>
              <a:p>
                <a:pPr marL="457200" indent="-457200">
                  <a:buAutoNum type="arabicPeriod"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Source of systematics uncertainties – TH modeling + EXP uncertainties</a:t>
                </a:r>
              </a:p>
              <a:p>
                <a:pPr marL="457200" indent="-457200">
                  <a:buAutoNum type="arabicPeriod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is in localized domain close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𝑡h𝑟𝑒𝑠h𝑜𝑙𝑑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The deviations decrease fast as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&gt;400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7.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 on spin &amp; observables &lt; 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&gt;400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𝑅𝑢𝑛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2+3</m:t>
                        </m:r>
                      </m:e>
                    </m:d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9749D-F482-9643-8A42-3DEED7211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7" y="695179"/>
                <a:ext cx="8865803" cy="4401205"/>
              </a:xfrm>
              <a:prstGeom prst="rect">
                <a:avLst/>
              </a:prstGeom>
              <a:blipFill>
                <a:blip r:embed="rId2"/>
                <a:stretch>
                  <a:fillRect l="-715" t="-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354FA-6ED2-B540-B715-76212C664A5A}"/>
                  </a:ext>
                </a:extLst>
              </p:cNvPr>
              <p:cNvSpPr txBox="1"/>
              <p:nvPr/>
            </p:nvSpPr>
            <p:spPr>
              <a:xfrm>
                <a:off x="278196" y="4873276"/>
                <a:ext cx="7750187" cy="43088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en-US" sz="22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Difficult to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&amp;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𝑓𝑖𝑛𝑎𝑙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𝑠𝑡𝑎𝑡𝑒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354FA-6ED2-B540-B715-76212C664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6" y="4873276"/>
                <a:ext cx="7750187" cy="430887"/>
              </a:xfrm>
              <a:prstGeom prst="rect">
                <a:avLst/>
              </a:prstGeom>
              <a:blipFill>
                <a:blip r:embed="rId3"/>
                <a:stretch>
                  <a:fillRect l="-818" t="-11765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1A22D32-F627-EC48-8ABE-F541E792E6D6}"/>
              </a:ext>
            </a:extLst>
          </p:cNvPr>
          <p:cNvSpPr txBox="1"/>
          <p:nvPr/>
        </p:nvSpPr>
        <p:spPr>
          <a:xfrm>
            <a:off x="262480" y="5439972"/>
            <a:ext cx="886580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Need:</a:t>
            </a:r>
            <a:r>
              <a:rPr lang="en-US" sz="2200" dirty="0"/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other A &amp; heavy Higgs production mechanism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8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71E8411-AE47-BD45-983F-A13202D9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56DB9-B4E7-8C4E-A77F-1D51202D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450E7-DC6F-3F4A-A59C-504D66C4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593E0-F26E-294A-A2AB-F6D0318BD9AB}"/>
              </a:ext>
            </a:extLst>
          </p:cNvPr>
          <p:cNvSpPr txBox="1"/>
          <p:nvPr/>
        </p:nvSpPr>
        <p:spPr>
          <a:xfrm>
            <a:off x="2843808" y="157883"/>
            <a:ext cx="2129109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2179-0896-6440-B046-AA9F22E293D6}"/>
              </a:ext>
            </a:extLst>
          </p:cNvPr>
          <p:cNvSpPr txBox="1"/>
          <p:nvPr/>
        </p:nvSpPr>
        <p:spPr>
          <a:xfrm>
            <a:off x="186023" y="4077072"/>
            <a:ext cx="877195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&amp; 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6572B-3BDE-354B-8716-1250B3731D71}"/>
                  </a:ext>
                </a:extLst>
              </p:cNvPr>
              <p:cNvSpPr txBox="1"/>
              <p:nvPr/>
            </p:nvSpPr>
            <p:spPr>
              <a:xfrm>
                <a:off x="2329862" y="1505684"/>
                <a:ext cx="4216860" cy="7587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𝑁𝑜𝑏𝑜𝑑𝑦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𝑢𝑛𝑑𝑒𝑟𝑠𝑡𝑎𝑛𝑑𝑠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𝑞𝑢𝑎𝑛𝑡𝑢𝑚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𝑡h𝑒𝑜𝑟𝑦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31" i="1">
                          <a:latin typeface="Cambria Math" panose="02040503050406030204" pitchFamily="18" charset="0"/>
                        </a:rPr>
                        <m:t>𝑅𝑖𝑐h𝑎𝑟𝑑</m:t>
                      </m:r>
                      <m:r>
                        <a:rPr lang="en-US" sz="253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31" i="1">
                          <a:latin typeface="Cambria Math" panose="02040503050406030204" pitchFamily="18" charset="0"/>
                        </a:rPr>
                        <m:t>𝐹𝑒𝑦𝑛𝑚𝑎𝑛</m:t>
                      </m:r>
                      <m:r>
                        <a:rPr lang="en-US" sz="2531" i="1">
                          <a:latin typeface="Cambria Math" panose="02040503050406030204" pitchFamily="18" charset="0"/>
                        </a:rPr>
                        <m:t>, 1967</m:t>
                      </m:r>
                    </m:oMath>
                  </m:oMathPara>
                </a14:m>
                <a:endParaRPr lang="ru-RU" sz="253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6572B-3BDE-354B-8716-1250B3731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862" y="1505684"/>
                <a:ext cx="4216860" cy="758797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9E3798-230C-5A4E-9FBB-3A34C46F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2" y="1173546"/>
            <a:ext cx="1841634" cy="27060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345F49-8768-4144-9240-53AFFA906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12" y="883846"/>
            <a:ext cx="1944216" cy="2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430FA24-A37B-1A4D-91AB-409AD6F0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740FF-9755-F14E-BC71-C765E346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3FCEB-2F0F-B145-9427-22C3D0E9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99CB0-38BF-C748-BD5B-08754222662D}"/>
              </a:ext>
            </a:extLst>
          </p:cNvPr>
          <p:cNvSpPr txBox="1"/>
          <p:nvPr/>
        </p:nvSpPr>
        <p:spPr>
          <a:xfrm>
            <a:off x="83431" y="139586"/>
            <a:ext cx="8977138" cy="4924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(Super)Heavy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Quarkonia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&amp; Phenomenology</a:t>
            </a:r>
            <a:endParaRPr lang="ru-RU" sz="2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C5C63-D87B-E842-9BC0-269D86A70D3B}"/>
              </a:ext>
            </a:extLst>
          </p:cNvPr>
          <p:cNvSpPr txBox="1"/>
          <p:nvPr/>
        </p:nvSpPr>
        <p:spPr>
          <a:xfrm>
            <a:off x="197467" y="3329991"/>
            <a:ext cx="8517653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Djouadi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Ellis, J.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Quevillou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Contrasting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Higgs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at the LHC”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Phys. Lett. B866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139583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32CAB-3E9E-A845-BBCC-EE05FE9CB152}"/>
              </a:ext>
            </a:extLst>
          </p:cNvPr>
          <p:cNvSpPr txBox="1"/>
          <p:nvPr/>
        </p:nvSpPr>
        <p:spPr>
          <a:xfrm>
            <a:off x="270284" y="4487904"/>
            <a:ext cx="6304931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Bai, T-K Chen, Y. Yang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HL- LHC, CEPC, and FCC-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.14552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765C2-F6EC-754F-AA29-FFE7C57616B4}"/>
              </a:ext>
            </a:extLst>
          </p:cNvPr>
          <p:cNvSpPr txBox="1"/>
          <p:nvPr/>
        </p:nvSpPr>
        <p:spPr>
          <a:xfrm>
            <a:off x="197467" y="28925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06C73-8222-1041-AD46-6FF1C10F4F5E}"/>
              </a:ext>
            </a:extLst>
          </p:cNvPr>
          <p:cNvSpPr txBox="1"/>
          <p:nvPr/>
        </p:nvSpPr>
        <p:spPr>
          <a:xfrm>
            <a:off x="306828" y="70499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29A08-5FC9-B34E-9C6C-C62C2B2CC70E}"/>
              </a:ext>
            </a:extLst>
          </p:cNvPr>
          <p:cNvSpPr txBox="1"/>
          <p:nvPr/>
        </p:nvSpPr>
        <p:spPr>
          <a:xfrm>
            <a:off x="306828" y="1237658"/>
            <a:ext cx="7665677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Barger, H. Baer, K. Hagiwara, and R.J.N. Phillips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Fourth-generation quarks and leptons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D30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(1984)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3E872-DB6F-8841-BDC1-5B4067DEE834}"/>
              </a:ext>
            </a:extLst>
          </p:cNvPr>
          <p:cNvSpPr txBox="1"/>
          <p:nvPr/>
        </p:nvSpPr>
        <p:spPr>
          <a:xfrm>
            <a:off x="1344305" y="267658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…………………………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4CE26-1521-C847-835E-52F7CA1F4565}"/>
              </a:ext>
            </a:extLst>
          </p:cNvPr>
          <p:cNvSpPr txBox="1"/>
          <p:nvPr/>
        </p:nvSpPr>
        <p:spPr>
          <a:xfrm>
            <a:off x="2615784" y="555921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…………………………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7659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1979712" y="50103"/>
            <a:ext cx="504529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BGR for TH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/>
              <p:nvPr/>
            </p:nvSpPr>
            <p:spPr>
              <a:xfrm>
                <a:off x="252364" y="1752628"/>
                <a:ext cx="2543271" cy="53091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𝐵𝑜h𝑟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~0.01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𝑓𝑚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4" y="1752628"/>
                <a:ext cx="2543271" cy="530915"/>
              </a:xfrm>
              <a:prstGeom prst="rect">
                <a:avLst/>
              </a:prstGeom>
              <a:blipFill>
                <a:blip r:embed="rId3"/>
                <a:stretch>
                  <a:fillRect l="-3980" t="-2326" r="-14925" b="-25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694EBC0-A858-B045-91F6-F0B52BA7DA66}"/>
              </a:ext>
            </a:extLst>
          </p:cNvPr>
          <p:cNvSpPr txBox="1"/>
          <p:nvPr/>
        </p:nvSpPr>
        <p:spPr>
          <a:xfrm>
            <a:off x="475895" y="2484737"/>
            <a:ext cx="8493221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predominantly captured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short-distance regime, AF.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03C8-5814-AD47-84CF-0D8F176CBC8A}"/>
              </a:ext>
            </a:extLst>
          </p:cNvPr>
          <p:cNvSpPr txBox="1"/>
          <p:nvPr/>
        </p:nvSpPr>
        <p:spPr>
          <a:xfrm>
            <a:off x="227651" y="962293"/>
            <a:ext cx="55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 bound state to date in SM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5242-C017-0440-A89D-932EF1F52C28}"/>
              </a:ext>
            </a:extLst>
          </p:cNvPr>
          <p:cNvSpPr txBox="1"/>
          <p:nvPr/>
        </p:nvSpPr>
        <p:spPr>
          <a:xfrm>
            <a:off x="158503" y="4414867"/>
            <a:ext cx="8807155" cy="55399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LHC: Avenue to novel class of QCD-like Bound State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1A744-34CB-2342-BCE4-2C2B345C3C1C}"/>
                  </a:ext>
                </a:extLst>
              </p:cNvPr>
              <p:cNvSpPr txBox="1"/>
              <p:nvPr/>
            </p:nvSpPr>
            <p:spPr>
              <a:xfrm>
                <a:off x="-15733" y="5241306"/>
                <a:ext cx="9075818" cy="67120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𝐵𝑆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𝑓𝑜𝑟𝑚</m:t>
                          </m:r>
                        </m:sup>
                      </m:sSub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𝑑𝑒𝑐𝑎𝑦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~ 0.2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−24 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1A744-34CB-2342-BCE4-2C2B345C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33" y="5241306"/>
                <a:ext cx="9075818" cy="671209"/>
              </a:xfrm>
              <a:prstGeom prst="rect">
                <a:avLst/>
              </a:prstGeom>
              <a:blipFill>
                <a:blip r:embed="rId4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/>
              <p:nvPr/>
            </p:nvSpPr>
            <p:spPr>
              <a:xfrm>
                <a:off x="376153" y="3228388"/>
                <a:ext cx="8159028" cy="5784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−25 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~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≪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3" y="3228388"/>
                <a:ext cx="8159028" cy="578492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23D8A5-61D7-3349-8918-F59CBBE5E547}"/>
              </a:ext>
            </a:extLst>
          </p:cNvPr>
          <p:cNvSpPr txBox="1"/>
          <p:nvPr/>
        </p:nvSpPr>
        <p:spPr>
          <a:xfrm>
            <a:off x="3282045" y="382202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hadronisation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A855A-AD73-E04E-B526-64B5B66E5A6C}"/>
              </a:ext>
            </a:extLst>
          </p:cNvPr>
          <p:cNvSpPr txBox="1"/>
          <p:nvPr/>
        </p:nvSpPr>
        <p:spPr>
          <a:xfrm>
            <a:off x="5715229" y="3787066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decorrelations time scale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2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671490" y="110120"/>
            <a:ext cx="7595669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through the pp LHC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/>
              <p:nvPr/>
            </p:nvSpPr>
            <p:spPr>
              <a:xfrm>
                <a:off x="178954" y="1407309"/>
                <a:ext cx="4823692" cy="59574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𝑊𝑊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4" y="1407309"/>
                <a:ext cx="4823692" cy="595741"/>
              </a:xfrm>
              <a:prstGeom prst="rect">
                <a:avLst/>
              </a:prstGeom>
              <a:blipFill>
                <a:blip r:embed="rId3"/>
                <a:stretch>
                  <a:fillRect l="-2887" t="-10417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/>
              <p:nvPr/>
            </p:nvSpPr>
            <p:spPr>
              <a:xfrm>
                <a:off x="58427" y="2190169"/>
                <a:ext cx="9143999" cy="119051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=172.52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</m:mr>
                      <m:m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e>
                      </m:mr>
                    </m:m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.33</m:t>
                          </m:r>
                        </m:e>
                      </m:mr>
                      <m:m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0.33</m:t>
                          </m:r>
                        </m:e>
                      </m:mr>
                    </m:m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GeV ~ </a:t>
                </a:r>
                <a:r>
                  <a:rPr lang="en-US" sz="26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𝐴𝑢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79 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𝑔𝑜𝑙𝑑</m:t>
                    </m:r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𝑛𝑢𝑐𝑙𝑒𝑢𝑠</m:t>
                    </m:r>
                  </m:oMath>
                </a14:m>
                <a:r>
                  <a:rPr lang="en-US" sz="26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7" y="2190169"/>
                <a:ext cx="9143999" cy="1190519"/>
              </a:xfrm>
              <a:prstGeom prst="rect">
                <a:avLst/>
              </a:prstGeom>
              <a:blipFill>
                <a:blip r:embed="rId4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D503C8-5814-AD47-84CF-0D8F176CBC8A}"/>
                  </a:ext>
                </a:extLst>
              </p:cNvPr>
              <p:cNvSpPr txBox="1"/>
              <p:nvPr/>
            </p:nvSpPr>
            <p:spPr>
              <a:xfrm>
                <a:off x="194107" y="690912"/>
                <a:ext cx="2957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𝑐𝑜𝑛𝑡𝑖𝑛𝑢𝑢𝑚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D503C8-5814-AD47-84CF-0D8F176C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7" y="690912"/>
                <a:ext cx="2957605" cy="584775"/>
              </a:xfrm>
              <a:prstGeom prst="rect">
                <a:avLst/>
              </a:prstGeom>
              <a:blipFill>
                <a:blip r:embed="rId5"/>
                <a:stretch>
                  <a:fillRect l="-4274" t="-6383" r="-427" b="-29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5A5242-C017-0440-A89D-932EF1F52C28}"/>
                  </a:ext>
                </a:extLst>
              </p:cNvPr>
              <p:cNvSpPr txBox="1"/>
              <p:nvPr/>
            </p:nvSpPr>
            <p:spPr>
              <a:xfrm>
                <a:off x="546659" y="4293261"/>
                <a:ext cx="2866106" cy="629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2.8 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5A5242-C017-0440-A89D-932EF1F5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9" y="4293261"/>
                <a:ext cx="2866106" cy="629596"/>
              </a:xfrm>
              <a:prstGeom prst="rect">
                <a:avLst/>
              </a:prstGeom>
              <a:blipFill>
                <a:blip r:embed="rId6"/>
                <a:stretch>
                  <a:fillRect l="-4405" t="-5882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1A744-34CB-2342-BCE4-2C2B345C3C1C}"/>
                  </a:ext>
                </a:extLst>
              </p:cNvPr>
              <p:cNvSpPr txBox="1"/>
              <p:nvPr/>
            </p:nvSpPr>
            <p:spPr>
              <a:xfrm>
                <a:off x="376153" y="5263098"/>
                <a:ext cx="7826951" cy="7305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𝑔𝑔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acc>
                        <m:accPr>
                          <m:chr m:val="̃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acc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𝑡𝑡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1A744-34CB-2342-BCE4-2C2B345C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3" y="5263098"/>
                <a:ext cx="7826951" cy="730521"/>
              </a:xfrm>
              <a:prstGeom prst="rect">
                <a:avLst/>
              </a:prstGeom>
              <a:blipFill>
                <a:blip r:embed="rId7"/>
                <a:stretch>
                  <a:fillRect t="-3390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/>
              <p:nvPr/>
            </p:nvSpPr>
            <p:spPr>
              <a:xfrm>
                <a:off x="75360" y="3512792"/>
                <a:ext cx="9113713" cy="49532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𝑝𝑟𝑜𝑑𝑢𝑐𝑡𝑖𝑜𝑛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𝑚𝑜𝑑𝑒𝑙𝑙𝑒𝑑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𝑤𝑖𝑡h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=343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𝐺𝑒𝑉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0" y="3512792"/>
                <a:ext cx="9113713" cy="495328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65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208862" y="136525"/>
            <a:ext cx="8531503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before discovering @ LHC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94EBC0-A858-B045-91F6-F0B52BA7DA66}"/>
              </a:ext>
            </a:extLst>
          </p:cNvPr>
          <p:cNvSpPr txBox="1"/>
          <p:nvPr/>
        </p:nvSpPr>
        <p:spPr>
          <a:xfrm>
            <a:off x="457200" y="3294371"/>
            <a:ext cx="8618195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 to new (pseudo) scalars?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03C8-5814-AD47-84CF-0D8F176CBC8A}"/>
              </a:ext>
            </a:extLst>
          </p:cNvPr>
          <p:cNvSpPr txBox="1"/>
          <p:nvPr/>
        </p:nvSpPr>
        <p:spPr>
          <a:xfrm>
            <a:off x="457200" y="2030638"/>
            <a:ext cx="8034828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coupling to Higgs boson, ~ O(1)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of EW symmetry breaking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5A5242-C017-0440-A89D-932EF1F52C28}"/>
                  </a:ext>
                </a:extLst>
              </p:cNvPr>
              <p:cNvSpPr txBox="1"/>
              <p:nvPr/>
            </p:nvSpPr>
            <p:spPr>
              <a:xfrm>
                <a:off x="457200" y="5327545"/>
                <a:ext cx="8190832" cy="5232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ü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2HDM: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𝑑𝑒𝑐𝑎𝑦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𝑝𝑎𝑖𝑟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𝑞𝑢𝑎𝑟𝑘𝑠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5A5242-C017-0440-A89D-932EF1F5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7545"/>
                <a:ext cx="8190832" cy="523220"/>
              </a:xfrm>
              <a:prstGeom prst="rect">
                <a:avLst/>
              </a:prstGeom>
              <a:blipFill>
                <a:blip r:embed="rId3"/>
                <a:stretch>
                  <a:fillRect l="-1395" t="-9302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6AF4427-38AB-D34F-A08C-4CE014B38DDF}"/>
              </a:ext>
            </a:extLst>
          </p:cNvPr>
          <p:cNvSpPr txBox="1"/>
          <p:nvPr/>
        </p:nvSpPr>
        <p:spPr>
          <a:xfrm>
            <a:off x="457200" y="4156145"/>
            <a:ext cx="7287572" cy="89255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couplings are Yukawa-like: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couplings to t-quarks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E030BA-72DE-1F49-9E7A-061F5574BB57}"/>
              </a:ext>
            </a:extLst>
          </p:cNvPr>
          <p:cNvSpPr txBox="1"/>
          <p:nvPr/>
        </p:nvSpPr>
        <p:spPr>
          <a:xfrm>
            <a:off x="457200" y="1058805"/>
            <a:ext cx="5895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t-quark connected to NP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4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1979712" y="136525"/>
            <a:ext cx="4892686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quarkonia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(historically)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/>
              <p:nvPr/>
            </p:nvSpPr>
            <p:spPr>
              <a:xfrm>
                <a:off x="179512" y="764704"/>
                <a:ext cx="8632620" cy="10225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m:rPr>
                        <m:sty m:val="p"/>
                      </m:rPr>
                      <a:rPr lang="el-G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…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h𝑎𝑑𝑟𝑜𝑛𝑖𝑐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𝑐𝑜𝑙𝑙𝑖𝑠𝑖𝑜𝑛𝑠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𝑙𝑒𝑝𝑡𝑜𝑛𝑖𝑐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𝑑𝑒𝑐𝑎𝑦𝑠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𝑜𝑏𝑠𝑒𝑟𝑣𝑎𝑏𝑙𝑒𝑠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Leptonic pairs in the final states are most promising at LHC for “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search 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632620" cy="1022524"/>
              </a:xfrm>
              <a:prstGeom prst="rect">
                <a:avLst/>
              </a:prstGeom>
              <a:blipFill>
                <a:blip r:embed="rId3"/>
                <a:stretch>
                  <a:fillRect l="-587" t="-2469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/>
              <p:nvPr/>
            </p:nvSpPr>
            <p:spPr>
              <a:xfrm>
                <a:off x="223029" y="2180816"/>
                <a:ext cx="8630889" cy="132414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𝑀𝑜𝑟𝑒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h𝑒𝑎𝑣𝑖𝑒𝑟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𝑠𝑡𝑎𝑡𝑒𝑠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𝑑𝑒𝑐𝑎𝑦𝑠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𝐻𝑖𝑔𝑔𝑠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𝐻𝑖𝑔𝑔𝑠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𝑝h𝑜𝑡𝑜𝑛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…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𝑔𝑔𝐻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𝑊𝑖𝑙𝑐𝑧𝑒𝑘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1977;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𝐵𝑎𝑟𝑔𝑒𝑟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1986, 1987, 1988;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𝐺𝐾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1992 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9" y="2180816"/>
                <a:ext cx="8630889" cy="1324145"/>
              </a:xfrm>
              <a:prstGeom prst="rect">
                <a:avLst/>
              </a:prstGeom>
              <a:blipFill>
                <a:blip r:embed="rId4"/>
                <a:stretch>
                  <a:fillRect l="-588" t="-952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042702-648D-EE4E-9EA5-23276BBE5C8D}"/>
              </a:ext>
            </a:extLst>
          </p:cNvPr>
          <p:cNvSpPr txBox="1"/>
          <p:nvPr/>
        </p:nvSpPr>
        <p:spPr>
          <a:xfrm>
            <a:off x="0" y="3787565"/>
            <a:ext cx="9144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Models: NRQCD, QCD-inspired potentials, B-S models…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Caswell, Lepage, 1986; GK 1992,94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/>
              <p:nvPr/>
            </p:nvSpPr>
            <p:spPr>
              <a:xfrm>
                <a:off x="115395" y="4508564"/>
                <a:ext cx="8798114" cy="70788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Indirect manifestation of 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4th GENERATION quark families,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Attempts 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Tevatron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(CDF, D0)     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Gunion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al., 1996; Frampton, Hung, 1998, GK 2003 </a:t>
                </a:r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5" y="4508564"/>
                <a:ext cx="8798114" cy="707886"/>
              </a:xfrm>
              <a:prstGeom prst="rect">
                <a:avLst/>
              </a:prstGeom>
              <a:blipFill>
                <a:blip r:embed="rId5"/>
                <a:stretch>
                  <a:fillRect l="-432" t="-3509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C1E5F7-2A4B-C34E-AC0C-FFA6FC9092CB}"/>
                  </a:ext>
                </a:extLst>
              </p:cNvPr>
              <p:cNvSpPr txBox="1"/>
              <p:nvPr/>
            </p:nvSpPr>
            <p:spPr>
              <a:xfrm>
                <a:off x="115395" y="5442549"/>
                <a:ext cx="8696737" cy="70788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 alternative/additional possibility to heavy hadron could be existence of NEW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particles with mass close to twice that of </a:t>
                </a:r>
                <a:r>
                  <a:rPr lang="en-US" sz="20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-quark &amp; decays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𝑝𝑎𝑖𝑟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C1E5F7-2A4B-C34E-AC0C-FFA6FC909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5" y="5442549"/>
                <a:ext cx="8696737" cy="707886"/>
              </a:xfrm>
              <a:prstGeom prst="rect">
                <a:avLst/>
              </a:prstGeom>
              <a:blipFill>
                <a:blip r:embed="rId6"/>
                <a:stretch>
                  <a:fillRect l="-437" t="-5357" r="-1020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28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457200" y="2874116"/>
            <a:ext cx="669099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(one-gluon inter.)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D503C8-5814-AD47-84CF-0D8F176CBC8A}"/>
                  </a:ext>
                </a:extLst>
              </p:cNvPr>
              <p:cNvSpPr txBox="1"/>
              <p:nvPr/>
            </p:nvSpPr>
            <p:spPr>
              <a:xfrm>
                <a:off x="678081" y="3684627"/>
                <a:ext cx="5875119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Sommerfeld enhancement: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- Green’s functions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- summation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D503C8-5814-AD47-84CF-0D8F176CB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1" y="3684627"/>
                <a:ext cx="5875119" cy="2062103"/>
              </a:xfrm>
              <a:prstGeom prst="rect">
                <a:avLst/>
              </a:prstGeom>
              <a:blipFill>
                <a:blip r:embed="rId3"/>
                <a:stretch>
                  <a:fillRect l="-2155" t="-3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/>
              <p:nvPr/>
            </p:nvSpPr>
            <p:spPr>
              <a:xfrm>
                <a:off x="448414" y="5395775"/>
                <a:ext cx="8695586" cy="56380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Lowest-lying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𝑠𝑡𝑎𝑡𝑒𝑠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Sup>
                      <m:sSubSup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𝑃𝑆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3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AF4427-38AB-D34F-A08C-4CE014B3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4" y="5395775"/>
                <a:ext cx="8695586" cy="563809"/>
              </a:xfrm>
              <a:prstGeom prst="rect">
                <a:avLst/>
              </a:prstGeom>
              <a:blipFill>
                <a:blip r:embed="rId4"/>
                <a:stretch>
                  <a:fillRect l="-1458" t="-8889" b="-3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A53F9A-DFC4-4945-A248-282FCA2F2F61}"/>
              </a:ext>
            </a:extLst>
          </p:cNvPr>
          <p:cNvSpPr txBox="1"/>
          <p:nvPr/>
        </p:nvSpPr>
        <p:spPr>
          <a:xfrm>
            <a:off x="224207" y="898416"/>
            <a:ext cx="8919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Pioneering study in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annihilation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Fadin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Khoze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Pis’ma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Zh.E.T.P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11, p417 (1987) 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5200C2-A6C7-DC45-A8C3-8A74CCC5E3E5}"/>
                  </a:ext>
                </a:extLst>
              </p:cNvPr>
              <p:cNvSpPr txBox="1"/>
              <p:nvPr/>
            </p:nvSpPr>
            <p:spPr>
              <a:xfrm>
                <a:off x="1370162" y="146326"/>
                <a:ext cx="572211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i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 Structure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5200C2-A6C7-DC45-A8C3-8A74CCC5E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62" y="146326"/>
                <a:ext cx="5722118" cy="861774"/>
              </a:xfrm>
              <a:prstGeom prst="rect">
                <a:avLst/>
              </a:prstGeom>
              <a:blipFill>
                <a:blip r:embed="rId5"/>
                <a:stretch>
                  <a:fillRect l="-2667" t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8F4702D-4DC1-B346-8AAA-2D4F49788B9D}"/>
              </a:ext>
            </a:extLst>
          </p:cNvPr>
          <p:cNvSpPr txBox="1"/>
          <p:nvPr/>
        </p:nvSpPr>
        <p:spPr>
          <a:xfrm>
            <a:off x="248078" y="2037337"/>
            <a:ext cx="81035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Schrödinger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with Coulomb potential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23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4769F-6320-C748-BEA2-3788B0E3E754}"/>
              </a:ext>
            </a:extLst>
          </p:cNvPr>
          <p:cNvSpPr txBox="1"/>
          <p:nvPr/>
        </p:nvSpPr>
        <p:spPr>
          <a:xfrm>
            <a:off x="1979712" y="50103"/>
            <a:ext cx="497123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(Super)Heavy quark bound states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/>
              <p:nvPr/>
            </p:nvSpPr>
            <p:spPr>
              <a:xfrm>
                <a:off x="68734" y="554732"/>
                <a:ext cx="9027737" cy="86773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Lowest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@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𝑟𝑒𝑙𝑎𝑡𝑖𝑣𝑒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𝑠𝑡𝑟𝑜𝑛𝑔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Non-relativistic behavior --&gt; potential model used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7D674E-F02D-0848-B667-77CD6142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4" y="554732"/>
                <a:ext cx="9027737" cy="867738"/>
              </a:xfrm>
              <a:prstGeom prst="rect">
                <a:avLst/>
              </a:prstGeom>
              <a:blipFill>
                <a:blip r:embed="rId3"/>
                <a:stretch>
                  <a:fillRect l="-562" t="-5797" b="-14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/>
              <p:nvPr/>
            </p:nvSpPr>
            <p:spPr>
              <a:xfrm>
                <a:off x="47529" y="1740834"/>
                <a:ext cx="9048942" cy="351339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𝑞𝑟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𝑞𝑟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nary>
                      <m:nary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𝒅𝒒</m:t>
                        </m:r>
                      </m:e>
                    </m:nary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l-GR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𝜰</m:t>
                    </m:r>
                    <m:d>
                      <m:d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𝒒𝒓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𝒒𝒓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&lt;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well-defined function&gt;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      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H-C Pauli 2003</a:t>
                </a:r>
              </a:p>
              <a:p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Screening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−1   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𝑎𝑣𝑜𝑖𝑑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𝑙𝑛𝑙𝑛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𝑑𝑖𝑣𝑒𝑟𝑔𝑒𝑛𝑐𝑒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@ upper limit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ru-RU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@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𝑙𝑎𝑟𝑔𝑒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rapid oscillation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                                         </m:t>
                          </m:r>
                          <m:r>
                            <a:rPr lang="en-US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𝒒𝒓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𝒒𝒓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" y="1740834"/>
                <a:ext cx="9048942" cy="3513398"/>
              </a:xfrm>
              <a:prstGeom prst="rect">
                <a:avLst/>
              </a:prstGeom>
              <a:blipFill>
                <a:blip r:embed="rId4"/>
                <a:stretch>
                  <a:fillRect l="-701" t="-17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/>
              <p:nvPr/>
            </p:nvSpPr>
            <p:spPr>
              <a:xfrm>
                <a:off x="14663" y="5166916"/>
                <a:ext cx="9027736" cy="107830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 integration in the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→0,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𝒎𝒓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</a:t>
                </a:r>
                <a:r>
                  <a:rPr lang="en-US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add. contr. due to scalar (Higgs?) exchange</a:t>
                </a:r>
                <a:endPara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" y="5166916"/>
                <a:ext cx="9027736" cy="1078309"/>
              </a:xfrm>
              <a:prstGeom prst="rect">
                <a:avLst/>
              </a:prstGeom>
              <a:blipFill>
                <a:blip r:embed="rId5"/>
                <a:stretch>
                  <a:fillRect l="-843" b="-11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394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5CEDC82-9F07-C149-9C60-9BFA2AED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AB1A7-077B-364E-9A0C-E7BEEFB7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02C05-27E9-494E-A4B1-9AC61615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4769F-6320-C748-BEA2-3788B0E3E754}"/>
                  </a:ext>
                </a:extLst>
              </p:cNvPr>
              <p:cNvSpPr txBox="1"/>
              <p:nvPr/>
            </p:nvSpPr>
            <p:spPr>
              <a:xfrm>
                <a:off x="1953976" y="1384"/>
                <a:ext cx="2920992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𝒄𝒐𝒏𝒅𝒆𝒏𝒔𝒂𝒕𝒊𝒐𝒏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B4769F-6320-C748-BEA2-3788B0E3E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76" y="1384"/>
                <a:ext cx="2920992" cy="461665"/>
              </a:xfrm>
              <a:prstGeom prst="rect">
                <a:avLst/>
              </a:prstGeom>
              <a:blipFill>
                <a:blip r:embed="rId3"/>
                <a:stretch>
                  <a:fillRect l="-2597" t="-5556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/>
              <p:nvPr/>
            </p:nvSpPr>
            <p:spPr>
              <a:xfrm>
                <a:off x="179512" y="593196"/>
                <a:ext cx="9000413" cy="73513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strong “top-color” dynamics can bind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𝑠𝑒𝑡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“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h𝑒𝑎𝑣𝑦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𝑝𝑖𝑜𝑛𝑠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”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94EBC0-A858-B045-91F6-F0B52BA7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93196"/>
                <a:ext cx="9000413" cy="735138"/>
              </a:xfrm>
              <a:prstGeom prst="rect">
                <a:avLst/>
              </a:prstGeom>
              <a:blipFill>
                <a:blip r:embed="rId4"/>
                <a:stretch>
                  <a:fillRect l="-423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42702-648D-EE4E-9EA5-23276BBE5C8D}"/>
                  </a:ext>
                </a:extLst>
              </p:cNvPr>
              <p:cNvSpPr txBox="1"/>
              <p:nvPr/>
            </p:nvSpPr>
            <p:spPr>
              <a:xfrm>
                <a:off x="143507" y="1532853"/>
                <a:ext cx="8856984" cy="195617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𝑐𝑟𝑖𝑡𝑒𝑟𝑖𝑜𝑛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one-gluon exchange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Scalar (Higgs)-boson interactions           Sher, Silverman, 1985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Inazawa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Morii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1988, 1990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Hagiwara et al., 1990;  GK,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Morii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2003 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042702-648D-EE4E-9EA5-23276BBE5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7" y="1532853"/>
                <a:ext cx="8856984" cy="1956177"/>
              </a:xfrm>
              <a:prstGeom prst="rect">
                <a:avLst/>
              </a:prstGeom>
              <a:blipFill>
                <a:blip r:embed="rId5"/>
                <a:stretch>
                  <a:fillRect l="-572" r="-1144" b="-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/>
              <p:nvPr/>
            </p:nvSpPr>
            <p:spPr>
              <a:xfrm>
                <a:off x="204519" y="4328179"/>
                <a:ext cx="8795972" cy="7085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vacuum, gluon fields fluctuations at large r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distortion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𝑖𝑛𝑡𝑒𝑟𝑎𝑐𝑡𝑖𝑜𝑛𝑠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𝑉𝑜𝑙𝑜𝑠h𝑖𝑛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1979, 1986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B61D80-DD3A-A74E-816A-558309641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9" y="4328179"/>
                <a:ext cx="8795972" cy="708592"/>
              </a:xfrm>
              <a:prstGeom prst="rect">
                <a:avLst/>
              </a:prstGeom>
              <a:blipFill>
                <a:blip r:embed="rId6"/>
                <a:stretch>
                  <a:fillRect l="-576" t="-3509" b="-12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8A8990-9F51-994E-8A33-CC750DDF8AAC}"/>
                  </a:ext>
                </a:extLst>
              </p:cNvPr>
              <p:cNvSpPr txBox="1"/>
              <p:nvPr/>
            </p:nvSpPr>
            <p:spPr>
              <a:xfrm>
                <a:off x="204519" y="3833617"/>
                <a:ext cx="81157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 of vacuum from the screening of quark color charges at r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8A8990-9F51-994E-8A33-CC750DDF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9" y="3833617"/>
                <a:ext cx="8115748" cy="400110"/>
              </a:xfrm>
              <a:prstGeom prst="rect">
                <a:avLst/>
              </a:prstGeom>
              <a:blipFill>
                <a:blip r:embed="rId7"/>
                <a:stretch>
                  <a:fillRect l="-625" t="-625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8E4D06E-B86C-424C-9D79-B2BF38D7E383}"/>
              </a:ext>
            </a:extLst>
          </p:cNvPr>
          <p:cNvSpPr txBox="1"/>
          <p:nvPr/>
        </p:nvSpPr>
        <p:spPr>
          <a:xfrm>
            <a:off x="244048" y="5240888"/>
            <a:ext cx="887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breaking of color flux tubes or splitting of quarks may occur            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 2008,09</a:t>
            </a:r>
            <a:endParaRPr lang="ru-RU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88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46AED59-E909-7A47-8DB6-4D7046F6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9C511-C34E-4B4E-8811-DF451EF6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07814-DBA7-8543-A258-23B4B31E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68712-C7EA-FF47-9512-2BBADB2CB7A9}"/>
              </a:ext>
            </a:extLst>
          </p:cNvPr>
          <p:cNvSpPr txBox="1"/>
          <p:nvPr/>
        </p:nvSpPr>
        <p:spPr>
          <a:xfrm>
            <a:off x="2195736" y="-83467"/>
            <a:ext cx="283596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potential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78C6E6-8CF8-344B-A221-78071377DB1D}"/>
                  </a:ext>
                </a:extLst>
              </p:cNvPr>
              <p:cNvSpPr txBox="1"/>
              <p:nvPr/>
            </p:nvSpPr>
            <p:spPr>
              <a:xfrm>
                <a:off x="129255" y="407422"/>
                <a:ext cx="8627298" cy="46455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𝑖𝑛𝑡𝑒𝑟𝑎𝑐𝑡𝑖𝑜𝑛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@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𝑠𝑡𝑟𝑜𝑛𝑔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~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78C6E6-8CF8-344B-A221-78071377D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5" y="407422"/>
                <a:ext cx="8627298" cy="464551"/>
              </a:xfrm>
              <a:prstGeom prst="rect">
                <a:avLst/>
              </a:prstGeom>
              <a:blipFill>
                <a:blip r:embed="rId2"/>
                <a:stretch>
                  <a:fillRect l="-735" t="-7895"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77BAF-BDC7-E741-B314-5B379427C780}"/>
                  </a:ext>
                </a:extLst>
              </p:cNvPr>
              <p:cNvSpPr txBox="1"/>
              <p:nvPr/>
            </p:nvSpPr>
            <p:spPr>
              <a:xfrm>
                <a:off x="0" y="998040"/>
                <a:ext cx="4629665" cy="38888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𝑒𝑛𝑜𝑢𝑔h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𝑝𝑜𝑡𝑒𝑛𝑡𝑖𝑎𝑙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𝑓𝑜𝑟𝑚𝑎𝑙𝑖𝑠𝑚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77BAF-BDC7-E741-B314-5B379427C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8040"/>
                <a:ext cx="4629665" cy="388889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D199A-FF3C-1A45-A125-E8E842A98B01}"/>
                  </a:ext>
                </a:extLst>
              </p:cNvPr>
              <p:cNvSpPr txBox="1"/>
              <p:nvPr/>
            </p:nvSpPr>
            <p:spPr>
              <a:xfrm>
                <a:off x="196711" y="1644172"/>
                <a:ext cx="5795626" cy="86363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 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D199A-FF3C-1A45-A125-E8E842A9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1" y="1644172"/>
                <a:ext cx="5795626" cy="863634"/>
              </a:xfrm>
              <a:prstGeom prst="rect">
                <a:avLst/>
              </a:prstGeom>
              <a:blipFill>
                <a:blip r:embed="rId4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962C50-A3F7-6E4F-AEEA-1B1697435AC9}"/>
                  </a:ext>
                </a:extLst>
              </p:cNvPr>
              <p:cNvSpPr txBox="1"/>
              <p:nvPr/>
            </p:nvSpPr>
            <p:spPr>
              <a:xfrm>
                <a:off x="0" y="2519179"/>
                <a:ext cx="9283247" cy="6790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𝑠𝑐𝑎𝑙𝑎𝑟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𝐻𝑖𝑔𝑔𝑠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SM/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otherwise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962C50-A3F7-6E4F-AEEA-1B1697435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9179"/>
                <a:ext cx="9283247" cy="679032"/>
              </a:xfrm>
              <a:prstGeom prst="rect">
                <a:avLst/>
              </a:prstGeom>
              <a:blipFill>
                <a:blip r:embed="rId5"/>
                <a:stretch>
                  <a:fillRect l="-137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34091-EEC0-874F-B3A5-72B171878155}"/>
                  </a:ext>
                </a:extLst>
              </p:cNvPr>
              <p:cNvSpPr txBox="1"/>
              <p:nvPr/>
            </p:nvSpPr>
            <p:spPr>
              <a:xfrm>
                <a:off x="252517" y="3578529"/>
                <a:ext cx="8344849" cy="66492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𝝌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/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2 follows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34091-EEC0-874F-B3A5-72B171878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17" y="3578529"/>
                <a:ext cx="8344849" cy="664926"/>
              </a:xfrm>
              <a:prstGeom prst="rect">
                <a:avLst/>
              </a:prstGeom>
              <a:blipFill>
                <a:blip r:embed="rId6"/>
                <a:stretch>
                  <a:fillRect l="-912" t="-1887" r="-608"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DE1408-2B71-854B-B244-6EDB31F9BDD4}"/>
                  </a:ext>
                </a:extLst>
              </p:cNvPr>
              <p:cNvSpPr txBox="1"/>
              <p:nvPr/>
            </p:nvSpPr>
            <p:spPr>
              <a:xfrm>
                <a:off x="0" y="4250990"/>
                <a:ext cx="9018687" cy="99334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𝑉𝑎𝑟𝑖𝑎𝑡𝑖𝑜𝑛𝑎𝑙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DE1408-2B71-854B-B244-6EDB31F9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0990"/>
                <a:ext cx="9018687" cy="993349"/>
              </a:xfrm>
              <a:prstGeom prst="rect">
                <a:avLst/>
              </a:prstGeom>
              <a:blipFill>
                <a:blip r:embed="rId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FF895-15A3-6E4D-821D-17E6DA2F4490}"/>
                  </a:ext>
                </a:extLst>
              </p:cNvPr>
              <p:cNvSpPr txBox="1"/>
              <p:nvPr/>
            </p:nvSpPr>
            <p:spPr>
              <a:xfrm>
                <a:off x="265191" y="5213828"/>
                <a:ext cx="5726889" cy="8215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ru-RU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𝒖𝒑𝒑𝒆𝒓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𝒍𝒊𝒎𝒊𝒕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FF895-15A3-6E4D-821D-17E6DA2F4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1" y="5213828"/>
                <a:ext cx="5726889" cy="821507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7B1DC54-1CDD-6E40-8F70-1D6E18508166}"/>
              </a:ext>
            </a:extLst>
          </p:cNvPr>
          <p:cNvSpPr txBox="1"/>
          <p:nvPr/>
        </p:nvSpPr>
        <p:spPr>
          <a:xfrm>
            <a:off x="7568937" y="553092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 follows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15B43-B505-D440-A288-DFB778D31DA2}"/>
              </a:ext>
            </a:extLst>
          </p:cNvPr>
          <p:cNvSpPr txBox="1"/>
          <p:nvPr/>
        </p:nvSpPr>
        <p:spPr>
          <a:xfrm>
            <a:off x="6625652" y="19637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follows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225EE1-175A-4A49-9520-53DC46405E76}"/>
                  </a:ext>
                </a:extLst>
              </p:cNvPr>
              <p:cNvSpPr txBox="1"/>
              <p:nvPr/>
            </p:nvSpPr>
            <p:spPr>
              <a:xfrm>
                <a:off x="5733036" y="5340824"/>
                <a:ext cx="1785232" cy="933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225EE1-175A-4A49-9520-53DC4640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036" y="5340824"/>
                <a:ext cx="1785232" cy="933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125CAD9-7E2F-F54E-8296-098555A483A2}"/>
              </a:ext>
            </a:extLst>
          </p:cNvPr>
          <p:cNvSpPr txBox="1"/>
          <p:nvPr/>
        </p:nvSpPr>
        <p:spPr>
          <a:xfrm>
            <a:off x="2195736" y="7774"/>
            <a:ext cx="3246402" cy="4924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potential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2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E616F69-C678-904C-9FFE-91083E15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66296-D5EA-6E43-8272-317CC57E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D57F2-1DD9-5E41-BC4B-FF8BEE4C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60E11-EA48-BF47-9B99-14D8ACC7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0159"/>
            <a:ext cx="7200900" cy="370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C28ACC8-02EF-EF42-941A-02D451F0DAB7}"/>
                  </a:ext>
                </a:extLst>
              </p:cNvPr>
              <p:cNvSpPr/>
              <p:nvPr/>
            </p:nvSpPr>
            <p:spPr>
              <a:xfrm>
                <a:off x="462422" y="4672631"/>
                <a:ext cx="8224378" cy="942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 1 Ratio of the combined coupling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 </a:t>
                </a:r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QCD coupling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l-G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l-GR" sz="105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l-GR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 fig. a ) and </a:t>
                </a:r>
                <a:r>
                  <a:rPr lang="el-G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l-GR" sz="105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l-GR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 3 (right fig. b).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masses m</a:t>
                </a:r>
                <a:r>
                  <a:rPr lang="el-G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90, 100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120 GeV.       </a:t>
                </a:r>
                <a:r>
                  <a:rPr lang="en-US" b="1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2003! No Higgs discovery yet</a:t>
                </a: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C28ACC8-02EF-EF42-941A-02D451F0D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2" y="4672631"/>
                <a:ext cx="8224378" cy="942887"/>
              </a:xfrm>
              <a:prstGeom prst="rect">
                <a:avLst/>
              </a:prstGeom>
              <a:blipFill>
                <a:blip r:embed="rId3"/>
                <a:stretch>
                  <a:fillRect l="-617" t="-26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C15B8C-4FB0-6843-8D16-5F7EF34674D5}"/>
              </a:ext>
            </a:extLst>
          </p:cNvPr>
          <p:cNvSpPr txBox="1"/>
          <p:nvPr/>
        </p:nvSpPr>
        <p:spPr>
          <a:xfrm>
            <a:off x="6276730" y="566045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2003</a:t>
            </a:r>
          </a:p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T. </a:t>
            </a:r>
            <a:r>
              <a:rPr lang="en-US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Morii</a:t>
            </a:r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2004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FC614-1E96-554C-B016-B9528173CC0A}"/>
              </a:ext>
            </a:extLst>
          </p:cNvPr>
          <p:cNvSpPr txBox="1"/>
          <p:nvPr/>
        </p:nvSpPr>
        <p:spPr>
          <a:xfrm>
            <a:off x="2280347" y="52872"/>
            <a:ext cx="458330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combined couplings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43A84-B67F-1548-B663-15A96B4E0B12}"/>
              </a:ext>
            </a:extLst>
          </p:cNvPr>
          <p:cNvSpPr txBox="1"/>
          <p:nvPr/>
        </p:nvSpPr>
        <p:spPr>
          <a:xfrm>
            <a:off x="7615003" y="2548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47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EE8DCD0-2FB5-E047-912F-8F198FA6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1B7B3-5D88-2A4C-8212-8DCC5F79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9A8F8-053A-C346-99DB-78282091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C3017D-8EB2-3642-9EA7-B078E3D5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" y="1057048"/>
            <a:ext cx="4409945" cy="2963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01F33C-1BC0-7944-9DCA-F894B2368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3298"/>
            <a:ext cx="4243419" cy="28513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A3CBC4-985F-7E46-A487-61E9F39D3C21}"/>
              </a:ext>
            </a:extLst>
          </p:cNvPr>
          <p:cNvSpPr/>
          <p:nvPr/>
        </p:nvSpPr>
        <p:spPr>
          <a:xfrm>
            <a:off x="4557898" y="1484784"/>
            <a:ext cx="4572000" cy="646331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 Lower bound on the heavy quark masses as a function of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l-G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5F741-5BB2-804A-8996-985DC46BB512}"/>
                  </a:ext>
                </a:extLst>
              </p:cNvPr>
              <p:cNvSpPr txBox="1"/>
              <p:nvPr/>
            </p:nvSpPr>
            <p:spPr>
              <a:xfrm>
                <a:off x="449705" y="4482059"/>
                <a:ext cx="3865161" cy="179844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Fig.3 Upper limit on the scalar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different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regions above the corresponding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curves are excluded.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5F741-5BB2-804A-8996-985DC46B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5" y="4482059"/>
                <a:ext cx="3865161" cy="1798441"/>
              </a:xfrm>
              <a:prstGeom prst="rect">
                <a:avLst/>
              </a:prstGeom>
              <a:blipFill>
                <a:blip r:embed="rId4"/>
                <a:stretch>
                  <a:fillRect l="-980" t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42B6AA-2477-CE40-AD06-BCB7CD17D3A5}"/>
                  </a:ext>
                </a:extLst>
              </p:cNvPr>
              <p:cNvSpPr txBox="1"/>
              <p:nvPr/>
            </p:nvSpPr>
            <p:spPr>
              <a:xfrm>
                <a:off x="1494754" y="173885"/>
                <a:ext cx="5259901" cy="49436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Upper limit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42B6AA-2477-CE40-AD06-BCB7CD17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54" y="173885"/>
                <a:ext cx="5259901" cy="494366"/>
              </a:xfrm>
              <a:prstGeom prst="rect">
                <a:avLst/>
              </a:prstGeom>
              <a:blipFill>
                <a:blip r:embed="rId5"/>
                <a:stretch>
                  <a:fillRect l="-1928" t="-10000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8C0651C-C2D2-FF41-BA15-E696F9D4D661}"/>
              </a:ext>
            </a:extLst>
          </p:cNvPr>
          <p:cNvSpPr txBox="1"/>
          <p:nvPr/>
        </p:nvSpPr>
        <p:spPr>
          <a:xfrm>
            <a:off x="7495082" y="374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30D61-EEC8-DD45-B7D2-BA5FDD16246E}"/>
              </a:ext>
            </a:extLst>
          </p:cNvPr>
          <p:cNvSpPr txBox="1"/>
          <p:nvPr/>
        </p:nvSpPr>
        <p:spPr>
          <a:xfrm>
            <a:off x="6691410" y="2469819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2003</a:t>
            </a:r>
          </a:p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T. </a:t>
            </a:r>
            <a:r>
              <a:rPr lang="en-US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Morii</a:t>
            </a:r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2004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36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D861859-61E8-844E-B05C-FF8178A4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02700-51B8-0B4D-9983-92F42B3E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C93EC-0F6D-2143-914A-659428F3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13314" name="Picture 2" descr="page12image1279814176">
            <a:extLst>
              <a:ext uri="{FF2B5EF4-FFF2-40B4-BE49-F238E27FC236}">
                <a16:creationId xmlns:a16="http://schemas.microsoft.com/office/drawing/2014/main" id="{72C634E6-52AB-CB45-8D7F-2EC6B2FA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0163"/>
            <a:ext cx="190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page12image1279814480">
            <a:extLst>
              <a:ext uri="{FF2B5EF4-FFF2-40B4-BE49-F238E27FC236}">
                <a16:creationId xmlns:a16="http://schemas.microsoft.com/office/drawing/2014/main" id="{3B735CD6-C79F-0B4F-993C-B6CF5325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30163"/>
            <a:ext cx="177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age12image1279814784">
            <a:extLst>
              <a:ext uri="{FF2B5EF4-FFF2-40B4-BE49-F238E27FC236}">
                <a16:creationId xmlns:a16="http://schemas.microsoft.com/office/drawing/2014/main" id="{F91E1097-CDD1-6545-A807-EC7D5D0F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-30163"/>
            <a:ext cx="12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page12image1279815088">
            <a:extLst>
              <a:ext uri="{FF2B5EF4-FFF2-40B4-BE49-F238E27FC236}">
                <a16:creationId xmlns:a16="http://schemas.microsoft.com/office/drawing/2014/main" id="{E11B953E-DA5A-704D-856F-6534D96B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-30163"/>
            <a:ext cx="88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age12image1279815456">
            <a:extLst>
              <a:ext uri="{FF2B5EF4-FFF2-40B4-BE49-F238E27FC236}">
                <a16:creationId xmlns:a16="http://schemas.microsoft.com/office/drawing/2014/main" id="{E66A1205-8A26-E245-A34E-B93A09AC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163"/>
            <a:ext cx="7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5434E4-BE61-9E4C-BA33-DF0B80E897A8}"/>
              </a:ext>
            </a:extLst>
          </p:cNvPr>
          <p:cNvSpPr txBox="1"/>
          <p:nvPr/>
        </p:nvSpPr>
        <p:spPr>
          <a:xfrm>
            <a:off x="1044601" y="18127"/>
            <a:ext cx="668324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quark bound state criterium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A0BCB-A047-6241-BB88-1615A2E6CA3D}"/>
                  </a:ext>
                </a:extLst>
              </p:cNvPr>
              <p:cNvSpPr txBox="1"/>
              <p:nvPr/>
            </p:nvSpPr>
            <p:spPr>
              <a:xfrm>
                <a:off x="99726" y="576937"/>
                <a:ext cx="9044274" cy="570412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𝐭𝐨𝐭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𝛜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𝑐𝑜𝑢𝑙𝑑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𝑔𝑢𝑎𝑟𝑎𝑛𝑡𝑒𝑒𝑑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𝑞𝑢𝑎𝑟𝑘𝑜𝑛𝑖𝑢𝑚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𝑓𝑜𝑟𝑚𝑒𝑑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𝑠𝑟𝑜𝑛𝑔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𝐻𝑖𝑔𝑔𝑠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𝑏𝑜𝑠𝑜𝑛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𝑒𝑥𝑐h𝑎𝑛𝑔𝑒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𝑌𝑢𝑘𝑎𝑤𝑎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𝑏𝑒𝑦𝑜𝑛𝑑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e>
                    </m:d>
                  </m:oMath>
                </a14:m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b="1" dirty="0"/>
                  <a:t>,</a:t>
                </a:r>
                <a14:m>
                  <m:oMath xmlns:m="http://schemas.openxmlformats.org/officeDocument/2006/math">
                    <m:r>
                      <a:rPr lang="ru-RU" sz="2400" b="1" i="0" dirty="0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𝒈𝒈𝒈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r>
                  <a:rPr lang="en-US" sz="2000" b="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Suppression:</a:t>
                </a:r>
                <a:r>
                  <a:rPr lang="en-US" sz="2000" b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radiative channel ~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𝑠𝑚𝑎𝑙𝑙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𝑔𝑔𝑔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𝑠𝑚𝑎𝑙𝑙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𝑐𝑜𝑛𝑡𝑟𝑖𝑏𝑢𝑡𝑖𝑜𝑛</m:t>
                    </m:r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0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small, 2-loop diagrams,~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𝑖𝑛𝑡𝑒𝑟𝑚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𝐹𝑒𝑟𝑚𝑖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𝑣𝑖𝑟𝑡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 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𝑠𝑚𝑎𝑙𝑙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𝑐𝑜𝑛𝑡𝑟𝑖𝑏𝑖𝑜𝑛𝑠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𝐶𝐷𝐹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𝑟𝑒𝑠𝑡𝑟𝑖𝑐𝑡𝑖𝑜𝑛𝑠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CDF Phys. Rev. 2000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D0 Phys. Rev. Lett. 20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A0BCB-A047-6241-BB88-1615A2E6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" y="576937"/>
                <a:ext cx="9044274" cy="5704126"/>
              </a:xfrm>
              <a:prstGeom prst="rect">
                <a:avLst/>
              </a:prstGeom>
              <a:blipFill>
                <a:blip r:embed="rId7"/>
                <a:stretch>
                  <a:fillRect l="-982" r="-701" b="-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822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D861859-61E8-844E-B05C-FF8178A4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02700-51B8-0B4D-9983-92F42B3E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CC93EC-0F6D-2143-914A-659428F3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13314" name="Picture 2" descr="page12image1279814176">
            <a:extLst>
              <a:ext uri="{FF2B5EF4-FFF2-40B4-BE49-F238E27FC236}">
                <a16:creationId xmlns:a16="http://schemas.microsoft.com/office/drawing/2014/main" id="{72C634E6-52AB-CB45-8D7F-2EC6B2FA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0163"/>
            <a:ext cx="190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page12image1279814480">
            <a:extLst>
              <a:ext uri="{FF2B5EF4-FFF2-40B4-BE49-F238E27FC236}">
                <a16:creationId xmlns:a16="http://schemas.microsoft.com/office/drawing/2014/main" id="{3B735CD6-C79F-0B4F-993C-B6CF5325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30163"/>
            <a:ext cx="177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age12image1279814784">
            <a:extLst>
              <a:ext uri="{FF2B5EF4-FFF2-40B4-BE49-F238E27FC236}">
                <a16:creationId xmlns:a16="http://schemas.microsoft.com/office/drawing/2014/main" id="{F91E1097-CDD1-6545-A807-EC7D5D0F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-30163"/>
            <a:ext cx="127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page12image1279815088">
            <a:extLst>
              <a:ext uri="{FF2B5EF4-FFF2-40B4-BE49-F238E27FC236}">
                <a16:creationId xmlns:a16="http://schemas.microsoft.com/office/drawing/2014/main" id="{E11B953E-DA5A-704D-856F-6534D96B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-30163"/>
            <a:ext cx="88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age12image1279815456">
            <a:extLst>
              <a:ext uri="{FF2B5EF4-FFF2-40B4-BE49-F238E27FC236}">
                <a16:creationId xmlns:a16="http://schemas.microsoft.com/office/drawing/2014/main" id="{E66A1205-8A26-E245-A34E-B93A09AC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163"/>
            <a:ext cx="7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5434E4-BE61-9E4C-BA33-DF0B80E897A8}"/>
              </a:ext>
            </a:extLst>
          </p:cNvPr>
          <p:cNvSpPr txBox="1"/>
          <p:nvPr/>
        </p:nvSpPr>
        <p:spPr>
          <a:xfrm>
            <a:off x="508000" y="53717"/>
            <a:ext cx="791274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quark bound state criterium.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A0BCB-A047-6241-BB88-1615A2E6CA3D}"/>
                  </a:ext>
                </a:extLst>
              </p:cNvPr>
              <p:cNvSpPr txBox="1"/>
              <p:nvPr/>
            </p:nvSpPr>
            <p:spPr>
              <a:xfrm>
                <a:off x="99726" y="576937"/>
                <a:ext cx="9044274" cy="594534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Survived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h𝑍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h𝑍</m:t>
                        </m:r>
                      </m:e>
                    </m:d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2.2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h𝑈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h𝑈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1.21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 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𝐭𝐨𝐭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𝛜</m:t>
                            </m:r>
                          </m:e>
                          <m:sub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0.27,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=12.65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Topology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same as to t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h𝑍</m:t>
                        </m:r>
                      </m:e>
                    </m:d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≈2.2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en-US" sz="240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sz="2400" dirty="0">
                  <a:solidFill>
                    <a:srgbClr val="003399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Enhanced due to Yukawa-flavor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@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𝑙𝑎𝑟𝑔𝑒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47 </m:t>
                    </m:r>
                    <m:r>
                      <a:rPr lang="en-US" sz="24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the angle to CP-even Higgs matrix </a:t>
                </a:r>
                <a:r>
                  <a:rPr lang="en-US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diagonal’n</a:t>
                </a:r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A0BCB-A047-6241-BB88-1615A2E6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" y="576937"/>
                <a:ext cx="9044274" cy="5945346"/>
              </a:xfrm>
              <a:prstGeom prst="rect">
                <a:avLst/>
              </a:prstGeom>
              <a:blipFill>
                <a:blip r:embed="rId7"/>
                <a:stretch>
                  <a:fillRect l="-982" t="-638" b="-1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172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E1BF8F5-BDD9-3B49-BEA2-15E9879C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53AD6-9D0C-DD40-8F01-EF1E8447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29D21-4088-4B4A-AE1C-27011653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18DB44-562A-294E-9FDB-1CEF8DF2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9" y="764704"/>
            <a:ext cx="5340201" cy="4341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C3728-5755-1442-8072-CFACDE853CFA}"/>
                  </a:ext>
                </a:extLst>
              </p:cNvPr>
              <p:cNvSpPr txBox="1"/>
              <p:nvPr/>
            </p:nvSpPr>
            <p:spPr>
              <a:xfrm>
                <a:off x="1907704" y="114902"/>
                <a:ext cx="3559564" cy="46243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acc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𝒆𝒎𝒆𝒓𝒈𝒆𝒏𝒄𝒆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C3728-5755-1442-8072-CFACDE853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14902"/>
                <a:ext cx="3559564" cy="462434"/>
              </a:xfrm>
              <a:prstGeom prst="rect">
                <a:avLst/>
              </a:prstGeom>
              <a:blipFill>
                <a:blip r:embed="rId4"/>
                <a:stretch>
                  <a:fillRect l="-2491" t="-8108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BC7B75E-AF97-6245-ADA2-7A53953F4522}"/>
                  </a:ext>
                </a:extLst>
              </p:cNvPr>
              <p:cNvSpPr/>
              <p:nvPr/>
            </p:nvSpPr>
            <p:spPr>
              <a:xfrm>
                <a:off x="609292" y="5191415"/>
                <a:ext cx="7925415" cy="94346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Fig.4 Ratio c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being responsible for occurrence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function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different values of </a:t>
                </a:r>
                <a:r>
                  <a:rPr lang="el-G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l-GR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</a:t>
                </a:r>
                <a:r>
                  <a:rPr lang="el-G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GeV. The region below the value c = 1 is allowed. 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BC7B75E-AF97-6245-ADA2-7A53953F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2" y="5191415"/>
                <a:ext cx="7925415" cy="943463"/>
              </a:xfrm>
              <a:prstGeom prst="rect">
                <a:avLst/>
              </a:prstGeom>
              <a:blipFill>
                <a:blip r:embed="rId5"/>
                <a:stretch>
                  <a:fillRect l="-641" t="-26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F8A436-9B7B-C343-BCC0-23CDD51B7187}"/>
              </a:ext>
            </a:extLst>
          </p:cNvPr>
          <p:cNvSpPr txBox="1"/>
          <p:nvPr/>
        </p:nvSpPr>
        <p:spPr>
          <a:xfrm>
            <a:off x="7495082" y="374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489B4-3CD9-984B-8520-D7FA031C1FDB}"/>
              </a:ext>
            </a:extLst>
          </p:cNvPr>
          <p:cNvSpPr txBox="1"/>
          <p:nvPr/>
        </p:nvSpPr>
        <p:spPr>
          <a:xfrm>
            <a:off x="6553200" y="386104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2003</a:t>
            </a:r>
          </a:p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T. </a:t>
            </a:r>
            <a:r>
              <a:rPr lang="en-US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Morii</a:t>
            </a:r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2004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page16image38091776">
            <a:extLst>
              <a:ext uri="{FF2B5EF4-FFF2-40B4-BE49-F238E27FC236}">
                <a16:creationId xmlns:a16="http://schemas.microsoft.com/office/drawing/2014/main" id="{F99C7BFA-7274-8E45-8B6E-8F157CE8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age16image38083520">
            <a:extLst>
              <a:ext uri="{FF2B5EF4-FFF2-40B4-BE49-F238E27FC236}">
                <a16:creationId xmlns:a16="http://schemas.microsoft.com/office/drawing/2014/main" id="{EFDF9B47-DD99-8544-92D0-ACB44496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page16image38082752">
            <a:extLst>
              <a:ext uri="{FF2B5EF4-FFF2-40B4-BE49-F238E27FC236}">
                <a16:creationId xmlns:a16="http://schemas.microsoft.com/office/drawing/2014/main" id="{7A08BB6F-7BA2-0A42-8C62-D64AB873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2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age16image38080064">
            <a:extLst>
              <a:ext uri="{FF2B5EF4-FFF2-40B4-BE49-F238E27FC236}">
                <a16:creationId xmlns:a16="http://schemas.microsoft.com/office/drawing/2014/main" id="{EECF67F9-BBD4-A447-BFC1-0B1F5989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page16image38078528">
            <a:extLst>
              <a:ext uri="{FF2B5EF4-FFF2-40B4-BE49-F238E27FC236}">
                <a16:creationId xmlns:a16="http://schemas.microsoft.com/office/drawing/2014/main" id="{CA185B04-A0EE-9C4B-B11D-27B5C6B9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page16image38082368">
            <a:extLst>
              <a:ext uri="{FF2B5EF4-FFF2-40B4-BE49-F238E27FC236}">
                <a16:creationId xmlns:a16="http://schemas.microsoft.com/office/drawing/2014/main" id="{4E4B0D11-B79E-6B49-8A5E-699AE045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page16image38119360">
            <a:extLst>
              <a:ext uri="{FF2B5EF4-FFF2-40B4-BE49-F238E27FC236}">
                <a16:creationId xmlns:a16="http://schemas.microsoft.com/office/drawing/2014/main" id="{DA3F2E1E-8D29-BC48-95C4-A7056632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page16image38120896">
            <a:extLst>
              <a:ext uri="{FF2B5EF4-FFF2-40B4-BE49-F238E27FC236}">
                <a16:creationId xmlns:a16="http://schemas.microsoft.com/office/drawing/2014/main" id="{41186281-8736-124E-B1E9-94F0EA5C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9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E9819CA-255C-454D-8062-8AB6A446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C999F-66C5-D340-8A4A-83C729C6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61E89-840F-0F4D-9541-C408097B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AA9088-3D1C-3F4C-B89E-4C864EAAA933}"/>
              </a:ext>
            </a:extLst>
          </p:cNvPr>
          <p:cNvSpPr txBox="1"/>
          <p:nvPr/>
        </p:nvSpPr>
        <p:spPr>
          <a:xfrm>
            <a:off x="1691680" y="136525"/>
            <a:ext cx="582774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Ps-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vs 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 “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88C4F-87DF-544C-A0FA-620BFD6D9373}"/>
                  </a:ext>
                </a:extLst>
              </p:cNvPr>
              <p:cNvSpPr txBox="1"/>
              <p:nvPr/>
            </p:nvSpPr>
            <p:spPr>
              <a:xfrm>
                <a:off x="2847894" y="813178"/>
                <a:ext cx="5838906" cy="8938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88C4F-87DF-544C-A0FA-620BFD6D9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894" y="813178"/>
                <a:ext cx="5838906" cy="893899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609D0-9C3B-DB46-8885-F2098C31ADD9}"/>
                  </a:ext>
                </a:extLst>
              </p:cNvPr>
              <p:cNvSpPr txBox="1"/>
              <p:nvPr/>
            </p:nvSpPr>
            <p:spPr>
              <a:xfrm>
                <a:off x="278834" y="1755763"/>
                <a:ext cx="4640053" cy="89832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609D0-9C3B-DB46-8885-F2098C31A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4" y="1755763"/>
                <a:ext cx="4640053" cy="898323"/>
              </a:xfrm>
              <a:prstGeom prst="rect">
                <a:avLst/>
              </a:prstGeom>
              <a:blipFill>
                <a:blip r:embed="rId3"/>
                <a:stretch>
                  <a:fillRect l="-1639" r="-820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30390C-4CE9-7347-8EE3-BC92F9BA8B97}"/>
                  </a:ext>
                </a:extLst>
              </p:cNvPr>
              <p:cNvSpPr txBox="1"/>
              <p:nvPr/>
            </p:nvSpPr>
            <p:spPr>
              <a:xfrm>
                <a:off x="101276" y="5662224"/>
                <a:ext cx="900855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𝒎𝒐𝒔𝒕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𝒑𝒓𝒐𝒎𝒊𝒔𝒊𝒏𝒈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𝒄𝒂𝒏𝒅𝒊𝒅𝒂𝒕𝒆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𝒔𝒆𝒂𝒓𝒄𝒉𝒆𝒅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𝑳𝑯𝑪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30390C-4CE9-7347-8EE3-BC92F9BA8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6" y="5662224"/>
                <a:ext cx="9008556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EF8E4B-08A2-4D4D-B1BF-F23101E96B75}"/>
                  </a:ext>
                </a:extLst>
              </p:cNvPr>
              <p:cNvSpPr txBox="1"/>
              <p:nvPr/>
            </p:nvSpPr>
            <p:spPr>
              <a:xfrm>
                <a:off x="2569096" y="4356866"/>
                <a:ext cx="6355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𝑙𝑎𝑟𝑔𝑒𝑟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−</m:t>
                            </m:r>
                          </m:sup>
                        </m:s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EF8E4B-08A2-4D4D-B1BF-F23101E9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096" y="4356866"/>
                <a:ext cx="635539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F513986-B96F-8441-B2F5-31463A7CB2B9}"/>
                  </a:ext>
                </a:extLst>
              </p:cNvPr>
              <p:cNvSpPr/>
              <p:nvPr/>
            </p:nvSpPr>
            <p:spPr>
              <a:xfrm>
                <a:off x="278835" y="3871522"/>
                <a:ext cx="8865166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en-US" sz="2200" b="1" i="1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b="1" i="1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+</m:t>
                              </m:r>
                            </m:sup>
                          </m:sSup>
                          <m:r>
                            <a:rPr lang="en-US" sz="2200" b="1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𝑮𝒆𝑽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F513986-B96F-8441-B2F5-31463A7CB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5" y="3871522"/>
                <a:ext cx="8865166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F02000-B1B3-4249-811C-5C942E617499}"/>
                  </a:ext>
                </a:extLst>
              </p:cNvPr>
              <p:cNvSpPr txBox="1"/>
              <p:nvPr/>
            </p:nvSpPr>
            <p:spPr>
              <a:xfrm>
                <a:off x="574578" y="2728595"/>
                <a:ext cx="8061951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F02000-B1B3-4249-811C-5C942E617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8" y="2728595"/>
                <a:ext cx="8061951" cy="969176"/>
              </a:xfrm>
              <a:prstGeom prst="rect">
                <a:avLst/>
              </a:prstGeom>
              <a:blipFill>
                <a:blip r:embed="rId7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B443BD-0A54-114F-A117-5F6533837EFB}"/>
                  </a:ext>
                </a:extLst>
              </p:cNvPr>
              <p:cNvSpPr txBox="1"/>
              <p:nvPr/>
            </p:nvSpPr>
            <p:spPr>
              <a:xfrm>
                <a:off x="198958" y="964943"/>
                <a:ext cx="2542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𝐿𝐻𝐶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B443BD-0A54-114F-A117-5F6533837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58" y="964943"/>
                <a:ext cx="2542427" cy="523220"/>
              </a:xfrm>
              <a:prstGeom prst="rect">
                <a:avLst/>
              </a:prstGeom>
              <a:blipFill>
                <a:blip r:embed="rId8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6EDABC-89B9-3E45-B984-7D4A05C1E464}"/>
                  </a:ext>
                </a:extLst>
              </p:cNvPr>
              <p:cNvSpPr txBox="1"/>
              <p:nvPr/>
            </p:nvSpPr>
            <p:spPr>
              <a:xfrm>
                <a:off x="167013" y="4822279"/>
                <a:ext cx="8826006" cy="49244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𝐿𝐻𝐶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Landau-Yan theorem, </a:t>
                </a:r>
                <a:r>
                  <a:rPr lang="en-US" sz="26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60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𝐹𝐶𝐶</m:t>
                    </m:r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𝑒𝑒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6EDABC-89B9-3E45-B984-7D4A05C1E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13" y="4822279"/>
                <a:ext cx="8826006" cy="492443"/>
              </a:xfrm>
              <a:prstGeom prst="rect">
                <a:avLst/>
              </a:prstGeom>
              <a:blipFill>
                <a:blip r:embed="rId9"/>
                <a:stretch>
                  <a:fillRect l="-144" t="-10256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7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5BE11E2-67BB-3448-A5DA-8BDC6EE0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6B40CA-4233-D142-9241-12539F3D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5DF38-9F56-484D-8546-A73A23B3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BE612-D2DF-E747-920E-D265381B5383}"/>
                  </a:ext>
                </a:extLst>
              </p:cNvPr>
              <p:cNvSpPr txBox="1"/>
              <p:nvPr/>
            </p:nvSpPr>
            <p:spPr>
              <a:xfrm>
                <a:off x="1669812" y="-11060"/>
                <a:ext cx="6654899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Today: TOP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Structure at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𝒕𝒉𝒓𝒆𝒔𝒉𝒐𝒍𝒅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BE612-D2DF-E747-920E-D265381B5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12" y="-11060"/>
                <a:ext cx="6654899" cy="461665"/>
              </a:xfrm>
              <a:prstGeom prst="rect">
                <a:avLst/>
              </a:prstGeom>
              <a:blipFill>
                <a:blip r:embed="rId3"/>
                <a:stretch>
                  <a:fillRect l="-1333" t="-8333" b="-30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84C4EC9-5E91-064F-812D-FD1888185BBC}"/>
              </a:ext>
            </a:extLst>
          </p:cNvPr>
          <p:cNvSpPr txBox="1"/>
          <p:nvPr/>
        </p:nvSpPr>
        <p:spPr>
          <a:xfrm>
            <a:off x="172856" y="454372"/>
            <a:ext cx="876810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Fermilab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major milestone in particle physics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33450-B292-134E-8A0E-A96356669330}"/>
              </a:ext>
            </a:extLst>
          </p:cNvPr>
          <p:cNvSpPr txBox="1"/>
          <p:nvPr/>
        </p:nvSpPr>
        <p:spPr>
          <a:xfrm>
            <a:off x="207043" y="945430"/>
            <a:ext cx="731001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life-time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-quark precludes its hadronization ??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7D80-D787-5B40-82BD-BADB0071842B}"/>
                  </a:ext>
                </a:extLst>
              </p:cNvPr>
              <p:cNvSpPr txBox="1"/>
              <p:nvPr/>
            </p:nvSpPr>
            <p:spPr>
              <a:xfrm>
                <a:off x="229885" y="1492982"/>
                <a:ext cx="8654047" cy="138499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𝑝𝑟𝑜𝑑𝑢𝑐𝑡𝑖𝑜𝑛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𝑚𝑖𝑛𝑖𝑚𝑢𝑚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𝑠𝑝𝑖𝑛𝑠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𝑐𝑜𝑟𝑟𝑒𝑙𝑎𝑡𝑒𝑑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𝑺𝑴</m:t>
                    </m:r>
                  </m:oMath>
                </a14:m>
                <a:endParaRPr lang="en-US" sz="2000" b="1" dirty="0">
                  <a:latin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Mahlon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PRD 1996; 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Bernreuther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Nucl.Phys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2010</a:t>
                </a:r>
                <a:endParaRPr lang="en-US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Observed both in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Tevatron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LHC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D0 PRL, 2000; CDF PRD 2011; CMS PRL 2014, 2016; ATLAS PRL 2012</a:t>
                </a:r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7D80-D787-5B40-82BD-BADB00718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5" y="1492982"/>
                <a:ext cx="8654047" cy="1384995"/>
              </a:xfrm>
              <a:prstGeom prst="rect">
                <a:avLst/>
              </a:prstGeom>
              <a:blipFill>
                <a:blip r:embed="rId4"/>
                <a:stretch>
                  <a:fillRect l="-878" t="-3636" b="-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D50CD-AD61-0C4A-8D6B-6B1AA1FB2E46}"/>
                  </a:ext>
                </a:extLst>
              </p:cNvPr>
              <p:cNvSpPr txBox="1"/>
              <p:nvPr/>
            </p:nvSpPr>
            <p:spPr>
              <a:xfrm>
                <a:off x="172857" y="3475519"/>
                <a:ext cx="8500532" cy="121296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dominance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𝑡𝑜𝑝𝑜𝑛𝑖𝑢𝑚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”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𝑞𝑢𝑎𝑠𝑖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𝑏𝑜𝑢𝑛𝑑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ea typeface="Cambria Math" panose="020405030504060302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</a:t>
                </a:r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D50CD-AD61-0C4A-8D6B-6B1AA1FB2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7" y="3475519"/>
                <a:ext cx="8500532" cy="1212961"/>
              </a:xfrm>
              <a:prstGeom prst="rect">
                <a:avLst/>
              </a:prstGeom>
              <a:blipFill>
                <a:blip r:embed="rId5"/>
                <a:stretch>
                  <a:fillRect l="-896" t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56D30C-38AD-6241-B2E9-4DC481EB9137}"/>
                  </a:ext>
                </a:extLst>
              </p:cNvPr>
              <p:cNvSpPr txBox="1"/>
              <p:nvPr/>
            </p:nvSpPr>
            <p:spPr>
              <a:xfrm>
                <a:off x="146739" y="4509863"/>
                <a:ext cx="9119548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200" i="1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enhancement # events, Ps state observation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spin correlation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obs’s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56D30C-38AD-6241-B2E9-4DC481EB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9" y="4509863"/>
                <a:ext cx="9119548" cy="430887"/>
              </a:xfrm>
              <a:prstGeom prst="rect">
                <a:avLst/>
              </a:prstGeom>
              <a:blipFill>
                <a:blip r:embed="rId6"/>
                <a:stretch>
                  <a:fillRect l="-836" t="-857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94A465-2114-1248-ABFC-2121023BBA14}"/>
                  </a:ext>
                </a:extLst>
              </p:cNvPr>
              <p:cNvSpPr txBox="1"/>
              <p:nvPr/>
            </p:nvSpPr>
            <p:spPr>
              <a:xfrm>
                <a:off x="79006" y="5056555"/>
                <a:ext cx="8872942" cy="76944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200" i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‘16-’18,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138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𝑔𝑒𝑛𝑒𝑟𝑖𝑐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𝑠𝑒𝑎𝑟𝑐h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𝑏𝑜𝑠𝑜𝑛𝑠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𝑑𝑒𝑐𝑎𝑦𝑖𝑛𝑔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200" b="0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200" i="1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A/H first                              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Coll., Rep. Prog. Phys. </a:t>
                </a:r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(2025) 087801</a:t>
                </a:r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94A465-2114-1248-ABFC-2121023B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6" y="5056555"/>
                <a:ext cx="8872942" cy="769441"/>
              </a:xfrm>
              <a:prstGeom prst="rect">
                <a:avLst/>
              </a:prstGeom>
              <a:blipFill>
                <a:blip r:embed="rId7"/>
                <a:stretch>
                  <a:fillRect l="-714" t="-3226"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AAE8B-699F-3E4B-A310-1928FA13E197}"/>
                  </a:ext>
                </a:extLst>
              </p:cNvPr>
              <p:cNvSpPr txBox="1"/>
              <p:nvPr/>
            </p:nvSpPr>
            <p:spPr>
              <a:xfrm>
                <a:off x="-24948" y="5839729"/>
                <a:ext cx="9439444" cy="40549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excess is comparable with production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modeled with NRQCD </a:t>
                </a:r>
                <a:endParaRPr lang="ru-RU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AAE8B-699F-3E4B-A310-1928FA13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48" y="5839729"/>
                <a:ext cx="9439444" cy="405496"/>
              </a:xfrm>
              <a:prstGeom prst="rect">
                <a:avLst/>
              </a:prstGeom>
              <a:blipFill>
                <a:blip r:embed="rId8"/>
                <a:stretch>
                  <a:fillRect l="-673" t="-303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435AA73-7B10-7B49-A074-426575A87509}"/>
              </a:ext>
            </a:extLst>
          </p:cNvPr>
          <p:cNvSpPr txBox="1"/>
          <p:nvPr/>
        </p:nvSpPr>
        <p:spPr>
          <a:xfrm>
            <a:off x="7598390" y="1139573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al.,1986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524C56-C1DC-4F4E-AE06-24ED70A43B48}"/>
                  </a:ext>
                </a:extLst>
              </p:cNvPr>
              <p:cNvSpPr txBox="1"/>
              <p:nvPr/>
            </p:nvSpPr>
            <p:spPr>
              <a:xfrm>
                <a:off x="-24948" y="2929442"/>
                <a:ext cx="8964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𝑠𝑡𝑖𝑙𝑙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𝑝𝑟𝑒𝑑𝑖𝑐𝑡𝑒𝑑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𝐹𝑎𝑑𝑖𝑛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., 1990;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2003;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𝐾𝑖𝑦𝑜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2009;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𝐹𝑢𝑘𝑠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2021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524C56-C1DC-4F4E-AE06-24ED70A43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48" y="2929442"/>
                <a:ext cx="896489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44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CCD027FF-5B9A-1342-803E-64695713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1CBEC-E151-4E40-8AC5-2F611EF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DC910-19B9-6A48-9A17-EFD0A918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18FE0-A06B-7B4C-94E9-ABCC99E120B3}"/>
              </a:ext>
            </a:extLst>
          </p:cNvPr>
          <p:cNvSpPr txBox="1"/>
          <p:nvPr/>
        </p:nvSpPr>
        <p:spPr>
          <a:xfrm>
            <a:off x="1576881" y="161525"/>
            <a:ext cx="6356805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production cross section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63EF58-70F5-FE44-A1BC-56E25D3A706B}"/>
                  </a:ext>
                </a:extLst>
              </p:cNvPr>
              <p:cNvSpPr txBox="1"/>
              <p:nvPr/>
            </p:nvSpPr>
            <p:spPr>
              <a:xfrm>
                <a:off x="34315" y="777980"/>
                <a:ext cx="9075370" cy="152567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the “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Toponium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is long-lived, the peak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𝑟𝑒𝑠𝑜𝑛𝑎𝑛𝑐𝑒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𝑑𝑢𝑒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𝑒𝑥𝑐h𝑎𝑛𝑔𝑒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63EF58-70F5-FE44-A1BC-56E25D3A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" y="777980"/>
                <a:ext cx="9075370" cy="1525674"/>
              </a:xfrm>
              <a:prstGeom prst="rect">
                <a:avLst/>
              </a:prstGeom>
              <a:blipFill>
                <a:blip r:embed="rId2"/>
                <a:stretch>
                  <a:fillRect l="-559" t="-1653" b="-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0A698D-5265-6F4E-A4BF-EDCA1DCD983D}"/>
                  </a:ext>
                </a:extLst>
              </p:cNvPr>
              <p:cNvSpPr txBox="1"/>
              <p:nvPr/>
            </p:nvSpPr>
            <p:spPr>
              <a:xfrm>
                <a:off x="404734" y="2377105"/>
                <a:ext cx="8502969" cy="46596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𝑑𝑒𝑐𝑟𝑒𝑎𝑠𝑖𝑛𝑔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0A698D-5265-6F4E-A4BF-EDCA1DCD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4" y="2377105"/>
                <a:ext cx="8502969" cy="465961"/>
              </a:xfrm>
              <a:prstGeom prst="rect">
                <a:avLst/>
              </a:prstGeom>
              <a:blipFill>
                <a:blip r:embed="rId3"/>
                <a:stretch>
                  <a:fillRect l="-1045" t="-526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FEB3DD-3A91-9742-8CDB-F5AB45D487D3}"/>
                  </a:ext>
                </a:extLst>
              </p:cNvPr>
              <p:cNvSpPr txBox="1"/>
              <p:nvPr/>
            </p:nvSpPr>
            <p:spPr>
              <a:xfrm>
                <a:off x="389744" y="3132944"/>
                <a:ext cx="6610143" cy="12330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leading order,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𝑏𝑜𝑠𝑜𝑛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𝑒𝑥𝑐h𝑎𝑛𝑔𝑒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𝑒𝑓𝑓𝑒𝑐𝑡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FEB3DD-3A91-9742-8CDB-F5AB45D48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3132944"/>
                <a:ext cx="6610143" cy="1233030"/>
              </a:xfrm>
              <a:prstGeom prst="rect">
                <a:avLst/>
              </a:prstGeom>
              <a:blipFill>
                <a:blip r:embed="rId4"/>
                <a:stretch>
                  <a:fillRect l="-1344" t="-4082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AF97F3-AEF4-A447-ABE5-842B5B91C007}"/>
                  </a:ext>
                </a:extLst>
              </p:cNvPr>
              <p:cNvSpPr txBox="1"/>
              <p:nvPr/>
            </p:nvSpPr>
            <p:spPr>
              <a:xfrm>
                <a:off x="374694" y="4313845"/>
                <a:ext cx="4185441" cy="72475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AF97F3-AEF4-A447-ABE5-842B5B91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4" y="4313845"/>
                <a:ext cx="4185441" cy="724750"/>
              </a:xfrm>
              <a:prstGeom prst="rect">
                <a:avLst/>
              </a:prstGeom>
              <a:blipFill>
                <a:blip r:embed="rId5"/>
                <a:stretch>
                  <a:fillRect r="-606"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853C94-637F-6E47-8427-526AA2CF952F}"/>
                  </a:ext>
                </a:extLst>
              </p:cNvPr>
              <p:cNvSpPr txBox="1"/>
              <p:nvPr/>
            </p:nvSpPr>
            <p:spPr>
              <a:xfrm>
                <a:off x="2886497" y="4989563"/>
                <a:ext cx="6071662" cy="54027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853C94-637F-6E47-8427-526AA2CF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97" y="4989563"/>
                <a:ext cx="6071662" cy="540276"/>
              </a:xfrm>
              <a:prstGeom prst="rect">
                <a:avLst/>
              </a:prstGeom>
              <a:blipFill>
                <a:blip r:embed="rId6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4F9E4-C8D9-514C-89C4-7E6F09DA2D97}"/>
                  </a:ext>
                </a:extLst>
              </p:cNvPr>
              <p:cNvSpPr txBox="1"/>
              <p:nvPr/>
            </p:nvSpPr>
            <p:spPr>
              <a:xfrm>
                <a:off x="34315" y="5585654"/>
                <a:ext cx="9109685" cy="49436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the coupling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&amp; </m:t>
                    </m:r>
                    <m:r>
                      <a:rPr lang="en-US" sz="24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4F9E4-C8D9-514C-89C4-7E6F09DA2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5" y="5585654"/>
                <a:ext cx="9109685" cy="494366"/>
              </a:xfrm>
              <a:prstGeom prst="rect">
                <a:avLst/>
              </a:prstGeom>
              <a:blipFill>
                <a:blip r:embed="rId7"/>
                <a:stretch>
                  <a:fillRect l="-836" t="-10000" r="-1532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130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79B7FE1-48AB-0440-B27B-029B49BD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F998F-D288-D743-BA26-6C6926EA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4DC97-8BA1-054A-95DC-74BE388F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778E8E-AB96-804E-8208-D524A9AD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0" y="558079"/>
            <a:ext cx="4320530" cy="3512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45FFB1-652F-B842-B7C9-7A742A724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9" y="2440711"/>
            <a:ext cx="4450527" cy="3618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EE3E-CECD-D649-B737-A8AAB2AD80AE}"/>
                  </a:ext>
                </a:extLst>
              </p:cNvPr>
              <p:cNvSpPr txBox="1"/>
              <p:nvPr/>
            </p:nvSpPr>
            <p:spPr>
              <a:xfrm>
                <a:off x="4238892" y="1354477"/>
                <a:ext cx="3789820" cy="96513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Fig.5 Ratio of the effective production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cross-section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 resonance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6EE3E-CECD-D649-B737-A8AAB2AD8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92" y="1354477"/>
                <a:ext cx="3789820" cy="965136"/>
              </a:xfrm>
              <a:prstGeom prst="rect">
                <a:avLst/>
              </a:prstGeom>
              <a:blipFill>
                <a:blip r:embed="rId4"/>
                <a:stretch>
                  <a:fillRect l="-1338" t="-2597" r="-334"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9E9E6A-0C55-084F-AD11-CC5658E2B420}"/>
                  </a:ext>
                </a:extLst>
              </p:cNvPr>
              <p:cNvSpPr txBox="1"/>
              <p:nvPr/>
            </p:nvSpPr>
            <p:spPr>
              <a:xfrm>
                <a:off x="1333787" y="4179268"/>
                <a:ext cx="3268652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Toy model. Massless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𝑏𝑜𝑠𝑜𝑛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9E9E6A-0C55-084F-AD11-CC5658E2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787" y="4179268"/>
                <a:ext cx="3268652" cy="369332"/>
              </a:xfrm>
              <a:prstGeom prst="rect">
                <a:avLst/>
              </a:prstGeom>
              <a:blipFill>
                <a:blip r:embed="rId5"/>
                <a:stretch>
                  <a:fillRect l="-1550" t="-6667" r="-38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FEEC206-54B4-C043-B60A-02C6D074F64B}"/>
              </a:ext>
            </a:extLst>
          </p:cNvPr>
          <p:cNvSpPr txBox="1"/>
          <p:nvPr/>
        </p:nvSpPr>
        <p:spPr>
          <a:xfrm>
            <a:off x="2793406" y="96414"/>
            <a:ext cx="371614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cross section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65183-42C8-1049-91A7-F80E8B2349ED}"/>
              </a:ext>
            </a:extLst>
          </p:cNvPr>
          <p:cNvSpPr txBox="1"/>
          <p:nvPr/>
        </p:nvSpPr>
        <p:spPr>
          <a:xfrm>
            <a:off x="7495082" y="374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9197E-A7F7-3348-8304-FC21D0EEEC2E}"/>
              </a:ext>
            </a:extLst>
          </p:cNvPr>
          <p:cNvSpPr txBox="1"/>
          <p:nvPr/>
        </p:nvSpPr>
        <p:spPr>
          <a:xfrm>
            <a:off x="665103" y="5069318"/>
            <a:ext cx="3845925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Strategy Update 2025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C576F-2AB8-2340-BE78-CBECB1AF645E}"/>
              </a:ext>
            </a:extLst>
          </p:cNvPr>
          <p:cNvSpPr txBox="1"/>
          <p:nvPr/>
        </p:nvSpPr>
        <p:spPr>
          <a:xfrm>
            <a:off x="644577" y="5426439"/>
            <a:ext cx="3222742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</a:p>
          <a:p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Searches for New  Scalars 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76924-A146-C949-83C3-A9B592B0542D}"/>
              </a:ext>
            </a:extLst>
          </p:cNvPr>
          <p:cNvSpPr txBox="1"/>
          <p:nvPr/>
        </p:nvSpPr>
        <p:spPr>
          <a:xfrm>
            <a:off x="5985305" y="588792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2003</a:t>
            </a:r>
          </a:p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T. </a:t>
            </a:r>
            <a:r>
              <a:rPr lang="en-US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Morii</a:t>
            </a:r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2004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80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8486A8A-8AC2-6C49-9CCC-CD4D530B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98BC8-088E-BD47-AD52-2A92BD40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9C270-78BE-EF40-9CC5-2996A4DF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2BB5B-6ED9-3C4B-83D1-4898D1C0D883}"/>
              </a:ext>
            </a:extLst>
          </p:cNvPr>
          <p:cNvSpPr txBox="1"/>
          <p:nvPr/>
        </p:nvSpPr>
        <p:spPr>
          <a:xfrm>
            <a:off x="27220" y="155664"/>
            <a:ext cx="843371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”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radiative decay of the Higgs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D5E88-557D-8046-B465-5CB8AD862DF0}"/>
                  </a:ext>
                </a:extLst>
              </p:cNvPr>
              <p:cNvSpPr txBox="1"/>
              <p:nvPr/>
            </p:nvSpPr>
            <p:spPr>
              <a:xfrm>
                <a:off x="27220" y="1048045"/>
                <a:ext cx="8518294" cy="57143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acc>
                          <m:accPr>
                            <m:chr m:val="̅"/>
                            <m:ctrlPr>
                              <a:rPr lang="ru-RU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sSub>
                          <m:sSubPr>
                            <m:ctrlPr>
                              <a:rPr lang="ru-RU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ru-RU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DD5E88-557D-8046-B465-5CB8AD862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" y="1048045"/>
                <a:ext cx="8518294" cy="571438"/>
              </a:xfrm>
              <a:prstGeom prst="rect">
                <a:avLst/>
              </a:prstGeom>
              <a:blipFill>
                <a:blip r:embed="rId2"/>
                <a:stretch>
                  <a:fillRect l="-595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F47902-750D-164F-8C86-76CC6E4970BB}"/>
                  </a:ext>
                </a:extLst>
              </p:cNvPr>
              <p:cNvSpPr txBox="1"/>
              <p:nvPr/>
            </p:nvSpPr>
            <p:spPr>
              <a:xfrm>
                <a:off x="194305" y="2174773"/>
                <a:ext cx="8672118" cy="8581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F47902-750D-164F-8C86-76CC6E497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5" y="2174773"/>
                <a:ext cx="8672118" cy="858120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CB705-6744-1640-808A-EED7DFCF4A0B}"/>
                  </a:ext>
                </a:extLst>
              </p:cNvPr>
              <p:cNvSpPr txBox="1"/>
              <p:nvPr/>
            </p:nvSpPr>
            <p:spPr>
              <a:xfrm>
                <a:off x="332327" y="3507210"/>
                <a:ext cx="7744043" cy="75456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  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&gt;1</m:t>
                        </m:r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CB705-6744-1640-808A-EED7DFCF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7" y="3507210"/>
                <a:ext cx="7744043" cy="754566"/>
              </a:xfrm>
              <a:prstGeom prst="rect">
                <a:avLst/>
              </a:prstGeom>
              <a:blipFill>
                <a:blip r:embed="rId4"/>
                <a:stretch>
                  <a:fillRect l="-982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FFEB36-D547-3040-BD0D-39CE92ACAC17}"/>
                  </a:ext>
                </a:extLst>
              </p:cNvPr>
              <p:cNvSpPr txBox="1"/>
              <p:nvPr/>
            </p:nvSpPr>
            <p:spPr>
              <a:xfrm>
                <a:off x="198452" y="4518670"/>
                <a:ext cx="7871578" cy="40697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observation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through the resonance structure with final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FFEB36-D547-3040-BD0D-39CE92AC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52" y="4518670"/>
                <a:ext cx="7871578" cy="406971"/>
              </a:xfrm>
              <a:prstGeom prst="rect">
                <a:avLst/>
              </a:prstGeom>
              <a:blipFill>
                <a:blip r:embed="rId5"/>
                <a:stretch>
                  <a:fillRect l="-645" t="-3030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FF8DCD-33EC-BB47-9C84-7109EAF2E677}"/>
                  </a:ext>
                </a:extLst>
              </p:cNvPr>
              <p:cNvSpPr txBox="1"/>
              <p:nvPr/>
            </p:nvSpPr>
            <p:spPr>
              <a:xfrm>
                <a:off x="194305" y="5181250"/>
                <a:ext cx="8838125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Clear evidence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over the QCD BGR if the production is large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FF8DCD-33EC-BB47-9C84-7109EAF2E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5" y="5181250"/>
                <a:ext cx="8838125" cy="400110"/>
              </a:xfrm>
              <a:prstGeom prst="rect">
                <a:avLst/>
              </a:prstGeom>
              <a:blipFill>
                <a:blip r:embed="rId6"/>
                <a:stretch>
                  <a:fillRect l="-430" t="-9677" b="-25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264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AD833E5-0745-9E42-80B2-18B58677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035C9-5300-DC48-82CE-330D5FB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6456-D426-4248-98B3-13F59283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AE732-B839-4549-BA6B-F9DA29B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7" y="716498"/>
            <a:ext cx="5538323" cy="45029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738163-F0EA-1A45-99D4-B18DCB609126}"/>
              </a:ext>
            </a:extLst>
          </p:cNvPr>
          <p:cNvSpPr txBox="1"/>
          <p:nvPr/>
        </p:nvSpPr>
        <p:spPr>
          <a:xfrm>
            <a:off x="1627511" y="115933"/>
            <a:ext cx="5129930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Higgs decays to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toponium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DD2EDE7-8706-6043-86F5-7DAC93CD0040}"/>
                  </a:ext>
                </a:extLst>
              </p:cNvPr>
              <p:cNvSpPr/>
              <p:nvPr/>
            </p:nvSpPr>
            <p:spPr>
              <a:xfrm>
                <a:off x="611560" y="5185289"/>
                <a:ext cx="8208912" cy="98488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MR12"/>
                  </a:rPr>
                  <a:t>̄</a:t>
                </a:r>
                <a:br>
                  <a:rPr lang="en-US" dirty="0">
                    <a:latin typeface="CMR12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Fig.9 The relative decay width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Γ(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→ T(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γ)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function of H-boson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compared to H 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 for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DD2EDE7-8706-6043-86F5-7DAC93CD0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85289"/>
                <a:ext cx="8208912" cy="984885"/>
              </a:xfrm>
              <a:prstGeom prst="rect">
                <a:avLst/>
              </a:prstGeom>
              <a:blipFill>
                <a:blip r:embed="rId3"/>
                <a:stretch>
                  <a:fillRect l="-773" t="-2564" b="-8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52E7C77-F93C-3B49-B552-CBBADCA4CBF1}"/>
              </a:ext>
            </a:extLst>
          </p:cNvPr>
          <p:cNvSpPr txBox="1"/>
          <p:nvPr/>
        </p:nvSpPr>
        <p:spPr>
          <a:xfrm>
            <a:off x="7495082" y="374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BAE1D-5303-B045-9EC5-1E36A1733C83}"/>
              </a:ext>
            </a:extLst>
          </p:cNvPr>
          <p:cNvSpPr txBox="1"/>
          <p:nvPr/>
        </p:nvSpPr>
        <p:spPr>
          <a:xfrm>
            <a:off x="6553200" y="386104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2003</a:t>
            </a:r>
          </a:p>
          <a:p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G.K., T. </a:t>
            </a:r>
            <a:r>
              <a:rPr lang="en-US" sz="16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Morii</a:t>
            </a:r>
            <a:r>
              <a:rPr lang="en-US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2004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82864-0941-0D46-B4E1-E7834C35AF01}"/>
                  </a:ext>
                </a:extLst>
              </p:cNvPr>
              <p:cNvSpPr txBox="1"/>
              <p:nvPr/>
            </p:nvSpPr>
            <p:spPr>
              <a:xfrm>
                <a:off x="6052279" y="1149005"/>
                <a:ext cx="2369623" cy="673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𝑩𝑹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acc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𝑩𝑹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82864-0941-0D46-B4E1-E7834C35A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79" y="1149005"/>
                <a:ext cx="2369623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E896D1-630F-7444-B1CB-BF3059C26719}"/>
                  </a:ext>
                </a:extLst>
              </p:cNvPr>
              <p:cNvSpPr txBox="1"/>
              <p:nvPr/>
            </p:nvSpPr>
            <p:spPr>
              <a:xfrm>
                <a:off x="5970472" y="2355842"/>
                <a:ext cx="2919389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𝐓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</m:acc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</m:d>
                        </m:e>
                        <m:e>
                          <m:acc>
                            <m:accPr>
                              <m:chr m:val="̅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𝛄</m:t>
                              </m:r>
                            </m:e>
                            <m:sub>
                              <m:r>
                                <a:rPr lang="ru-RU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𝐓</m:t>
                          </m:r>
                        </m:sub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𝛟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E896D1-630F-7444-B1CB-BF3059C26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472" y="2355842"/>
                <a:ext cx="2919389" cy="411651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68B330-F095-DE4D-AF85-E7842CCE7E88}"/>
                  </a:ext>
                </a:extLst>
              </p:cNvPr>
              <p:cNvSpPr txBox="1"/>
              <p:nvPr/>
            </p:nvSpPr>
            <p:spPr>
              <a:xfrm>
                <a:off x="6029565" y="2988612"/>
                <a:ext cx="2849050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d>
                        <m:dPr>
                          <m:ctrlPr>
                            <a:rPr lang="el-G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68B330-F095-DE4D-AF85-E7842CCE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65" y="2988612"/>
                <a:ext cx="2849050" cy="554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66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>
            <a:extLst>
              <a:ext uri="{FF2B5EF4-FFF2-40B4-BE49-F238E27FC236}">
                <a16:creationId xmlns:a16="http://schemas.microsoft.com/office/drawing/2014/main" id="{ED2F1AEF-1953-5F4E-93A6-0103D4BB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/>
              <a:t>24.09.2025</a:t>
            </a:r>
            <a:endParaRPr lang="en-US" altLang="en-US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562752EE-B5A8-E84F-9E0C-C04731CB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G.Kozlov       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5F648EF-4B7E-954F-B674-E9F4F75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7FB3-70C2-0144-95EC-EB3A0B2606B1}" type="slidenum">
              <a:rPr lang="en-US" altLang="en-US"/>
              <a:pPr/>
              <a:t>44</a:t>
            </a:fld>
            <a:endParaRPr lang="en-US" altLang="en-US"/>
          </a:p>
        </p:txBody>
      </p:sp>
      <p:graphicFrame>
        <p:nvGraphicFramePr>
          <p:cNvPr id="283652" name="Object 4">
            <a:extLst>
              <a:ext uri="{FF2B5EF4-FFF2-40B4-BE49-F238E27FC236}">
                <a16:creationId xmlns:a16="http://schemas.microsoft.com/office/drawing/2014/main" id="{15BC57F4-9D68-9049-A447-DF16514D0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53430"/>
              </p:ext>
            </p:extLst>
          </p:nvPr>
        </p:nvGraphicFramePr>
        <p:xfrm>
          <a:off x="355600" y="130175"/>
          <a:ext cx="8432800" cy="592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Документ" r:id="rId3" imgW="7975600" imgH="5613400" progId="Word.Document.8">
                  <p:embed/>
                </p:oleObj>
              </mc:Choice>
              <mc:Fallback>
                <p:oleObj name="Документ" r:id="rId3" imgW="7975600" imgH="5613400" progId="Word.Document.8">
                  <p:embed/>
                  <p:pic>
                    <p:nvPicPr>
                      <p:cNvPr id="283652" name="Object 4">
                        <a:extLst>
                          <a:ext uri="{FF2B5EF4-FFF2-40B4-BE49-F238E27FC236}">
                            <a16:creationId xmlns:a16="http://schemas.microsoft.com/office/drawing/2014/main" id="{15BC57F4-9D68-9049-A447-DF16514D0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30175"/>
                        <a:ext cx="8432800" cy="59261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809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E993384-1CE4-A147-A1D9-8886DA4E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/>
              <a:t>24.09.2025</a:t>
            </a:r>
            <a:endParaRPr lang="en-US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9D383-F323-B947-B875-1C92DD35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G.Kozlov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433BF8-0720-7E4A-9764-E8968223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C096-F888-7740-8A91-FD44125C4B99}" type="slidenum">
              <a:rPr lang="en-US" altLang="en-US"/>
              <a:pPr/>
              <a:t>45</a:t>
            </a:fld>
            <a:endParaRPr lang="en-US" altLang="en-US"/>
          </a:p>
        </p:txBody>
      </p:sp>
      <p:pic>
        <p:nvPicPr>
          <p:cNvPr id="242695" name="Picture 7" descr="c-16">
            <a:extLst>
              <a:ext uri="{FF2B5EF4-FFF2-40B4-BE49-F238E27FC236}">
                <a16:creationId xmlns:a16="http://schemas.microsoft.com/office/drawing/2014/main" id="{2A20DB86-AD3C-CC49-90DE-1380F4CD9C2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1" y="136525"/>
            <a:ext cx="7869498" cy="59559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D191F-06BD-0C46-8EFD-3BA85FD96113}"/>
              </a:ext>
            </a:extLst>
          </p:cNvPr>
          <p:cNvSpPr txBox="1"/>
          <p:nvPr/>
        </p:nvSpPr>
        <p:spPr>
          <a:xfrm>
            <a:off x="6956367" y="26064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GK 2009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23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FE96CF53-3FFE-4144-93A1-63707DDE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en-US"/>
              <a:t>24.09.2025</a:t>
            </a:r>
            <a:endParaRPr lang="en-US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B1E767-4344-B544-A900-1101F3F4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G.Kozlov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347A44-5D24-2C48-8E66-4DB39673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082B-E182-F144-B32F-6EF2B590906A}" type="slidenum">
              <a:rPr lang="en-US" altLang="en-US"/>
              <a:pPr/>
              <a:t>46</a:t>
            </a:fld>
            <a:endParaRPr lang="en-US" altLang="en-US"/>
          </a:p>
        </p:txBody>
      </p:sp>
      <p:pic>
        <p:nvPicPr>
          <p:cNvPr id="232453" name="Picture 5" descr="c-11">
            <a:extLst>
              <a:ext uri="{FF2B5EF4-FFF2-40B4-BE49-F238E27FC236}">
                <a16:creationId xmlns:a16="http://schemas.microsoft.com/office/drawing/2014/main" id="{04B248A5-249F-DB4E-AB28-5AD78935FF1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14" y="81314"/>
            <a:ext cx="7859216" cy="5892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E52EB-9B86-5B46-BFD7-4EFE7D0111AA}"/>
              </a:ext>
            </a:extLst>
          </p:cNvPr>
          <p:cNvSpPr txBox="1"/>
          <p:nvPr/>
        </p:nvSpPr>
        <p:spPr>
          <a:xfrm>
            <a:off x="7133536" y="13652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GK 2009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9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E7FD98A-CF84-3542-AB64-DA73890B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F94C7-4468-7346-B966-88A3814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5E91C-28E0-DD44-8A01-3C15E35D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825AC-83BD-434D-8C6F-CA6E77CD9AA3}"/>
              </a:ext>
            </a:extLst>
          </p:cNvPr>
          <p:cNvSpPr txBox="1"/>
          <p:nvPr/>
        </p:nvSpPr>
        <p:spPr>
          <a:xfrm>
            <a:off x="1821600" y="190107"/>
            <a:ext cx="2956259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conclusion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/>
              <p:nvPr/>
            </p:nvSpPr>
            <p:spPr>
              <a:xfrm>
                <a:off x="126338" y="986626"/>
                <a:ext cx="8415702" cy="56130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𝑏𝑜𝑢𝑛𝑑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8" y="986626"/>
                <a:ext cx="8415702" cy="561308"/>
              </a:xfrm>
              <a:prstGeom prst="rect">
                <a:avLst/>
              </a:prstGeom>
              <a:blipFill>
                <a:blip r:embed="rId2"/>
                <a:stretch>
                  <a:fillRect l="-1205" t="-11111" r="-753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/>
              <p:nvPr/>
            </p:nvSpPr>
            <p:spPr>
              <a:xfrm>
                <a:off x="146689" y="2089335"/>
                <a:ext cx="8836428" cy="94416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scalar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Higgs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contribution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𝑐𝑜𝑚𝑏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𝑎𝑝𝑝𝑟𝑒𝑐𝑖𝑎𝑏𝑙𝑒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≥6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9" y="2089335"/>
                <a:ext cx="8836428" cy="944169"/>
              </a:xfrm>
              <a:prstGeom prst="rect">
                <a:avLst/>
              </a:prstGeom>
              <a:blipFill>
                <a:blip r:embed="rId3"/>
                <a:stretch>
                  <a:fillRect l="-1439" t="-800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543F6AF-35EA-0E41-AAFA-885349E54D6B}"/>
              </a:ext>
            </a:extLst>
          </p:cNvPr>
          <p:cNvSpPr txBox="1"/>
          <p:nvPr/>
        </p:nvSpPr>
        <p:spPr>
          <a:xfrm>
            <a:off x="126338" y="4770074"/>
            <a:ext cx="901766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Exp. data do not exclude alternative explanations like add. bound states</a:t>
            </a:r>
            <a:endParaRPr lang="ru-RU" sz="2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1ADF26-17DD-B240-AEFB-AE6742ED9209}"/>
                  </a:ext>
                </a:extLst>
              </p:cNvPr>
              <p:cNvSpPr txBox="1"/>
              <p:nvPr/>
            </p:nvSpPr>
            <p:spPr>
              <a:xfrm>
                <a:off x="0" y="3634080"/>
                <a:ext cx="9129807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of CP-odd Ps (A-boson) is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𝑐𝑜𝑛𝑠𝑖𝑑𝑒𝑟𝑒𝑑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𝑠𝑖𝑔𝑛𝑎𝑙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h𝑦𝑝𝑜𝑡h𝑒𝑠𝑒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1ADF26-17DD-B240-AEFB-AE6742ED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4080"/>
                <a:ext cx="9129807" cy="461665"/>
              </a:xfrm>
              <a:prstGeom prst="rect">
                <a:avLst/>
              </a:prstGeom>
              <a:blipFill>
                <a:blip r:embed="rId5"/>
                <a:stretch>
                  <a:fillRect l="-974" t="-8108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9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8571930B-935C-6941-9F5C-4E58FE71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E989E8-D616-0642-A26F-BD4EE054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302BCC-EE46-AD42-B03C-62FE8B83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86A95-CFEC-B442-A1D8-F15EFADC1C2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F2414-E1D9-0F4F-A6F6-1FC100B700BE}"/>
              </a:ext>
            </a:extLst>
          </p:cNvPr>
          <p:cNvSpPr txBox="1"/>
          <p:nvPr/>
        </p:nvSpPr>
        <p:spPr>
          <a:xfrm>
            <a:off x="1798820" y="1154243"/>
            <a:ext cx="4373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might be next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7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E7FD98A-CF84-3542-AB64-DA73890B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F94C7-4468-7346-B966-88A3814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5E91C-28E0-DD44-8A01-3C15E35D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7825AC-83BD-434D-8C6F-CA6E77CD9AA3}"/>
                  </a:ext>
                </a:extLst>
              </p:cNvPr>
              <p:cNvSpPr txBox="1"/>
              <p:nvPr/>
            </p:nvSpPr>
            <p:spPr>
              <a:xfrm>
                <a:off x="1835696" y="106023"/>
                <a:ext cx="5110053" cy="58477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correlations relevant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7825AC-83BD-434D-8C6F-CA6E77CD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06023"/>
                <a:ext cx="5110053" cy="584775"/>
              </a:xfrm>
              <a:prstGeom prst="rect">
                <a:avLst/>
              </a:prstGeom>
              <a:blipFill>
                <a:blip r:embed="rId2"/>
                <a:stretch>
                  <a:fillRect l="-2978" t="-10638" b="-31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/>
              <p:nvPr/>
            </p:nvSpPr>
            <p:spPr>
              <a:xfrm>
                <a:off x="126338" y="826332"/>
                <a:ext cx="8947899" cy="70788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observables, due their composite nature and thus finite size, ~0.01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must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be correlated in space-time upon production in pp interactions.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8" y="826332"/>
                <a:ext cx="8947899" cy="707886"/>
              </a:xfrm>
              <a:prstGeom prst="rect">
                <a:avLst/>
              </a:prstGeom>
              <a:blipFill>
                <a:blip r:embed="rId3"/>
                <a:stretch>
                  <a:fillRect l="-708" t="-3509" r="-567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79C27FC-F3DF-DE4C-AC51-33585F642BC4}"/>
              </a:ext>
            </a:extLst>
          </p:cNvPr>
          <p:cNvSpPr txBox="1"/>
          <p:nvPr/>
        </p:nvSpPr>
        <p:spPr>
          <a:xfrm>
            <a:off x="254408" y="1769093"/>
            <a:ext cx="473206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/>
              <p:nvPr/>
            </p:nvSpPr>
            <p:spPr>
              <a:xfrm>
                <a:off x="182073" y="1803724"/>
                <a:ext cx="8836428" cy="46564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@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~14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𝐿𝐻𝐶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𝑇𝑒𝑉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𝐹𝐶𝐶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 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3" y="1803724"/>
                <a:ext cx="8836428" cy="465640"/>
              </a:xfrm>
              <a:prstGeom prst="rect">
                <a:avLst/>
              </a:prstGeom>
              <a:blipFill>
                <a:blip r:embed="rId4"/>
                <a:stretch>
                  <a:fillRect l="-86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3F6AF-35EA-0E41-AAFA-885349E54D6B}"/>
                  </a:ext>
                </a:extLst>
              </p:cNvPr>
              <p:cNvSpPr txBox="1"/>
              <p:nvPr/>
            </p:nvSpPr>
            <p:spPr>
              <a:xfrm>
                <a:off x="22335" y="3880891"/>
                <a:ext cx="9017662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Geometrical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source (compare to J/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Υ</m:t>
                    </m:r>
                    <m:r>
                      <a:rPr lang="en-US" sz="2400" b="0" i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,…)</m:t>
                    </m:r>
                  </m:oMath>
                </a14:m>
                <a:endParaRPr lang="ru-RU" sz="2200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3F6AF-35EA-0E41-AAFA-885349E5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" y="3880891"/>
                <a:ext cx="9017662" cy="461665"/>
              </a:xfrm>
              <a:prstGeom prst="rect">
                <a:avLst/>
              </a:prstGeom>
              <a:blipFill>
                <a:blip r:embed="rId5"/>
                <a:stretch>
                  <a:fillRect l="-703" t="-10811" b="-27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41ADF26-17DD-B240-AEFB-AE6742ED9209}"/>
              </a:ext>
            </a:extLst>
          </p:cNvPr>
          <p:cNvSpPr txBox="1"/>
          <p:nvPr/>
        </p:nvSpPr>
        <p:spPr>
          <a:xfrm>
            <a:off x="14990" y="2527188"/>
            <a:ext cx="184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E619CE-F30E-404E-9446-33D2F7786DED}"/>
                  </a:ext>
                </a:extLst>
              </p:cNvPr>
              <p:cNvSpPr txBox="1"/>
              <p:nvPr/>
            </p:nvSpPr>
            <p:spPr>
              <a:xfrm>
                <a:off x="232197" y="2474344"/>
                <a:ext cx="8836428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𝑠h𝑎𝑝𝑒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~2,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~1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E619CE-F30E-404E-9446-33D2F778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97" y="2474344"/>
                <a:ext cx="8836428" cy="461665"/>
              </a:xfrm>
              <a:prstGeom prst="rect">
                <a:avLst/>
              </a:prstGeom>
              <a:blipFill>
                <a:blip r:embed="rId6"/>
                <a:stretch>
                  <a:fillRect l="-861" t="-8108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2F6EA-33A1-4B41-B55E-16F0FCFC3831}"/>
                  </a:ext>
                </a:extLst>
              </p:cNvPr>
              <p:cNvSpPr txBox="1"/>
              <p:nvPr/>
            </p:nvSpPr>
            <p:spPr>
              <a:xfrm>
                <a:off x="22335" y="3226260"/>
                <a:ext cx="8996166" cy="47448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𝒅𝒆𝒑𝒆𝒏𝒅𝒆𝒏𝒄𝒆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𝒐𝒏</m:t>
                    </m:r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𝒃𝒂𝒕𝒉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𝒄𝒐𝒉𝒆𝒓𝒆𝒏𝒄𝒆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𝒄𝒉𝒂𝒐𝒕𝒊𝒄𝒊𝒕𝒚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2F6EA-33A1-4B41-B55E-16F0FCFC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" y="3226260"/>
                <a:ext cx="8996166" cy="474489"/>
              </a:xfrm>
              <a:prstGeom prst="rect">
                <a:avLst/>
              </a:prstGeom>
              <a:blipFill>
                <a:blip r:embed="rId7"/>
                <a:stretch>
                  <a:fillRect l="-564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F50694-46FA-9048-8854-473AB435E902}"/>
              </a:ext>
            </a:extLst>
          </p:cNvPr>
          <p:cNvSpPr txBox="1"/>
          <p:nvPr/>
        </p:nvSpPr>
        <p:spPr>
          <a:xfrm>
            <a:off x="50963" y="4602029"/>
            <a:ext cx="9017662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comparison of data with model may pin down the values of parameters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0F5ABA-A904-2842-8A00-849DA83A638E}"/>
                  </a:ext>
                </a:extLst>
              </p:cNvPr>
              <p:cNvSpPr txBox="1"/>
              <p:nvPr/>
            </p:nvSpPr>
            <p:spPr>
              <a:xfrm>
                <a:off x="-13006" y="5339009"/>
                <a:ext cx="9170011" cy="71647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0F5ABA-A904-2842-8A00-849DA83A6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06" y="5339009"/>
                <a:ext cx="9170011" cy="716478"/>
              </a:xfrm>
              <a:prstGeom prst="rect">
                <a:avLst/>
              </a:prstGeom>
              <a:blipFill>
                <a:blip r:embed="rId8"/>
                <a:stretch>
                  <a:fillRect l="-831" b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97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85C5E96-BD85-F849-8812-54545027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698E-DA9E-D447-90B3-35B19E5F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EADE7-3C47-3A49-87A3-FD53F508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5" name="Picture 1" descr="page4image37258672">
            <a:extLst>
              <a:ext uri="{FF2B5EF4-FFF2-40B4-BE49-F238E27FC236}">
                <a16:creationId xmlns:a16="http://schemas.microsoft.com/office/drawing/2014/main" id="{B6A33DCB-0DDB-3E45-A99F-F3D2631C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3" y="1651631"/>
            <a:ext cx="4163816" cy="36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4image37257840">
            <a:extLst>
              <a:ext uri="{FF2B5EF4-FFF2-40B4-BE49-F238E27FC236}">
                <a16:creationId xmlns:a16="http://schemas.microsoft.com/office/drawing/2014/main" id="{2F919CAE-E540-A349-9555-7342DB0C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87" y="1870729"/>
            <a:ext cx="4173416" cy="34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06D291-6742-554B-B962-02EDCA1EED59}"/>
                  </a:ext>
                </a:extLst>
              </p:cNvPr>
              <p:cNvSpPr txBox="1"/>
              <p:nvPr/>
            </p:nvSpPr>
            <p:spPr>
              <a:xfrm>
                <a:off x="1233048" y="107050"/>
                <a:ext cx="6774034" cy="5232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(Quasi)-bound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threshold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06D291-6742-554B-B962-02EDCA1E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48" y="107050"/>
                <a:ext cx="6774034" cy="523220"/>
              </a:xfrm>
              <a:prstGeom prst="rect">
                <a:avLst/>
              </a:prstGeom>
              <a:blipFill>
                <a:blip r:embed="rId4"/>
                <a:stretch>
                  <a:fillRect l="-1873" t="-9302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0F9993-CC73-3048-AA14-B9CBF4CDEDA3}"/>
              </a:ext>
            </a:extLst>
          </p:cNvPr>
          <p:cNvSpPr txBox="1"/>
          <p:nvPr/>
        </p:nvSpPr>
        <p:spPr>
          <a:xfrm>
            <a:off x="305550" y="5301362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Kiyo et al., EPJ C60 (2009) 375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0A200-8D9D-A342-98A5-642E3533F017}"/>
              </a:ext>
            </a:extLst>
          </p:cNvPr>
          <p:cNvSpPr txBox="1"/>
          <p:nvPr/>
        </p:nvSpPr>
        <p:spPr>
          <a:xfrm>
            <a:off x="6322016" y="5301362"/>
            <a:ext cx="259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 et al., JHEP 06 (2020) 158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9C5A5-22D8-BF4C-BCA1-68B991A1D6FC}"/>
              </a:ext>
            </a:extLst>
          </p:cNvPr>
          <p:cNvSpPr txBox="1"/>
          <p:nvPr/>
        </p:nvSpPr>
        <p:spPr>
          <a:xfrm>
            <a:off x="956198" y="800569"/>
            <a:ext cx="679064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Pseudoscalar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dominance? Can people search for it?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57E61-F490-3348-926F-3E27B3EAF9D8}"/>
              </a:ext>
            </a:extLst>
          </p:cNvPr>
          <p:cNvSpPr txBox="1"/>
          <p:nvPr/>
        </p:nvSpPr>
        <p:spPr>
          <a:xfrm>
            <a:off x="35727" y="5697233"/>
            <a:ext cx="888916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in 2024-2025 observed definitely by both CMS &amp; ATLAS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98A98-6D5C-3E40-A131-6107F69925F9}"/>
              </a:ext>
            </a:extLst>
          </p:cNvPr>
          <p:cNvSpPr txBox="1"/>
          <p:nvPr/>
        </p:nvSpPr>
        <p:spPr>
          <a:xfrm>
            <a:off x="893975" y="131955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attractive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37E22CA-4A91-0543-9B30-92D60DE8261F}"/>
                  </a:ext>
                </a:extLst>
              </p14:cNvPr>
              <p14:cNvContentPartPr/>
              <p14:nvPr/>
            </p14:nvContentPartPr>
            <p14:xfrm>
              <a:off x="1482267" y="1713627"/>
              <a:ext cx="202680" cy="21459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37E22CA-4A91-0543-9B30-92D60DE826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3267" y="1704987"/>
                <a:ext cx="220320" cy="21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537072A1-D4B1-B341-A617-7F34CA2046D7}"/>
                  </a:ext>
                </a:extLst>
              </p14:cNvPr>
              <p14:cNvContentPartPr/>
              <p14:nvPr/>
            </p14:nvContentPartPr>
            <p14:xfrm>
              <a:off x="3190107" y="1613187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537072A1-D4B1-B341-A617-7F34CA2046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1107" y="16045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CCDC195-6659-D04B-AF20-48F0FB5503C3}"/>
              </a:ext>
            </a:extLst>
          </p:cNvPr>
          <p:cNvSpPr txBox="1"/>
          <p:nvPr/>
        </p:nvSpPr>
        <p:spPr>
          <a:xfrm>
            <a:off x="2883409" y="1303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repulsive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2EE4B509-41D2-194D-86A2-786A520B50D7}"/>
                  </a:ext>
                </a:extLst>
              </p14:cNvPr>
              <p14:cNvContentPartPr/>
              <p14:nvPr/>
            </p14:nvContentPartPr>
            <p14:xfrm>
              <a:off x="3242307" y="1688427"/>
              <a:ext cx="447480" cy="11685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2EE4B509-41D2-194D-86A2-786A520B50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3307" y="1679787"/>
                <a:ext cx="465120" cy="11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C79E1529-DFD2-9541-88EC-1BC4C49568F4}"/>
                  </a:ext>
                </a:extLst>
              </p14:cNvPr>
              <p14:cNvContentPartPr/>
              <p14:nvPr/>
            </p14:nvContentPartPr>
            <p14:xfrm>
              <a:off x="11452107" y="2118267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C79E1529-DFD2-9541-88EC-1BC4C49568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3467" y="210926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331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E7FD98A-CF84-3542-AB64-DA73890B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F94C7-4468-7346-B966-88A3814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5E91C-28E0-DD44-8A01-3C15E35D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7825AC-83BD-434D-8C6F-CA6E77CD9AA3}"/>
                  </a:ext>
                </a:extLst>
              </p:cNvPr>
              <p:cNvSpPr txBox="1"/>
              <p:nvPr/>
            </p:nvSpPr>
            <p:spPr>
              <a:xfrm>
                <a:off x="1979712" y="24187"/>
                <a:ext cx="3807902" cy="5232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correlations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7825AC-83BD-434D-8C6F-CA6E77CD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187"/>
                <a:ext cx="3807902" cy="523220"/>
              </a:xfrm>
              <a:prstGeom prst="rect">
                <a:avLst/>
              </a:prstGeom>
              <a:blipFill>
                <a:blip r:embed="rId2"/>
                <a:stretch>
                  <a:fillRect l="-3000" t="-9524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/>
              <p:nvPr/>
            </p:nvSpPr>
            <p:spPr>
              <a:xfrm>
                <a:off x="182073" y="582038"/>
                <a:ext cx="8792022" cy="55072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𝝌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𝒏𝒆𝒘</m:t>
                            </m:r>
                          </m:sub>
                        </m:sSub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𝒄𝒉</m:t>
                                </m:r>
                              </m:sub>
                            </m:sSub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  <m:r>
                              <a:rPr lang="en-US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</m:e>
                                  <m:sup>
                                    <m:r>
                                      <a:rPr lang="en-US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B2F4E8-A63C-A44C-9A4E-8B02F7C9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3" y="582038"/>
                <a:ext cx="8792022" cy="550728"/>
              </a:xfrm>
              <a:prstGeom prst="rect">
                <a:avLst/>
              </a:prstGeom>
              <a:blipFill>
                <a:blip r:embed="rId3"/>
                <a:stretch>
                  <a:fillRect l="-432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79C27FC-F3DF-DE4C-AC51-33585F642BC4}"/>
              </a:ext>
            </a:extLst>
          </p:cNvPr>
          <p:cNvSpPr txBox="1"/>
          <p:nvPr/>
        </p:nvSpPr>
        <p:spPr>
          <a:xfrm>
            <a:off x="254408" y="1769093"/>
            <a:ext cx="473206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/>
              <p:nvPr/>
            </p:nvSpPr>
            <p:spPr>
              <a:xfrm>
                <a:off x="121834" y="1262923"/>
                <a:ext cx="8836428" cy="47545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𝒏𝒆𝒘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 dirty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2400" b="1" i="1" dirty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𝝎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400" b="1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400" b="1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US" sz="2400" b="1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</m:sub>
                    </m:sSub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𝜸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  <m:r>
                                  <a:rPr lang="en-US" sz="2400" b="1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>
                                    <a:solidFill>
                                      <a:srgbClr val="0033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8A2EE5-409E-124A-835D-C2CCE2FD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4" y="1262923"/>
                <a:ext cx="8836428" cy="475451"/>
              </a:xfrm>
              <a:prstGeom prst="rect">
                <a:avLst/>
              </a:prstGeom>
              <a:blipFill>
                <a:blip r:embed="rId4"/>
                <a:stretch>
                  <a:fillRect l="-1006" t="-5128" b="-25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41ADF26-17DD-B240-AEFB-AE6742ED9209}"/>
              </a:ext>
            </a:extLst>
          </p:cNvPr>
          <p:cNvSpPr txBox="1"/>
          <p:nvPr/>
        </p:nvSpPr>
        <p:spPr>
          <a:xfrm>
            <a:off x="14990" y="2527188"/>
            <a:ext cx="184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E619CE-F30E-404E-9446-33D2F7786DED}"/>
                  </a:ext>
                </a:extLst>
              </p:cNvPr>
              <p:cNvSpPr txBox="1"/>
              <p:nvPr/>
            </p:nvSpPr>
            <p:spPr>
              <a:xfrm>
                <a:off x="23969" y="1962531"/>
                <a:ext cx="8996166" cy="71615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𝑐h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E619CE-F30E-404E-9446-33D2F7786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" y="1962531"/>
                <a:ext cx="8996166" cy="716158"/>
              </a:xfrm>
              <a:prstGeom prst="rect">
                <a:avLst/>
              </a:prstGeom>
              <a:blipFill>
                <a:blip r:embed="rId5"/>
                <a:stretch>
                  <a:fillRect l="-705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2F6EA-33A1-4B41-B55E-16F0FCFC3831}"/>
                  </a:ext>
                </a:extLst>
              </p:cNvPr>
              <p:cNvSpPr txBox="1"/>
              <p:nvPr/>
            </p:nvSpPr>
            <p:spPr>
              <a:xfrm>
                <a:off x="23969" y="2769569"/>
                <a:ext cx="8996166" cy="12489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𝒄𝒉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𝒄𝒉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&gt;</m:t>
                      </m:r>
                      <m:f>
                        <m:f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d>
                                <m:d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𝝎</m:t>
                                  </m:r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𝜸</m:t>
                                      </m:r>
                                      <m:d>
                                        <m:dPr>
                                          <m:ctrlP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l-G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𝜟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l-GR" sz="2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l-GR" sz="2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𝒎𝒂𝒙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</m:den>
                                  </m:f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B2F6EA-33A1-4B41-B55E-16F0FCFC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" y="2769569"/>
                <a:ext cx="8996166" cy="1248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4EDB75F-4AAF-E042-8935-3A07DF2C8FC7}"/>
              </a:ext>
            </a:extLst>
          </p:cNvPr>
          <p:cNvSpPr txBox="1"/>
          <p:nvPr/>
        </p:nvSpPr>
        <p:spPr>
          <a:xfrm>
            <a:off x="-8998" y="5585642"/>
            <a:ext cx="901766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not so much easy, the measurements are worth to undertake</a:t>
            </a:r>
            <a:endParaRPr lang="ru-RU" sz="2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E15C2E-3571-D24A-875B-7155D861E42E}"/>
                  </a:ext>
                </a:extLst>
              </p:cNvPr>
              <p:cNvSpPr txBox="1"/>
              <p:nvPr/>
            </p:nvSpPr>
            <p:spPr>
              <a:xfrm>
                <a:off x="121834" y="4245830"/>
                <a:ext cx="4531369" cy="42806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̅"/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p>
                        </m:sSubSup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−1, 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p>
                        </m:sSubSup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E15C2E-3571-D24A-875B-7155D861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4" y="4245830"/>
                <a:ext cx="4531369" cy="428066"/>
              </a:xfrm>
              <a:prstGeom prst="rect">
                <a:avLst/>
              </a:prstGeom>
              <a:blipFill>
                <a:blip r:embed="rId7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FCD96-C302-3648-B63C-BD698CB1555A}"/>
                  </a:ext>
                </a:extLst>
              </p:cNvPr>
              <p:cNvSpPr txBox="1"/>
              <p:nvPr/>
            </p:nvSpPr>
            <p:spPr>
              <a:xfrm>
                <a:off x="6033228" y="4034949"/>
                <a:ext cx="2437142" cy="72988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FCD96-C302-3648-B63C-BD698CB1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228" y="4034949"/>
                <a:ext cx="2437142" cy="729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4A5989-46F7-0849-AB21-6B578F03BEC9}"/>
                  </a:ext>
                </a:extLst>
              </p:cNvPr>
              <p:cNvSpPr txBox="1"/>
              <p:nvPr/>
            </p:nvSpPr>
            <p:spPr>
              <a:xfrm>
                <a:off x="46458" y="4990149"/>
                <a:ext cx="9147441" cy="428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𝑐𝑜h𝑒𝑟𝑒𝑛𝑐𝑒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𝑑𝑒𝑔𝑟𝑒𝑒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𝑑𝑒𝑐𝑟𝑒𝑎𝑠𝑒𝑠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𝑖𝑛𝑐𝑟𝑒𝑎𝑠𝑒𝑠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4A5989-46F7-0849-AB21-6B578F03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8" y="4990149"/>
                <a:ext cx="9147441" cy="428131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D2C5C3-5FC6-6040-ABBF-034815CF9749}"/>
              </a:ext>
            </a:extLst>
          </p:cNvPr>
          <p:cNvSpPr txBox="1"/>
          <p:nvPr/>
        </p:nvSpPr>
        <p:spPr>
          <a:xfrm>
            <a:off x="7946260" y="1661095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GK 2005-2009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35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686FD15-1098-AD40-B255-EF779759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C8A6B-C99A-7447-84D3-4907C582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F4163-A4EC-1C41-9575-B49908F8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71262-548C-2B4B-BB4B-5FFBA117175C}"/>
              </a:ext>
            </a:extLst>
          </p:cNvPr>
          <p:cNvSpPr txBox="1"/>
          <p:nvPr/>
        </p:nvSpPr>
        <p:spPr>
          <a:xfrm>
            <a:off x="822928" y="158938"/>
            <a:ext cx="749814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be done more &amp; further…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9749D-F482-9643-8A42-3DEED7211ED7}"/>
                  </a:ext>
                </a:extLst>
              </p:cNvPr>
              <p:cNvSpPr txBox="1"/>
              <p:nvPr/>
            </p:nvSpPr>
            <p:spPr>
              <a:xfrm>
                <a:off x="11373" y="999906"/>
                <a:ext cx="9132627" cy="50658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Test/checks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𝝂</m:t>
                    </m:r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Why??</a:t>
                </a:r>
              </a:p>
              <a:p>
                <a:pPr marL="457200" indent="-457200">
                  <a:buAutoNum type="arabicPeriod"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𝒍𝒍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l-GR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sSub>
                      <m:sSubPr>
                        <m:ctrlPr>
                          <a:rPr lang="el-GR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𝒍𝒍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𝒂𝒓𝒆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𝒓𝒆𝒍𝒂𝒕𝒆𝒅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𝒕𝒐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acc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𝒔𝒑𝒊𝒏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𝒄𝒐𝒓𝒓𝒆𝒍𝒂𝒕𝒐𝒓𝒔</m:t>
                    </m:r>
                    <m:r>
                      <a:rPr lang="en-US" sz="22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endParaRPr lang="en-US" sz="2200" b="1" i="1" dirty="0">
                  <a:solidFill>
                    <a:srgbClr val="003399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2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chemeClr val="bg1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acc>
                        <m:r>
                          <a:rPr lang="en-US" sz="22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chemeClr val="bg1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spin singlet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𝒄𝒍𝒐𝒔𝒆𝒓</m:t>
                    </m:r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𝒍𝒆𝒑𝒕𝒐𝒏𝒔</m:t>
                    </m:r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en-US" sz="2200" b="1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𝒔𝒎𝒂𝒍𝒍𝒆𝒓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𝒍𝒍</m:t>
                        </m:r>
                      </m:sub>
                    </m:sSub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compatible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𝑾𝑾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𝒑𝒓𝒐𝒅𝒖𝒄𝒕𝒊𝒐𝒏</m:t>
                    </m:r>
                  </m:oMath>
                </a14:m>
                <a:endParaRPr lang="en-US" sz="2400" b="1" dirty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 TH predictions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1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acc>
                        <m:r>
                          <a:rPr lang="en-US" sz="2000" b="1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~ O(8.8 pb) CMS or ~ O(9.0 pb) ATLAS ? </a:t>
                </a:r>
              </a:p>
              <a:p>
                <a:pPr marL="457200" indent="-457200">
                  <a:buAutoNum type="arabicPeriod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 discovery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very difficult trial, not yet investigated clearly 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eriod"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Need: further improve TH  modeling, data-driven calibration of TH predictions</a:t>
                </a:r>
              </a:p>
              <a:p>
                <a:endParaRPr lang="en-US" sz="20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9749D-F482-9643-8A42-3DEED7211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" y="999906"/>
                <a:ext cx="9132627" cy="5065810"/>
              </a:xfrm>
              <a:prstGeom prst="rect">
                <a:avLst/>
              </a:prstGeom>
              <a:blipFill>
                <a:blip r:embed="rId2"/>
                <a:stretch>
                  <a:fillRect l="-972" t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2B67B6-8A13-034A-8865-EF7388F72B0E}"/>
                  </a:ext>
                </a:extLst>
              </p:cNvPr>
              <p:cNvSpPr txBox="1"/>
              <p:nvPr/>
            </p:nvSpPr>
            <p:spPr>
              <a:xfrm>
                <a:off x="11373" y="5421276"/>
                <a:ext cx="7750187" cy="46166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en-US" sz="24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precise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&amp;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𝒇𝒊𝒏𝒂𝒍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𝒔𝒕𝒂𝒕𝒆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2B67B6-8A13-034A-8865-EF7388F72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" y="5421276"/>
                <a:ext cx="7750187" cy="461665"/>
              </a:xfrm>
              <a:prstGeom prst="rect">
                <a:avLst/>
              </a:prstGeom>
              <a:blipFill>
                <a:blip r:embed="rId3"/>
                <a:stretch>
                  <a:fillRect l="-655" t="-10811" b="-29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922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1E2B0D6-8783-BF4D-952A-0C065516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47558-0CE9-1C4C-A6AE-6EB477A3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A77D-3297-9640-A4C1-83D1C290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F0EF9C7-8B1D-D64B-9D54-AB805CEA17B4}"/>
                  </a:ext>
                </a:extLst>
              </p:cNvPr>
              <p:cNvSpPr/>
              <p:nvPr/>
            </p:nvSpPr>
            <p:spPr>
              <a:xfrm>
                <a:off x="179512" y="136525"/>
                <a:ext cx="8964488" cy="498598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 (2024-25) searched for new heavy PS state with full Run 2 dataset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Dilepton/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lepton+jets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angular/spin </a:t>
                </a:r>
                <a:r>
                  <a:rPr lang="en-US"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excess in data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consistent with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 Interpretations in terms of a simplified model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generic A Higgs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Extracted cross section for a naïve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 Set stringent limits on A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included in the BGR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more: 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improved non-relativistic QCD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effects is crucial 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further and new inputs from theory 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Whatever the excess is, there will be exciting and instructive for Exp &amp; TH! </a:t>
                </a:r>
                <a:endParaRPr lang="en-US" sz="2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F0EF9C7-8B1D-D64B-9D54-AB805CEA1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6525"/>
                <a:ext cx="8964488" cy="4985980"/>
              </a:xfrm>
              <a:prstGeom prst="rect">
                <a:avLst/>
              </a:prstGeom>
              <a:blipFill>
                <a:blip r:embed="rId2"/>
                <a:stretch>
                  <a:fillRect l="-2122" t="-2290" r="-1556" b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C40EC4-92E2-E044-80A7-7674DB60F1CA}"/>
              </a:ext>
            </a:extLst>
          </p:cNvPr>
          <p:cNvSpPr txBox="1"/>
          <p:nvPr/>
        </p:nvSpPr>
        <p:spPr>
          <a:xfrm>
            <a:off x="37733" y="5445224"/>
            <a:ext cx="9248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quark and anti top quark are friendly close together before they decay </a:t>
            </a:r>
          </a:p>
        </p:txBody>
      </p:sp>
    </p:spTree>
    <p:extLst>
      <p:ext uri="{BB962C8B-B14F-4D97-AF65-F5344CB8AC3E}">
        <p14:creationId xmlns:p14="http://schemas.microsoft.com/office/powerpoint/2010/main" val="392503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932E545-C2D4-7A4B-99D0-F194770E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D0CE9-CB7C-D14E-846C-463CD268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9F21E-38C3-D144-86C2-82272399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17159-A08E-C345-8770-3F000B9FF276}"/>
                  </a:ext>
                </a:extLst>
              </p:cNvPr>
              <p:cNvSpPr txBox="1"/>
              <p:nvPr/>
            </p:nvSpPr>
            <p:spPr>
              <a:xfrm>
                <a:off x="1597737" y="33291"/>
                <a:ext cx="4303614" cy="52322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OverView of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𝑆𝑒𝑎𝑟𝑐h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E17159-A08E-C345-8770-3F000B9FF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37" y="33291"/>
                <a:ext cx="4303614" cy="523220"/>
              </a:xfrm>
              <a:prstGeom prst="rect">
                <a:avLst/>
              </a:prstGeom>
              <a:blipFill>
                <a:blip r:embed="rId2"/>
                <a:stretch>
                  <a:fillRect l="-2941" t="-9524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70CA8-5C2C-564F-8A94-EA73A8FBC6BD}"/>
                  </a:ext>
                </a:extLst>
              </p:cNvPr>
              <p:cNvSpPr txBox="1"/>
              <p:nvPr/>
            </p:nvSpPr>
            <p:spPr>
              <a:xfrm>
                <a:off x="221041" y="2023993"/>
                <a:ext cx="8987012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NEW s = 0 Ps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 @ 138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𝑓𝑢𝑙𝑙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𝑅𝑢𝑛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𝑑𝑎𝑡𝑎𝑠𝑒𝑡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F70CA8-5C2C-564F-8A94-EA73A8FBC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41" y="2023993"/>
                <a:ext cx="8987012" cy="400110"/>
              </a:xfrm>
              <a:prstGeom prst="rect">
                <a:avLst/>
              </a:prstGeom>
              <a:blipFill>
                <a:blip r:embed="rId3"/>
                <a:stretch>
                  <a:fillRect l="-423" t="-606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67FAF3-B0A3-E74C-BBC9-65230F89E279}"/>
                  </a:ext>
                </a:extLst>
              </p:cNvPr>
              <p:cNvSpPr txBox="1"/>
              <p:nvPr/>
            </p:nvSpPr>
            <p:spPr>
              <a:xfrm>
                <a:off x="249382" y="2535285"/>
                <a:ext cx="8634095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use of invariant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𝑎𝑛𝑔𝑢𝑙𝑎𝑟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𝑠𝑝𝑖𝑛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𝑐𝑜𝑟𝑟𝑒𝑙𝑎𝑡𝑖𝑜𝑛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𝑜𝑏𝑠𝑒𝑟𝑣𝑎𝑏𝑙𝑒𝑠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67FAF3-B0A3-E74C-BBC9-65230F89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2535285"/>
                <a:ext cx="8634095" cy="430887"/>
              </a:xfrm>
              <a:prstGeom prst="rect">
                <a:avLst/>
              </a:prstGeom>
              <a:blipFill>
                <a:blip r:embed="rId4"/>
                <a:stretch>
                  <a:fillRect l="-882" t="-8571" b="-2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B500B-ED2C-9140-95BC-A36A4D453991}"/>
                  </a:ext>
                </a:extLst>
              </p:cNvPr>
              <p:cNvSpPr txBox="1"/>
              <p:nvPr/>
            </p:nvSpPr>
            <p:spPr>
              <a:xfrm>
                <a:off x="271867" y="3378937"/>
                <a:ext cx="469756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analysis channels: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B500B-ED2C-9140-95BC-A36A4D45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67" y="3378937"/>
                <a:ext cx="4697568" cy="509178"/>
              </a:xfrm>
              <a:prstGeom prst="rect">
                <a:avLst/>
              </a:prstGeom>
              <a:blipFill>
                <a:blip r:embed="rId5"/>
                <a:stretch>
                  <a:fillRect l="-1617" t="-2439" b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ECD957-5984-BC42-AA01-DEF135A165CA}"/>
                  </a:ext>
                </a:extLst>
              </p:cNvPr>
              <p:cNvSpPr txBox="1"/>
              <p:nvPr/>
            </p:nvSpPr>
            <p:spPr>
              <a:xfrm>
                <a:off x="9539" y="4160776"/>
                <a:ext cx="9226885" cy="38997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138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 ~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 excess @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pb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Rep. Prog. Phys. </a:t>
                </a:r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(2025) 087801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ECD957-5984-BC42-AA01-DEF135A16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" y="4160776"/>
                <a:ext cx="9226885" cy="389979"/>
              </a:xfrm>
              <a:prstGeom prst="rect">
                <a:avLst/>
              </a:prstGeom>
              <a:blipFill>
                <a:blip r:embed="rId6"/>
                <a:stretch>
                  <a:fillRect l="-413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3E3208E-1629-4F42-B8F9-2B4A86D5DB1B}"/>
              </a:ext>
            </a:extLst>
          </p:cNvPr>
          <p:cNvSpPr txBox="1"/>
          <p:nvPr/>
        </p:nvSpPr>
        <p:spPr>
          <a:xfrm>
            <a:off x="221041" y="550786"/>
            <a:ext cx="812312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 is typically </a:t>
            </a:r>
            <a:r>
              <a:rPr lang="en-US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loner.</a:t>
            </a:r>
          </a:p>
          <a:p>
            <a:endParaRPr lang="en-US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 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it possible for </a:t>
            </a:r>
            <a:r>
              <a:rPr lang="en-US" sz="20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top-anti-top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to occasionally survive long </a:t>
            </a:r>
          </a:p>
          <a:p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enough  if produced in rest with respect to each other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536992-8F6F-1A4C-A9A1-00102E996682}"/>
                  </a:ext>
                </a:extLst>
              </p:cNvPr>
              <p:cNvSpPr txBox="1"/>
              <p:nvPr/>
            </p:nvSpPr>
            <p:spPr>
              <a:xfrm>
                <a:off x="9539" y="4887729"/>
                <a:ext cx="8943667" cy="88242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ATLAS: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 ~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 excess @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pb    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ATLAS-CONF-2025_008</a:t>
                </a:r>
              </a:p>
              <a:p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ATLAS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rejects models that ignore the formation of quasi-bound-state.  Close agreement with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536992-8F6F-1A4C-A9A1-00102E99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" y="4887729"/>
                <a:ext cx="8943667" cy="882421"/>
              </a:xfrm>
              <a:prstGeom prst="rect">
                <a:avLst/>
              </a:prstGeom>
              <a:blipFill>
                <a:blip r:embed="rId7"/>
                <a:stretch>
                  <a:fillRect l="-426"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1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7580FFD-5BE7-044B-A2F7-6B29B5E7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DAFCF-1EE4-F04F-B17E-FFDC338B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12130-B449-204A-9885-A42642B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203" name="Picture 3" descr="page19image31723168">
            <a:extLst>
              <a:ext uri="{FF2B5EF4-FFF2-40B4-BE49-F238E27FC236}">
                <a16:creationId xmlns:a16="http://schemas.microsoft.com/office/drawing/2014/main" id="{0FA2F737-A416-DD40-8092-30FAD69D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5" y="310109"/>
            <a:ext cx="5245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page19image31721296">
            <a:extLst>
              <a:ext uri="{FF2B5EF4-FFF2-40B4-BE49-F238E27FC236}">
                <a16:creationId xmlns:a16="http://schemas.microsoft.com/office/drawing/2014/main" id="{452E0C86-08E1-F142-9AD0-F1E0DF03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7" y="4637154"/>
            <a:ext cx="4787541" cy="16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764682-B7B8-5D46-8B27-4D60BB35E127}"/>
                  </a:ext>
                </a:extLst>
              </p:cNvPr>
              <p:cNvSpPr txBox="1"/>
              <p:nvPr/>
            </p:nvSpPr>
            <p:spPr>
              <a:xfrm>
                <a:off x="5272083" y="3162275"/>
                <a:ext cx="3414717" cy="83099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Rates compatible with 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764682-B7B8-5D46-8B27-4D60BB35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3" y="3162275"/>
                <a:ext cx="3414717" cy="830997"/>
              </a:xfrm>
              <a:prstGeom prst="rect">
                <a:avLst/>
              </a:prstGeom>
              <a:blipFill>
                <a:blip r:embed="rId4"/>
                <a:stretch>
                  <a:fillRect l="-2593" t="-4545" r="-1481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B7C38DC-CC9A-9A45-A618-2E434014ADD6}"/>
              </a:ext>
            </a:extLst>
          </p:cNvPr>
          <p:cNvSpPr txBox="1"/>
          <p:nvPr/>
        </p:nvSpPr>
        <p:spPr>
          <a:xfrm>
            <a:off x="5852590" y="245464"/>
            <a:ext cx="260199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Collaboration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35F43-8D77-0544-B4A6-29012EAD6EED}"/>
              </a:ext>
            </a:extLst>
          </p:cNvPr>
          <p:cNvSpPr txBox="1"/>
          <p:nvPr/>
        </p:nvSpPr>
        <p:spPr>
          <a:xfrm>
            <a:off x="5213155" y="418368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PRD 104 (2021) 0340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B9AEB-6509-CC4B-95B6-96FF3F874A41}"/>
              </a:ext>
            </a:extLst>
          </p:cNvPr>
          <p:cNvSpPr txBox="1"/>
          <p:nvPr/>
        </p:nvSpPr>
        <p:spPr>
          <a:xfrm>
            <a:off x="2590605" y="3388567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CMS-PAS-HIG-22-013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9C407-756D-1840-92D1-281790C59875}"/>
                  </a:ext>
                </a:extLst>
              </p:cNvPr>
              <p:cNvSpPr txBox="1"/>
              <p:nvPr/>
            </p:nvSpPr>
            <p:spPr>
              <a:xfrm>
                <a:off x="3683466" y="1685610"/>
                <a:ext cx="4984763" cy="400110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Consistent with PS: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𝑯𝒊𝒈𝒈𝒔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??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9C407-756D-1840-92D1-281790C5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466" y="1685610"/>
                <a:ext cx="4984763" cy="400110"/>
              </a:xfrm>
              <a:prstGeom prst="rect">
                <a:avLst/>
              </a:prstGeom>
              <a:blipFill>
                <a:blip r:embed="rId5"/>
                <a:stretch>
                  <a:fillRect l="-1015" t="-625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D80CD8-1C85-4340-AF25-A24E2C55C073}"/>
                  </a:ext>
                </a:extLst>
              </p:cNvPr>
              <p:cNvSpPr txBox="1"/>
              <p:nvPr/>
            </p:nvSpPr>
            <p:spPr>
              <a:xfrm>
                <a:off x="921590" y="5521291"/>
                <a:ext cx="3441968" cy="60349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</m:m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𝒑𝒃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@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𝟏𝟑𝟖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𝒇𝒃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D80CD8-1C85-4340-AF25-A24E2C55C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90" y="5521291"/>
                <a:ext cx="3441968" cy="603499"/>
              </a:xfrm>
              <a:prstGeom prst="rect">
                <a:avLst/>
              </a:prstGeom>
              <a:blipFill>
                <a:blip r:embed="rId6"/>
                <a:stretch>
                  <a:fillRect t="-2083" b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536FF2-81E8-2542-9E4D-65B4382CD5B4}"/>
              </a:ext>
            </a:extLst>
          </p:cNvPr>
          <p:cNvSpPr txBox="1"/>
          <p:nvPr/>
        </p:nvSpPr>
        <p:spPr>
          <a:xfrm>
            <a:off x="0" y="525162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2016-2018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851FE-0D87-1F41-8832-BF61249C4A4C}"/>
              </a:ext>
            </a:extLst>
          </p:cNvPr>
          <p:cNvSpPr txBox="1"/>
          <p:nvPr/>
        </p:nvSpPr>
        <p:spPr>
          <a:xfrm>
            <a:off x="5401733" y="2506133"/>
            <a:ext cx="282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Peak-dip structure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CEE56C74-976E-BB4D-A0ED-0DAB85A27608}"/>
                  </a:ext>
                </a:extLst>
              </p14:cNvPr>
              <p14:cNvContentPartPr/>
              <p14:nvPr/>
            </p14:nvContentPartPr>
            <p14:xfrm>
              <a:off x="1029747" y="2070747"/>
              <a:ext cx="4365000" cy="49140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CEE56C74-976E-BB4D-A0ED-0DAB85A276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107" y="2061747"/>
                <a:ext cx="4382640" cy="5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31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4AF30E4-8B28-9841-A3B2-E7AAAAB2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A9A70-D652-D849-8689-27527DE5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3DEA-4B16-8F47-A209-147737AE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C39BF1A-31C9-BC42-8AF7-F05EAF1C300D}"/>
                  </a:ext>
                </a:extLst>
              </p:cNvPr>
              <p:cNvSpPr/>
              <p:nvPr/>
            </p:nvSpPr>
            <p:spPr>
              <a:xfrm>
                <a:off x="251520" y="136525"/>
                <a:ext cx="8229600" cy="420493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itchFamily="2" charset="2"/>
                  <a:buChar char="v"/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Uncertainties 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Uncertainty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dominated by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BGR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Leading systematic sources: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EW corrections, including SM Top-Higgs Yukawa: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=1.0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−0.12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+0.11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CMS Coll., EPJC 79 (2019) 421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Parton shower ?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PDF ?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C39BF1A-31C9-BC42-8AF7-F05EAF1C3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525"/>
                <a:ext cx="8229600" cy="4204934"/>
              </a:xfrm>
              <a:prstGeom prst="rect">
                <a:avLst/>
              </a:prstGeom>
              <a:blipFill>
                <a:blip r:embed="rId3"/>
                <a:stretch>
                  <a:fillRect l="-2311" t="-2711" b="-3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4F6A4-F697-0C49-A195-9848EC744457}"/>
                  </a:ext>
                </a:extLst>
              </p:cNvPr>
              <p:cNvSpPr txBox="1"/>
              <p:nvPr/>
            </p:nvSpPr>
            <p:spPr>
              <a:xfrm>
                <a:off x="104563" y="4458207"/>
                <a:ext cx="8937612" cy="200875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lvl="0" indent="-342900" eaLnBrk="0" hangingPunct="0">
                  <a:buFont typeface="Wingdings" pitchFamily="2" charset="2"/>
                  <a:buChar char="Ø"/>
                </a:pP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 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description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eaLnBrk="0" hangingPunct="0"/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alt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𝑔𝑔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f>
                      <m:f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𝑀𝑠</m:t>
                        </m:r>
                      </m:den>
                    </m:f>
                    <m:sSup>
                      <m:sSup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on-shell</a:t>
                </a:r>
              </a:p>
              <a:p>
                <a:pPr lvl="0" eaLnBrk="0" hangingPunct="0"/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acc>
                      <m:accPr>
                        <m:chr m:val="̂"/>
                        <m:ctrlP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𝑔𝑔</m:t>
                        </m:r>
                        <m:r>
                          <a:rPr lang="en-US" alt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ru-R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f>
                      <m:fPr>
                        <m:ctrlPr>
                          <a:rPr lang="en-US" alt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ru-R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ru-R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alt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sSup>
                      <m:sSupPr>
                        <m:ctrlP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ru-RU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/4</m:t>
                        </m:r>
                      </m:num>
                      <m:den>
                        <m:sSup>
                          <m:sSupPr>
                            <m:ctrlPr>
                              <a:rPr lang="en-US" altLang="ru-RU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2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ru-RU" sz="24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ru-RU" sz="24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rad>
                                <m:r>
                                  <a:rPr lang="en-US" altLang="ru-RU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ru-RU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ru-R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/4</m:t>
                        </m:r>
                      </m:den>
                    </m:f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B-W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44F6A4-F697-0C49-A195-9848EC744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3" y="4458207"/>
                <a:ext cx="8937612" cy="2008755"/>
              </a:xfrm>
              <a:prstGeom prst="rect">
                <a:avLst/>
              </a:prstGeom>
              <a:blipFill>
                <a:blip r:embed="rId4"/>
                <a:stretch>
                  <a:fillRect l="-284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1" name="Picture 1" descr="page6image61595184">
            <a:extLst>
              <a:ext uri="{FF2B5EF4-FFF2-40B4-BE49-F238E27FC236}">
                <a16:creationId xmlns:a16="http://schemas.microsoft.com/office/drawing/2014/main" id="{DAC4934C-2D94-ED4D-BFF7-5C93A4DE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4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7580FFD-5BE7-044B-A2F7-6B29B5E7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24.09.2025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DAFCF-1EE4-F04F-B17E-FFDC338B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G.Kozlov      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12130-B449-204A-9885-A42642B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6123-99B3-F049-8BFA-2F5897E430D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07293-992D-3E41-884B-5F0090D3274A}"/>
              </a:ext>
            </a:extLst>
          </p:cNvPr>
          <p:cNvSpPr txBox="1"/>
          <p:nvPr/>
        </p:nvSpPr>
        <p:spPr>
          <a:xfrm>
            <a:off x="323528" y="13555"/>
            <a:ext cx="849694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en-US" sz="3200" b="1" dirty="0"/>
              <a:t> </a:t>
            </a:r>
            <a:endParaRPr lang="en-US" sz="3200" b="1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51F811-122B-2E4E-B192-F99CE34E2002}"/>
                  </a:ext>
                </a:extLst>
              </p:cNvPr>
              <p:cNvSpPr txBox="1"/>
              <p:nvPr/>
            </p:nvSpPr>
            <p:spPr>
              <a:xfrm>
                <a:off x="127561" y="708518"/>
                <a:ext cx="8918468" cy="19389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𝒐𝒓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𝑑𝑖𝑠𝑐𝑜𝑣𝑒𝑟𝑒𝑑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𝐸𝑙𝑒𝑚𝑒𝑛𝑡𝑎𝑟𝑦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𝑝𝑎𝑟𝑡𝑖𝑐𝑙𝑒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𝑏𝑒𝑙𝑜𝑤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𝑎𝑏𝑜𝑣𝑒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345 GeV?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51F811-122B-2E4E-B192-F99CE34E2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1" y="708518"/>
                <a:ext cx="8918468" cy="1938992"/>
              </a:xfrm>
              <a:prstGeom prst="rect">
                <a:avLst/>
              </a:prstGeom>
              <a:blipFill>
                <a:blip r:embed="rId3"/>
                <a:stretch>
                  <a:fillRect l="-996" t="-1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EEED4-0A76-9A48-A72C-942B1AA42BBE}"/>
                  </a:ext>
                </a:extLst>
              </p:cNvPr>
              <p:cNvSpPr txBox="1"/>
              <p:nvPr/>
            </p:nvSpPr>
            <p:spPr>
              <a:xfrm>
                <a:off x="112766" y="2413337"/>
                <a:ext cx="9044464" cy="369331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signal may nevertheless start asking whether it could be due to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pseudoscalar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Higgs boson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occurs in extensions of the SM,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if it’s purely the QCD effect?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hypothesis is particularly relevant if the mass of the resonance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significantly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~ 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2EEED4-0A76-9A48-A72C-942B1AA42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6" y="2413337"/>
                <a:ext cx="9044464" cy="3693319"/>
              </a:xfrm>
              <a:prstGeom prst="rect">
                <a:avLst/>
              </a:prstGeom>
              <a:blipFill>
                <a:blip r:embed="rId4"/>
                <a:stretch>
                  <a:fillRect l="-982" t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75395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130488</TotalTime>
  <Words>4873</Words>
  <Application>Microsoft Macintosh PowerPoint</Application>
  <PresentationFormat>Экран (4:3)</PresentationFormat>
  <Paragraphs>676</Paragraphs>
  <Slides>52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Arial</vt:lpstr>
      <vt:lpstr>Calibri</vt:lpstr>
      <vt:lpstr>Cambria Math</vt:lpstr>
      <vt:lpstr>CMR12</vt:lpstr>
      <vt:lpstr>CMUBright</vt:lpstr>
      <vt:lpstr>Courier New</vt:lpstr>
      <vt:lpstr>LiberationSans</vt:lpstr>
      <vt:lpstr>STIXGeneral</vt:lpstr>
      <vt:lpstr>Times New Roman</vt:lpstr>
      <vt:lpstr>Wingdings</vt:lpstr>
      <vt:lpstr>1_Default Design</vt:lpstr>
      <vt:lpstr>Документ Microsoft Word 97–2004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 spin observations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Toponium (tt ̅ )_(s=0)  or A-Higgs?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jacek</dc:creator>
  <cp:lastModifiedBy>Microsoft Office User</cp:lastModifiedBy>
  <cp:revision>1665</cp:revision>
  <cp:lastPrinted>1601-01-01T00:00:00Z</cp:lastPrinted>
  <dcterms:created xsi:type="dcterms:W3CDTF">2005-06-25T14:16:38Z</dcterms:created>
  <dcterms:modified xsi:type="dcterms:W3CDTF">2025-09-23T15:54:27Z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