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476" r:id="rId1"/>
  </p:sldMasterIdLst>
  <p:notesMasterIdLst>
    <p:notesMasterId r:id="rId86"/>
  </p:notesMasterIdLst>
  <p:sldIdLst>
    <p:sldId id="638" r:id="rId2"/>
    <p:sldId id="699" r:id="rId3"/>
    <p:sldId id="742" r:id="rId4"/>
    <p:sldId id="750" r:id="rId5"/>
    <p:sldId id="747" r:id="rId6"/>
    <p:sldId id="830" r:id="rId7"/>
    <p:sldId id="757" r:id="rId8"/>
    <p:sldId id="764" r:id="rId9"/>
    <p:sldId id="753" r:id="rId10"/>
    <p:sldId id="749" r:id="rId11"/>
    <p:sldId id="723" r:id="rId12"/>
    <p:sldId id="746" r:id="rId13"/>
    <p:sldId id="618" r:id="rId14"/>
    <p:sldId id="642" r:id="rId15"/>
    <p:sldId id="619" r:id="rId16"/>
    <p:sldId id="860" r:id="rId17"/>
    <p:sldId id="794" r:id="rId18"/>
    <p:sldId id="862" r:id="rId19"/>
    <p:sldId id="818" r:id="rId20"/>
    <p:sldId id="820" r:id="rId21"/>
    <p:sldId id="874" r:id="rId22"/>
    <p:sldId id="821" r:id="rId23"/>
    <p:sldId id="822" r:id="rId24"/>
    <p:sldId id="881" r:id="rId25"/>
    <p:sldId id="883" r:id="rId26"/>
    <p:sldId id="885" r:id="rId27"/>
    <p:sldId id="864" r:id="rId28"/>
    <p:sldId id="706" r:id="rId29"/>
    <p:sldId id="762" r:id="rId30"/>
    <p:sldId id="721" r:id="rId31"/>
    <p:sldId id="357" r:id="rId32"/>
    <p:sldId id="748" r:id="rId33"/>
    <p:sldId id="832" r:id="rId34"/>
    <p:sldId id="834" r:id="rId35"/>
    <p:sldId id="668" r:id="rId36"/>
    <p:sldId id="673" r:id="rId37"/>
    <p:sldId id="763" r:id="rId38"/>
    <p:sldId id="776" r:id="rId39"/>
    <p:sldId id="801" r:id="rId40"/>
    <p:sldId id="882" r:id="rId41"/>
    <p:sldId id="805" r:id="rId42"/>
    <p:sldId id="808" r:id="rId43"/>
    <p:sldId id="761" r:id="rId44"/>
    <p:sldId id="702" r:id="rId45"/>
    <p:sldId id="703" r:id="rId46"/>
    <p:sldId id="772" r:id="rId47"/>
    <p:sldId id="774" r:id="rId48"/>
    <p:sldId id="589" r:id="rId49"/>
    <p:sldId id="777" r:id="rId50"/>
    <p:sldId id="597" r:id="rId51"/>
    <p:sldId id="724" r:id="rId52"/>
    <p:sldId id="649" r:id="rId53"/>
    <p:sldId id="869" r:id="rId54"/>
    <p:sldId id="603" r:id="rId55"/>
    <p:sldId id="602" r:id="rId56"/>
    <p:sldId id="711" r:id="rId57"/>
    <p:sldId id="654" r:id="rId58"/>
    <p:sldId id="652" r:id="rId59"/>
    <p:sldId id="671" r:id="rId60"/>
    <p:sldId id="737" r:id="rId61"/>
    <p:sldId id="771" r:id="rId62"/>
    <p:sldId id="773" r:id="rId63"/>
    <p:sldId id="831" r:id="rId64"/>
    <p:sldId id="786" r:id="rId65"/>
    <p:sldId id="859" r:id="rId66"/>
    <p:sldId id="858" r:id="rId67"/>
    <p:sldId id="884" r:id="rId68"/>
    <p:sldId id="736" r:id="rId69"/>
    <p:sldId id="887" r:id="rId70"/>
    <p:sldId id="876" r:id="rId71"/>
    <p:sldId id="875" r:id="rId72"/>
    <p:sldId id="888" r:id="rId73"/>
    <p:sldId id="878" r:id="rId74"/>
    <p:sldId id="877" r:id="rId75"/>
    <p:sldId id="880" r:id="rId76"/>
    <p:sldId id="866" r:id="rId77"/>
    <p:sldId id="634" r:id="rId78"/>
    <p:sldId id="679" r:id="rId79"/>
    <p:sldId id="886" r:id="rId80"/>
    <p:sldId id="751" r:id="rId81"/>
    <p:sldId id="739" r:id="rId82"/>
    <p:sldId id="740" r:id="rId83"/>
    <p:sldId id="861" r:id="rId84"/>
    <p:sldId id="870" r:id="rId8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9" autoAdjust="0"/>
    <p:restoredTop sz="93145" autoAdjust="0"/>
  </p:normalViewPr>
  <p:slideViewPr>
    <p:cSldViewPr>
      <p:cViewPr varScale="1">
        <p:scale>
          <a:sx n="72" d="100"/>
          <a:sy n="72" d="100"/>
        </p:scale>
        <p:origin x="932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7" Type="http://schemas.openxmlformats.org/officeDocument/2006/relationships/image" Target="../media/image48.wmf"/><Relationship Id="rId2" Type="http://schemas.openxmlformats.org/officeDocument/2006/relationships/image" Target="../media/image43.wmf"/><Relationship Id="rId1" Type="http://schemas.openxmlformats.org/officeDocument/2006/relationships/image" Target="../media/image42.emf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wmf"/><Relationship Id="rId1" Type="http://schemas.openxmlformats.org/officeDocument/2006/relationships/image" Target="../media/image56.emf"/><Relationship Id="rId6" Type="http://schemas.openxmlformats.org/officeDocument/2006/relationships/image" Target="../media/image61.e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7" Type="http://schemas.openxmlformats.org/officeDocument/2006/relationships/image" Target="../media/image73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6" Type="http://schemas.openxmlformats.org/officeDocument/2006/relationships/image" Target="../media/image72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emf"/><Relationship Id="rId1" Type="http://schemas.openxmlformats.org/officeDocument/2006/relationships/image" Target="../media/image92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image" Target="../media/image98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image" Target="../media/image110.e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emf"/><Relationship Id="rId1" Type="http://schemas.openxmlformats.org/officeDocument/2006/relationships/image" Target="../media/image116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wmf"/><Relationship Id="rId1" Type="http://schemas.openxmlformats.org/officeDocument/2006/relationships/image" Target="../media/image119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image" Target="../media/image127.wmf"/><Relationship Id="rId1" Type="http://schemas.openxmlformats.org/officeDocument/2006/relationships/image" Target="../media/image126.wmf"/><Relationship Id="rId5" Type="http://schemas.openxmlformats.org/officeDocument/2006/relationships/image" Target="../media/image130.wmf"/><Relationship Id="rId4" Type="http://schemas.openxmlformats.org/officeDocument/2006/relationships/image" Target="../media/image129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image" Target="../media/image134.wmf"/><Relationship Id="rId1" Type="http://schemas.openxmlformats.org/officeDocument/2006/relationships/image" Target="../media/image133.wmf"/><Relationship Id="rId4" Type="http://schemas.openxmlformats.org/officeDocument/2006/relationships/image" Target="../media/image136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w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wmf"/><Relationship Id="rId2" Type="http://schemas.openxmlformats.org/officeDocument/2006/relationships/image" Target="../media/image119.wmf"/><Relationship Id="rId1" Type="http://schemas.openxmlformats.org/officeDocument/2006/relationships/image" Target="../media/image140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wmf"/></Relationships>
</file>

<file path=ppt/drawings/_rels/vmlDrawing3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wmf"/><Relationship Id="rId1" Type="http://schemas.openxmlformats.org/officeDocument/2006/relationships/image" Target="../media/image7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wmf"/><Relationship Id="rId1" Type="http://schemas.openxmlformats.org/officeDocument/2006/relationships/image" Target="../media/image145.wmf"/></Relationships>
</file>

<file path=ppt/drawings/_rels/vmlDrawing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50.wmf"/><Relationship Id="rId1" Type="http://schemas.openxmlformats.org/officeDocument/2006/relationships/image" Target="../media/image149.wmf"/><Relationship Id="rId4" Type="http://schemas.openxmlformats.org/officeDocument/2006/relationships/image" Target="../media/image152.wmf"/></Relationships>
</file>

<file path=ppt/drawings/_rels/vmlDrawing4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image" Target="../media/image154.emf"/><Relationship Id="rId1" Type="http://schemas.openxmlformats.org/officeDocument/2006/relationships/image" Target="../media/image153.emf"/><Relationship Id="rId4" Type="http://schemas.openxmlformats.org/officeDocument/2006/relationships/image" Target="../media/image156.emf"/></Relationships>
</file>

<file path=ppt/drawings/_rels/vmlDrawing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2" Type="http://schemas.openxmlformats.org/officeDocument/2006/relationships/image" Target="../media/image30.emf"/><Relationship Id="rId1" Type="http://schemas.openxmlformats.org/officeDocument/2006/relationships/image" Target="../media/image29.emf"/><Relationship Id="rId5" Type="http://schemas.openxmlformats.org/officeDocument/2006/relationships/image" Target="../media/image160.wmf"/><Relationship Id="rId4" Type="http://schemas.openxmlformats.org/officeDocument/2006/relationships/image" Target="../media/image159.wmf"/></Relationships>
</file>

<file path=ppt/drawings/_rels/vmlDrawing4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wmf"/><Relationship Id="rId1" Type="http://schemas.openxmlformats.org/officeDocument/2006/relationships/image" Target="../media/image161.wmf"/></Relationships>
</file>

<file path=ppt/drawings/_rels/vmlDrawing4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image" Target="../media/image164.emf"/><Relationship Id="rId1" Type="http://schemas.openxmlformats.org/officeDocument/2006/relationships/image" Target="../media/image163.emf"/></Relationships>
</file>

<file path=ppt/drawings/_rels/vmlDrawing4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image" Target="../media/image167.emf"/><Relationship Id="rId1" Type="http://schemas.openxmlformats.org/officeDocument/2006/relationships/image" Target="../media/image166.emf"/><Relationship Id="rId5" Type="http://schemas.openxmlformats.org/officeDocument/2006/relationships/image" Target="../media/image170.wmf"/><Relationship Id="rId4" Type="http://schemas.openxmlformats.org/officeDocument/2006/relationships/image" Target="../media/image169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3.wmf"/></Relationships>
</file>

<file path=ppt/drawings/_rels/vmlDrawing4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wmf"/><Relationship Id="rId2" Type="http://schemas.openxmlformats.org/officeDocument/2006/relationships/image" Target="../media/image176.wmf"/><Relationship Id="rId1" Type="http://schemas.openxmlformats.org/officeDocument/2006/relationships/image" Target="../media/image17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7D8909A-9198-411F-8953-5120045C3E86}" type="datetimeFigureOut">
              <a:rPr lang="ru-RU"/>
              <a:pPr>
                <a:defRPr/>
              </a:pPr>
              <a:t>13.11.2024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024569B-016E-4694-A291-71ED127AA4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0165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E8A97C1-0673-438C-B5FE-EAFACE588C42}" type="slidenum">
              <a:rPr lang="ru-RU" altLang="en-US" sz="1300"/>
              <a:pPr eaLnBrk="1" hangingPunct="1"/>
              <a:t>1</a:t>
            </a:fld>
            <a:endParaRPr lang="ru-RU" altLang="en-US" sz="1300"/>
          </a:p>
        </p:txBody>
      </p:sp>
      <p:sp>
        <p:nvSpPr>
          <p:cNvPr id="49155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49156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12572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ABCD60-3130-44E8-A6DB-A9124BA6DEFB}" type="slidenum">
              <a:rPr lang="ru-RU" altLang="en-US"/>
              <a:pPr/>
              <a:t>8</a:t>
            </a:fld>
            <a:endParaRPr lang="ru-RU" altLang="en-US"/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753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1FB422-082A-4B1D-8D89-8C60D8CB764F}" type="slidenum">
              <a:rPr lang="ru-RU"/>
              <a:pPr/>
              <a:t>12</a:t>
            </a:fld>
            <a:endParaRPr lang="ru-RU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384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914423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914423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914423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914423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AF413D3-74BE-4CF4-B7E0-988FF5BCDF52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7498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914423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914423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914423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914423" eaLnBrk="0" hangingPunct="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AEDEF30-7598-4CA5-8C65-E310A8D141A8}" type="slidenum">
              <a:rPr lang="en-US" sz="1200" smtClean="0"/>
              <a:pPr eaLnBrk="1" hangingPunct="1"/>
              <a:t>15</a:t>
            </a:fld>
            <a:endParaRPr lang="en-US" sz="1200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30695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2B410-AD94-476F-929D-76B53348BD61}" type="slidenum">
              <a:rPr lang="ru-RU" smtClean="0"/>
              <a:pPr>
                <a:defRPr/>
              </a:pPr>
              <a:t>28</a:t>
            </a:fld>
            <a:endParaRPr lang="ru-RU" dirty="0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672901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Diffraction-2018 (</a:t>
            </a:r>
            <a:r>
              <a:rPr lang="en-US" dirty="0" err="1" smtClean="0"/>
              <a:t>Regio</a:t>
            </a:r>
            <a:r>
              <a:rPr lang="en-US" baseline="0" dirty="0" smtClean="0"/>
              <a:t> Calabria)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24569B-016E-4694-A291-71ED127AA4CF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7467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487B23-1DD1-4488-A228-2BE0ED2AF647}" type="slidenum">
              <a:rPr lang="ru-RU" altLang="en-US"/>
              <a:pPr/>
              <a:t>56</a:t>
            </a:fld>
            <a:endParaRPr lang="ru-RU" alt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203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7708C-7375-4EB2-B59A-A3A18E44FA27}" type="datetimeFigureOut">
              <a:rPr lang="en-US"/>
              <a:pPr>
                <a:defRPr/>
              </a:pPr>
              <a:t>13-Nov-24</a:t>
            </a:fld>
            <a:endParaRPr lang="en-US" sz="1600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260BC-7229-429B-80C6-1D48C9E677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C6F10-BD4B-4E0A-8911-F88C29E9F738}" type="datetimeFigureOut">
              <a:rPr lang="en-US"/>
              <a:pPr>
                <a:defRPr/>
              </a:pPr>
              <a:t>13-Nov-24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933C5-BBF0-403F-ABFA-8DB2E9E7E4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9DAA9-28CA-435F-AA0A-ACD3B700386B}" type="datetimeFigureOut">
              <a:rPr lang="en-US"/>
              <a:pPr>
                <a:defRPr/>
              </a:pPr>
              <a:t>13-Nov-24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C4876-96A1-4289-B45B-2E22363D6F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EEDB0-7901-4D20-8C06-2BB30BD2A159}" type="datetimeFigureOut">
              <a:rPr lang="en-US"/>
              <a:pPr>
                <a:defRPr/>
              </a:pPr>
              <a:t>13-Nov-24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B73A5-4578-4689-AB85-077C23E7EC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4F5C6-5641-4923-B0F4-4BBCDEDF8AD0}" type="datetimeFigureOut">
              <a:rPr lang="en-US"/>
              <a:pPr>
                <a:defRPr/>
              </a:pPr>
              <a:t>13-Nov-24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23B3E-7266-4CF9-8D7A-88C9ED6685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D8FCF-8669-4CEA-8F20-B629F02FA0F1}" type="datetimeFigureOut">
              <a:rPr lang="en-US"/>
              <a:pPr>
                <a:defRPr/>
              </a:pPr>
              <a:t>13-Nov-24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AB1D1-A74F-4B94-AE81-CB7411912E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2EBC8-8E83-4742-9015-426EC2AF6F59}" type="datetimeFigureOut">
              <a:rPr lang="en-US"/>
              <a:pPr>
                <a:defRPr/>
              </a:pPr>
              <a:t>13-Nov-24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B20B8-6849-4E91-BABE-25844A1BC1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FDEFE-76D2-4415-9E3B-2BC803572075}" type="datetimeFigureOut">
              <a:rPr lang="en-US"/>
              <a:pPr>
                <a:defRPr/>
              </a:pPr>
              <a:t>13-Nov-24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B3036-8E5E-4C4C-84BB-37518D6798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5D06D-8685-4A09-B33F-273C715C44D6}" type="datetimeFigureOut">
              <a:rPr lang="en-US"/>
              <a:pPr>
                <a:defRPr/>
              </a:pPr>
              <a:t>13-Nov-24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DBFD5-3090-4387-A9CC-A1DE55E570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D1B36-4969-478A-867D-BB5213A090AE}" type="datetimeFigureOut">
              <a:rPr lang="en-US"/>
              <a:pPr>
                <a:defRPr/>
              </a:pPr>
              <a:t>13-Nov-24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D29CA-5EB5-4CE6-BCA8-F8D33EBBA7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DDB2A-9C56-4AE1-A7E4-8F40BD5C50F1}" type="datetimeFigureOut">
              <a:rPr lang="en-US"/>
              <a:pPr>
                <a:defRPr/>
              </a:pPr>
              <a:t>13-Nov-24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A29B1-AF9B-4399-BD5B-9DD66B6C34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07B5DA16-791D-478A-BF39-A71B08288877}" type="datetimeFigureOut">
              <a:rPr lang="en-US"/>
              <a:pPr>
                <a:defRPr/>
              </a:pPr>
              <a:t>13-Nov-24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D09CFE63-E8C5-4681-A6B9-CF6EE2DFDE93}" type="slidenum">
              <a:rPr lang="en-US"/>
              <a:pPr>
                <a:defRPr/>
              </a:pPr>
              <a:t>‹#›</a:t>
            </a:fld>
            <a:endParaRPr lang="en-US" sz="1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99" r:id="rId1"/>
    <p:sldLayoutId id="2147485500" r:id="rId2"/>
    <p:sldLayoutId id="2147485501" r:id="rId3"/>
    <p:sldLayoutId id="2147485502" r:id="rId4"/>
    <p:sldLayoutId id="2147485503" r:id="rId5"/>
    <p:sldLayoutId id="2147485504" r:id="rId6"/>
    <p:sldLayoutId id="2147485505" r:id="rId7"/>
    <p:sldLayoutId id="2147485506" r:id="rId8"/>
    <p:sldLayoutId id="2147485507" r:id="rId9"/>
    <p:sldLayoutId id="2147485508" r:id="rId10"/>
    <p:sldLayoutId id="2147485509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2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oleObject" Target="../embeddings/oleObject15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3.e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18.e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20.emf"/><Relationship Id="rId4" Type="http://schemas.openxmlformats.org/officeDocument/2006/relationships/image" Target="../media/image17.e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7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3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7.e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29.emf"/><Relationship Id="rId4" Type="http://schemas.openxmlformats.org/officeDocument/2006/relationships/image" Target="../media/image26.emf"/><Relationship Id="rId9" Type="http://schemas.openxmlformats.org/officeDocument/2006/relationships/oleObject" Target="../embeddings/oleObject22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3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2.e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34.emf"/><Relationship Id="rId4" Type="http://schemas.openxmlformats.org/officeDocument/2006/relationships/image" Target="../media/image31.emf"/><Relationship Id="rId9" Type="http://schemas.openxmlformats.org/officeDocument/2006/relationships/oleObject" Target="../embeddings/oleObject27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oleObject" Target="../embeddings/oleObject37.bin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46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8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45.wmf"/><Relationship Id="rId4" Type="http://schemas.openxmlformats.org/officeDocument/2006/relationships/image" Target="../media/image42.emf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47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4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5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54.wmf"/><Relationship Id="rId4" Type="http://schemas.openxmlformats.org/officeDocument/2006/relationships/oleObject" Target="../embeddings/oleObject40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55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oleObject" Target="../embeddings/oleObject47.bin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6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7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59.wmf"/><Relationship Id="rId4" Type="http://schemas.openxmlformats.org/officeDocument/2006/relationships/image" Target="../media/image56.emf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61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3.e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6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56.bin"/><Relationship Id="rId3" Type="http://schemas.openxmlformats.org/officeDocument/2006/relationships/oleObject" Target="../embeddings/oleObject51.bin"/><Relationship Id="rId7" Type="http://schemas.openxmlformats.org/officeDocument/2006/relationships/oleObject" Target="../embeddings/oleObject53.bin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3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55.bin"/><Relationship Id="rId5" Type="http://schemas.openxmlformats.org/officeDocument/2006/relationships/oleObject" Target="../embeddings/oleObject52.bin"/><Relationship Id="rId15" Type="http://schemas.openxmlformats.org/officeDocument/2006/relationships/oleObject" Target="../embeddings/oleObject57.bin"/><Relationship Id="rId10" Type="http://schemas.openxmlformats.org/officeDocument/2006/relationships/image" Target="../media/image70.wmf"/><Relationship Id="rId4" Type="http://schemas.openxmlformats.org/officeDocument/2006/relationships/image" Target="../media/image67.wmf"/><Relationship Id="rId9" Type="http://schemas.openxmlformats.org/officeDocument/2006/relationships/oleObject" Target="../embeddings/oleObject54.bin"/><Relationship Id="rId14" Type="http://schemas.openxmlformats.org/officeDocument/2006/relationships/image" Target="../media/image72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63.bin"/><Relationship Id="rId3" Type="http://schemas.openxmlformats.org/officeDocument/2006/relationships/oleObject" Target="../embeddings/oleObject58.bin"/><Relationship Id="rId7" Type="http://schemas.openxmlformats.org/officeDocument/2006/relationships/oleObject" Target="../embeddings/oleObject60.bin"/><Relationship Id="rId12" Type="http://schemas.openxmlformats.org/officeDocument/2006/relationships/image" Target="../media/image7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62.bin"/><Relationship Id="rId5" Type="http://schemas.openxmlformats.org/officeDocument/2006/relationships/oleObject" Target="../embeddings/oleObject59.bin"/><Relationship Id="rId10" Type="http://schemas.openxmlformats.org/officeDocument/2006/relationships/image" Target="../media/image77.wmf"/><Relationship Id="rId4" Type="http://schemas.openxmlformats.org/officeDocument/2006/relationships/image" Target="../media/image74.wmf"/><Relationship Id="rId9" Type="http://schemas.openxmlformats.org/officeDocument/2006/relationships/oleObject" Target="../embeddings/oleObject61.bin"/><Relationship Id="rId14" Type="http://schemas.openxmlformats.org/officeDocument/2006/relationships/image" Target="../media/image79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82.jpeg"/><Relationship Id="rId5" Type="http://schemas.openxmlformats.org/officeDocument/2006/relationships/image" Target="../media/image80.emf"/><Relationship Id="rId4" Type="http://schemas.openxmlformats.org/officeDocument/2006/relationships/oleObject" Target="../embeddings/oleObject64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image" Target="../media/image85.jpeg"/><Relationship Id="rId7" Type="http://schemas.openxmlformats.org/officeDocument/2006/relationships/oleObject" Target="../embeddings/oleObject6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65.bin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87.wmf"/><Relationship Id="rId4" Type="http://schemas.openxmlformats.org/officeDocument/2006/relationships/oleObject" Target="../embeddings/oleObject67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68.bin"/><Relationship Id="rId4" Type="http://schemas.openxmlformats.org/officeDocument/2006/relationships/image" Target="../media/image91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1.bin"/><Relationship Id="rId3" Type="http://schemas.openxmlformats.org/officeDocument/2006/relationships/image" Target="../media/image95.jpeg"/><Relationship Id="rId7" Type="http://schemas.openxmlformats.org/officeDocument/2006/relationships/image" Target="../media/image9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70.bin"/><Relationship Id="rId5" Type="http://schemas.openxmlformats.org/officeDocument/2006/relationships/image" Target="../media/image92.emf"/><Relationship Id="rId4" Type="http://schemas.openxmlformats.org/officeDocument/2006/relationships/oleObject" Target="../embeddings/oleObject69.bin"/><Relationship Id="rId9" Type="http://schemas.openxmlformats.org/officeDocument/2006/relationships/image" Target="../media/image94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oleObject" Target="../embeddings/oleObject72.bin"/><Relationship Id="rId7" Type="http://schemas.openxmlformats.org/officeDocument/2006/relationships/oleObject" Target="../embeddings/oleObject7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99.emf"/><Relationship Id="rId5" Type="http://schemas.openxmlformats.org/officeDocument/2006/relationships/oleObject" Target="../embeddings/oleObject73.bin"/><Relationship Id="rId4" Type="http://schemas.openxmlformats.org/officeDocument/2006/relationships/image" Target="../media/image9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06.jpeg"/><Relationship Id="rId5" Type="http://schemas.openxmlformats.org/officeDocument/2006/relationships/image" Target="../media/image105.wmf"/><Relationship Id="rId4" Type="http://schemas.openxmlformats.org/officeDocument/2006/relationships/oleObject" Target="../embeddings/oleObject75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07.wmf"/><Relationship Id="rId4" Type="http://schemas.openxmlformats.org/officeDocument/2006/relationships/oleObject" Target="../embeddings/oleObject76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09.png"/><Relationship Id="rId4" Type="http://schemas.openxmlformats.org/officeDocument/2006/relationships/image" Target="../media/image109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11.emf"/><Relationship Id="rId5" Type="http://schemas.openxmlformats.org/officeDocument/2006/relationships/oleObject" Target="../embeddings/oleObject79.bin"/><Relationship Id="rId4" Type="http://schemas.openxmlformats.org/officeDocument/2006/relationships/image" Target="../media/image110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3" Type="http://schemas.openxmlformats.org/officeDocument/2006/relationships/oleObject" Target="../embeddings/oleObject80.bin"/><Relationship Id="rId7" Type="http://schemas.openxmlformats.org/officeDocument/2006/relationships/oleObject" Target="../embeddings/oleObject8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17.emf"/><Relationship Id="rId5" Type="http://schemas.openxmlformats.org/officeDocument/2006/relationships/oleObject" Target="../embeddings/oleObject81.bin"/><Relationship Id="rId4" Type="http://schemas.openxmlformats.org/officeDocument/2006/relationships/image" Target="../media/image116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2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20.wmf"/><Relationship Id="rId5" Type="http://schemas.openxmlformats.org/officeDocument/2006/relationships/oleObject" Target="../embeddings/oleObject84.bin"/><Relationship Id="rId4" Type="http://schemas.openxmlformats.org/officeDocument/2006/relationships/image" Target="../media/image119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wmf"/><Relationship Id="rId3" Type="http://schemas.openxmlformats.org/officeDocument/2006/relationships/oleObject" Target="../embeddings/oleObject85.bin"/><Relationship Id="rId7" Type="http://schemas.openxmlformats.org/officeDocument/2006/relationships/oleObject" Target="../embeddings/oleObject87.bin"/><Relationship Id="rId12" Type="http://schemas.openxmlformats.org/officeDocument/2006/relationships/image" Target="../media/image13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27.wmf"/><Relationship Id="rId11" Type="http://schemas.openxmlformats.org/officeDocument/2006/relationships/oleObject" Target="../embeddings/oleObject89.bin"/><Relationship Id="rId5" Type="http://schemas.openxmlformats.org/officeDocument/2006/relationships/oleObject" Target="../embeddings/oleObject86.bin"/><Relationship Id="rId10" Type="http://schemas.openxmlformats.org/officeDocument/2006/relationships/image" Target="../media/image129.wmf"/><Relationship Id="rId4" Type="http://schemas.openxmlformats.org/officeDocument/2006/relationships/image" Target="../media/image126.wmf"/><Relationship Id="rId9" Type="http://schemas.openxmlformats.org/officeDocument/2006/relationships/oleObject" Target="../embeddings/oleObject88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wmf"/><Relationship Id="rId3" Type="http://schemas.openxmlformats.org/officeDocument/2006/relationships/oleObject" Target="../embeddings/oleObject90.bin"/><Relationship Id="rId7" Type="http://schemas.openxmlformats.org/officeDocument/2006/relationships/oleObject" Target="../embeddings/oleObject9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34.wmf"/><Relationship Id="rId5" Type="http://schemas.openxmlformats.org/officeDocument/2006/relationships/oleObject" Target="../embeddings/oleObject91.bin"/><Relationship Id="rId10" Type="http://schemas.openxmlformats.org/officeDocument/2006/relationships/image" Target="../media/image136.wmf"/><Relationship Id="rId4" Type="http://schemas.openxmlformats.org/officeDocument/2006/relationships/image" Target="../media/image133.wmf"/><Relationship Id="rId9" Type="http://schemas.openxmlformats.org/officeDocument/2006/relationships/oleObject" Target="../embeddings/oleObject93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w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wmf"/><Relationship Id="rId3" Type="http://schemas.openxmlformats.org/officeDocument/2006/relationships/oleObject" Target="../embeddings/oleObject95.bin"/><Relationship Id="rId7" Type="http://schemas.openxmlformats.org/officeDocument/2006/relationships/oleObject" Target="../embeddings/oleObject9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19.wmf"/><Relationship Id="rId5" Type="http://schemas.openxmlformats.org/officeDocument/2006/relationships/oleObject" Target="../embeddings/oleObject96.bin"/><Relationship Id="rId4" Type="http://schemas.openxmlformats.org/officeDocument/2006/relationships/image" Target="../media/image140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142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143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43.wmf"/><Relationship Id="rId5" Type="http://schemas.openxmlformats.org/officeDocument/2006/relationships/oleObject" Target="../embeddings/oleObject99.bin"/><Relationship Id="rId4" Type="http://schemas.openxmlformats.org/officeDocument/2006/relationships/image" Target="../media/image78.w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2.bin"/><Relationship Id="rId3" Type="http://schemas.openxmlformats.org/officeDocument/2006/relationships/oleObject" Target="../embeddings/oleObject100.bin"/><Relationship Id="rId7" Type="http://schemas.openxmlformats.org/officeDocument/2006/relationships/image" Target="../media/image14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0.vml"/><Relationship Id="rId6" Type="http://schemas.openxmlformats.org/officeDocument/2006/relationships/oleObject" Target="../embeddings/oleObject101.bin"/><Relationship Id="rId5" Type="http://schemas.openxmlformats.org/officeDocument/2006/relationships/image" Target="../media/image148.jpeg"/><Relationship Id="rId4" Type="http://schemas.openxmlformats.org/officeDocument/2006/relationships/image" Target="../media/image145.wmf"/><Relationship Id="rId9" Type="http://schemas.openxmlformats.org/officeDocument/2006/relationships/image" Target="../media/image14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wmf"/><Relationship Id="rId3" Type="http://schemas.openxmlformats.org/officeDocument/2006/relationships/oleObject" Target="../embeddings/oleObject103.bin"/><Relationship Id="rId7" Type="http://schemas.openxmlformats.org/officeDocument/2006/relationships/oleObject" Target="../embeddings/oleObject10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50.wmf"/><Relationship Id="rId5" Type="http://schemas.openxmlformats.org/officeDocument/2006/relationships/oleObject" Target="../embeddings/oleObject104.bin"/><Relationship Id="rId10" Type="http://schemas.openxmlformats.org/officeDocument/2006/relationships/image" Target="../media/image152.wmf"/><Relationship Id="rId4" Type="http://schemas.openxmlformats.org/officeDocument/2006/relationships/image" Target="../media/image149.wmf"/><Relationship Id="rId9" Type="http://schemas.openxmlformats.org/officeDocument/2006/relationships/oleObject" Target="../embeddings/oleObject106.bin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emf"/><Relationship Id="rId3" Type="http://schemas.openxmlformats.org/officeDocument/2006/relationships/oleObject" Target="../embeddings/oleObject107.bin"/><Relationship Id="rId7" Type="http://schemas.openxmlformats.org/officeDocument/2006/relationships/oleObject" Target="../embeddings/oleObject10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54.emf"/><Relationship Id="rId11" Type="http://schemas.openxmlformats.org/officeDocument/2006/relationships/image" Target="../media/image157.emf"/><Relationship Id="rId5" Type="http://schemas.openxmlformats.org/officeDocument/2006/relationships/oleObject" Target="../embeddings/oleObject108.bin"/><Relationship Id="rId10" Type="http://schemas.openxmlformats.org/officeDocument/2006/relationships/image" Target="../media/image156.emf"/><Relationship Id="rId4" Type="http://schemas.openxmlformats.org/officeDocument/2006/relationships/image" Target="../media/image153.emf"/><Relationship Id="rId9" Type="http://schemas.openxmlformats.org/officeDocument/2006/relationships/oleObject" Target="../embeddings/oleObject110.bin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wmf"/><Relationship Id="rId3" Type="http://schemas.openxmlformats.org/officeDocument/2006/relationships/oleObject" Target="../embeddings/oleObject111.bin"/><Relationship Id="rId7" Type="http://schemas.openxmlformats.org/officeDocument/2006/relationships/oleObject" Target="../embeddings/oleObject113.bin"/><Relationship Id="rId12" Type="http://schemas.openxmlformats.org/officeDocument/2006/relationships/image" Target="../media/image16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30.emf"/><Relationship Id="rId11" Type="http://schemas.openxmlformats.org/officeDocument/2006/relationships/oleObject" Target="../embeddings/oleObject115.bin"/><Relationship Id="rId5" Type="http://schemas.openxmlformats.org/officeDocument/2006/relationships/oleObject" Target="../embeddings/oleObject112.bin"/><Relationship Id="rId10" Type="http://schemas.openxmlformats.org/officeDocument/2006/relationships/image" Target="../media/image159.wmf"/><Relationship Id="rId4" Type="http://schemas.openxmlformats.org/officeDocument/2006/relationships/image" Target="../media/image29.emf"/><Relationship Id="rId9" Type="http://schemas.openxmlformats.org/officeDocument/2006/relationships/oleObject" Target="../embeddings/oleObject114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62.wmf"/><Relationship Id="rId5" Type="http://schemas.openxmlformats.org/officeDocument/2006/relationships/oleObject" Target="../embeddings/oleObject117.bin"/><Relationship Id="rId4" Type="http://schemas.openxmlformats.org/officeDocument/2006/relationships/image" Target="../media/image161.w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emf"/><Relationship Id="rId3" Type="http://schemas.openxmlformats.org/officeDocument/2006/relationships/oleObject" Target="../embeddings/oleObject118.bin"/><Relationship Id="rId7" Type="http://schemas.openxmlformats.org/officeDocument/2006/relationships/oleObject" Target="../embeddings/oleObject1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64.emf"/><Relationship Id="rId5" Type="http://schemas.openxmlformats.org/officeDocument/2006/relationships/oleObject" Target="../embeddings/oleObject119.bin"/><Relationship Id="rId4" Type="http://schemas.openxmlformats.org/officeDocument/2006/relationships/image" Target="../media/image163.em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3.bin"/><Relationship Id="rId13" Type="http://schemas.openxmlformats.org/officeDocument/2006/relationships/image" Target="../media/image170.wmf"/><Relationship Id="rId3" Type="http://schemas.openxmlformats.org/officeDocument/2006/relationships/oleObject" Target="../embeddings/oleObject121.bin"/><Relationship Id="rId7" Type="http://schemas.openxmlformats.org/officeDocument/2006/relationships/image" Target="../media/image167.emf"/><Relationship Id="rId12" Type="http://schemas.openxmlformats.org/officeDocument/2006/relationships/oleObject" Target="../embeddings/oleObject12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6.vml"/><Relationship Id="rId6" Type="http://schemas.openxmlformats.org/officeDocument/2006/relationships/oleObject" Target="../embeddings/oleObject122.bin"/><Relationship Id="rId11" Type="http://schemas.openxmlformats.org/officeDocument/2006/relationships/image" Target="../media/image169.wmf"/><Relationship Id="rId5" Type="http://schemas.openxmlformats.org/officeDocument/2006/relationships/image" Target="../media/image171.jpeg"/><Relationship Id="rId10" Type="http://schemas.openxmlformats.org/officeDocument/2006/relationships/oleObject" Target="../embeddings/oleObject124.bin"/><Relationship Id="rId4" Type="http://schemas.openxmlformats.org/officeDocument/2006/relationships/image" Target="../media/image166.emf"/><Relationship Id="rId9" Type="http://schemas.openxmlformats.org/officeDocument/2006/relationships/image" Target="../media/image168.e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173.wm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2.bin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wmf"/><Relationship Id="rId3" Type="http://schemas.openxmlformats.org/officeDocument/2006/relationships/oleObject" Target="../embeddings/oleObject127.bin"/><Relationship Id="rId7" Type="http://schemas.openxmlformats.org/officeDocument/2006/relationships/oleObject" Target="../embeddings/oleObject1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76.wmf"/><Relationship Id="rId5" Type="http://schemas.openxmlformats.org/officeDocument/2006/relationships/oleObject" Target="../embeddings/oleObject128.bin"/><Relationship Id="rId4" Type="http://schemas.openxmlformats.org/officeDocument/2006/relationships/image" Target="../media/image175.wmf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27"/>
          <p:cNvSpPr txBox="1">
            <a:spLocks noChangeArrowheads="1"/>
          </p:cNvSpPr>
          <p:nvPr/>
        </p:nvSpPr>
        <p:spPr bwMode="auto">
          <a:xfrm>
            <a:off x="186399" y="2506811"/>
            <a:ext cx="895760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rgbClr val="7030A0"/>
                </a:solidFill>
              </a:rPr>
              <a:t>       High </a:t>
            </a:r>
            <a:r>
              <a:rPr lang="en-US" altLang="en-US" sz="3200" dirty="0">
                <a:solidFill>
                  <a:srgbClr val="7030A0"/>
                </a:solidFill>
              </a:rPr>
              <a:t>energy  hadron elastic </a:t>
            </a:r>
            <a:r>
              <a:rPr lang="en-US" altLang="en-US" sz="3200" dirty="0" smtClean="0">
                <a:solidFill>
                  <a:srgbClr val="7030A0"/>
                </a:solidFill>
              </a:rPr>
              <a:t>scattering </a:t>
            </a:r>
            <a:endParaRPr lang="en-US" altLang="en-US" sz="3200" dirty="0">
              <a:solidFill>
                <a:srgbClr val="7030A0"/>
              </a:solidFill>
            </a:endParaRPr>
          </a:p>
          <a:p>
            <a:pPr eaLnBrk="1" hangingPunct="1"/>
            <a:r>
              <a:rPr lang="en-US" altLang="en-US" sz="3200" dirty="0" smtClean="0">
                <a:solidFill>
                  <a:srgbClr val="7030A0"/>
                </a:solidFill>
              </a:rPr>
              <a:t>                 </a:t>
            </a:r>
            <a:r>
              <a:rPr lang="en-US" sz="3200" i="1" dirty="0" smtClean="0">
                <a:latin typeface="CMMI9"/>
              </a:rPr>
              <a:t>pp</a:t>
            </a:r>
            <a:r>
              <a:rPr lang="en-US" sz="3200" dirty="0">
                <a:latin typeface="CMR9"/>
              </a:rPr>
              <a:t>, </a:t>
            </a:r>
            <a:r>
              <a:rPr lang="en-US" sz="3200" i="1" dirty="0">
                <a:latin typeface="CMMI9"/>
              </a:rPr>
              <a:t> </a:t>
            </a:r>
            <a:r>
              <a:rPr lang="en-US" sz="3200" i="1" dirty="0" smtClean="0">
                <a:latin typeface="CMMI9"/>
              </a:rPr>
              <a:t>   </a:t>
            </a:r>
            <a:r>
              <a:rPr lang="en-US" sz="3200" dirty="0" smtClean="0">
                <a:latin typeface="CMR9"/>
              </a:rPr>
              <a:t>, </a:t>
            </a:r>
            <a:r>
              <a:rPr lang="en-US" sz="3200" i="1" dirty="0" err="1">
                <a:latin typeface="CMMI9"/>
              </a:rPr>
              <a:t>pn</a:t>
            </a:r>
            <a:r>
              <a:rPr lang="en-US" sz="3200" dirty="0">
                <a:latin typeface="CMR9"/>
              </a:rPr>
              <a:t>, </a:t>
            </a:r>
            <a:r>
              <a:rPr lang="en-US" sz="3200" i="1" dirty="0">
                <a:latin typeface="CMMI9"/>
              </a:rPr>
              <a:t>p</a:t>
            </a:r>
            <a:r>
              <a:rPr lang="el-GR" sz="3200" i="1" dirty="0">
                <a:latin typeface="CMMI9"/>
              </a:rPr>
              <a:t>π </a:t>
            </a:r>
            <a:endParaRPr lang="en-US" sz="3200" i="1" dirty="0" smtClean="0">
              <a:latin typeface="CMMI9"/>
            </a:endParaRPr>
          </a:p>
          <a:p>
            <a:pPr eaLnBrk="1" hangingPunct="1"/>
            <a:r>
              <a:rPr lang="en-US" sz="3200" i="1" dirty="0">
                <a:latin typeface="CMMI9"/>
              </a:rPr>
              <a:t> </a:t>
            </a:r>
            <a:r>
              <a:rPr lang="en-US" sz="3200" i="1" dirty="0" smtClean="0">
                <a:latin typeface="CMMI9"/>
              </a:rPr>
              <a:t>    </a:t>
            </a:r>
            <a:r>
              <a:rPr lang="el-GR" sz="3200" dirty="0" smtClean="0">
                <a:latin typeface="CMR9"/>
              </a:rPr>
              <a:t>(</a:t>
            </a:r>
            <a:r>
              <a:rPr lang="en-US" sz="3200" dirty="0" smtClean="0">
                <a:latin typeface="CMR9"/>
              </a:rPr>
              <a:t>from </a:t>
            </a:r>
            <a:r>
              <a:rPr lang="en-US" sz="3200" i="1" dirty="0" smtClean="0">
                <a:solidFill>
                  <a:schemeClr val="accent4">
                    <a:lumMod val="50000"/>
                  </a:schemeClr>
                </a:solidFill>
                <a:latin typeface="CMSY9"/>
              </a:rPr>
              <a:t>√</a:t>
            </a:r>
            <a:r>
              <a:rPr lang="en-US" sz="3200" i="1" dirty="0">
                <a:solidFill>
                  <a:schemeClr val="accent4">
                    <a:lumMod val="50000"/>
                  </a:schemeClr>
                </a:solidFill>
                <a:latin typeface="CMMI9"/>
              </a:rPr>
              <a:t>s 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MR9"/>
              </a:rPr>
              <a:t>= 3</a:t>
            </a:r>
            <a:r>
              <a:rPr lang="en-US" sz="3200" i="1" dirty="0">
                <a:solidFill>
                  <a:schemeClr val="accent4">
                    <a:lumMod val="50000"/>
                  </a:schemeClr>
                </a:solidFill>
                <a:latin typeface="CMMI9"/>
              </a:rPr>
              <a:t>.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MR9"/>
              </a:rPr>
              <a:t>6 GeV up to </a:t>
            </a:r>
            <a:r>
              <a:rPr lang="en-US" sz="3200" i="1" dirty="0">
                <a:solidFill>
                  <a:schemeClr val="accent4">
                    <a:lumMod val="50000"/>
                  </a:schemeClr>
                </a:solidFill>
                <a:latin typeface="CMSY9"/>
              </a:rPr>
              <a:t>√</a:t>
            </a:r>
            <a:r>
              <a:rPr lang="en-US" sz="3200" i="1" dirty="0">
                <a:solidFill>
                  <a:schemeClr val="accent4">
                    <a:lumMod val="50000"/>
                  </a:schemeClr>
                </a:solidFill>
                <a:latin typeface="CMMI9"/>
              </a:rPr>
              <a:t>s 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MR9"/>
              </a:rPr>
              <a:t>= 13 </a:t>
            </a:r>
            <a:r>
              <a:rPr lang="en-US" sz="3200" dirty="0" err="1" smtClean="0">
                <a:solidFill>
                  <a:schemeClr val="accent4">
                    <a:lumMod val="50000"/>
                  </a:schemeClr>
                </a:solidFill>
                <a:latin typeface="CMR9"/>
              </a:rPr>
              <a:t>TeV</a:t>
            </a:r>
            <a:r>
              <a:rPr lang="en-US" sz="3200" dirty="0" smtClean="0">
                <a:solidFill>
                  <a:schemeClr val="accent4">
                    <a:lumMod val="50000"/>
                  </a:schemeClr>
                </a:solidFill>
                <a:latin typeface="CMR9"/>
              </a:rPr>
              <a:t>)</a:t>
            </a:r>
            <a:endParaRPr lang="en-US" altLang="en-US" sz="3200" dirty="0">
              <a:solidFill>
                <a:schemeClr val="accent4">
                  <a:lumMod val="50000"/>
                </a:schemeClr>
              </a:solidFill>
            </a:endParaRPr>
          </a:p>
          <a:p>
            <a:pPr eaLnBrk="1" hangingPunct="1"/>
            <a:r>
              <a:rPr lang="en-US" altLang="en-US" sz="3200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390149" name="Text Box 1029"/>
          <p:cNvSpPr txBox="1">
            <a:spLocks noChangeArrowheads="1"/>
          </p:cNvSpPr>
          <p:nvPr/>
        </p:nvSpPr>
        <p:spPr bwMode="auto">
          <a:xfrm>
            <a:off x="5508104" y="425579"/>
            <a:ext cx="2448272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med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16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6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sz="16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 November  2024</a:t>
            </a:r>
            <a:endParaRPr lang="ru-RU" sz="16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0150" name="Text Box 1030"/>
          <p:cNvSpPr txBox="1">
            <a:spLocks noChangeArrowheads="1"/>
          </p:cNvSpPr>
          <p:nvPr/>
        </p:nvSpPr>
        <p:spPr bwMode="auto">
          <a:xfrm>
            <a:off x="5158436" y="5107891"/>
            <a:ext cx="2895600" cy="123110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med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O.V. </a:t>
            </a:r>
            <a:r>
              <a:rPr lang="en-US" sz="2000" b="1" u="sng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Selyugin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BLTPh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JINR )</a:t>
            </a:r>
            <a:endParaRPr lang="en-US" sz="2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6886" y="548680"/>
            <a:ext cx="4357688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med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JOINT INSTITUTE for Nuclear Research</a:t>
            </a:r>
            <a:endParaRPr lang="en-US" sz="16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Bogolubon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Laboratory of Theoretical Physics</a:t>
            </a:r>
            <a:endParaRPr lang="ru-RU" sz="16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80528" y="1319913"/>
            <a:ext cx="8352928" cy="1152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5805264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(to be nominated for the JINR Prize 2024)</a:t>
            </a:r>
            <a:endParaRPr lang="en-US" dirty="0"/>
          </a:p>
        </p:txBody>
      </p:sp>
      <p:graphicFrame>
        <p:nvGraphicFramePr>
          <p:cNvPr id="9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6526796"/>
              </p:ext>
            </p:extLst>
          </p:nvPr>
        </p:nvGraphicFramePr>
        <p:xfrm>
          <a:off x="2555776" y="3068960"/>
          <a:ext cx="677292" cy="565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897" name="Equation" r:id="rId4" imgW="228600" imgH="190440" progId="Equation.DSMT4">
                  <p:embed/>
                </p:oleObj>
              </mc:Choice>
              <mc:Fallback>
                <p:oleObj name="Equation" r:id="rId4" imgW="228600" imgH="190440" progId="Equation.DSMT4">
                  <p:embed/>
                  <p:pic>
                    <p:nvPicPr>
                      <p:cNvPr id="11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3068960"/>
                        <a:ext cx="677292" cy="5653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441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 descr="doc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7" t="25664" r="12097" b="40205"/>
          <a:stretch>
            <a:fillRect/>
          </a:stretch>
        </p:blipFill>
        <p:spPr bwMode="auto">
          <a:xfrm>
            <a:off x="1643063" y="1571625"/>
            <a:ext cx="569595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827" name="Object 5"/>
          <p:cNvGraphicFramePr>
            <a:graphicFrameLocks noChangeAspect="1"/>
          </p:cNvGraphicFramePr>
          <p:nvPr/>
        </p:nvGraphicFramePr>
        <p:xfrm>
          <a:off x="2928938" y="714375"/>
          <a:ext cx="228600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26" name="Equation" r:id="rId4" imgW="1333424" imgH="419040" progId="Equation.DSMT4">
                  <p:embed/>
                </p:oleObj>
              </mc:Choice>
              <mc:Fallback>
                <p:oleObj name="Equation" r:id="rId4" imgW="1333424" imgH="419040" progId="Equation.DSMT4">
                  <p:embed/>
                  <p:pic>
                    <p:nvPicPr>
                      <p:cNvPr id="20582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38" y="714375"/>
                        <a:ext cx="228600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0" name="Object 3"/>
          <p:cNvGraphicFramePr>
            <a:graphicFrameLocks noChangeAspect="1"/>
          </p:cNvGraphicFramePr>
          <p:nvPr/>
        </p:nvGraphicFramePr>
        <p:xfrm>
          <a:off x="808038" y="5286375"/>
          <a:ext cx="64897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27" name="Equation" r:id="rId6" imgW="2247937" imgH="381060" progId="Equation.DSMT4">
                  <p:embed/>
                </p:oleObj>
              </mc:Choice>
              <mc:Fallback>
                <p:oleObj name="Equation" r:id="rId6" imgW="2247937" imgH="381060" progId="Equation.DSMT4">
                  <p:embed/>
                  <p:pic>
                    <p:nvPicPr>
                      <p:cNvPr id="9114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ltGray">
                      <a:xfrm>
                        <a:off x="808038" y="5286375"/>
                        <a:ext cx="6489700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023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11560" y="694344"/>
            <a:ext cx="9144000" cy="323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General properties associated with the phenomenon of diffraction: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0" hangingPunct="0"/>
            <a:r>
              <a:rPr lang="en-US" altLang="en-US" sz="1800" b="1" dirty="0"/>
              <a:t>   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0" hangingPunct="0"/>
            <a:r>
              <a:rPr lang="en-US" altLang="en-US" sz="1800" dirty="0">
                <a:latin typeface="Arial" panose="020B0604020202020204" pitchFamily="34" charset="0"/>
              </a:rPr>
              <a:t>1.  					</a:t>
            </a:r>
            <a:r>
              <a:rPr lang="en-US" altLang="en-US" sz="1800" b="1" dirty="0">
                <a:latin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</a:rPr>
              <a:t>Froissart </a:t>
            </a:r>
            <a:r>
              <a:rPr lang="en-US" altLang="en-US" sz="1800" dirty="0"/>
              <a:t>–</a:t>
            </a:r>
            <a:r>
              <a:rPr lang="en-US" altLang="en-US" sz="1800" dirty="0">
                <a:latin typeface="Arial" panose="020B0604020202020204" pitchFamily="34" charset="0"/>
              </a:rPr>
              <a:t> Martin bound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0" hangingPunct="0"/>
            <a:r>
              <a:rPr lang="en-US" altLang="en-US" sz="1800" dirty="0"/>
              <a:t>  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0" hangingPunct="0"/>
            <a:r>
              <a:rPr lang="en-US" altLang="en-US" sz="1800" dirty="0">
                <a:latin typeface="Arial" panose="020B0604020202020204" pitchFamily="34" charset="0"/>
              </a:rPr>
              <a:t>2.  					</a:t>
            </a:r>
            <a:r>
              <a:rPr lang="en-US" altLang="en-US" sz="1800" b="1" dirty="0">
                <a:latin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</a:rPr>
              <a:t>Derivative dispersion relation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0" hangingPunct="0"/>
            <a:endParaRPr lang="en-US" altLang="en-US" sz="1800" dirty="0">
              <a:latin typeface="Arial" panose="020B0604020202020204" pitchFamily="34" charset="0"/>
            </a:endParaRPr>
          </a:p>
          <a:p>
            <a:pPr eaLnBrk="0" hangingPunct="0"/>
            <a:r>
              <a:rPr lang="en-US" altLang="en-US" sz="1800" dirty="0">
                <a:latin typeface="Arial" panose="020B0604020202020204" pitchFamily="34" charset="0"/>
              </a:rPr>
              <a:t>3.  					</a:t>
            </a:r>
            <a:r>
              <a:rPr lang="en-US" altLang="en-US" sz="1800" b="1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Auberson</a:t>
            </a:r>
            <a:r>
              <a:rPr lang="en-US" altLang="en-US" sz="1800" dirty="0">
                <a:latin typeface="Arial" panose="020B0604020202020204" pitchFamily="34" charset="0"/>
              </a:rPr>
              <a:t>-Kinoshita-Martin scaling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0" hangingPunct="0"/>
            <a:endParaRPr lang="en-US" altLang="en-US" sz="1800" b="1" dirty="0">
              <a:latin typeface="Arial" panose="020B0604020202020204" pitchFamily="34" charset="0"/>
            </a:endParaRPr>
          </a:p>
          <a:p>
            <a:pPr eaLnBrk="0" hangingPunct="0"/>
            <a:r>
              <a:rPr lang="en-US" altLang="en-US" sz="1800" dirty="0">
                <a:latin typeface="Arial" panose="020B0604020202020204" pitchFamily="34" charset="0"/>
              </a:rPr>
              <a:t>4.					</a:t>
            </a:r>
            <a:r>
              <a:rPr lang="en-US" altLang="en-US" sz="1800" b="1" dirty="0">
                <a:latin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</a:rPr>
              <a:t>Crossing even</a:t>
            </a:r>
            <a:r>
              <a:rPr lang="en-US" altLang="en-US" sz="1100" dirty="0"/>
              <a:t> </a:t>
            </a:r>
          </a:p>
          <a:p>
            <a:pPr eaLnBrk="0" hangingPunct="0"/>
            <a:endParaRPr lang="en-US" altLang="en-US" dirty="0"/>
          </a:p>
          <a:p>
            <a:pPr eaLnBrk="0" hangingPunct="0"/>
            <a:r>
              <a:rPr lang="en-US" altLang="en-US" sz="2000" dirty="0">
                <a:solidFill>
                  <a:srgbClr val="0000FF"/>
                </a:solidFill>
              </a:rPr>
              <a:t>		Frankfurt, </a:t>
            </a:r>
            <a:r>
              <a:rPr lang="en-US" altLang="en-US" sz="2000" dirty="0" err="1">
                <a:solidFill>
                  <a:srgbClr val="0000FF"/>
                </a:solidFill>
              </a:rPr>
              <a:t>Strickman</a:t>
            </a:r>
            <a:r>
              <a:rPr lang="en-US" altLang="en-US" sz="2000" dirty="0">
                <a:solidFill>
                  <a:srgbClr val="0000FF"/>
                </a:solidFill>
              </a:rPr>
              <a:t>, Weiss, and </a:t>
            </a:r>
            <a:r>
              <a:rPr lang="en-US" altLang="en-US" sz="2000" dirty="0" err="1">
                <a:solidFill>
                  <a:srgbClr val="0000FF"/>
                </a:solidFill>
              </a:rPr>
              <a:t>Zhalov</a:t>
            </a:r>
            <a:r>
              <a:rPr lang="en-US" altLang="en-US" sz="2000" dirty="0">
                <a:solidFill>
                  <a:srgbClr val="0000FF"/>
                </a:solidFill>
              </a:rPr>
              <a:t> (</a:t>
            </a:r>
            <a:r>
              <a:rPr lang="en-US" altLang="en-US" sz="2000" dirty="0" err="1">
                <a:solidFill>
                  <a:srgbClr val="0000FF"/>
                </a:solidFill>
              </a:rPr>
              <a:t>hep-ph</a:t>
            </a:r>
            <a:r>
              <a:rPr lang="en-US" altLang="en-US" sz="2000" dirty="0">
                <a:solidFill>
                  <a:srgbClr val="0000FF"/>
                </a:solidFill>
              </a:rPr>
              <a:t>/0412260)</a:t>
            </a: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9813234"/>
              </p:ext>
            </p:extLst>
          </p:nvPr>
        </p:nvGraphicFramePr>
        <p:xfrm>
          <a:off x="1115616" y="1196752"/>
          <a:ext cx="22002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074" name="Equation" r:id="rId3" imgW="1422360" imgH="241200" progId="Equation.3">
                  <p:embed/>
                </p:oleObj>
              </mc:Choice>
              <mc:Fallback>
                <p:oleObj name="Equation" r:id="rId3" imgW="1422360" imgH="241200" progId="Equation.3">
                  <p:embed/>
                  <p:pic>
                    <p:nvPicPr>
                      <p:cNvPr id="962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196752"/>
                        <a:ext cx="220027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2925043"/>
              </p:ext>
            </p:extLst>
          </p:nvPr>
        </p:nvGraphicFramePr>
        <p:xfrm>
          <a:off x="1347534" y="1615888"/>
          <a:ext cx="199072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075" name="Equation" r:id="rId5" imgW="1269720" imgH="444240" progId="Equation.3">
                  <p:embed/>
                </p:oleObj>
              </mc:Choice>
              <mc:Fallback>
                <p:oleObj name="Equation" r:id="rId5" imgW="1269720" imgH="444240" progId="Equation.3">
                  <p:embed/>
                  <p:pic>
                    <p:nvPicPr>
                      <p:cNvPr id="9626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7534" y="1615888"/>
                        <a:ext cx="1990725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04074"/>
              </p:ext>
            </p:extLst>
          </p:nvPr>
        </p:nvGraphicFramePr>
        <p:xfrm>
          <a:off x="1115616" y="2311213"/>
          <a:ext cx="287655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076" name="Equation" r:id="rId7" imgW="1879560" imgH="228600" progId="Equation.3">
                  <p:embed/>
                </p:oleObj>
              </mc:Choice>
              <mc:Fallback>
                <p:oleObj name="Equation" r:id="rId7" imgW="1879560" imgH="228600" progId="Equation.3">
                  <p:embed/>
                  <p:pic>
                    <p:nvPicPr>
                      <p:cNvPr id="9626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2311213"/>
                        <a:ext cx="2876550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8382547"/>
              </p:ext>
            </p:extLst>
          </p:nvPr>
        </p:nvGraphicFramePr>
        <p:xfrm>
          <a:off x="1259284" y="2822388"/>
          <a:ext cx="1912938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077" name="Equation" r:id="rId9" imgW="1218960" imgH="228600" progId="Equation.3">
                  <p:embed/>
                </p:oleObj>
              </mc:Choice>
              <mc:Fallback>
                <p:oleObj name="Equation" r:id="rId9" imgW="1218960" imgH="228600" progId="Equation.3">
                  <p:embed/>
                  <p:pic>
                    <p:nvPicPr>
                      <p:cNvPr id="9626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284" y="2822388"/>
                        <a:ext cx="1912938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486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 descr="cdf-bre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0"/>
            <a:ext cx="2743200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19" name="Picture 3" descr="excl-hig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95800"/>
            <a:ext cx="35941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0" name="Picture 4" descr="pomeron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8229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71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Дата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FFFFFF"/>
                </a:solidFill>
              </a:rPr>
              <a:t>С П И Н   0 5</a:t>
            </a:r>
          </a:p>
        </p:txBody>
      </p:sp>
      <p:sp>
        <p:nvSpPr>
          <p:cNvPr id="7172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Alessandro Bravar</a:t>
            </a: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0"/>
            <a:ext cx="8534400" cy="758825"/>
          </a:xfrm>
        </p:spPr>
        <p:txBody>
          <a:bodyPr/>
          <a:lstStyle/>
          <a:p>
            <a:r>
              <a:rPr lang="en-US" sz="2800" smtClean="0"/>
              <a:t>The Very Low </a:t>
            </a:r>
            <a:r>
              <a:rPr lang="en-US" sz="2800" b="1" i="1" smtClean="0"/>
              <a:t>t</a:t>
            </a:r>
            <a:r>
              <a:rPr lang="en-US" sz="2800" smtClean="0"/>
              <a:t>  Region</a:t>
            </a:r>
          </a:p>
        </p:txBody>
      </p:sp>
      <p:sp>
        <p:nvSpPr>
          <p:cNvPr id="7174" name="Text Box 3"/>
          <p:cNvSpPr txBox="1">
            <a:spLocks noChangeArrowheads="1"/>
          </p:cNvSpPr>
          <p:nvPr/>
        </p:nvSpPr>
        <p:spPr bwMode="auto">
          <a:xfrm>
            <a:off x="642938" y="762000"/>
            <a:ext cx="7572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sz="1800">
                <a:solidFill>
                  <a:srgbClr val="000000"/>
                </a:solidFill>
              </a:rPr>
              <a:t>around </a:t>
            </a:r>
            <a:r>
              <a:rPr lang="en-US" sz="1800" i="1">
                <a:solidFill>
                  <a:srgbClr val="000000"/>
                </a:solidFill>
              </a:rPr>
              <a:t>t</a:t>
            </a:r>
            <a:r>
              <a:rPr lang="en-US" sz="1800">
                <a:solidFill>
                  <a:srgbClr val="000000"/>
                </a:solidFill>
              </a:rPr>
              <a:t> ~ </a:t>
            </a:r>
            <a:r>
              <a:rPr lang="en-US" sz="1800">
                <a:solidFill>
                  <a:srgbClr val="000000"/>
                </a:solidFill>
                <a:latin typeface="Symbol" pitchFamily="18" charset="2"/>
              </a:rPr>
              <a:t>-</a:t>
            </a:r>
            <a:r>
              <a:rPr lang="en-US" sz="1800">
                <a:solidFill>
                  <a:srgbClr val="000000"/>
                </a:solidFill>
              </a:rPr>
              <a:t>10</a:t>
            </a:r>
            <a:r>
              <a:rPr lang="en-US" sz="2400" baseline="30000">
                <a:solidFill>
                  <a:srgbClr val="000000"/>
                </a:solidFill>
                <a:latin typeface="Symbol" pitchFamily="18" charset="2"/>
              </a:rPr>
              <a:t>-</a:t>
            </a:r>
            <a:r>
              <a:rPr lang="en-US" sz="2400" baseline="30000">
                <a:solidFill>
                  <a:srgbClr val="000000"/>
                </a:solidFill>
              </a:rPr>
              <a:t>3</a:t>
            </a:r>
            <a:r>
              <a:rPr lang="en-US" sz="1800">
                <a:solidFill>
                  <a:srgbClr val="000000"/>
                </a:solidFill>
              </a:rPr>
              <a:t> (GeV/</a:t>
            </a:r>
            <a:r>
              <a:rPr lang="en-US" sz="1800" i="1">
                <a:solidFill>
                  <a:srgbClr val="000000"/>
                </a:solidFill>
              </a:rPr>
              <a:t>c</a:t>
            </a:r>
            <a:r>
              <a:rPr lang="en-US" sz="1800">
                <a:solidFill>
                  <a:srgbClr val="000000"/>
                </a:solidFill>
              </a:rPr>
              <a:t>)</a:t>
            </a:r>
            <a:r>
              <a:rPr lang="en-US" sz="2400" baseline="30000">
                <a:solidFill>
                  <a:srgbClr val="000000"/>
                </a:solidFill>
              </a:rPr>
              <a:t>2</a:t>
            </a:r>
            <a:r>
              <a:rPr lang="en-US" sz="2400">
                <a:solidFill>
                  <a:srgbClr val="000000"/>
                </a:solidFill>
              </a:rPr>
              <a:t>                </a:t>
            </a:r>
            <a:r>
              <a:rPr lang="en-US" sz="2400">
                <a:solidFill>
                  <a:srgbClr val="0000FF"/>
                </a:solidFill>
              </a:rPr>
              <a:t>A</a:t>
            </a:r>
            <a:r>
              <a:rPr lang="en-US" sz="2400" baseline="-25000">
                <a:solidFill>
                  <a:srgbClr val="0000FF"/>
                </a:solidFill>
              </a:rPr>
              <a:t>hadronic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»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FF0000"/>
                </a:solidFill>
              </a:rPr>
              <a:t>A</a:t>
            </a:r>
            <a:r>
              <a:rPr lang="en-US" sz="2400" baseline="-25000">
                <a:solidFill>
                  <a:srgbClr val="FF0000"/>
                </a:solidFill>
              </a:rPr>
              <a:t>Coulomb</a:t>
            </a:r>
            <a:r>
              <a:rPr lang="en-US" sz="2400">
                <a:solidFill>
                  <a:srgbClr val="000000"/>
                </a:solidFill>
              </a:rPr>
              <a:t> 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sz="1800">
                <a:solidFill>
                  <a:srgbClr val="FF0000"/>
                </a:solidFill>
                <a:latin typeface="Symbol" pitchFamily="18" charset="2"/>
              </a:rPr>
              <a:t>Þ</a:t>
            </a:r>
            <a:r>
              <a:rPr lang="en-US" sz="1800">
                <a:solidFill>
                  <a:srgbClr val="FF0000"/>
                </a:solidFill>
              </a:rPr>
              <a:t> INTERFERENCE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sz="1800">
                <a:solidFill>
                  <a:srgbClr val="FF0000"/>
                </a:solidFill>
              </a:rPr>
              <a:t>CNI = Coulomb – Nuclear Interference</a:t>
            </a:r>
          </a:p>
        </p:txBody>
      </p:sp>
      <p:sp>
        <p:nvSpPr>
          <p:cNvPr id="7175" name="Text Box 4"/>
          <p:cNvSpPr txBox="1">
            <a:spLocks noChangeArrowheads="1"/>
          </p:cNvSpPr>
          <p:nvPr/>
        </p:nvSpPr>
        <p:spPr bwMode="auto">
          <a:xfrm>
            <a:off x="228600" y="2133600"/>
            <a:ext cx="8521700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sz="2000" dirty="0">
                <a:solidFill>
                  <a:srgbClr val="0033CC"/>
                </a:solidFill>
              </a:rPr>
              <a:t>scattering amplitudes modified to include also electromagnetic contribution</a:t>
            </a:r>
          </a:p>
          <a:p>
            <a:pPr eaLnBrk="1" hangingPunct="1">
              <a:lnSpc>
                <a:spcPct val="130000"/>
              </a:lnSpc>
            </a:pPr>
            <a:endParaRPr lang="en-US" sz="2000" dirty="0">
              <a:solidFill>
                <a:srgbClr val="008000"/>
              </a:solidFill>
            </a:endParaRPr>
          </a:p>
          <a:p>
            <a:pPr eaLnBrk="1" hangingPunct="1">
              <a:lnSpc>
                <a:spcPct val="130000"/>
              </a:lnSpc>
            </a:pPr>
            <a:endParaRPr lang="en-US" sz="2000" dirty="0">
              <a:solidFill>
                <a:srgbClr val="00800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000" dirty="0" err="1">
                <a:solidFill>
                  <a:srgbClr val="008000"/>
                </a:solidFill>
              </a:rPr>
              <a:t>hadronic</a:t>
            </a:r>
            <a:r>
              <a:rPr lang="en-US" sz="2000" dirty="0">
                <a:solidFill>
                  <a:srgbClr val="008000"/>
                </a:solidFill>
              </a:rPr>
              <a:t> interaction described in terms of </a:t>
            </a:r>
            <a:r>
              <a:rPr lang="en-US" sz="2000" dirty="0" err="1">
                <a:solidFill>
                  <a:srgbClr val="008000"/>
                </a:solidFill>
              </a:rPr>
              <a:t>Pomeron</a:t>
            </a:r>
            <a:r>
              <a:rPr lang="en-US" sz="2000" dirty="0">
                <a:solidFill>
                  <a:srgbClr val="008000"/>
                </a:solidFill>
              </a:rPr>
              <a:t> (</a:t>
            </a:r>
            <a:r>
              <a:rPr lang="en-US" sz="2000" dirty="0" err="1">
                <a:solidFill>
                  <a:srgbClr val="008000"/>
                </a:solidFill>
              </a:rPr>
              <a:t>Reggeon</a:t>
            </a:r>
            <a:r>
              <a:rPr lang="en-US" sz="2000" dirty="0">
                <a:solidFill>
                  <a:srgbClr val="008000"/>
                </a:solidFill>
              </a:rPr>
              <a:t>) exchange</a:t>
            </a:r>
          </a:p>
          <a:p>
            <a:pPr eaLnBrk="1" hangingPunct="1">
              <a:lnSpc>
                <a:spcPct val="130000"/>
              </a:lnSpc>
            </a:pPr>
            <a:r>
              <a:rPr lang="en-US" sz="2000" dirty="0">
                <a:solidFill>
                  <a:srgbClr val="008000"/>
                </a:solidFill>
              </a:rPr>
              <a:t>electromagnetic			                                    </a:t>
            </a:r>
            <a:r>
              <a:rPr lang="en-US" sz="1800" dirty="0">
                <a:solidFill>
                  <a:srgbClr val="008000"/>
                </a:solidFill>
              </a:rPr>
              <a:t>single photon exchange</a:t>
            </a:r>
            <a:endParaRPr lang="en-US" sz="2000" dirty="0">
              <a:solidFill>
                <a:srgbClr val="008000"/>
              </a:solidFill>
            </a:endParaRPr>
          </a:p>
          <a:p>
            <a:pPr eaLnBrk="1" hangingPunct="1">
              <a:lnSpc>
                <a:spcPct val="130000"/>
              </a:lnSpc>
              <a:buFont typeface="Symbol" pitchFamily="18" charset="2"/>
              <a:buNone/>
            </a:pPr>
            <a:r>
              <a:rPr lang="en-US" sz="2000" dirty="0">
                <a:solidFill>
                  <a:schemeClr val="tx2"/>
                </a:solidFill>
              </a:rPr>
              <a:t> </a:t>
            </a:r>
          </a:p>
          <a:p>
            <a:pPr eaLnBrk="1" hangingPunct="1">
              <a:lnSpc>
                <a:spcPct val="130000"/>
              </a:lnSpc>
              <a:buFont typeface="Symbol" pitchFamily="18" charset="2"/>
              <a:buNone/>
            </a:pPr>
            <a:r>
              <a:rPr lang="en-US" sz="2400" dirty="0">
                <a:solidFill>
                  <a:schemeClr val="tx2"/>
                </a:solidFill>
                <a:latin typeface="Symbol" pitchFamily="18" charset="2"/>
              </a:rPr>
              <a:t>s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=  </a:t>
            </a:r>
            <a:r>
              <a:rPr lang="en-US" sz="2400" b="1" dirty="0">
                <a:solidFill>
                  <a:srgbClr val="000000"/>
                </a:solidFill>
              </a:rPr>
              <a:t>|</a:t>
            </a:r>
            <a:r>
              <a:rPr lang="en-US" sz="2400" dirty="0" err="1">
                <a:solidFill>
                  <a:srgbClr val="0000FF"/>
                </a:solidFill>
              </a:rPr>
              <a:t>A</a:t>
            </a:r>
            <a:r>
              <a:rPr lang="en-US" sz="2400" baseline="-25000" dirty="0" err="1">
                <a:solidFill>
                  <a:srgbClr val="0000FF"/>
                </a:solidFill>
              </a:rPr>
              <a:t>hadronic</a:t>
            </a:r>
            <a:r>
              <a:rPr lang="en-US" sz="2400" dirty="0">
                <a:solidFill>
                  <a:srgbClr val="000000"/>
                </a:solidFill>
              </a:rPr>
              <a:t> + </a:t>
            </a:r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baseline="-25000" dirty="0">
                <a:solidFill>
                  <a:srgbClr val="FF0000"/>
                </a:solidFill>
              </a:rPr>
              <a:t>Coulomb</a:t>
            </a:r>
            <a:r>
              <a:rPr lang="en-US" sz="2400" b="1" dirty="0">
                <a:solidFill>
                  <a:srgbClr val="000000"/>
                </a:solidFill>
              </a:rPr>
              <a:t>|</a:t>
            </a:r>
            <a:r>
              <a:rPr lang="en-US" sz="2400" baseline="30000" dirty="0">
                <a:solidFill>
                  <a:srgbClr val="000000"/>
                </a:solidFill>
              </a:rPr>
              <a:t>2</a:t>
            </a:r>
            <a:endParaRPr 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30000"/>
              </a:lnSpc>
              <a:buFont typeface="Symbol" pitchFamily="18" charset="2"/>
              <a:buNone/>
            </a:pPr>
            <a:endParaRPr lang="en-US" dirty="0">
              <a:solidFill>
                <a:srgbClr val="000000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en-US" sz="1600" dirty="0" err="1">
                <a:solidFill>
                  <a:srgbClr val="0000FF"/>
                </a:solidFill>
              </a:rPr>
              <a:t>unpolarized</a:t>
            </a:r>
            <a:r>
              <a:rPr lang="en-US" sz="1600" dirty="0">
                <a:solidFill>
                  <a:srgbClr val="000000"/>
                </a:solidFill>
              </a:rPr>
              <a:t>   </a:t>
            </a:r>
            <a:r>
              <a:rPr lang="en-US" sz="1600" dirty="0">
                <a:solidFill>
                  <a:srgbClr val="FF0000"/>
                </a:solidFill>
                <a:latin typeface="Symbol" pitchFamily="18" charset="2"/>
              </a:rPr>
              <a:t>Þ</a:t>
            </a:r>
            <a:r>
              <a:rPr lang="en-US" sz="1600" dirty="0">
                <a:solidFill>
                  <a:srgbClr val="000000"/>
                </a:solidFill>
              </a:rPr>
              <a:t>   clearly visible in the cross section d</a:t>
            </a:r>
            <a:r>
              <a:rPr lang="en-US" sz="1600" dirty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sz="1600" dirty="0">
                <a:solidFill>
                  <a:srgbClr val="000000"/>
                </a:solidFill>
              </a:rPr>
              <a:t>/</a:t>
            </a:r>
            <a:r>
              <a:rPr lang="en-US" sz="1600" dirty="0" err="1">
                <a:solidFill>
                  <a:srgbClr val="000000"/>
                </a:solidFill>
              </a:rPr>
              <a:t>dt</a:t>
            </a:r>
            <a:r>
              <a:rPr lang="en-US" sz="1600" dirty="0">
                <a:solidFill>
                  <a:srgbClr val="000000"/>
                </a:solidFill>
              </a:rPr>
              <a:t>	</a:t>
            </a:r>
            <a:endParaRPr lang="en-US" sz="16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en-US" sz="1600" dirty="0">
                <a:solidFill>
                  <a:srgbClr val="FF0000"/>
                </a:solidFill>
              </a:rPr>
              <a:t>polarized</a:t>
            </a:r>
            <a:r>
              <a:rPr lang="en-US" sz="1600" dirty="0">
                <a:solidFill>
                  <a:srgbClr val="000000"/>
                </a:solidFill>
              </a:rPr>
              <a:t>       </a:t>
            </a:r>
            <a:r>
              <a:rPr lang="en-US" sz="1600" dirty="0">
                <a:solidFill>
                  <a:srgbClr val="FF0000"/>
                </a:solidFill>
                <a:latin typeface="Symbol" pitchFamily="18" charset="2"/>
              </a:rPr>
              <a:t>Þ</a:t>
            </a:r>
            <a:r>
              <a:rPr lang="en-US" sz="1600" dirty="0">
                <a:solidFill>
                  <a:srgbClr val="000000"/>
                </a:solidFill>
              </a:rPr>
              <a:t>   “left – right” asymmetry A</a:t>
            </a:r>
            <a:r>
              <a:rPr lang="en-US" sz="2000" baseline="-25000" dirty="0">
                <a:solidFill>
                  <a:srgbClr val="000000"/>
                </a:solidFill>
              </a:rPr>
              <a:t>N</a:t>
            </a:r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2000" dirty="0">
                <a:solidFill>
                  <a:srgbClr val="000000"/>
                </a:solidFill>
              </a:rPr>
              <a:t>	</a:t>
            </a:r>
            <a:endParaRPr lang="en-US" b="1" dirty="0">
              <a:solidFill>
                <a:srgbClr val="008000"/>
              </a:solidFill>
            </a:endParaRPr>
          </a:p>
        </p:txBody>
      </p:sp>
      <p:grpSp>
        <p:nvGrpSpPr>
          <p:cNvPr id="7176" name="Group 6"/>
          <p:cNvGrpSpPr>
            <a:grpSpLocks/>
          </p:cNvGrpSpPr>
          <p:nvPr/>
        </p:nvGrpSpPr>
        <p:grpSpPr bwMode="auto">
          <a:xfrm>
            <a:off x="3810000" y="4191000"/>
            <a:ext cx="2514600" cy="1371600"/>
            <a:chOff x="2400" y="2736"/>
            <a:chExt cx="1584" cy="864"/>
          </a:xfrm>
        </p:grpSpPr>
        <p:grpSp>
          <p:nvGrpSpPr>
            <p:cNvPr id="7188" name="Group 7"/>
            <p:cNvGrpSpPr>
              <a:grpSpLocks/>
            </p:cNvGrpSpPr>
            <p:nvPr/>
          </p:nvGrpSpPr>
          <p:grpSpPr bwMode="auto">
            <a:xfrm>
              <a:off x="2400" y="2736"/>
              <a:ext cx="1584" cy="144"/>
              <a:chOff x="240" y="3168"/>
              <a:chExt cx="1584" cy="144"/>
            </a:xfrm>
          </p:grpSpPr>
          <p:sp>
            <p:nvSpPr>
              <p:cNvPr id="7202" name="Line 8"/>
              <p:cNvSpPr>
                <a:spLocks noChangeShapeType="1"/>
              </p:cNvSpPr>
              <p:nvPr/>
            </p:nvSpPr>
            <p:spPr bwMode="auto">
              <a:xfrm>
                <a:off x="240" y="3312"/>
                <a:ext cx="81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7203" name="Line 9"/>
              <p:cNvSpPr>
                <a:spLocks noChangeShapeType="1"/>
              </p:cNvSpPr>
              <p:nvPr/>
            </p:nvSpPr>
            <p:spPr bwMode="auto">
              <a:xfrm flipV="1">
                <a:off x="1056" y="3168"/>
                <a:ext cx="768" cy="14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7189" name="Group 10"/>
            <p:cNvGrpSpPr>
              <a:grpSpLocks/>
            </p:cNvGrpSpPr>
            <p:nvPr/>
          </p:nvGrpSpPr>
          <p:grpSpPr bwMode="auto">
            <a:xfrm rot="10800000">
              <a:off x="2400" y="3456"/>
              <a:ext cx="1584" cy="144"/>
              <a:chOff x="240" y="3168"/>
              <a:chExt cx="1584" cy="144"/>
            </a:xfrm>
          </p:grpSpPr>
          <p:sp>
            <p:nvSpPr>
              <p:cNvPr id="7200" name="Line 11"/>
              <p:cNvSpPr>
                <a:spLocks noChangeShapeType="1"/>
              </p:cNvSpPr>
              <p:nvPr/>
            </p:nvSpPr>
            <p:spPr bwMode="auto">
              <a:xfrm>
                <a:off x="240" y="3312"/>
                <a:ext cx="81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7201" name="Line 12"/>
              <p:cNvSpPr>
                <a:spLocks noChangeShapeType="1"/>
              </p:cNvSpPr>
              <p:nvPr/>
            </p:nvSpPr>
            <p:spPr bwMode="auto">
              <a:xfrm flipV="1">
                <a:off x="1056" y="3168"/>
                <a:ext cx="768" cy="14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7190" name="Group 13"/>
            <p:cNvGrpSpPr>
              <a:grpSpLocks/>
            </p:cNvGrpSpPr>
            <p:nvPr/>
          </p:nvGrpSpPr>
          <p:grpSpPr bwMode="auto">
            <a:xfrm>
              <a:off x="3120" y="2880"/>
              <a:ext cx="336" cy="576"/>
              <a:chOff x="4848" y="528"/>
              <a:chExt cx="336" cy="576"/>
            </a:xfrm>
          </p:grpSpPr>
          <p:grpSp>
            <p:nvGrpSpPr>
              <p:cNvPr id="7191" name="Group 14"/>
              <p:cNvGrpSpPr>
                <a:grpSpLocks/>
              </p:cNvGrpSpPr>
              <p:nvPr/>
            </p:nvGrpSpPr>
            <p:grpSpPr bwMode="auto">
              <a:xfrm>
                <a:off x="4848" y="528"/>
                <a:ext cx="336" cy="192"/>
                <a:chOff x="4848" y="528"/>
                <a:chExt cx="336" cy="192"/>
              </a:xfrm>
            </p:grpSpPr>
            <p:sp>
              <p:nvSpPr>
                <p:cNvPr id="7198" name="Line 15"/>
                <p:cNvSpPr>
                  <a:spLocks noChangeShapeType="1"/>
                </p:cNvSpPr>
                <p:nvPr/>
              </p:nvSpPr>
              <p:spPr bwMode="auto">
                <a:xfrm>
                  <a:off x="4848" y="528"/>
                  <a:ext cx="336" cy="96"/>
                </a:xfrm>
                <a:prstGeom prst="line">
                  <a:avLst/>
                </a:prstGeom>
                <a:noFill/>
                <a:ln w="28575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7199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4848" y="624"/>
                  <a:ext cx="336" cy="96"/>
                </a:xfrm>
                <a:prstGeom prst="line">
                  <a:avLst/>
                </a:prstGeom>
                <a:noFill/>
                <a:ln w="28575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/>
                </a:p>
              </p:txBody>
            </p:sp>
          </p:grpSp>
          <p:grpSp>
            <p:nvGrpSpPr>
              <p:cNvPr id="7192" name="Group 17"/>
              <p:cNvGrpSpPr>
                <a:grpSpLocks/>
              </p:cNvGrpSpPr>
              <p:nvPr/>
            </p:nvGrpSpPr>
            <p:grpSpPr bwMode="auto">
              <a:xfrm>
                <a:off x="4848" y="720"/>
                <a:ext cx="336" cy="192"/>
                <a:chOff x="4848" y="528"/>
                <a:chExt cx="336" cy="192"/>
              </a:xfrm>
            </p:grpSpPr>
            <p:sp>
              <p:nvSpPr>
                <p:cNvPr id="7196" name="Line 18"/>
                <p:cNvSpPr>
                  <a:spLocks noChangeShapeType="1"/>
                </p:cNvSpPr>
                <p:nvPr/>
              </p:nvSpPr>
              <p:spPr bwMode="auto">
                <a:xfrm>
                  <a:off x="4848" y="528"/>
                  <a:ext cx="336" cy="96"/>
                </a:xfrm>
                <a:prstGeom prst="line">
                  <a:avLst/>
                </a:prstGeom>
                <a:noFill/>
                <a:ln w="28575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7197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4848" y="624"/>
                  <a:ext cx="336" cy="96"/>
                </a:xfrm>
                <a:prstGeom prst="line">
                  <a:avLst/>
                </a:prstGeom>
                <a:noFill/>
                <a:ln w="28575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/>
                </a:p>
              </p:txBody>
            </p:sp>
          </p:grpSp>
          <p:grpSp>
            <p:nvGrpSpPr>
              <p:cNvPr id="7193" name="Group 20"/>
              <p:cNvGrpSpPr>
                <a:grpSpLocks/>
              </p:cNvGrpSpPr>
              <p:nvPr/>
            </p:nvGrpSpPr>
            <p:grpSpPr bwMode="auto">
              <a:xfrm>
                <a:off x="4848" y="912"/>
                <a:ext cx="336" cy="192"/>
                <a:chOff x="4848" y="528"/>
                <a:chExt cx="336" cy="192"/>
              </a:xfrm>
            </p:grpSpPr>
            <p:sp>
              <p:nvSpPr>
                <p:cNvPr id="7194" name="Line 21"/>
                <p:cNvSpPr>
                  <a:spLocks noChangeShapeType="1"/>
                </p:cNvSpPr>
                <p:nvPr/>
              </p:nvSpPr>
              <p:spPr bwMode="auto">
                <a:xfrm>
                  <a:off x="4848" y="528"/>
                  <a:ext cx="336" cy="96"/>
                </a:xfrm>
                <a:prstGeom prst="line">
                  <a:avLst/>
                </a:prstGeom>
                <a:noFill/>
                <a:ln w="28575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7195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4848" y="624"/>
                  <a:ext cx="336" cy="96"/>
                </a:xfrm>
                <a:prstGeom prst="line">
                  <a:avLst/>
                </a:prstGeom>
                <a:noFill/>
                <a:ln w="28575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7177" name="Text Box 23"/>
          <p:cNvSpPr txBox="1">
            <a:spLocks noChangeArrowheads="1"/>
          </p:cNvSpPr>
          <p:nvPr/>
        </p:nvSpPr>
        <p:spPr bwMode="auto">
          <a:xfrm>
            <a:off x="6308725" y="4562475"/>
            <a:ext cx="387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7178" name="Text Box 24"/>
          <p:cNvSpPr txBox="1">
            <a:spLocks noChangeArrowheads="1"/>
          </p:cNvSpPr>
          <p:nvPr/>
        </p:nvSpPr>
        <p:spPr bwMode="auto">
          <a:xfrm>
            <a:off x="5562600" y="4572000"/>
            <a:ext cx="40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  <a:latin typeface="Castellar" pitchFamily="18" charset="0"/>
              </a:rPr>
              <a:t>P</a:t>
            </a:r>
          </a:p>
        </p:txBody>
      </p:sp>
      <p:grpSp>
        <p:nvGrpSpPr>
          <p:cNvPr id="7179" name="Group 25"/>
          <p:cNvGrpSpPr>
            <a:grpSpLocks/>
          </p:cNvGrpSpPr>
          <p:nvPr/>
        </p:nvGrpSpPr>
        <p:grpSpPr bwMode="auto">
          <a:xfrm>
            <a:off x="6400800" y="4191000"/>
            <a:ext cx="2514600" cy="1371600"/>
            <a:chOff x="4032" y="2736"/>
            <a:chExt cx="1584" cy="864"/>
          </a:xfrm>
        </p:grpSpPr>
        <p:grpSp>
          <p:nvGrpSpPr>
            <p:cNvPr id="7181" name="Group 26"/>
            <p:cNvGrpSpPr>
              <a:grpSpLocks/>
            </p:cNvGrpSpPr>
            <p:nvPr/>
          </p:nvGrpSpPr>
          <p:grpSpPr bwMode="auto">
            <a:xfrm>
              <a:off x="4032" y="2736"/>
              <a:ext cx="1584" cy="144"/>
              <a:chOff x="240" y="3168"/>
              <a:chExt cx="1584" cy="144"/>
            </a:xfrm>
          </p:grpSpPr>
          <p:sp>
            <p:nvSpPr>
              <p:cNvPr id="7186" name="Line 27"/>
              <p:cNvSpPr>
                <a:spLocks noChangeShapeType="1"/>
              </p:cNvSpPr>
              <p:nvPr/>
            </p:nvSpPr>
            <p:spPr bwMode="auto">
              <a:xfrm>
                <a:off x="240" y="3312"/>
                <a:ext cx="81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7187" name="Line 28"/>
              <p:cNvSpPr>
                <a:spLocks noChangeShapeType="1"/>
              </p:cNvSpPr>
              <p:nvPr/>
            </p:nvSpPr>
            <p:spPr bwMode="auto">
              <a:xfrm flipV="1">
                <a:off x="1056" y="3168"/>
                <a:ext cx="768" cy="14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7182" name="Group 29"/>
            <p:cNvGrpSpPr>
              <a:grpSpLocks/>
            </p:cNvGrpSpPr>
            <p:nvPr/>
          </p:nvGrpSpPr>
          <p:grpSpPr bwMode="auto">
            <a:xfrm rot="10800000">
              <a:off x="4032" y="3456"/>
              <a:ext cx="1584" cy="144"/>
              <a:chOff x="240" y="3168"/>
              <a:chExt cx="1584" cy="144"/>
            </a:xfrm>
          </p:grpSpPr>
          <p:sp>
            <p:nvSpPr>
              <p:cNvPr id="7184" name="Line 30"/>
              <p:cNvSpPr>
                <a:spLocks noChangeShapeType="1"/>
              </p:cNvSpPr>
              <p:nvPr/>
            </p:nvSpPr>
            <p:spPr bwMode="auto">
              <a:xfrm>
                <a:off x="240" y="3312"/>
                <a:ext cx="81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7185" name="Line 31"/>
              <p:cNvSpPr>
                <a:spLocks noChangeShapeType="1"/>
              </p:cNvSpPr>
              <p:nvPr/>
            </p:nvSpPr>
            <p:spPr bwMode="auto">
              <a:xfrm flipV="1">
                <a:off x="1056" y="3168"/>
                <a:ext cx="768" cy="14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</p:grpSp>
        <p:sp>
          <p:nvSpPr>
            <p:cNvPr id="7183" name="Freeform 32"/>
            <p:cNvSpPr>
              <a:spLocks/>
            </p:cNvSpPr>
            <p:nvPr/>
          </p:nvSpPr>
          <p:spPr bwMode="auto">
            <a:xfrm>
              <a:off x="4704" y="2880"/>
              <a:ext cx="352" cy="576"/>
            </a:xfrm>
            <a:custGeom>
              <a:avLst/>
              <a:gdLst>
                <a:gd name="T0" fmla="*/ 56 w 352"/>
                <a:gd name="T1" fmla="*/ 0 h 576"/>
                <a:gd name="T2" fmla="*/ 344 w 352"/>
                <a:gd name="T3" fmla="*/ 96 h 576"/>
                <a:gd name="T4" fmla="*/ 56 w 352"/>
                <a:gd name="T5" fmla="*/ 192 h 576"/>
                <a:gd name="T6" fmla="*/ 296 w 352"/>
                <a:gd name="T7" fmla="*/ 288 h 576"/>
                <a:gd name="T8" fmla="*/ 8 w 352"/>
                <a:gd name="T9" fmla="*/ 384 h 576"/>
                <a:gd name="T10" fmla="*/ 344 w 352"/>
                <a:gd name="T11" fmla="*/ 480 h 576"/>
                <a:gd name="T12" fmla="*/ 56 w 352"/>
                <a:gd name="T13" fmla="*/ 576 h 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2"/>
                <a:gd name="T22" fmla="*/ 0 h 576"/>
                <a:gd name="T23" fmla="*/ 352 w 352"/>
                <a:gd name="T24" fmla="*/ 576 h 5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2" h="576">
                  <a:moveTo>
                    <a:pt x="56" y="0"/>
                  </a:moveTo>
                  <a:cubicBezTo>
                    <a:pt x="200" y="32"/>
                    <a:pt x="344" y="64"/>
                    <a:pt x="344" y="96"/>
                  </a:cubicBezTo>
                  <a:cubicBezTo>
                    <a:pt x="344" y="128"/>
                    <a:pt x="64" y="160"/>
                    <a:pt x="56" y="192"/>
                  </a:cubicBezTo>
                  <a:cubicBezTo>
                    <a:pt x="48" y="224"/>
                    <a:pt x="304" y="256"/>
                    <a:pt x="296" y="288"/>
                  </a:cubicBezTo>
                  <a:cubicBezTo>
                    <a:pt x="288" y="320"/>
                    <a:pt x="0" y="352"/>
                    <a:pt x="8" y="384"/>
                  </a:cubicBezTo>
                  <a:cubicBezTo>
                    <a:pt x="16" y="416"/>
                    <a:pt x="336" y="448"/>
                    <a:pt x="344" y="480"/>
                  </a:cubicBezTo>
                  <a:cubicBezTo>
                    <a:pt x="352" y="512"/>
                    <a:pt x="104" y="560"/>
                    <a:pt x="56" y="576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7180" name="Text Box 33"/>
          <p:cNvSpPr txBox="1">
            <a:spLocks noChangeArrowheads="1"/>
          </p:cNvSpPr>
          <p:nvPr/>
        </p:nvSpPr>
        <p:spPr bwMode="auto">
          <a:xfrm>
            <a:off x="8153400" y="4495800"/>
            <a:ext cx="3508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0000"/>
                </a:solidFill>
                <a:latin typeface="Symbol" pitchFamily="18" charset="2"/>
              </a:rPr>
              <a:t>g</a:t>
            </a: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2714625" y="2643188"/>
          <a:ext cx="2900363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561" name="Equation" r:id="rId4" imgW="2184400" imgH="381000" progId="Equation.3">
                  <p:embed/>
                </p:oleObj>
              </mc:Choice>
              <mc:Fallback>
                <p:oleObj name="Equation" r:id="rId4" imgW="2184400" imgH="381000" progId="Equation.3">
                  <p:embed/>
                  <p:pic>
                    <p:nvPicPr>
                      <p:cNvPr id="71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25" y="2643188"/>
                        <a:ext cx="2900363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835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0790" y="423426"/>
            <a:ext cx="6507594" cy="51911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hlink"/>
                </a:solidFill>
              </a:rPr>
              <a:t>Hadron elastic scattering amplitude</a:t>
            </a:r>
            <a:endParaRPr lang="ru-RU" sz="2800" dirty="0" smtClean="0">
              <a:solidFill>
                <a:schemeClr val="hlink"/>
              </a:solidFill>
            </a:endParaRPr>
          </a:p>
        </p:txBody>
      </p:sp>
      <p:graphicFrame>
        <p:nvGraphicFramePr>
          <p:cNvPr id="92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656622"/>
              </p:ext>
            </p:extLst>
          </p:nvPr>
        </p:nvGraphicFramePr>
        <p:xfrm>
          <a:off x="1143000" y="2667000"/>
          <a:ext cx="541020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280" name="Equation" r:id="rId3" imgW="2793960" imgH="393480" progId="Equation.DSMT4">
                  <p:embed/>
                </p:oleObj>
              </mc:Choice>
              <mc:Fallback>
                <p:oleObj name="Equation" r:id="rId3" imgW="2793960" imgH="393480" progId="Equation.DSMT4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667000"/>
                        <a:ext cx="541020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1549400" y="4419600"/>
          <a:ext cx="513080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281" name="Equation" r:id="rId5" imgW="3174840" imgH="228600" progId="Equation.DSMT4">
                  <p:embed/>
                </p:oleObj>
              </mc:Choice>
              <mc:Fallback>
                <p:oleObj name="Equation" r:id="rId5" imgW="3174840" imgH="228600" progId="Equation.DSMT4">
                  <p:embed/>
                  <p:pic>
                    <p:nvPicPr>
                      <p:cNvPr id="92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9400" y="4419600"/>
                        <a:ext cx="5130800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160930"/>
              </p:ext>
            </p:extLst>
          </p:nvPr>
        </p:nvGraphicFramePr>
        <p:xfrm>
          <a:off x="1876425" y="3124200"/>
          <a:ext cx="3429000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282" name="Equation" r:id="rId7" imgW="2349360" imgH="457200" progId="Equation.DSMT4">
                  <p:embed/>
                </p:oleObj>
              </mc:Choice>
              <mc:Fallback>
                <p:oleObj name="Equation" r:id="rId7" imgW="2349360" imgH="457200" progId="Equation.DSMT4">
                  <p:embed/>
                  <p:pic>
                    <p:nvPicPr>
                      <p:cNvPr id="922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6425" y="3124200"/>
                        <a:ext cx="3429000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28"/>
          <p:cNvGraphicFramePr>
            <a:graphicFrameLocks noChangeAspect="1"/>
          </p:cNvGraphicFramePr>
          <p:nvPr/>
        </p:nvGraphicFramePr>
        <p:xfrm>
          <a:off x="1143000" y="1905000"/>
          <a:ext cx="20574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283" name="Equation" r:id="rId9" imgW="672840" imgH="164880" progId="Equation.DSMT4">
                  <p:embed/>
                </p:oleObj>
              </mc:Choice>
              <mc:Fallback>
                <p:oleObj name="Equation" r:id="rId9" imgW="672840" imgH="164880" progId="Equation.DSMT4">
                  <p:embed/>
                  <p:pic>
                    <p:nvPicPr>
                      <p:cNvPr id="10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905000"/>
                        <a:ext cx="205740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035870"/>
              </p:ext>
            </p:extLst>
          </p:nvPr>
        </p:nvGraphicFramePr>
        <p:xfrm>
          <a:off x="3995936" y="1859757"/>
          <a:ext cx="220980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284" name="Equation" r:id="rId11" imgW="672840" imgH="190440" progId="Equation.DSMT4">
                  <p:embed/>
                </p:oleObj>
              </mc:Choice>
              <mc:Fallback>
                <p:oleObj name="Equation" r:id="rId11" imgW="672840" imgH="190440" progId="Equation.DSMT4">
                  <p:embed/>
                  <p:pic>
                    <p:nvPicPr>
                      <p:cNvPr id="10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1859757"/>
                        <a:ext cx="2209800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47" name="Object 31"/>
          <p:cNvGraphicFramePr>
            <a:graphicFrameLocks noChangeAspect="1"/>
          </p:cNvGraphicFramePr>
          <p:nvPr/>
        </p:nvGraphicFramePr>
        <p:xfrm>
          <a:off x="612775" y="4876800"/>
          <a:ext cx="2801938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285" name="Equation" r:id="rId13" imgW="1917360" imgH="203040" progId="Equation.DSMT4">
                  <p:embed/>
                </p:oleObj>
              </mc:Choice>
              <mc:Fallback>
                <p:oleObj name="Equation" r:id="rId13" imgW="1917360" imgH="203040" progId="Equation.DSMT4">
                  <p:embed/>
                  <p:pic>
                    <p:nvPicPr>
                      <p:cNvPr id="9247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4876800"/>
                        <a:ext cx="2801938" cy="36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48" name="Object 32"/>
          <p:cNvGraphicFramePr>
            <a:graphicFrameLocks noChangeAspect="1"/>
          </p:cNvGraphicFramePr>
          <p:nvPr/>
        </p:nvGraphicFramePr>
        <p:xfrm>
          <a:off x="4953000" y="4876800"/>
          <a:ext cx="3810000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286" name="Equation" r:id="rId15" imgW="1981080" imgH="241200" progId="Equation.DSMT4">
                  <p:embed/>
                </p:oleObj>
              </mc:Choice>
              <mc:Fallback>
                <p:oleObj name="Equation" r:id="rId15" imgW="1981080" imgH="241200" progId="Equation.DSMT4">
                  <p:embed/>
                  <p:pic>
                    <p:nvPicPr>
                      <p:cNvPr id="9248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876800"/>
                        <a:ext cx="3810000" cy="46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51FD190-D2BC-4FE6-852A-249E108EDFE8}" type="slidenum">
              <a:rPr lang="ru-RU" altLang="en-US" sz="1000">
                <a:solidFill>
                  <a:srgbClr val="000000"/>
                </a:solidFill>
              </a:rPr>
              <a:pPr eaLnBrk="1" hangingPunct="1"/>
              <a:t>14</a:t>
            </a:fld>
            <a:endParaRPr lang="ru-RU" altLang="en-US" sz="1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7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4159250" y="1752600"/>
          <a:ext cx="4191000" cy="207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632" name="Equation" r:id="rId4" imgW="4051300" imgH="2006600" progId="Equation.3">
                  <p:embed/>
                </p:oleObj>
              </mc:Choice>
              <mc:Fallback>
                <p:oleObj name="Equation" r:id="rId4" imgW="4051300" imgH="2006600" progId="Equation.3">
                  <p:embed/>
                  <p:pic>
                    <p:nvPicPr>
                      <p:cNvPr id="133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9250" y="1752600"/>
                        <a:ext cx="4191000" cy="2074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228600" y="762000"/>
            <a:ext cx="66087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00"/>
                </a:solidFill>
              </a:rPr>
              <a:t>Scattering process described in terms of </a:t>
            </a:r>
            <a:r>
              <a:rPr lang="en-US" sz="2000" dirty="0">
                <a:solidFill>
                  <a:srgbClr val="FF0000"/>
                </a:solidFill>
              </a:rPr>
              <a:t>Helicity Amplitudes </a:t>
            </a:r>
            <a:r>
              <a:rPr lang="en-US" sz="2000" i="1" dirty="0">
                <a:solidFill>
                  <a:srgbClr val="FF0000"/>
                </a:solidFill>
                <a:latin typeface="Symbol" pitchFamily="18" charset="2"/>
              </a:rPr>
              <a:t>f</a:t>
            </a:r>
            <a:r>
              <a:rPr lang="en-US" baseline="-25000" dirty="0">
                <a:solidFill>
                  <a:srgbClr val="FF0000"/>
                </a:solidFill>
              </a:rPr>
              <a:t>i</a:t>
            </a:r>
          </a:p>
          <a:p>
            <a:pPr eaLnBrk="1" hangingPunct="1"/>
            <a:r>
              <a:rPr lang="en-US" sz="2000" dirty="0">
                <a:solidFill>
                  <a:srgbClr val="000000"/>
                </a:solidFill>
              </a:rPr>
              <a:t>All dynamics contained in the </a:t>
            </a:r>
            <a:r>
              <a:rPr lang="en-US" sz="2000" dirty="0">
                <a:solidFill>
                  <a:srgbClr val="FF0000"/>
                </a:solidFill>
              </a:rPr>
              <a:t>Scattering Matrix M</a:t>
            </a:r>
          </a:p>
          <a:p>
            <a:pPr eaLnBrk="1" hangingPunct="1"/>
            <a:r>
              <a:rPr lang="en-US" sz="2000" dirty="0">
                <a:solidFill>
                  <a:srgbClr val="0033CC"/>
                </a:solidFill>
              </a:rPr>
              <a:t>(Spin) Cross Sections expressed in terms of</a:t>
            </a:r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2330450" y="1752600"/>
            <a:ext cx="177482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sz="2000" dirty="0">
                <a:solidFill>
                  <a:srgbClr val="0033CC"/>
                </a:solidFill>
              </a:rPr>
              <a:t>spin non–flip</a:t>
            </a:r>
            <a:endParaRPr lang="en-US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000" dirty="0">
                <a:solidFill>
                  <a:srgbClr val="009900"/>
                </a:solidFill>
              </a:rPr>
              <a:t>double spin flip</a:t>
            </a:r>
            <a:endParaRPr lang="en-US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000" dirty="0">
                <a:solidFill>
                  <a:srgbClr val="0033CC"/>
                </a:solidFill>
              </a:rPr>
              <a:t>spin non–flip</a:t>
            </a:r>
            <a:endParaRPr lang="en-US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000" dirty="0">
                <a:solidFill>
                  <a:srgbClr val="009900"/>
                </a:solidFill>
              </a:rPr>
              <a:t>double spin flip</a:t>
            </a:r>
            <a:endParaRPr lang="en-US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000" dirty="0">
                <a:solidFill>
                  <a:srgbClr val="FF0000"/>
                </a:solidFill>
              </a:rPr>
              <a:t>single spin flip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673850" y="1524000"/>
            <a:ext cx="2470150" cy="1752600"/>
            <a:chOff x="3840" y="1536"/>
            <a:chExt cx="2237" cy="1488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3840" y="1536"/>
              <a:ext cx="1584" cy="248"/>
              <a:chOff x="240" y="3168"/>
              <a:chExt cx="1584" cy="144"/>
            </a:xfrm>
          </p:grpSpPr>
          <p:sp>
            <p:nvSpPr>
              <p:cNvPr id="13348" name="Line 9"/>
              <p:cNvSpPr>
                <a:spLocks noChangeShapeType="1"/>
              </p:cNvSpPr>
              <p:nvPr/>
            </p:nvSpPr>
            <p:spPr bwMode="auto">
              <a:xfrm>
                <a:off x="240" y="3312"/>
                <a:ext cx="816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 dirty="0"/>
              </a:p>
            </p:txBody>
          </p:sp>
          <p:sp>
            <p:nvSpPr>
              <p:cNvPr id="13349" name="Line 10"/>
              <p:cNvSpPr>
                <a:spLocks noChangeShapeType="1"/>
              </p:cNvSpPr>
              <p:nvPr/>
            </p:nvSpPr>
            <p:spPr bwMode="auto">
              <a:xfrm flipV="1">
                <a:off x="1056" y="3168"/>
                <a:ext cx="768" cy="144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 dirty="0"/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 rot="10800000">
              <a:off x="3840" y="2776"/>
              <a:ext cx="1584" cy="248"/>
              <a:chOff x="240" y="3168"/>
              <a:chExt cx="1584" cy="144"/>
            </a:xfrm>
          </p:grpSpPr>
          <p:sp>
            <p:nvSpPr>
              <p:cNvPr id="13346" name="Line 12"/>
              <p:cNvSpPr>
                <a:spLocks noChangeShapeType="1"/>
              </p:cNvSpPr>
              <p:nvPr/>
            </p:nvSpPr>
            <p:spPr bwMode="auto">
              <a:xfrm>
                <a:off x="240" y="3312"/>
                <a:ext cx="816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 dirty="0"/>
              </a:p>
            </p:txBody>
          </p:sp>
          <p:sp>
            <p:nvSpPr>
              <p:cNvPr id="13347" name="Line 13"/>
              <p:cNvSpPr>
                <a:spLocks noChangeShapeType="1"/>
              </p:cNvSpPr>
              <p:nvPr/>
            </p:nvSpPr>
            <p:spPr bwMode="auto">
              <a:xfrm flipV="1">
                <a:off x="1056" y="3168"/>
                <a:ext cx="768" cy="144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ru-RU" dirty="0"/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4560" y="1784"/>
              <a:ext cx="336" cy="992"/>
              <a:chOff x="4848" y="528"/>
              <a:chExt cx="336" cy="576"/>
            </a:xfrm>
          </p:grpSpPr>
          <p:grpSp>
            <p:nvGrpSpPr>
              <p:cNvPr id="6" name="Group 15"/>
              <p:cNvGrpSpPr>
                <a:grpSpLocks/>
              </p:cNvGrpSpPr>
              <p:nvPr/>
            </p:nvGrpSpPr>
            <p:grpSpPr bwMode="auto">
              <a:xfrm>
                <a:off x="4848" y="528"/>
                <a:ext cx="336" cy="192"/>
                <a:chOff x="4848" y="528"/>
                <a:chExt cx="336" cy="192"/>
              </a:xfrm>
            </p:grpSpPr>
            <p:sp>
              <p:nvSpPr>
                <p:cNvPr id="13344" name="Line 16"/>
                <p:cNvSpPr>
                  <a:spLocks noChangeShapeType="1"/>
                </p:cNvSpPr>
                <p:nvPr/>
              </p:nvSpPr>
              <p:spPr bwMode="auto">
                <a:xfrm>
                  <a:off x="4848" y="528"/>
                  <a:ext cx="336" cy="96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 dirty="0"/>
                </a:p>
              </p:txBody>
            </p:sp>
            <p:sp>
              <p:nvSpPr>
                <p:cNvPr id="13345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4848" y="624"/>
                  <a:ext cx="336" cy="96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 dirty="0"/>
                </a:p>
              </p:txBody>
            </p:sp>
          </p:grpSp>
          <p:grpSp>
            <p:nvGrpSpPr>
              <p:cNvPr id="7" name="Group 18"/>
              <p:cNvGrpSpPr>
                <a:grpSpLocks/>
              </p:cNvGrpSpPr>
              <p:nvPr/>
            </p:nvGrpSpPr>
            <p:grpSpPr bwMode="auto">
              <a:xfrm>
                <a:off x="4848" y="720"/>
                <a:ext cx="336" cy="192"/>
                <a:chOff x="4848" y="528"/>
                <a:chExt cx="336" cy="192"/>
              </a:xfrm>
            </p:grpSpPr>
            <p:sp>
              <p:nvSpPr>
                <p:cNvPr id="13342" name="Line 19"/>
                <p:cNvSpPr>
                  <a:spLocks noChangeShapeType="1"/>
                </p:cNvSpPr>
                <p:nvPr/>
              </p:nvSpPr>
              <p:spPr bwMode="auto">
                <a:xfrm>
                  <a:off x="4848" y="528"/>
                  <a:ext cx="336" cy="96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 dirty="0"/>
                </a:p>
              </p:txBody>
            </p:sp>
            <p:sp>
              <p:nvSpPr>
                <p:cNvPr id="13343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848" y="624"/>
                  <a:ext cx="336" cy="96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 dirty="0"/>
                </a:p>
              </p:txBody>
            </p:sp>
          </p:grpSp>
          <p:grpSp>
            <p:nvGrpSpPr>
              <p:cNvPr id="8" name="Group 21"/>
              <p:cNvGrpSpPr>
                <a:grpSpLocks/>
              </p:cNvGrpSpPr>
              <p:nvPr/>
            </p:nvGrpSpPr>
            <p:grpSpPr bwMode="auto">
              <a:xfrm>
                <a:off x="4848" y="912"/>
                <a:ext cx="336" cy="192"/>
                <a:chOff x="4848" y="528"/>
                <a:chExt cx="336" cy="192"/>
              </a:xfrm>
            </p:grpSpPr>
            <p:sp>
              <p:nvSpPr>
                <p:cNvPr id="13340" name="Line 22"/>
                <p:cNvSpPr>
                  <a:spLocks noChangeShapeType="1"/>
                </p:cNvSpPr>
                <p:nvPr/>
              </p:nvSpPr>
              <p:spPr bwMode="auto">
                <a:xfrm>
                  <a:off x="4848" y="528"/>
                  <a:ext cx="336" cy="96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 dirty="0"/>
                </a:p>
              </p:txBody>
            </p:sp>
            <p:sp>
              <p:nvSpPr>
                <p:cNvPr id="13341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4848" y="624"/>
                  <a:ext cx="336" cy="96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13335" name="Text Box 24"/>
            <p:cNvSpPr txBox="1">
              <a:spLocks noChangeArrowheads="1"/>
            </p:cNvSpPr>
            <p:nvPr/>
          </p:nvSpPr>
          <p:spPr bwMode="auto">
            <a:xfrm>
              <a:off x="4224" y="2016"/>
              <a:ext cx="397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40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3336" name="Text Box 25"/>
            <p:cNvSpPr txBox="1">
              <a:spLocks noChangeArrowheads="1"/>
            </p:cNvSpPr>
            <p:nvPr/>
          </p:nvSpPr>
          <p:spPr bwMode="auto">
            <a:xfrm>
              <a:off x="4944" y="1970"/>
              <a:ext cx="1133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4000" b="1" dirty="0">
                  <a:solidFill>
                    <a:srgbClr val="FF0000"/>
                  </a:solidFill>
                  <a:latin typeface="Symbol" pitchFamily="18" charset="2"/>
                </a:rPr>
                <a:t>á</a:t>
              </a:r>
              <a:r>
                <a:rPr lang="en-US" sz="4000" b="1" dirty="0">
                  <a:solidFill>
                    <a:srgbClr val="FF0000"/>
                  </a:solidFill>
                </a:rPr>
                <a:t> M </a:t>
              </a:r>
              <a:r>
                <a:rPr lang="en-US" sz="4000" b="1" dirty="0">
                  <a:solidFill>
                    <a:srgbClr val="FF0000"/>
                  </a:solidFill>
                  <a:latin typeface="Symbol" pitchFamily="18" charset="2"/>
                </a:rPr>
                <a:t>ñ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3318" name="Line 26"/>
          <p:cNvSpPr>
            <a:spLocks noChangeShapeType="1"/>
          </p:cNvSpPr>
          <p:nvPr/>
        </p:nvSpPr>
        <p:spPr bwMode="auto">
          <a:xfrm>
            <a:off x="6369050" y="3962400"/>
            <a:ext cx="3810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 dirty="0"/>
          </a:p>
        </p:txBody>
      </p:sp>
      <p:sp>
        <p:nvSpPr>
          <p:cNvPr id="13319" name="Line 27"/>
          <p:cNvSpPr>
            <a:spLocks noChangeShapeType="1"/>
          </p:cNvSpPr>
          <p:nvPr/>
        </p:nvSpPr>
        <p:spPr bwMode="auto">
          <a:xfrm flipH="1">
            <a:off x="6750050" y="3962400"/>
            <a:ext cx="12192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 dirty="0"/>
          </a:p>
        </p:txBody>
      </p:sp>
      <p:sp>
        <p:nvSpPr>
          <p:cNvPr id="13320" name="Line 28"/>
          <p:cNvSpPr>
            <a:spLocks noChangeShapeType="1"/>
          </p:cNvSpPr>
          <p:nvPr/>
        </p:nvSpPr>
        <p:spPr bwMode="auto">
          <a:xfrm flipV="1">
            <a:off x="6750050" y="3733800"/>
            <a:ext cx="762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 dirty="0"/>
          </a:p>
        </p:txBody>
      </p:sp>
      <p:sp>
        <p:nvSpPr>
          <p:cNvPr id="13321" name="Line 29"/>
          <p:cNvSpPr>
            <a:spLocks noChangeShapeType="1"/>
          </p:cNvSpPr>
          <p:nvPr/>
        </p:nvSpPr>
        <p:spPr bwMode="auto">
          <a:xfrm flipV="1">
            <a:off x="7969250" y="3733800"/>
            <a:ext cx="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 dirty="0"/>
          </a:p>
        </p:txBody>
      </p:sp>
      <p:sp>
        <p:nvSpPr>
          <p:cNvPr id="13322" name="Text Box 30"/>
          <p:cNvSpPr txBox="1">
            <a:spLocks noChangeArrowheads="1"/>
          </p:cNvSpPr>
          <p:nvPr/>
        </p:nvSpPr>
        <p:spPr bwMode="auto">
          <a:xfrm>
            <a:off x="5759450" y="3962400"/>
            <a:ext cx="2716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identical spin ½ particles</a:t>
            </a:r>
          </a:p>
        </p:txBody>
      </p:sp>
      <p:sp>
        <p:nvSpPr>
          <p:cNvPr id="13323" name="Line 31"/>
          <p:cNvSpPr>
            <a:spLocks noChangeShapeType="1"/>
          </p:cNvSpPr>
          <p:nvPr/>
        </p:nvSpPr>
        <p:spPr bwMode="auto">
          <a:xfrm flipV="1">
            <a:off x="6369050" y="3733800"/>
            <a:ext cx="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 dirty="0"/>
          </a:p>
        </p:txBody>
      </p:sp>
      <p:sp>
        <p:nvSpPr>
          <p:cNvPr id="13324" name="Text Box 33"/>
          <p:cNvSpPr txBox="1">
            <a:spLocks noChangeArrowheads="1"/>
          </p:cNvSpPr>
          <p:nvPr/>
        </p:nvSpPr>
        <p:spPr bwMode="auto">
          <a:xfrm>
            <a:off x="0" y="2236788"/>
            <a:ext cx="21399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sz="2000" dirty="0">
                <a:solidFill>
                  <a:srgbClr val="FF0000"/>
                </a:solidFill>
              </a:rPr>
              <a:t>observables: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sz="2000" dirty="0">
                <a:solidFill>
                  <a:srgbClr val="FF0000"/>
                </a:solidFill>
              </a:rPr>
              <a:t>3 </a:t>
            </a:r>
            <a:r>
              <a:rPr lang="en-US" sz="2000" b="1" dirty="0">
                <a:solidFill>
                  <a:srgbClr val="FF0000"/>
                </a:solidFill>
                <a:latin typeface="Symbol" pitchFamily="18" charset="2"/>
              </a:rPr>
              <a:t>´</a:t>
            </a:r>
            <a:r>
              <a:rPr lang="en-US" sz="2000" dirty="0">
                <a:solidFill>
                  <a:srgbClr val="FF0000"/>
                </a:solidFill>
              </a:rPr>
              <a:t>-sections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sz="2000" dirty="0">
                <a:solidFill>
                  <a:srgbClr val="FF0000"/>
                </a:solidFill>
              </a:rPr>
              <a:t>5 spin asymmetries</a:t>
            </a:r>
          </a:p>
        </p:txBody>
      </p:sp>
      <p:sp>
        <p:nvSpPr>
          <p:cNvPr id="13325" name="AutoShape 39"/>
          <p:cNvSpPr>
            <a:spLocks/>
          </p:cNvSpPr>
          <p:nvPr/>
        </p:nvSpPr>
        <p:spPr bwMode="auto">
          <a:xfrm>
            <a:off x="2057400" y="1981200"/>
            <a:ext cx="228600" cy="1752600"/>
          </a:xfrm>
          <a:prstGeom prst="leftBrace">
            <a:avLst>
              <a:gd name="adj1" fmla="val 63889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2" name="32-конечная звезда 31"/>
          <p:cNvSpPr/>
          <p:nvPr/>
        </p:nvSpPr>
        <p:spPr>
          <a:xfrm>
            <a:off x="7358063" y="1571625"/>
            <a:ext cx="285750" cy="485775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" name="32-конечная звезда 32"/>
          <p:cNvSpPr/>
          <p:nvPr/>
        </p:nvSpPr>
        <p:spPr>
          <a:xfrm>
            <a:off x="7500938" y="2786063"/>
            <a:ext cx="285750" cy="485775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4" name="32-конечная звезда 33"/>
          <p:cNvSpPr/>
          <p:nvPr/>
        </p:nvSpPr>
        <p:spPr>
          <a:xfrm>
            <a:off x="714375" y="4286250"/>
            <a:ext cx="285750" cy="485775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5" name="32-конечная звезда 34"/>
          <p:cNvSpPr/>
          <p:nvPr/>
        </p:nvSpPr>
        <p:spPr>
          <a:xfrm>
            <a:off x="714375" y="5000625"/>
            <a:ext cx="285750" cy="485775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1143000" y="4286250"/>
            <a:ext cx="3857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/>
              <a:t>-  GPDs </a:t>
            </a:r>
            <a:r>
              <a:rPr lang="en-US" sz="1800" dirty="0">
                <a:sym typeface="Wingdings" pitchFamily="2" charset="2"/>
              </a:rPr>
              <a:t>  </a:t>
            </a:r>
            <a:r>
              <a:rPr lang="en-US" sz="1800" dirty="0">
                <a:solidFill>
                  <a:srgbClr val="00B050"/>
                </a:solidFill>
                <a:sym typeface="Wingdings" pitchFamily="2" charset="2"/>
              </a:rPr>
              <a:t>electromagnetic</a:t>
            </a:r>
            <a:r>
              <a:rPr lang="en-US" sz="1800" dirty="0">
                <a:sym typeface="Wingdings" pitchFamily="2" charset="2"/>
              </a:rPr>
              <a:t> FF </a:t>
            </a:r>
            <a:endParaRPr lang="en-US" sz="1800" dirty="0"/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285875" y="5000625"/>
            <a:ext cx="3857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/>
              <a:t>-  GPDs </a:t>
            </a:r>
            <a:r>
              <a:rPr lang="en-US" sz="1800" dirty="0">
                <a:sym typeface="Wingdings" pitchFamily="2" charset="2"/>
              </a:rPr>
              <a:t>  </a:t>
            </a:r>
            <a:r>
              <a:rPr lang="en-US" sz="1800" dirty="0">
                <a:solidFill>
                  <a:srgbClr val="FF0000"/>
                </a:solidFill>
                <a:sym typeface="Wingdings" pitchFamily="2" charset="2"/>
              </a:rPr>
              <a:t>gravimagnetic</a:t>
            </a:r>
            <a:r>
              <a:rPr lang="en-US" sz="1800" dirty="0">
                <a:sym typeface="Wingdings" pitchFamily="2" charset="2"/>
              </a:rPr>
              <a:t> FF 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6597352"/>
            <a:ext cx="82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26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00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1500188" y="357188"/>
            <a:ext cx="2000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Form factors</a:t>
            </a:r>
          </a:p>
        </p:txBody>
      </p:sp>
      <p:sp>
        <p:nvSpPr>
          <p:cNvPr id="7173" name="TextBox 5"/>
          <p:cNvSpPr txBox="1">
            <a:spLocks noChangeArrowheads="1"/>
          </p:cNvSpPr>
          <p:nvPr/>
        </p:nvSpPr>
        <p:spPr bwMode="auto">
          <a:xfrm>
            <a:off x="571500" y="1928813"/>
            <a:ext cx="4143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Mittenen  (1973) </a:t>
            </a:r>
            <a:r>
              <a:rPr lang="en-US" dirty="0"/>
              <a:t>– “matter distribution”</a:t>
            </a:r>
          </a:p>
        </p:txBody>
      </p:sp>
      <p:sp>
        <p:nvSpPr>
          <p:cNvPr id="7174" name="TextBox 7"/>
          <p:cNvSpPr txBox="1">
            <a:spLocks noChangeArrowheads="1"/>
          </p:cNvSpPr>
          <p:nvPr/>
        </p:nvSpPr>
        <p:spPr bwMode="auto">
          <a:xfrm>
            <a:off x="571500" y="2571750"/>
            <a:ext cx="4143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Bourrely-Soffer-Wu (1978) </a:t>
            </a:r>
            <a:r>
              <a:rPr lang="en-US" dirty="0"/>
              <a:t>-</a:t>
            </a:r>
          </a:p>
        </p:txBody>
      </p:sp>
      <p:sp>
        <p:nvSpPr>
          <p:cNvPr id="7175" name="TextBox 9"/>
          <p:cNvSpPr txBox="1">
            <a:spLocks noChangeArrowheads="1"/>
          </p:cNvSpPr>
          <p:nvPr/>
        </p:nvSpPr>
        <p:spPr bwMode="auto">
          <a:xfrm>
            <a:off x="714375" y="5072063"/>
            <a:ext cx="8429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"..The gravitation form factors, related to the matrix</a:t>
            </a:r>
          </a:p>
          <a:p>
            <a:r>
              <a:rPr lang="en-US" dirty="0">
                <a:solidFill>
                  <a:srgbClr val="FF0000"/>
                </a:solidFill>
              </a:rPr>
              <a:t>  elements of the energy-momentum tensor [1] in a hadronic</a:t>
            </a:r>
          </a:p>
          <a:p>
            <a:r>
              <a:rPr lang="en-US" dirty="0">
                <a:solidFill>
                  <a:srgbClr val="FF0000"/>
                </a:solidFill>
              </a:rPr>
              <a:t>  state and thus providing the distribution of matter within</a:t>
            </a:r>
          </a:p>
          <a:p>
            <a:r>
              <a:rPr lang="en-US" dirty="0">
                <a:solidFill>
                  <a:srgbClr val="FF0000"/>
                </a:solidFill>
              </a:rPr>
              <a:t>  the hadron..." </a:t>
            </a:r>
          </a:p>
        </p:txBody>
      </p:sp>
      <p:graphicFrame>
        <p:nvGraphicFramePr>
          <p:cNvPr id="114696" name="Object 7"/>
          <p:cNvGraphicFramePr>
            <a:graphicFrameLocks noChangeAspect="1"/>
          </p:cNvGraphicFramePr>
          <p:nvPr>
            <p:extLst/>
          </p:nvPr>
        </p:nvGraphicFramePr>
        <p:xfrm>
          <a:off x="4352925" y="2286000"/>
          <a:ext cx="4416425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736" name="Equation" r:id="rId3" imgW="3110040" imgH="419040" progId="Equation.DSMT4">
                  <p:embed/>
                </p:oleObj>
              </mc:Choice>
              <mc:Fallback>
                <p:oleObj name="Equation" r:id="rId3" imgW="3110040" imgH="419040" progId="Equation.DSMT4">
                  <p:embed/>
                  <p:pic>
                    <p:nvPicPr>
                      <p:cNvPr id="11469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2925" y="2286000"/>
                        <a:ext cx="4416425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2938" y="3214688"/>
            <a:ext cx="80724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G(t) –”stands for the proton “nuclear form factor” </a:t>
            </a:r>
            <a:r>
              <a:rPr lang="en-US" dirty="0" smtClean="0"/>
              <a:t>parameterized </a:t>
            </a:r>
            <a:r>
              <a:rPr lang="en-US" dirty="0"/>
              <a:t>like the e-m form factor, as a two poles, the slowly varying function reflect the approximate proportionality between the charge density and hadronic matter distribution inside a proton.”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57250" y="4643438"/>
            <a:ext cx="4000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Broniowski – Arriola (2008)</a:t>
            </a:r>
          </a:p>
        </p:txBody>
      </p:sp>
    </p:spTree>
    <p:extLst>
      <p:ext uri="{BB962C8B-B14F-4D97-AF65-F5344CB8AC3E}">
        <p14:creationId xmlns:p14="http://schemas.microsoft.com/office/powerpoint/2010/main" val="150877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7174" grpId="0"/>
      <p:bldP spid="7175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ltGray">
          <a:xfrm>
            <a:off x="0" y="0"/>
            <a:ext cx="152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GPDs</a:t>
            </a:r>
            <a:endParaRPr lang="ru-RU" sz="3200" dirty="0"/>
          </a:p>
        </p:txBody>
      </p:sp>
      <p:graphicFrame>
        <p:nvGraphicFramePr>
          <p:cNvPr id="18435" name="Object 2"/>
          <p:cNvGraphicFramePr>
            <a:graphicFrameLocks noChangeAspect="1"/>
          </p:cNvGraphicFramePr>
          <p:nvPr/>
        </p:nvGraphicFramePr>
        <p:xfrm>
          <a:off x="381000" y="1981200"/>
          <a:ext cx="3411538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980" name="Equation" r:id="rId3" imgW="1776960" imgH="152280" progId="Equation.DSMT4">
                  <p:embed/>
                </p:oleObj>
              </mc:Choice>
              <mc:Fallback>
                <p:oleObj name="Equation" r:id="rId3" imgW="1776960" imgH="152280" progId="Equation.DSMT4">
                  <p:embed/>
                  <p:pic>
                    <p:nvPicPr>
                      <p:cNvPr id="1843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981200"/>
                        <a:ext cx="3411538" cy="58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4"/>
          <p:cNvGraphicFramePr>
            <a:graphicFrameLocks noChangeAspect="1"/>
          </p:cNvGraphicFramePr>
          <p:nvPr/>
        </p:nvGraphicFramePr>
        <p:xfrm>
          <a:off x="533400" y="3352800"/>
          <a:ext cx="367665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981" name="Equation" r:id="rId5" imgW="1929600" imgH="254160" progId="Equation.DSMT4">
                  <p:embed/>
                </p:oleObj>
              </mc:Choice>
              <mc:Fallback>
                <p:oleObj name="Equation" r:id="rId5" imgW="1929600" imgH="254160" progId="Equation.DSMT4">
                  <p:embed/>
                  <p:pic>
                    <p:nvPicPr>
                      <p:cNvPr id="1843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352800"/>
                        <a:ext cx="3676650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Text Box 7"/>
          <p:cNvSpPr txBox="1">
            <a:spLocks noChangeArrowheads="1"/>
          </p:cNvSpPr>
          <p:nvPr/>
        </p:nvSpPr>
        <p:spPr bwMode="ltGray">
          <a:xfrm>
            <a:off x="533400" y="2819400"/>
            <a:ext cx="320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Euclid Math One" pitchFamily="18" charset="2"/>
              </a:rPr>
              <a:t>F</a:t>
            </a:r>
            <a:r>
              <a:rPr lang="en-US" baseline="-25000" dirty="0">
                <a:latin typeface="Euclid Symbol" pitchFamily="18" charset="2"/>
              </a:rPr>
              <a:t>x=0 </a:t>
            </a:r>
            <a:r>
              <a:rPr lang="en-US" dirty="0">
                <a:latin typeface="Times" pitchFamily="18" charset="0"/>
              </a:rPr>
              <a:t>(x;t) = </a:t>
            </a:r>
            <a:r>
              <a:rPr lang="en-US" dirty="0">
                <a:latin typeface="Euclid Math One" pitchFamily="18" charset="2"/>
              </a:rPr>
              <a:t>F</a:t>
            </a:r>
            <a:r>
              <a:rPr lang="en-US" baseline="-25000" dirty="0">
                <a:latin typeface="Euclid Symbol" pitchFamily="18" charset="2"/>
              </a:rPr>
              <a:t> </a:t>
            </a:r>
            <a:r>
              <a:rPr lang="en-US" dirty="0">
                <a:latin typeface="Times" pitchFamily="18" charset="0"/>
              </a:rPr>
              <a:t>(x;t) </a:t>
            </a:r>
            <a:endParaRPr lang="ru-RU" dirty="0">
              <a:latin typeface="Times" pitchFamily="18" charset="0"/>
            </a:endParaRPr>
          </a:p>
        </p:txBody>
      </p:sp>
      <p:graphicFrame>
        <p:nvGraphicFramePr>
          <p:cNvPr id="18439" name="Object 5"/>
          <p:cNvGraphicFramePr>
            <a:graphicFrameLocks noChangeAspect="1"/>
          </p:cNvGraphicFramePr>
          <p:nvPr/>
        </p:nvGraphicFramePr>
        <p:xfrm>
          <a:off x="4600575" y="3352800"/>
          <a:ext cx="3617913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982" name="Equation" r:id="rId7" imgW="1891440" imgH="254160" progId="Equation.DSMT4">
                  <p:embed/>
                </p:oleObj>
              </mc:Choice>
              <mc:Fallback>
                <p:oleObj name="Equation" r:id="rId7" imgW="1891440" imgH="254160" progId="Equation.DSMT4">
                  <p:embed/>
                  <p:pic>
                    <p:nvPicPr>
                      <p:cNvPr id="184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0575" y="3352800"/>
                        <a:ext cx="3617913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" name="Text Box 10"/>
          <p:cNvSpPr txBox="1">
            <a:spLocks noChangeArrowheads="1"/>
          </p:cNvSpPr>
          <p:nvPr/>
        </p:nvSpPr>
        <p:spPr bwMode="ltGray">
          <a:xfrm>
            <a:off x="304800" y="4419600"/>
            <a:ext cx="419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Euclid Math One" pitchFamily="18" charset="2"/>
              </a:rPr>
              <a:t>H</a:t>
            </a:r>
            <a:r>
              <a:rPr lang="en-US" baseline="30000" dirty="0">
                <a:latin typeface="Times" pitchFamily="18" charset="0"/>
              </a:rPr>
              <a:t>q</a:t>
            </a:r>
            <a:r>
              <a:rPr lang="en-US" dirty="0">
                <a:latin typeface="Times" pitchFamily="18" charset="0"/>
              </a:rPr>
              <a:t>(x;t) = H</a:t>
            </a:r>
            <a:r>
              <a:rPr lang="en-US" baseline="-25000" dirty="0">
                <a:latin typeface="Euclid Symbol" pitchFamily="18" charset="2"/>
              </a:rPr>
              <a:t> </a:t>
            </a:r>
            <a:r>
              <a:rPr lang="en-US" baseline="30000" dirty="0">
                <a:latin typeface="Times" pitchFamily="18" charset="0"/>
              </a:rPr>
              <a:t>q</a:t>
            </a:r>
            <a:r>
              <a:rPr lang="en-US" dirty="0">
                <a:latin typeface="Times" pitchFamily="18" charset="0"/>
              </a:rPr>
              <a:t>(x,0,t) + H</a:t>
            </a:r>
            <a:r>
              <a:rPr lang="en-US" baseline="-25000" dirty="0">
                <a:latin typeface="Euclid Symbol" pitchFamily="18" charset="2"/>
              </a:rPr>
              <a:t> </a:t>
            </a:r>
            <a:r>
              <a:rPr lang="en-US" baseline="30000" dirty="0">
                <a:latin typeface="Times" pitchFamily="18" charset="0"/>
              </a:rPr>
              <a:t>q</a:t>
            </a:r>
            <a:r>
              <a:rPr lang="en-US" dirty="0">
                <a:latin typeface="Times" pitchFamily="18" charset="0"/>
              </a:rPr>
              <a:t>(-x,0,t) </a:t>
            </a:r>
            <a:endParaRPr lang="ru-RU" dirty="0">
              <a:latin typeface="Times" pitchFamily="18" charset="0"/>
            </a:endParaRPr>
          </a:p>
        </p:txBody>
      </p:sp>
      <p:sp>
        <p:nvSpPr>
          <p:cNvPr id="18441" name="Text Box 11"/>
          <p:cNvSpPr txBox="1">
            <a:spLocks noChangeArrowheads="1"/>
          </p:cNvSpPr>
          <p:nvPr/>
        </p:nvSpPr>
        <p:spPr bwMode="ltGray">
          <a:xfrm>
            <a:off x="4343400" y="4419600"/>
            <a:ext cx="419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Euclid Math One" pitchFamily="18" charset="2"/>
              </a:rPr>
              <a:t>E</a:t>
            </a:r>
            <a:r>
              <a:rPr lang="en-US" baseline="30000" dirty="0">
                <a:latin typeface="Times" pitchFamily="18" charset="0"/>
              </a:rPr>
              <a:t>q</a:t>
            </a:r>
            <a:r>
              <a:rPr lang="en-US" dirty="0">
                <a:latin typeface="Times" pitchFamily="18" charset="0"/>
              </a:rPr>
              <a:t>(x;t) = E</a:t>
            </a:r>
            <a:r>
              <a:rPr lang="en-US" baseline="-25000" dirty="0">
                <a:latin typeface="Euclid Symbol" pitchFamily="18" charset="2"/>
              </a:rPr>
              <a:t> </a:t>
            </a:r>
            <a:r>
              <a:rPr lang="en-US" baseline="30000" dirty="0">
                <a:latin typeface="Times" pitchFamily="18" charset="0"/>
              </a:rPr>
              <a:t>q</a:t>
            </a:r>
            <a:r>
              <a:rPr lang="en-US" dirty="0">
                <a:latin typeface="Times" pitchFamily="18" charset="0"/>
              </a:rPr>
              <a:t>(x,0,t) + E</a:t>
            </a:r>
            <a:r>
              <a:rPr lang="en-US" baseline="-25000" dirty="0">
                <a:latin typeface="Euclid Symbol" pitchFamily="18" charset="2"/>
              </a:rPr>
              <a:t> </a:t>
            </a:r>
            <a:r>
              <a:rPr lang="en-US" baseline="30000" dirty="0">
                <a:latin typeface="Times" pitchFamily="18" charset="0"/>
              </a:rPr>
              <a:t>q</a:t>
            </a:r>
            <a:r>
              <a:rPr lang="en-US" dirty="0">
                <a:latin typeface="Times" pitchFamily="18" charset="0"/>
              </a:rPr>
              <a:t>(-x,0,t) </a:t>
            </a:r>
            <a:endParaRPr lang="ru-RU" dirty="0">
              <a:latin typeface="Times" pitchFamily="18" charset="0"/>
            </a:endParaRPr>
          </a:p>
        </p:txBody>
      </p:sp>
      <p:graphicFrame>
        <p:nvGraphicFramePr>
          <p:cNvPr id="18442" name="Object 6"/>
          <p:cNvGraphicFramePr>
            <a:graphicFrameLocks noChangeAspect="1"/>
          </p:cNvGraphicFramePr>
          <p:nvPr/>
        </p:nvGraphicFramePr>
        <p:xfrm>
          <a:off x="425450" y="5029200"/>
          <a:ext cx="3589338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983" name="Equation" r:id="rId9" imgW="1878840" imgH="254160" progId="Equation.DSMT4">
                  <p:embed/>
                </p:oleObj>
              </mc:Choice>
              <mc:Fallback>
                <p:oleObj name="Equation" r:id="rId9" imgW="1878840" imgH="254160" progId="Equation.DSMT4">
                  <p:embed/>
                  <p:pic>
                    <p:nvPicPr>
                      <p:cNvPr id="1844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450" y="5029200"/>
                        <a:ext cx="3589338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3" name="Object 7"/>
          <p:cNvGraphicFramePr>
            <a:graphicFrameLocks noChangeAspect="1"/>
          </p:cNvGraphicFramePr>
          <p:nvPr/>
        </p:nvGraphicFramePr>
        <p:xfrm>
          <a:off x="4586288" y="5105400"/>
          <a:ext cx="3590925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984" name="Equation" r:id="rId11" imgW="1878840" imgH="254160" progId="Equation.DSMT4">
                  <p:embed/>
                </p:oleObj>
              </mc:Choice>
              <mc:Fallback>
                <p:oleObj name="Equation" r:id="rId11" imgW="1878840" imgH="254160" progId="Equation.DSMT4">
                  <p:embed/>
                  <p:pic>
                    <p:nvPicPr>
                      <p:cNvPr id="1844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6288" y="5105400"/>
                        <a:ext cx="3590925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4" name="TextBox 12"/>
          <p:cNvSpPr txBox="1">
            <a:spLocks noChangeArrowheads="1"/>
          </p:cNvSpPr>
          <p:nvPr/>
        </p:nvSpPr>
        <p:spPr bwMode="auto">
          <a:xfrm>
            <a:off x="4429125" y="2071688"/>
            <a:ext cx="3071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X.Ji</a:t>
            </a:r>
            <a:r>
              <a:rPr lang="en-US" dirty="0">
                <a:solidFill>
                  <a:srgbClr val="0070C0"/>
                </a:solidFill>
              </a:rPr>
              <a:t>  Sum  Rules (1997</a:t>
            </a:r>
            <a:r>
              <a:rPr lang="en-US" dirty="0"/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28728" y="357166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Общенные</a:t>
            </a:r>
            <a:r>
              <a:rPr lang="ru-RU" sz="2400" dirty="0" smtClean="0"/>
              <a:t> </a:t>
            </a:r>
            <a:r>
              <a:rPr lang="ru-RU" sz="2400" dirty="0" err="1" smtClean="0"/>
              <a:t>партонные</a:t>
            </a:r>
            <a:r>
              <a:rPr lang="ru-RU" sz="2400" dirty="0" smtClean="0"/>
              <a:t> распределения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8097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Box 1"/>
          <p:cNvSpPr txBox="1">
            <a:spLocks noChangeArrowheads="1"/>
          </p:cNvSpPr>
          <p:nvPr/>
        </p:nvSpPr>
        <p:spPr bwMode="auto">
          <a:xfrm>
            <a:off x="714375" y="2000250"/>
            <a:ext cx="3357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Pumplin et al. 2002 (CTEQ6M</a:t>
            </a:r>
            <a:r>
              <a:rPr lang="en-US" dirty="0"/>
              <a:t>)</a:t>
            </a:r>
            <a:endParaRPr lang="ru-RU" dirty="0"/>
          </a:p>
        </p:txBody>
      </p:sp>
      <p:graphicFrame>
        <p:nvGraphicFramePr>
          <p:cNvPr id="112644" name="Object 2"/>
          <p:cNvGraphicFramePr>
            <a:graphicFrameLocks noChangeAspect="1"/>
          </p:cNvGraphicFramePr>
          <p:nvPr/>
        </p:nvGraphicFramePr>
        <p:xfrm>
          <a:off x="312738" y="2428875"/>
          <a:ext cx="6089650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214" name="Equation" r:id="rId3" imgW="3313080" imgH="127080" progId="Equation.DSMT4">
                  <p:embed/>
                </p:oleObj>
              </mc:Choice>
              <mc:Fallback>
                <p:oleObj name="Equation" r:id="rId3" imgW="3313080" imgH="127080" progId="Equation.DSMT4">
                  <p:embed/>
                  <p:pic>
                    <p:nvPicPr>
                      <p:cNvPr id="11264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738" y="2428875"/>
                        <a:ext cx="6089650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TextBox 1"/>
          <p:cNvSpPr txBox="1">
            <a:spLocks noChangeArrowheads="1"/>
          </p:cNvSpPr>
          <p:nvPr/>
        </p:nvSpPr>
        <p:spPr bwMode="auto">
          <a:xfrm>
            <a:off x="785813" y="5357813"/>
            <a:ext cx="3357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Alekhin et al. 2012 (ABM12)</a:t>
            </a:r>
            <a:endParaRPr lang="ru-RU" dirty="0"/>
          </a:p>
        </p:txBody>
      </p:sp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1000125" y="5643563"/>
          <a:ext cx="6429375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215" name="Equation" r:id="rId5" imgW="3757320" imgH="431640" progId="Equation.DSMT4">
                  <p:embed/>
                </p:oleObj>
              </mc:Choice>
              <mc:Fallback>
                <p:oleObj name="Equation" r:id="rId5" imgW="3757320" imgH="431640" progId="Equation.DSMT4">
                  <p:embed/>
                  <p:pic>
                    <p:nvPicPr>
                      <p:cNvPr id="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5643563"/>
                        <a:ext cx="6429375" cy="102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7" name="TextBox 5"/>
          <p:cNvSpPr txBox="1">
            <a:spLocks noChangeArrowheads="1"/>
          </p:cNvSpPr>
          <p:nvPr/>
        </p:nvSpPr>
        <p:spPr bwMode="auto">
          <a:xfrm>
            <a:off x="642938" y="3286125"/>
            <a:ext cx="8501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Martin et al. 2002 (MRST02) .– Martin -2009 (LO, NLO, NNLO)</a:t>
            </a:r>
            <a:endParaRPr lang="ru-RU" dirty="0"/>
          </a:p>
        </p:txBody>
      </p:sp>
      <p:graphicFrame>
        <p:nvGraphicFramePr>
          <p:cNvPr id="3" name="Object 6"/>
          <p:cNvGraphicFramePr>
            <a:graphicFrameLocks noChangeAspect="1"/>
          </p:cNvGraphicFramePr>
          <p:nvPr/>
        </p:nvGraphicFramePr>
        <p:xfrm>
          <a:off x="500063" y="3643313"/>
          <a:ext cx="6267450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216" name="Equation" r:id="rId7" imgW="3414600" imgH="127080" progId="Equation.DSMT4">
                  <p:embed/>
                </p:oleObj>
              </mc:Choice>
              <mc:Fallback>
                <p:oleObj name="Equation" r:id="rId7" imgW="3414600" imgH="127080" progId="Equation.DSMT4">
                  <p:embed/>
                  <p:pic>
                    <p:nvPicPr>
                      <p:cNvPr id="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3643313"/>
                        <a:ext cx="6267450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8"/>
          <p:cNvGraphicFramePr>
            <a:graphicFrameLocks noChangeAspect="1"/>
          </p:cNvGraphicFramePr>
          <p:nvPr/>
        </p:nvGraphicFramePr>
        <p:xfrm>
          <a:off x="428625" y="4643438"/>
          <a:ext cx="7415213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217" name="Equation" r:id="rId9" imgW="4074840" imgH="127080" progId="Equation.DSMT4">
                  <p:embed/>
                </p:oleObj>
              </mc:Choice>
              <mc:Fallback>
                <p:oleObj name="Equation" r:id="rId9" imgW="4074840" imgH="127080" progId="Equation.DSMT4">
                  <p:embed/>
                  <p:pic>
                    <p:nvPicPr>
                      <p:cNvPr id="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4643438"/>
                        <a:ext cx="7415213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71500" y="4286250"/>
            <a:ext cx="6572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Gluck-Pisano 2008  </a:t>
            </a:r>
          </a:p>
        </p:txBody>
      </p:sp>
      <p:sp>
        <p:nvSpPr>
          <p:cNvPr id="34826" name="Прямоугольник 12"/>
          <p:cNvSpPr>
            <a:spLocks noChangeArrowheads="1"/>
          </p:cNvSpPr>
          <p:nvPr/>
        </p:nvSpPr>
        <p:spPr bwMode="auto">
          <a:xfrm>
            <a:off x="857250" y="500063"/>
            <a:ext cx="59166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 Martin – 2002  //    H. KHANPOUR..-2012 (1205.5194) </a:t>
            </a:r>
          </a:p>
        </p:txBody>
      </p:sp>
      <p:graphicFrame>
        <p:nvGraphicFramePr>
          <p:cNvPr id="34827" name="Object 9"/>
          <p:cNvGraphicFramePr>
            <a:graphicFrameLocks noChangeAspect="1"/>
          </p:cNvGraphicFramePr>
          <p:nvPr/>
        </p:nvGraphicFramePr>
        <p:xfrm>
          <a:off x="582613" y="1071563"/>
          <a:ext cx="6532562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218" name="Equation" r:id="rId11" imgW="3566880" imgH="127080" progId="Equation.DSMT4">
                  <p:embed/>
                </p:oleObj>
              </mc:Choice>
              <mc:Fallback>
                <p:oleObj name="Equation" r:id="rId11" imgW="3566880" imgH="127080" progId="Equation.DSMT4">
                  <p:embed/>
                  <p:pic>
                    <p:nvPicPr>
                      <p:cNvPr id="3482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613" y="1071563"/>
                        <a:ext cx="6532562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478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246" grpId="0"/>
      <p:bldP spid="1024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6309" y="995746"/>
            <a:ext cx="458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O.V.S.  - </a:t>
            </a:r>
            <a:r>
              <a:rPr lang="ru-RU" dirty="0" err="1">
                <a:solidFill>
                  <a:schemeClr val="accent1"/>
                </a:solidFill>
              </a:rPr>
              <a:t>Eur</a:t>
            </a:r>
            <a:r>
              <a:rPr lang="ru-RU" dirty="0">
                <a:solidFill>
                  <a:schemeClr val="accent1"/>
                </a:solidFill>
              </a:rPr>
              <a:t>. </a:t>
            </a:r>
            <a:r>
              <a:rPr lang="ru-RU" dirty="0" err="1" smtClean="0">
                <a:solidFill>
                  <a:schemeClr val="accent1"/>
                </a:solidFill>
              </a:rPr>
              <a:t>PhysJ</a:t>
            </a:r>
            <a:r>
              <a:rPr lang="ru-RU" dirty="0">
                <a:solidFill>
                  <a:schemeClr val="accent1"/>
                </a:solidFill>
              </a:rPr>
              <a:t>. C </a:t>
            </a:r>
            <a:r>
              <a:rPr lang="ru-RU" dirty="0" smtClean="0">
                <a:solidFill>
                  <a:schemeClr val="accent1"/>
                </a:solidFill>
              </a:rPr>
              <a:t>72:</a:t>
            </a:r>
            <a:r>
              <a:rPr lang="en-US" dirty="0" smtClean="0">
                <a:solidFill>
                  <a:schemeClr val="accent1"/>
                </a:solidFill>
              </a:rPr>
              <a:t>   </a:t>
            </a:r>
            <a:r>
              <a:rPr lang="ru-RU" dirty="0" smtClean="0">
                <a:solidFill>
                  <a:schemeClr val="accent1"/>
                </a:solidFill>
              </a:rPr>
              <a:t>2073</a:t>
            </a:r>
            <a:r>
              <a:rPr lang="en-US" dirty="0" smtClean="0">
                <a:solidFill>
                  <a:schemeClr val="accent1"/>
                </a:solidFill>
              </a:rPr>
              <a:t>  </a:t>
            </a:r>
            <a:r>
              <a:rPr lang="ru-RU" dirty="0" smtClean="0">
                <a:solidFill>
                  <a:schemeClr val="accent1"/>
                </a:solidFill>
              </a:rPr>
              <a:t>(</a:t>
            </a:r>
            <a:r>
              <a:rPr lang="ru-RU" dirty="0">
                <a:solidFill>
                  <a:schemeClr val="accent1"/>
                </a:solidFill>
              </a:rPr>
              <a:t>2012)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0790" y="3028855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O.V. S., </a:t>
            </a:r>
            <a:r>
              <a:rPr lang="en-US" dirty="0" err="1" smtClean="0">
                <a:solidFill>
                  <a:srgbClr val="0070C0"/>
                </a:solidFill>
              </a:rPr>
              <a:t>Phys.Lett</a:t>
            </a:r>
            <a:r>
              <a:rPr lang="en-US" dirty="0" smtClean="0">
                <a:solidFill>
                  <a:srgbClr val="0070C0"/>
                </a:solidFill>
              </a:rPr>
              <a:t>. B 797</a:t>
            </a:r>
            <a:r>
              <a:rPr lang="en-US" dirty="0">
                <a:solidFill>
                  <a:srgbClr val="0070C0"/>
                </a:solidFill>
              </a:rPr>
              <a:t>,  134870  (2019).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46990" y="1653738"/>
            <a:ext cx="4763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O.V. S., 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Phys. Rev., 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D </a:t>
            </a:r>
            <a:r>
              <a:rPr lang="en-US" dirty="0" smtClean="0">
                <a:solidFill>
                  <a:srgbClr val="0070C0"/>
                </a:solidFill>
              </a:rPr>
              <a:t>89, 093007  </a:t>
            </a:r>
            <a:r>
              <a:rPr lang="en-US" dirty="0">
                <a:solidFill>
                  <a:srgbClr val="0070C0"/>
                </a:solidFill>
              </a:rPr>
              <a:t>(2014) 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83672" y="184527"/>
            <a:ext cx="6092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O.V. S</a:t>
            </a:r>
            <a:r>
              <a:rPr lang="en-US" dirty="0" smtClean="0">
                <a:solidFill>
                  <a:srgbClr val="0070C0"/>
                </a:solidFill>
              </a:rPr>
              <a:t>., O.V. </a:t>
            </a:r>
            <a:r>
              <a:rPr lang="en-US" dirty="0" err="1" smtClean="0">
                <a:solidFill>
                  <a:srgbClr val="0070C0"/>
                </a:solidFill>
              </a:rPr>
              <a:t>Teryaev</a:t>
            </a:r>
            <a:r>
              <a:rPr lang="en-US" dirty="0" smtClean="0">
                <a:solidFill>
                  <a:srgbClr val="0070C0"/>
                </a:solidFill>
              </a:rPr>
              <a:t>,  </a:t>
            </a:r>
            <a:r>
              <a:rPr lang="en-US" dirty="0" err="1">
                <a:solidFill>
                  <a:srgbClr val="0070C0"/>
                </a:solidFill>
              </a:rPr>
              <a:t>Phys.Rev</a:t>
            </a:r>
            <a:r>
              <a:rPr lang="en-US" dirty="0">
                <a:solidFill>
                  <a:srgbClr val="0070C0"/>
                </a:solidFill>
              </a:rPr>
              <a:t>. </a:t>
            </a:r>
            <a:r>
              <a:rPr lang="en-US" dirty="0" smtClean="0">
                <a:solidFill>
                  <a:srgbClr val="0070C0"/>
                </a:solidFill>
              </a:rPr>
              <a:t>D 79,  </a:t>
            </a:r>
            <a:r>
              <a:rPr lang="en-US" dirty="0">
                <a:solidFill>
                  <a:srgbClr val="0070C0"/>
                </a:solidFill>
              </a:rPr>
              <a:t>033003 (2009</a:t>
            </a:r>
            <a:r>
              <a:rPr lang="en-US" dirty="0" smtClean="0">
                <a:solidFill>
                  <a:srgbClr val="0070C0"/>
                </a:solidFill>
              </a:rPr>
              <a:t>).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46386" y="2319424"/>
            <a:ext cx="4681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O.V. S.,  Phys</a:t>
            </a:r>
            <a:r>
              <a:rPr lang="en-US" dirty="0" smtClean="0">
                <a:solidFill>
                  <a:srgbClr val="0070C0"/>
                </a:solidFill>
              </a:rPr>
              <a:t>. Rev.,  D </a:t>
            </a:r>
            <a:r>
              <a:rPr lang="en-US" dirty="0">
                <a:solidFill>
                  <a:srgbClr val="0070C0"/>
                </a:solidFill>
              </a:rPr>
              <a:t>91, </a:t>
            </a:r>
            <a:r>
              <a:rPr lang="en-US" dirty="0" smtClean="0">
                <a:solidFill>
                  <a:srgbClr val="0070C0"/>
                </a:solidFill>
              </a:rPr>
              <a:t>113003   </a:t>
            </a:r>
            <a:r>
              <a:rPr lang="en-US" dirty="0">
                <a:solidFill>
                  <a:srgbClr val="0070C0"/>
                </a:solidFill>
              </a:rPr>
              <a:t>(2015)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36045" y="3364385"/>
            <a:ext cx="546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O.V. S.,   Symmetry,      v.13, 00164  (2021)            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20768" y="2631380"/>
            <a:ext cx="5040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O.V. </a:t>
            </a:r>
            <a:r>
              <a:rPr lang="en-US" sz="2000" kern="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S.,  </a:t>
            </a:r>
            <a:r>
              <a:rPr lang="en-US" sz="20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Nucl.Phys</a:t>
            </a:r>
            <a:r>
              <a:rPr lang="en-US" sz="2000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kern="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000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959</a:t>
            </a:r>
            <a:r>
              <a:rPr lang="en-US" sz="2000" kern="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000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116 </a:t>
            </a:r>
            <a:r>
              <a:rPr lang="en-US" sz="2000" kern="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(</a:t>
            </a:r>
            <a:r>
              <a:rPr lang="en-US" sz="2000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2017).</a:t>
            </a:r>
            <a:endParaRPr lang="en-US" sz="20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52224" y="1965601"/>
            <a:ext cx="5897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O.V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S, 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Nucl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 Phys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.  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 922, 180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    (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2014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54192" y="1271793"/>
            <a:ext cx="43499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O.V.S.    </a:t>
            </a:r>
            <a:r>
              <a:rPr lang="en-US" sz="2000" dirty="0" err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Nucl.Phys</a:t>
            </a:r>
            <a:r>
              <a:rPr lang="en-US" sz="2000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A </a:t>
            </a:r>
            <a:r>
              <a:rPr lang="en-US" sz="2000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903  </a:t>
            </a: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54       (2013) 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78722" y="702962"/>
            <a:ext cx="4425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MR9"/>
              </a:rPr>
              <a:t> O.V</a:t>
            </a:r>
            <a:r>
              <a:rPr lang="en-US" dirty="0">
                <a:solidFill>
                  <a:srgbClr val="0070C0"/>
                </a:solidFill>
                <a:latin typeface="CMR9"/>
              </a:rPr>
              <a:t>. S., Mod. Phys. Lett. A, v. 26 (2011).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24969" y="3738201"/>
            <a:ext cx="5051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MR9"/>
              </a:rPr>
              <a:t>O.V. S, </a:t>
            </a:r>
            <a:r>
              <a:rPr lang="en-US" dirty="0" err="1">
                <a:solidFill>
                  <a:srgbClr val="0070C0"/>
                </a:solidFill>
                <a:latin typeface="CMR9"/>
              </a:rPr>
              <a:t>Mod.Phys.Lett</a:t>
            </a:r>
            <a:r>
              <a:rPr lang="en-US" dirty="0">
                <a:solidFill>
                  <a:srgbClr val="0070C0"/>
                </a:solidFill>
                <a:latin typeface="CMR9"/>
              </a:rPr>
              <a:t>. A 36, 215148 </a:t>
            </a:r>
            <a:r>
              <a:rPr lang="en-US" b="1" dirty="0">
                <a:solidFill>
                  <a:srgbClr val="0070C0"/>
                </a:solidFill>
                <a:latin typeface="CMBX9"/>
              </a:rPr>
              <a:t>(2021)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36045" y="4107724"/>
            <a:ext cx="4506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MR9"/>
              </a:rPr>
              <a:t>O.V. S., Phys. Rev., D 104, 003154 </a:t>
            </a:r>
            <a:r>
              <a:rPr lang="en-US" b="1" dirty="0">
                <a:solidFill>
                  <a:srgbClr val="0070C0"/>
                </a:solidFill>
                <a:latin typeface="CMBX9"/>
              </a:rPr>
              <a:t>(2021)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96643" y="6130529"/>
            <a:ext cx="3160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MR9"/>
              </a:rPr>
              <a:t>O.V. S., Phys. Rev., D </a:t>
            </a:r>
            <a:r>
              <a:rPr lang="en-US" b="1" dirty="0">
                <a:solidFill>
                  <a:srgbClr val="0070C0"/>
                </a:solidFill>
                <a:latin typeface="CMBX9"/>
              </a:rPr>
              <a:t>(2024)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78742" y="5812805"/>
            <a:ext cx="397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MR9"/>
              </a:rPr>
              <a:t>O.V. S., Phys. At. </a:t>
            </a:r>
            <a:r>
              <a:rPr lang="en-US" dirty="0" err="1">
                <a:solidFill>
                  <a:srgbClr val="0070C0"/>
                </a:solidFill>
                <a:latin typeface="CMR9"/>
              </a:rPr>
              <a:t>Nucl</a:t>
            </a:r>
            <a:r>
              <a:rPr lang="en-US" dirty="0">
                <a:solidFill>
                  <a:srgbClr val="0070C0"/>
                </a:solidFill>
                <a:latin typeface="CMR9"/>
              </a:rPr>
              <a:t>. V. </a:t>
            </a:r>
            <a:r>
              <a:rPr lang="en-US" dirty="0" smtClean="0">
                <a:solidFill>
                  <a:srgbClr val="0070C0"/>
                </a:solidFill>
                <a:latin typeface="CMR9"/>
              </a:rPr>
              <a:t>87,  </a:t>
            </a:r>
            <a:r>
              <a:rPr lang="en-US" b="1" dirty="0">
                <a:solidFill>
                  <a:srgbClr val="0070C0"/>
                </a:solidFill>
                <a:latin typeface="CMBX9"/>
              </a:rPr>
              <a:t>(2024</a:t>
            </a:r>
            <a:r>
              <a:rPr lang="en-US" b="1" dirty="0">
                <a:latin typeface="CMBX9"/>
              </a:rPr>
              <a:t>)</a:t>
            </a:r>
            <a:endParaRPr lang="en-US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778742" y="5469277"/>
            <a:ext cx="4617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70C0"/>
                </a:solidFill>
                <a:latin typeface="CMR9"/>
              </a:rPr>
              <a:t>O.V. S. </a:t>
            </a:r>
            <a:r>
              <a:rPr lang="pt-BR" dirty="0" smtClean="0">
                <a:solidFill>
                  <a:srgbClr val="0070C0"/>
                </a:solidFill>
                <a:latin typeface="CMR9"/>
              </a:rPr>
              <a:t>PEPAN Lett., </a:t>
            </a:r>
            <a:r>
              <a:rPr lang="pt-BR" dirty="0">
                <a:solidFill>
                  <a:srgbClr val="0070C0"/>
                </a:solidFill>
                <a:latin typeface="CMR9"/>
              </a:rPr>
              <a:t>v.55, n4, 1000 </a:t>
            </a:r>
            <a:r>
              <a:rPr lang="pt-BR" b="1" dirty="0">
                <a:solidFill>
                  <a:srgbClr val="0070C0"/>
                </a:solidFill>
                <a:latin typeface="CMBX9"/>
              </a:rPr>
              <a:t>(2024)</a:t>
            </a:r>
            <a:r>
              <a:rPr lang="pt-BR" dirty="0">
                <a:solidFill>
                  <a:srgbClr val="0070C0"/>
                </a:solidFill>
                <a:latin typeface="CMR9"/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66309" y="5125749"/>
            <a:ext cx="506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MR9"/>
              </a:rPr>
              <a:t>O.V. S., Phys. At. </a:t>
            </a:r>
            <a:r>
              <a:rPr lang="en-US" dirty="0" err="1">
                <a:solidFill>
                  <a:srgbClr val="0070C0"/>
                </a:solidFill>
                <a:latin typeface="CMR9"/>
              </a:rPr>
              <a:t>Nucl</a:t>
            </a:r>
            <a:r>
              <a:rPr lang="en-US" dirty="0">
                <a:solidFill>
                  <a:srgbClr val="0070C0"/>
                </a:solidFill>
                <a:latin typeface="CMR9"/>
              </a:rPr>
              <a:t>. V. </a:t>
            </a:r>
            <a:r>
              <a:rPr lang="en-US" dirty="0" smtClean="0">
                <a:solidFill>
                  <a:srgbClr val="0070C0"/>
                </a:solidFill>
                <a:latin typeface="CMR9"/>
              </a:rPr>
              <a:t>87, n.3, p. 252 </a:t>
            </a:r>
            <a:r>
              <a:rPr lang="en-US" b="1" dirty="0">
                <a:solidFill>
                  <a:srgbClr val="0070C0"/>
                </a:solidFill>
                <a:latin typeface="CMBX9"/>
              </a:rPr>
              <a:t>(2024)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766309" y="4793648"/>
            <a:ext cx="4062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70C0"/>
                </a:solidFill>
                <a:latin typeface="CMR9"/>
              </a:rPr>
              <a:t>O.V. S., Eur. Phys. J. C 84:649 </a:t>
            </a:r>
            <a:r>
              <a:rPr lang="fr-FR" b="1" dirty="0">
                <a:solidFill>
                  <a:srgbClr val="0070C0"/>
                </a:solidFill>
                <a:latin typeface="CMBX9"/>
              </a:rPr>
              <a:t>(2024)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36045" y="4439825"/>
            <a:ext cx="6433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O.V. S., </a:t>
            </a:r>
            <a:r>
              <a:rPr lang="en-US" dirty="0" smtClean="0">
                <a:solidFill>
                  <a:srgbClr val="0070C0"/>
                </a:solidFill>
              </a:rPr>
              <a:t>Symmetry,  </a:t>
            </a:r>
            <a:r>
              <a:rPr lang="en-US" dirty="0">
                <a:solidFill>
                  <a:srgbClr val="0070C0"/>
                </a:solidFill>
              </a:rPr>
              <a:t>MDPI, 15, 760, </a:t>
            </a:r>
            <a:r>
              <a:rPr lang="en-US" b="1" dirty="0">
                <a:solidFill>
                  <a:srgbClr val="0070C0"/>
                </a:solidFill>
              </a:rPr>
              <a:t>(2023)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906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1475656" y="2348880"/>
                <a:ext cx="7056784" cy="689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fontAlgn="base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000" i="1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d>
                      <m:dPr>
                        <m:ctrlPr>
                          <a:rPr lang="en-US" sz="20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𝑡</m:t>
                        </m:r>
                      </m:e>
                    </m:d>
                    <m:r>
                      <a:rPr lang="en-US" sz="20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nary>
                      <m:naryPr>
                        <m:limLoc m:val="subSup"/>
                        <m:ctrlPr>
                          <a:rPr lang="en-US" sz="20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sup>
                      <m:e>
                        <m:r>
                          <a:rPr lang="en-US" sz="20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𝑥𝑑𝑥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i="1" kern="1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000" i="1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𝑢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000" i="1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𝑒</m:t>
                                </m:r>
                              </m:e>
                              <m:sup>
                                <m:f>
                                  <m:fPr>
                                    <m:ctrlPr>
                                      <a:rPr lang="en-US" sz="20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𝐻</m:t>
                                        </m:r>
                                      </m:sub>
                                    </m:sSub>
                                    <m:r>
                                      <a:rPr lang="en-US" sz="20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𝑡</m:t>
                                    </m:r>
                                    <m:sSup>
                                      <m:sSupPr>
                                        <m:ctrlP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2+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𝜖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𝑢</m:t>
                                            </m:r>
                                          </m:sub>
                                        </m:sSub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000" i="1" kern="1200">
                                                    <a:solidFill>
                                                      <a:srgbClr val="000000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i="1" kern="1200">
                                                    <a:solidFill>
                                                      <a:srgbClr val="000000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i="1" kern="1200">
                                                    <a:solidFill>
                                                      <a:srgbClr val="000000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𝑚</m:t>
                                        </m:r>
                                      </m:sup>
                                    </m:sSup>
                                  </m:den>
                                </m:f>
                              </m:sup>
                            </m:sSup>
                            <m:r>
                              <a:rPr lang="en-US" sz="2000" i="1" kern="1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i="1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000" i="1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𝑑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000" i="1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𝑒</m:t>
                                </m:r>
                              </m:e>
                              <m:sup>
                                <m:f>
                                  <m:fPr>
                                    <m:ctrlPr>
                                      <a:rPr lang="en-US" sz="20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𝐻</m:t>
                                        </m:r>
                                      </m:sub>
                                    </m:sSub>
                                    <m:r>
                                      <a:rPr lang="en-US" sz="20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𝑡</m:t>
                                    </m:r>
                                    <m:sSup>
                                      <m:sSupPr>
                                        <m:ctrlP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1+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𝜖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𝑑</m:t>
                                            </m:r>
                                          </m:sub>
                                        </m:sSub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000" i="1" kern="1200">
                                                    <a:solidFill>
                                                      <a:srgbClr val="000000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i="1" kern="1200">
                                                    <a:solidFill>
                                                      <a:srgbClr val="000000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i="1" kern="1200">
                                                    <a:solidFill>
                                                      <a:srgbClr val="000000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sz="2000" i="1" kern="120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i="1" kern="120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𝑚</m:t>
                                        </m:r>
                                      </m:sup>
                                    </m:sSup>
                                  </m:den>
                                </m:f>
                              </m:sup>
                            </m:sSup>
                          </m:e>
                        </m:d>
                      </m:e>
                    </m:nary>
                  </m:oMath>
                </a14:m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,</a:t>
                </a:r>
                <a:endParaRPr lang="en-US" sz="1200" dirty="0">
                  <a:effectLst/>
                  <a:latin typeface="Times New Roman" panose="02020603050405020304" pitchFamily="18" charset="0"/>
                  <a:ea typeface="DengXian"/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2348880"/>
                <a:ext cx="7056784" cy="689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1115616" y="1124744"/>
                <a:ext cx="7128792" cy="8397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fontAlgn="base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ru-RU" sz="2000" i="1" kern="12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lang="ru-RU" sz="2000" kern="12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 kern="12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ru-RU" sz="2000" i="1" kern="12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lang="ru-RU" sz="2000" kern="12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en-US" sz="20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lang="ru-RU" sz="2000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  <m:sup>
                          <m:r>
                            <a:rPr lang="ru-RU" sz="2000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p>
                        <m:e>
                          <m:r>
                            <a:rPr lang="ru-RU" sz="20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ru-RU" sz="20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ru-RU" sz="20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sz="20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ru-RU" sz="20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𝑢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ru-RU" sz="20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sz="20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ru-RU" sz="20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𝑒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US" sz="20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sz="2000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sz="2000" i="1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ru-RU" sz="2000" i="1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𝐻</m:t>
                                          </m:r>
                                        </m:sub>
                                      </m:sSub>
                                      <m:r>
                                        <a:rPr lang="ru-RU" sz="20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ru-RU" sz="2000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ru-RU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ru-RU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ru-RU" sz="2000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𝜖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𝑢</m:t>
                                              </m:r>
                                            </m:sub>
                                          </m:sSub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2000" i="1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000" i="1" kern="1200">
                                                      <a:solidFill>
                                                        <a:srgbClr val="000000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sz="2000" i="1" kern="1200">
                                                      <a:solidFill>
                                                        <a:srgbClr val="000000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sz="2000" kern="1200">
                                                      <a:solidFill>
                                                        <a:srgbClr val="000000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sz="2000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+</m:t>
                                              </m:r>
                                              <m:r>
                                                <a:rPr lang="ru-RU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ru-RU" sz="2000" i="1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𝑚</m:t>
                                          </m:r>
                                        </m:sup>
                                      </m:sSup>
                                    </m:den>
                                  </m:f>
                                </m:sup>
                              </m:sSup>
                              <m:r>
                                <a:rPr lang="ru-RU" sz="2000" i="1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ru-RU" sz="20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ru-RU" sz="20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sz="20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ru-RU" sz="20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ru-RU" sz="20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lang="ru-RU" sz="2000" i="1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lang="ru-RU" sz="20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en-US" sz="20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ru-RU" sz="20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𝑒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US" sz="20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sz="2000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sz="2000" i="1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ru-RU" sz="2000" i="1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𝐻</m:t>
                                          </m:r>
                                        </m:sub>
                                      </m:sSub>
                                      <m:r>
                                        <a:rPr lang="ru-RU" sz="20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ru-RU" sz="2000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ru-RU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ru-RU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ru-RU" sz="2000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𝜖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𝑑</m:t>
                                              </m:r>
                                            </m:sub>
                                          </m:sSub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2000" i="1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000" i="1" kern="1200">
                                                      <a:solidFill>
                                                        <a:srgbClr val="000000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sz="2000" i="1" kern="1200">
                                                      <a:solidFill>
                                                        <a:srgbClr val="000000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sz="2000" kern="1200">
                                                      <a:solidFill>
                                                        <a:srgbClr val="000000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sz="2000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+</m:t>
                                              </m:r>
                                              <m:r>
                                                <a:rPr lang="ru-RU" sz="2000" i="1" kern="1200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ru-RU" sz="2000" i="1" kern="1200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𝑚</m:t>
                                          </m:r>
                                        </m:sup>
                                      </m:sSup>
                                    </m:den>
                                  </m:f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1200" dirty="0">
                  <a:effectLst/>
                  <a:latin typeface="Times New Roman" panose="02020603050405020304" pitchFamily="18" charset="0"/>
                  <a:ea typeface="DengXian"/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1124744"/>
                <a:ext cx="7128792" cy="8397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92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2" descr="mFedGmb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57237" r="9529" b="6734"/>
          <a:stretch>
            <a:fillRect/>
          </a:stretch>
        </p:blipFill>
        <p:spPr bwMode="auto">
          <a:xfrm>
            <a:off x="-324544" y="798139"/>
            <a:ext cx="5450185" cy="343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mGendGm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57237" r="9529" b="6396"/>
          <a:stretch>
            <a:fillRect/>
          </a:stretch>
        </p:blipFill>
        <p:spPr bwMode="auto">
          <a:xfrm>
            <a:off x="4139952" y="3717032"/>
            <a:ext cx="539341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260648"/>
            <a:ext cx="4621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O.V.S., Phys</a:t>
            </a:r>
            <a:r>
              <a:rPr lang="en-US" dirty="0"/>
              <a:t>. Rev.,  D 89, 093007-22, 2014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590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48" y="928670"/>
            <a:ext cx="728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differential cross section for that reaction can be written as</a:t>
            </a:r>
          </a:p>
        </p:txBody>
      </p:sp>
      <p:graphicFrame>
        <p:nvGraphicFramePr>
          <p:cNvPr id="82945" name="Object 28"/>
          <p:cNvGraphicFramePr>
            <a:graphicFrameLocks noChangeAspect="1"/>
          </p:cNvGraphicFramePr>
          <p:nvPr/>
        </p:nvGraphicFramePr>
        <p:xfrm>
          <a:off x="3071802" y="142852"/>
          <a:ext cx="2568570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259" name="Equation" r:id="rId3" imgW="22328280" imgH="5676840" progId="Equation.DSMT4">
                  <p:embed/>
                </p:oleObj>
              </mc:Choice>
              <mc:Fallback>
                <p:oleObj name="Equation" r:id="rId3" imgW="22328280" imgH="5676840" progId="Equation.DSMT4">
                  <p:embed/>
                  <p:pic>
                    <p:nvPicPr>
                      <p:cNvPr id="82945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02" y="142852"/>
                        <a:ext cx="2568570" cy="70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6" name="Object 28"/>
          <p:cNvGraphicFramePr>
            <a:graphicFrameLocks noChangeAspect="1"/>
          </p:cNvGraphicFramePr>
          <p:nvPr/>
        </p:nvGraphicFramePr>
        <p:xfrm>
          <a:off x="785786" y="1928802"/>
          <a:ext cx="7500990" cy="106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260" name="Equation" r:id="rId5" imgW="118597680" imgH="14211360" progId="Equation.DSMT4">
                  <p:embed/>
                </p:oleObj>
              </mc:Choice>
              <mc:Fallback>
                <p:oleObj name="Equation" r:id="rId5" imgW="118597680" imgH="14211360" progId="Equation.DSMT4">
                  <p:embed/>
                  <p:pic>
                    <p:nvPicPr>
                      <p:cNvPr id="82946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1928802"/>
                        <a:ext cx="7500990" cy="1065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8" name="Object 4"/>
          <p:cNvGraphicFramePr>
            <a:graphicFrameLocks noChangeAspect="1"/>
          </p:cNvGraphicFramePr>
          <p:nvPr/>
        </p:nvGraphicFramePr>
        <p:xfrm>
          <a:off x="642910" y="4000504"/>
          <a:ext cx="6691313" cy="188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261" name="Equation" r:id="rId7" imgW="110880000" imgH="29248200" progId="Equation.DSMT4">
                  <p:embed/>
                </p:oleObj>
              </mc:Choice>
              <mc:Fallback>
                <p:oleObj name="Equation" r:id="rId7" imgW="110880000" imgH="29248200" progId="Equation.DSMT4">
                  <p:embed/>
                  <p:pic>
                    <p:nvPicPr>
                      <p:cNvPr id="829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4000504"/>
                        <a:ext cx="6691313" cy="188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531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ffm.jpg"/>
          <p:cNvPicPr>
            <a:picLocks noChangeAspect="1"/>
          </p:cNvPicPr>
          <p:nvPr/>
        </p:nvPicPr>
        <p:blipFill>
          <a:blip r:embed="rId2" cstate="print"/>
          <a:srcRect l="11911" t="57237" r="11911" b="8417"/>
          <a:stretch>
            <a:fillRect/>
          </a:stretch>
        </p:blipFill>
        <p:spPr>
          <a:xfrm>
            <a:off x="1045559" y="1988840"/>
            <a:ext cx="6215106" cy="39653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27984" y="260648"/>
            <a:ext cx="4621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O.V.S., Phys</a:t>
            </a:r>
            <a:r>
              <a:rPr lang="en-US" dirty="0"/>
              <a:t>. Rev.,  D 89, 093007-22, 2014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040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Box 1"/>
          <p:cNvSpPr txBox="1">
            <a:spLocks noChangeArrowheads="1"/>
          </p:cNvSpPr>
          <p:nvPr/>
        </p:nvSpPr>
        <p:spPr bwMode="auto">
          <a:xfrm>
            <a:off x="857250" y="571500"/>
            <a:ext cx="8143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H. Pagels, Phys.Rev., v.144, (</a:t>
            </a:r>
            <a:r>
              <a:rPr lang="en-US" dirty="0">
                <a:solidFill>
                  <a:srgbClr val="FF0000"/>
                </a:solidFill>
              </a:rPr>
              <a:t>1966</a:t>
            </a:r>
            <a:r>
              <a:rPr lang="en-US" dirty="0"/>
              <a:t>)</a:t>
            </a:r>
          </a:p>
          <a:p>
            <a:r>
              <a:rPr lang="en-US" dirty="0"/>
              <a:t>“</a:t>
            </a:r>
            <a:r>
              <a:rPr lang="en-US" dirty="0">
                <a:solidFill>
                  <a:srgbClr val="00B0F0"/>
                </a:solidFill>
              </a:rPr>
              <a:t>Energy-Momentum Structure Form Factors of Particles</a:t>
            </a:r>
            <a:r>
              <a:rPr lang="en-US" dirty="0"/>
              <a:t>”</a:t>
            </a:r>
          </a:p>
        </p:txBody>
      </p:sp>
      <p:graphicFrame>
        <p:nvGraphicFramePr>
          <p:cNvPr id="115718" name="Object 4"/>
          <p:cNvGraphicFramePr>
            <a:graphicFrameLocks noChangeAspect="1"/>
          </p:cNvGraphicFramePr>
          <p:nvPr/>
        </p:nvGraphicFramePr>
        <p:xfrm>
          <a:off x="0" y="1371600"/>
          <a:ext cx="91440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278" name="Equation" r:id="rId3" imgW="205118280" imgH="15024240" progId="Equation.DSMT4">
                  <p:embed/>
                </p:oleObj>
              </mc:Choice>
              <mc:Fallback>
                <p:oleObj name="Equation" r:id="rId3" imgW="205118280" imgH="15024240" progId="Equation.DSMT4">
                  <p:embed/>
                  <p:pic>
                    <p:nvPicPr>
                      <p:cNvPr id="1157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71600"/>
                        <a:ext cx="91440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85750" y="2143125"/>
          <a:ext cx="8858250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279" name="Equation" r:id="rId5" imgW="6616440" imgH="241200" progId="Equation.DSMT4">
                  <p:embed/>
                </p:oleObj>
              </mc:Choice>
              <mc:Fallback>
                <p:oleObj name="Equation" r:id="rId5" imgW="6616440" imgH="241200" progId="Equation.DSMT4">
                  <p:embed/>
                  <p:pic>
                    <p:nvPicPr>
                      <p:cNvPr id="81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2143125"/>
                        <a:ext cx="8858250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571500" y="2786063"/>
          <a:ext cx="1817688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280" name="Equation" r:id="rId7" imgW="1206360" imgH="228600" progId="Equation.DSMT4">
                  <p:embed/>
                </p:oleObj>
              </mc:Choice>
              <mc:Fallback>
                <p:oleObj name="Equation" r:id="rId7" imgW="1206360" imgH="228600" progId="Equation.DSMT4">
                  <p:embed/>
                  <p:pic>
                    <p:nvPicPr>
                      <p:cNvPr id="8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2786063"/>
                        <a:ext cx="1817688" cy="34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TextBox 5"/>
          <p:cNvSpPr txBox="1">
            <a:spLocks noChangeArrowheads="1"/>
          </p:cNvSpPr>
          <p:nvPr/>
        </p:nvSpPr>
        <p:spPr bwMode="auto">
          <a:xfrm>
            <a:off x="2500313" y="2786063"/>
            <a:ext cx="3000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“</a:t>
            </a:r>
            <a:r>
              <a:rPr lang="en-US" dirty="0">
                <a:solidFill>
                  <a:srgbClr val="0070C0"/>
                </a:solidFill>
              </a:rPr>
              <a:t>in analogy to the condition </a:t>
            </a: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5572125" y="2714625"/>
          <a:ext cx="1119188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281" name="Equation" r:id="rId9" imgW="596880" imgH="228600" progId="Equation.DSMT4">
                  <p:embed/>
                </p:oleObj>
              </mc:Choice>
              <mc:Fallback>
                <p:oleObj name="Equation" r:id="rId9" imgW="596880" imgH="228600" progId="Equation.DSMT4">
                  <p:embed/>
                  <p:pic>
                    <p:nvPicPr>
                      <p:cNvPr id="8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2714625"/>
                        <a:ext cx="1119188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100383"/>
              </p:ext>
            </p:extLst>
          </p:nvPr>
        </p:nvGraphicFramePr>
        <p:xfrm>
          <a:off x="395536" y="3501008"/>
          <a:ext cx="3298825" cy="962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282" name="Equation" r:id="rId11" imgW="1180800" imgH="279360" progId="Equation.DSMT4">
                  <p:embed/>
                </p:oleObj>
              </mc:Choice>
              <mc:Fallback>
                <p:oleObj name="Equation" r:id="rId11" imgW="1180800" imgH="279360" progId="Equation.DSMT4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501008"/>
                        <a:ext cx="3298825" cy="9622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6123826"/>
              </p:ext>
            </p:extLst>
          </p:nvPr>
        </p:nvGraphicFramePr>
        <p:xfrm>
          <a:off x="2268538" y="4613275"/>
          <a:ext cx="3462337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283" name="Equation" r:id="rId13" imgW="1511280" imgH="291960" progId="Equation.DSMT4">
                  <p:embed/>
                </p:oleObj>
              </mc:Choice>
              <mc:Fallback>
                <p:oleObj name="Equation" r:id="rId13" imgW="1511280" imgH="291960" progId="Equation.DSMT4">
                  <p:embed/>
                  <p:pic>
                    <p:nvPicPr>
                      <p:cNvPr id="1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4613275"/>
                        <a:ext cx="3462337" cy="7508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4765547"/>
              </p:ext>
            </p:extLst>
          </p:nvPr>
        </p:nvGraphicFramePr>
        <p:xfrm>
          <a:off x="1249363" y="5516563"/>
          <a:ext cx="5411787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284" name="Equation" r:id="rId15" imgW="2361960" imgH="330120" progId="Equation.DSMT4">
                  <p:embed/>
                </p:oleObj>
              </mc:Choice>
              <mc:Fallback>
                <p:oleObj name="Equation" r:id="rId15" imgW="2361960" imgH="330120" progId="Equation.DSMT4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363" y="5516563"/>
                        <a:ext cx="5411787" cy="8477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145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165067"/>
              </p:ext>
            </p:extLst>
          </p:nvPr>
        </p:nvGraphicFramePr>
        <p:xfrm>
          <a:off x="2051720" y="1196752"/>
          <a:ext cx="3298825" cy="962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259" name="Equation" r:id="rId3" imgW="1180800" imgH="279360" progId="Equation.DSMT4">
                  <p:embed/>
                </p:oleObj>
              </mc:Choice>
              <mc:Fallback>
                <p:oleObj name="Equation" r:id="rId3" imgW="1180800" imgH="279360" progId="Equation.DSMT4">
                  <p:embed/>
                  <p:pic>
                    <p:nvPicPr>
                      <p:cNvPr id="11" name="Объект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1196752"/>
                        <a:ext cx="3298825" cy="9622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111643"/>
              </p:ext>
            </p:extLst>
          </p:nvPr>
        </p:nvGraphicFramePr>
        <p:xfrm>
          <a:off x="1115616" y="2780928"/>
          <a:ext cx="5832648" cy="1053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260" name="Equation" r:id="rId5" imgW="1511280" imgH="291960" progId="Equation.DSMT4">
                  <p:embed/>
                </p:oleObj>
              </mc:Choice>
              <mc:Fallback>
                <p:oleObj name="Equation" r:id="rId5" imgW="1511280" imgH="291960" progId="Equation.DSMT4">
                  <p:embed/>
                  <p:pic>
                    <p:nvPicPr>
                      <p:cNvPr id="12" name="Объект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2780928"/>
                        <a:ext cx="5832648" cy="105329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1534488"/>
              </p:ext>
            </p:extLst>
          </p:nvPr>
        </p:nvGraphicFramePr>
        <p:xfrm>
          <a:off x="995237" y="4149080"/>
          <a:ext cx="7448321" cy="115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261" name="Equation" r:id="rId7" imgW="2361960" imgH="330120" progId="Equation.DSMT4">
                  <p:embed/>
                </p:oleObj>
              </mc:Choice>
              <mc:Fallback>
                <p:oleObj name="Equation" r:id="rId7" imgW="2361960" imgH="330120" progId="Equation.DSMT4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5237" y="4149080"/>
                        <a:ext cx="7448321" cy="115212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644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" t="62999" r="36136" b="9051"/>
          <a:stretch/>
        </p:blipFill>
        <p:spPr>
          <a:xfrm>
            <a:off x="4860032" y="1268760"/>
            <a:ext cx="2952328" cy="19168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50" r="55435"/>
          <a:stretch/>
        </p:blipFill>
        <p:spPr>
          <a:xfrm>
            <a:off x="1043608" y="1289728"/>
            <a:ext cx="2361650" cy="20608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400506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dirty="0"/>
              <a:t>[left] Charge density of u-quark b) [right] charge density of d-quark </a:t>
            </a:r>
          </a:p>
        </p:txBody>
      </p:sp>
    </p:spTree>
    <p:extLst>
      <p:ext uri="{BB962C8B-B14F-4D97-AF65-F5344CB8AC3E}">
        <p14:creationId xmlns:p14="http://schemas.microsoft.com/office/powerpoint/2010/main" val="424970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" y="1134244"/>
            <a:ext cx="3857625" cy="3581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924944"/>
            <a:ext cx="3657600" cy="33147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55916" y="620688"/>
            <a:ext cx="4634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O.V.S</a:t>
            </a:r>
            <a:r>
              <a:rPr lang="en-US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.,  O. </a:t>
            </a:r>
            <a:r>
              <a:rPr lang="en-US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Terayev</a:t>
            </a:r>
            <a:r>
              <a:rPr lang="en-US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    Phys.Rev.D79:033003,2009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5832475" y="2239963"/>
          <a:ext cx="179705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965" name="Equation" r:id="rId5" imgW="1104840" imgH="190440" progId="Equation.DSMT4">
                  <p:embed/>
                </p:oleObj>
              </mc:Choice>
              <mc:Fallback>
                <p:oleObj name="Equation" r:id="rId5" imgW="1104840" imgH="190440" progId="Equation.DSMT4">
                  <p:embed/>
                  <p:pic>
                    <p:nvPicPr>
                      <p:cNvPr id="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2475" y="2239963"/>
                        <a:ext cx="1797050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110615" y="6137841"/>
            <a:ext cx="8059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just" eaLnBrk="0" hangingPunct="0"/>
            <a:r>
              <a:rPr lang="en-US" dirty="0"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the difference of the forms  of charge density </a:t>
            </a:r>
            <a:r>
              <a:rPr lang="en-US" i="1" dirty="0"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F</a:t>
            </a:r>
            <a:r>
              <a:rPr lang="en-US" i="1" baseline="-25000" dirty="0"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1</a:t>
            </a:r>
            <a:r>
              <a:rPr lang="ru-RU" i="1" baseline="30000" dirty="0"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P</a:t>
            </a:r>
            <a:r>
              <a:rPr lang="en-US" i="1" dirty="0"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and matter density</a:t>
            </a:r>
            <a:r>
              <a:rPr lang="en-US" i="1" u="sng" dirty="0">
                <a:solidFill>
                  <a:srgbClr val="008080"/>
                </a:solidFill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 (A)</a:t>
            </a:r>
            <a:r>
              <a:rPr lang="en-US" dirty="0"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085" y="4911675"/>
            <a:ext cx="4071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MR9"/>
              </a:rPr>
              <a:t>Transverse density </a:t>
            </a:r>
            <a:r>
              <a:rPr lang="el-GR" dirty="0" smtClean="0">
                <a:latin typeface="CMMI9"/>
              </a:rPr>
              <a:t>ρ</a:t>
            </a:r>
            <a:r>
              <a:rPr lang="en-US" baseline="30000" dirty="0" err="1" smtClean="0">
                <a:latin typeface="CMMI9"/>
              </a:rPr>
              <a:t>Gr</a:t>
            </a:r>
            <a:r>
              <a:rPr lang="en-US" baseline="-25000" dirty="0" err="1" smtClean="0">
                <a:latin typeface="CMMI9"/>
              </a:rPr>
              <a:t>T</a:t>
            </a:r>
            <a:r>
              <a:rPr lang="en-US" sz="800" dirty="0" smtClean="0">
                <a:latin typeface="CMMI6"/>
              </a:rPr>
              <a:t> </a:t>
            </a:r>
            <a:r>
              <a:rPr lang="en-US" dirty="0">
                <a:latin typeface="CMR9"/>
              </a:rPr>
              <a:t>(</a:t>
            </a:r>
            <a:r>
              <a:rPr lang="en-US" dirty="0">
                <a:latin typeface="CMMI9"/>
              </a:rPr>
              <a:t>~b</a:t>
            </a:r>
            <a:r>
              <a:rPr lang="en-US" dirty="0">
                <a:latin typeface="CMR9"/>
              </a:rPr>
              <a:t>) </a:t>
            </a:r>
            <a:r>
              <a:rPr lang="en-US" dirty="0">
                <a:latin typeface="CMSY9"/>
              </a:rPr>
              <a:t>− </a:t>
            </a:r>
            <a:r>
              <a:rPr lang="el-GR" dirty="0" smtClean="0">
                <a:latin typeface="CMMI9"/>
              </a:rPr>
              <a:t>ρ</a:t>
            </a:r>
            <a:r>
              <a:rPr lang="en-US" baseline="30000" dirty="0" smtClean="0">
                <a:latin typeface="CMMI9"/>
              </a:rPr>
              <a:t>Gr</a:t>
            </a:r>
            <a:r>
              <a:rPr lang="en-US" sz="800" baseline="30000" dirty="0" smtClean="0">
                <a:latin typeface="CMMI6"/>
              </a:rPr>
              <a:t> </a:t>
            </a:r>
            <a:r>
              <a:rPr lang="en-US" sz="800" dirty="0" smtClean="0">
                <a:latin typeface="CMR6"/>
              </a:rPr>
              <a:t>0 </a:t>
            </a:r>
            <a:r>
              <a:rPr lang="en-US" dirty="0">
                <a:latin typeface="CMR9"/>
              </a:rPr>
              <a:t>(</a:t>
            </a:r>
            <a:r>
              <a:rPr lang="en-US" dirty="0">
                <a:latin typeface="CMMI9"/>
              </a:rPr>
              <a:t>b</a:t>
            </a:r>
            <a:r>
              <a:rPr lang="en-US" dirty="0">
                <a:latin typeface="CMR9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05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0" y="1676400"/>
            <a:ext cx="22098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3300"/>
                </a:solidFill>
              </a:rPr>
              <a:t>Regge theory</a:t>
            </a:r>
            <a:endParaRPr lang="ru-RU" sz="2000" dirty="0">
              <a:solidFill>
                <a:srgbClr val="FF3300"/>
              </a:solidFill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0" y="2133600"/>
            <a:ext cx="3352800" cy="523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Simple pole –   </a:t>
            </a:r>
            <a:r>
              <a:rPr lang="en-US" dirty="0">
                <a:solidFill>
                  <a:srgbClr val="C00000"/>
                </a:solidFill>
              </a:rPr>
              <a:t>(s/s</a:t>
            </a:r>
            <a:r>
              <a:rPr lang="en-US" baseline="-25000" dirty="0">
                <a:solidFill>
                  <a:srgbClr val="C00000"/>
                </a:solidFill>
              </a:rPr>
              <a:t>0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baseline="30000" dirty="0">
                <a:solidFill>
                  <a:srgbClr val="C00000"/>
                </a:solidFill>
                <a:latin typeface="Symbol" pitchFamily="18" charset="2"/>
              </a:rPr>
              <a:t>a   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0" y="2743200"/>
            <a:ext cx="51054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Double pole – Ln</a:t>
            </a:r>
            <a:r>
              <a:rPr lang="en-US" baseline="30000" dirty="0"/>
              <a:t> </a:t>
            </a:r>
            <a:r>
              <a:rPr lang="en-US" dirty="0"/>
              <a:t>(s/s</a:t>
            </a:r>
            <a:r>
              <a:rPr lang="en-US" baseline="-25000" dirty="0"/>
              <a:t>0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0" y="3286125"/>
            <a:ext cx="40386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Triple pole – Ln</a:t>
            </a:r>
            <a:r>
              <a:rPr lang="en-US" baseline="30000" dirty="0"/>
              <a:t>2</a:t>
            </a:r>
            <a:r>
              <a:rPr lang="en-US" dirty="0"/>
              <a:t>(s/s</a:t>
            </a:r>
            <a:r>
              <a:rPr lang="en-US" baseline="-25000" dirty="0"/>
              <a:t>0</a:t>
            </a:r>
            <a:r>
              <a:rPr lang="en-US" dirty="0"/>
              <a:t>) +C</a:t>
            </a:r>
            <a:endParaRPr lang="ru-RU" dirty="0"/>
          </a:p>
        </p:txBody>
      </p:sp>
      <p:sp>
        <p:nvSpPr>
          <p:cNvPr id="44039" name="Text Box 8"/>
          <p:cNvSpPr txBox="1">
            <a:spLocks noChangeArrowheads="1"/>
          </p:cNvSpPr>
          <p:nvPr/>
        </p:nvSpPr>
        <p:spPr bwMode="auto">
          <a:xfrm>
            <a:off x="4914900" y="2133600"/>
            <a:ext cx="40386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Landshoff 1984 – soft  </a:t>
            </a:r>
            <a:r>
              <a:rPr lang="en-US" b="1" dirty="0">
                <a:latin typeface="Euclid Math Two" pitchFamily="18" charset="2"/>
              </a:rPr>
              <a:t>P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44040" name="Text Box 9"/>
          <p:cNvSpPr txBox="1">
            <a:spLocks noChangeArrowheads="1"/>
          </p:cNvSpPr>
          <p:nvPr/>
        </p:nvSpPr>
        <p:spPr bwMode="auto">
          <a:xfrm>
            <a:off x="3403600" y="2118607"/>
            <a:ext cx="17526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Symbol" pitchFamily="18" charset="2"/>
              </a:rPr>
              <a:t> </a:t>
            </a:r>
            <a:r>
              <a:rPr lang="en-US" dirty="0">
                <a:solidFill>
                  <a:srgbClr val="FF3300"/>
                </a:solidFill>
                <a:latin typeface="Symbol" pitchFamily="18" charset="2"/>
              </a:rPr>
              <a:t>a = 0.08</a:t>
            </a:r>
            <a:endParaRPr lang="ru-RU" dirty="0">
              <a:solidFill>
                <a:srgbClr val="FF3300"/>
              </a:solidFill>
              <a:latin typeface="Symbol" pitchFamily="18" charset="2"/>
            </a:endParaRPr>
          </a:p>
        </p:txBody>
      </p:sp>
      <p:sp>
        <p:nvSpPr>
          <p:cNvPr id="44041" name="Text Box 10"/>
          <p:cNvSpPr txBox="1">
            <a:spLocks noChangeArrowheads="1"/>
          </p:cNvSpPr>
          <p:nvPr/>
        </p:nvSpPr>
        <p:spPr bwMode="auto">
          <a:xfrm>
            <a:off x="0" y="4500563"/>
            <a:ext cx="5943600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1988  HERA data (Landshoff ) – hard </a:t>
            </a:r>
            <a:r>
              <a:rPr lang="en-US" b="1" dirty="0">
                <a:latin typeface="Euclid Math Two" pitchFamily="18" charset="2"/>
              </a:rPr>
              <a:t>P</a:t>
            </a:r>
            <a:endParaRPr lang="ru-RU" b="1" dirty="0">
              <a:latin typeface="Euclid Math Two" pitchFamily="18" charset="2"/>
            </a:endParaRPr>
          </a:p>
        </p:txBody>
      </p:sp>
      <p:sp>
        <p:nvSpPr>
          <p:cNvPr id="44042" name="Rectangle 11"/>
          <p:cNvSpPr>
            <a:spLocks noChangeArrowheads="1"/>
          </p:cNvSpPr>
          <p:nvPr/>
        </p:nvSpPr>
        <p:spPr bwMode="auto">
          <a:xfrm>
            <a:off x="4343400" y="4468813"/>
            <a:ext cx="1524000" cy="519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3300"/>
                </a:solidFill>
                <a:latin typeface="Symbol" pitchFamily="18" charset="2"/>
              </a:rPr>
              <a:t>a</a:t>
            </a:r>
            <a:r>
              <a:rPr lang="en-US" baseline="-25000" dirty="0">
                <a:solidFill>
                  <a:srgbClr val="FF3300"/>
                </a:solidFill>
                <a:latin typeface="Symbol" pitchFamily="18" charset="2"/>
              </a:rPr>
              <a:t>2</a:t>
            </a:r>
            <a:r>
              <a:rPr lang="en-US" dirty="0">
                <a:solidFill>
                  <a:srgbClr val="FF3300"/>
                </a:solidFill>
                <a:latin typeface="Symbol" pitchFamily="18" charset="2"/>
              </a:rPr>
              <a:t> = 0.45</a:t>
            </a:r>
            <a:endParaRPr lang="ru-RU" dirty="0">
              <a:solidFill>
                <a:srgbClr val="FF3300"/>
              </a:solidFill>
              <a:latin typeface="Symbol" pitchFamily="18" charset="2"/>
            </a:endParaRPr>
          </a:p>
        </p:txBody>
      </p:sp>
      <p:sp>
        <p:nvSpPr>
          <p:cNvPr id="44043" name="Text Box 12"/>
          <p:cNvSpPr txBox="1">
            <a:spLocks noChangeArrowheads="1"/>
          </p:cNvSpPr>
          <p:nvPr/>
        </p:nvSpPr>
        <p:spPr bwMode="auto">
          <a:xfrm>
            <a:off x="0" y="3857625"/>
            <a:ext cx="57912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1976 BFKL (LO) -  </a:t>
            </a:r>
            <a:r>
              <a:rPr lang="en-US" b="1" dirty="0">
                <a:latin typeface="Euclid Math Two" pitchFamily="18" charset="2"/>
              </a:rPr>
              <a:t>P -</a:t>
            </a:r>
            <a:r>
              <a:rPr lang="en-US" dirty="0">
                <a:solidFill>
                  <a:srgbClr val="FF3300"/>
                </a:solidFill>
                <a:latin typeface="Symbol" pitchFamily="18" charset="2"/>
              </a:rPr>
              <a:t>a</a:t>
            </a:r>
            <a:r>
              <a:rPr lang="en-US" baseline="-25000" dirty="0">
                <a:solidFill>
                  <a:srgbClr val="FF3300"/>
                </a:solidFill>
                <a:latin typeface="Symbol" pitchFamily="18" charset="2"/>
              </a:rPr>
              <a:t>2</a:t>
            </a:r>
            <a:r>
              <a:rPr lang="en-US" dirty="0">
                <a:solidFill>
                  <a:srgbClr val="FF3300"/>
                </a:solidFill>
                <a:latin typeface="Symbol" pitchFamily="18" charset="2"/>
              </a:rPr>
              <a:t> = 0.4</a:t>
            </a:r>
            <a:endParaRPr lang="ru-RU" dirty="0">
              <a:solidFill>
                <a:srgbClr val="FF3300"/>
              </a:solidFill>
              <a:latin typeface="Symbol" pitchFamily="18" charset="2"/>
            </a:endParaRPr>
          </a:p>
        </p:txBody>
      </p:sp>
      <p:sp>
        <p:nvSpPr>
          <p:cNvPr id="44044" name="Text Box 13"/>
          <p:cNvSpPr txBox="1">
            <a:spLocks noChangeArrowheads="1"/>
          </p:cNvSpPr>
          <p:nvPr/>
        </p:nvSpPr>
        <p:spPr bwMode="auto">
          <a:xfrm>
            <a:off x="304800" y="5105400"/>
            <a:ext cx="66294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2005 – Kovner – 7 </a:t>
            </a:r>
            <a:r>
              <a:rPr lang="en-US" b="1" dirty="0">
                <a:latin typeface="Euclid Math Two" pitchFamily="18" charset="2"/>
              </a:rPr>
              <a:t>P -</a:t>
            </a:r>
            <a:r>
              <a:rPr lang="en-US" dirty="0">
                <a:solidFill>
                  <a:srgbClr val="FF3300"/>
                </a:solidFill>
                <a:latin typeface="Symbol" pitchFamily="18" charset="2"/>
              </a:rPr>
              <a:t>a</a:t>
            </a:r>
            <a:r>
              <a:rPr lang="en-US" baseline="-25000" dirty="0">
                <a:solidFill>
                  <a:srgbClr val="FF3300"/>
                </a:solidFill>
                <a:latin typeface="Symbol" pitchFamily="18" charset="2"/>
              </a:rPr>
              <a:t>i</a:t>
            </a:r>
            <a:r>
              <a:rPr lang="en-US" dirty="0">
                <a:solidFill>
                  <a:srgbClr val="FF3300"/>
                </a:solidFill>
                <a:latin typeface="Symbol" pitchFamily="18" charset="2"/>
              </a:rPr>
              <a:t> = 0. ..0.4. .0.8</a:t>
            </a:r>
            <a:endParaRPr lang="ru-RU" dirty="0">
              <a:solidFill>
                <a:srgbClr val="FF3300"/>
              </a:solidFill>
              <a:latin typeface="Symbol" pitchFamily="18" charset="2"/>
            </a:endParaRPr>
          </a:p>
        </p:txBody>
      </p:sp>
      <p:sp>
        <p:nvSpPr>
          <p:cNvPr id="44045" name="Прямоугольник 13"/>
          <p:cNvSpPr>
            <a:spLocks noChangeArrowheads="1"/>
          </p:cNvSpPr>
          <p:nvPr/>
        </p:nvSpPr>
        <p:spPr bwMode="auto">
          <a:xfrm>
            <a:off x="1550193" y="1356519"/>
            <a:ext cx="938213" cy="369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2"/>
                </a:solidFill>
                <a:latin typeface="Symbol" pitchFamily="18" charset="2"/>
              </a:rPr>
              <a:t>s</a:t>
            </a:r>
            <a:r>
              <a:rPr lang="en-US" b="1" baseline="-25000" dirty="0">
                <a:solidFill>
                  <a:schemeClr val="bg2"/>
                </a:solidFill>
              </a:rPr>
              <a:t>tot</a:t>
            </a:r>
            <a:r>
              <a:rPr lang="en-US" b="1" dirty="0">
                <a:solidFill>
                  <a:schemeClr val="bg2"/>
                </a:solidFill>
              </a:rPr>
              <a:t>(s)~</a:t>
            </a:r>
            <a:endParaRPr lang="ru-RU" b="1" dirty="0">
              <a:solidFill>
                <a:schemeClr val="bg2"/>
              </a:solidFill>
              <a:latin typeface="Symbol" pitchFamily="18" charset="2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2125663" y="692150"/>
          <a:ext cx="4951412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606" name="Equation" r:id="rId4" imgW="2616120" imgH="241200" progId="Equation.DSMT4">
                  <p:embed/>
                </p:oleObj>
              </mc:Choice>
              <mc:Fallback>
                <p:oleObj name="Equation" r:id="rId4" imgW="2616120" imgH="241200" progId="Equation.DSMT4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5663" y="692150"/>
                        <a:ext cx="4951412" cy="62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948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/>
          <p:cNvGraphicFramePr>
            <a:graphicFrameLocks noChangeAspect="1"/>
          </p:cNvGraphicFramePr>
          <p:nvPr>
            <p:extLst/>
          </p:nvPr>
        </p:nvGraphicFramePr>
        <p:xfrm>
          <a:off x="755576" y="1412776"/>
          <a:ext cx="7199313" cy="369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208" name="Equation" r:id="rId3" imgW="3213100" imgH="1651000" progId="Equation.DSMT4">
                  <p:embed/>
                </p:oleObj>
              </mc:Choice>
              <mc:Fallback>
                <p:oleObj name="Equation" r:id="rId3" imgW="3213100" imgH="1651000" progId="Equation.DSMT4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412776"/>
                        <a:ext cx="7199313" cy="369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1" name="TextBox 4"/>
          <p:cNvSpPr txBox="1">
            <a:spLocks noChangeArrowheads="1"/>
          </p:cNvSpPr>
          <p:nvPr/>
        </p:nvSpPr>
        <p:spPr bwMode="auto">
          <a:xfrm>
            <a:off x="1428750" y="428625"/>
            <a:ext cx="571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Hard Pomeron  in the </a:t>
            </a:r>
            <a:r>
              <a:rPr lang="en-US" dirty="0">
                <a:solidFill>
                  <a:srgbClr val="FF0000"/>
                </a:solidFill>
              </a:rPr>
              <a:t>HEGS</a:t>
            </a:r>
            <a:r>
              <a:rPr lang="en-US" dirty="0"/>
              <a:t> model calculation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0825" y="4724400"/>
            <a:ext cx="7251700" cy="12017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FontTx/>
              <a:buAutoNum type="alphaUcPeriod"/>
              <a:defRPr/>
            </a:pPr>
            <a:r>
              <a:rPr lang="en-US" dirty="0" smtClean="0"/>
              <a:t>Donnachie, P.V. Landshoff- arXiv:1112.2485 (hard Pomeron); arxiv[1309.1292] – “Although a satisfactory fit can also be obtained with the hard pomeron included, our results show </a:t>
            </a:r>
          </a:p>
          <a:p>
            <a:pPr eaLnBrk="1" hangingPunct="1">
              <a:defRPr/>
            </a:pPr>
            <a:r>
              <a:rPr lang="en-US" dirty="0" smtClean="0"/>
              <a:t>                                       </a:t>
            </a:r>
            <a:r>
              <a:rPr lang="en-US" dirty="0" smtClean="0">
                <a:solidFill>
                  <a:srgbClr val="FF0000"/>
                </a:solidFill>
              </a:rPr>
              <a:t>that is not necessary.</a:t>
            </a:r>
            <a:r>
              <a:rPr lang="en-US" dirty="0" smtClean="0"/>
              <a:t>”</a:t>
            </a:r>
          </a:p>
        </p:txBody>
      </p:sp>
      <p:sp>
        <p:nvSpPr>
          <p:cNvPr id="32773" name="Rectangle 7"/>
          <p:cNvSpPr>
            <a:spLocks noChangeArrowheads="1"/>
          </p:cNvSpPr>
          <p:nvPr/>
        </p:nvSpPr>
        <p:spPr bwMode="auto">
          <a:xfrm>
            <a:off x="2357438" y="857250"/>
            <a:ext cx="6357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O.V.S</a:t>
            </a:r>
            <a:r>
              <a:rPr lang="en-US" sz="2000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.,     Nucl.Phys. A 903 (2013) 54-64;   arxiv[1205.5867]  </a:t>
            </a:r>
            <a:endParaRPr lang="en-US" sz="3600" dirty="0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04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661" y="116632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MBX9"/>
              </a:rPr>
              <a:t>and were reported on the international </a:t>
            </a:r>
            <a:r>
              <a:rPr lang="en-US" b="1" dirty="0" smtClean="0">
                <a:latin typeface="CMBX9"/>
              </a:rPr>
              <a:t>conferences by O.V.S. :</a:t>
            </a:r>
          </a:p>
          <a:p>
            <a:r>
              <a:rPr lang="en-US" dirty="0" smtClean="0">
                <a:latin typeface="CMR9"/>
              </a:rPr>
              <a:t>International Spin Physics Symposium: SPIN2012, JINR, </a:t>
            </a:r>
            <a:r>
              <a:rPr lang="en-US" dirty="0" err="1" smtClean="0">
                <a:latin typeface="CMR9"/>
              </a:rPr>
              <a:t>Dubna</a:t>
            </a:r>
            <a:r>
              <a:rPr lang="en-US" dirty="0" smtClean="0">
                <a:latin typeface="CMR9"/>
              </a:rPr>
              <a:t>, Russia (2012);</a:t>
            </a:r>
          </a:p>
          <a:p>
            <a:r>
              <a:rPr lang="en-US" dirty="0" smtClean="0">
                <a:latin typeface="CMR9"/>
              </a:rPr>
              <a:t>The 15th conference on Elastic and Diffractive scattering, EDS Blois, Finland (2013);</a:t>
            </a:r>
          </a:p>
          <a:p>
            <a:r>
              <a:rPr lang="en-US" dirty="0" smtClean="0">
                <a:latin typeface="CMR9"/>
              </a:rPr>
              <a:t>Spin physics at </a:t>
            </a:r>
            <a:r>
              <a:rPr lang="en-US" dirty="0" err="1" smtClean="0">
                <a:latin typeface="CMR9"/>
              </a:rPr>
              <a:t>NICA,Charles</a:t>
            </a:r>
            <a:r>
              <a:rPr lang="en-US" dirty="0" smtClean="0">
                <a:latin typeface="CMR9"/>
              </a:rPr>
              <a:t> University, Prague, Czech Republic (2013);</a:t>
            </a:r>
          </a:p>
          <a:p>
            <a:r>
              <a:rPr lang="en-US" dirty="0" smtClean="0">
                <a:latin typeface="CMR9"/>
              </a:rPr>
              <a:t>XVI Workshop on high energy spin physics dspin-15, </a:t>
            </a:r>
            <a:r>
              <a:rPr lang="en-US" dirty="0" err="1" smtClean="0">
                <a:latin typeface="CMR9"/>
              </a:rPr>
              <a:t>Dubna</a:t>
            </a:r>
            <a:r>
              <a:rPr lang="en-US" dirty="0" smtClean="0">
                <a:latin typeface="CMR9"/>
              </a:rPr>
              <a:t>, Russia (2015);</a:t>
            </a:r>
          </a:p>
          <a:p>
            <a:r>
              <a:rPr lang="en-US" dirty="0" smtClean="0">
                <a:latin typeface="CMR9"/>
              </a:rPr>
              <a:t>”Selected problems in quantum field theory”, </a:t>
            </a:r>
            <a:r>
              <a:rPr lang="en-US" dirty="0" err="1" smtClean="0">
                <a:latin typeface="CMR9"/>
              </a:rPr>
              <a:t>Dubna</a:t>
            </a:r>
            <a:r>
              <a:rPr lang="en-US" dirty="0" smtClean="0">
                <a:latin typeface="CMR9"/>
              </a:rPr>
              <a:t> (2015);</a:t>
            </a:r>
          </a:p>
          <a:p>
            <a:r>
              <a:rPr lang="en-US" dirty="0" smtClean="0">
                <a:latin typeface="CMR9"/>
              </a:rPr>
              <a:t>Diffraction in High-Energy Physics (Diffraction-2016), , </a:t>
            </a:r>
            <a:r>
              <a:rPr lang="en-US" dirty="0" err="1" smtClean="0">
                <a:latin typeface="CMR9"/>
              </a:rPr>
              <a:t>Acirialle</a:t>
            </a:r>
            <a:r>
              <a:rPr lang="en-US" dirty="0" smtClean="0">
                <a:latin typeface="CMR9"/>
              </a:rPr>
              <a:t>, Italy (2016);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4661" y="2060848"/>
            <a:ext cx="90730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CMR9"/>
              </a:rPr>
              <a:t>XXXIth</a:t>
            </a:r>
            <a:r>
              <a:rPr lang="en-US" dirty="0">
                <a:latin typeface="CMR9"/>
              </a:rPr>
              <a:t> International Workshop on High Energy Physics, </a:t>
            </a:r>
            <a:r>
              <a:rPr lang="en-US" dirty="0" err="1">
                <a:latin typeface="CMR9"/>
              </a:rPr>
              <a:t>Protvino</a:t>
            </a:r>
            <a:r>
              <a:rPr lang="en-US" dirty="0">
                <a:latin typeface="CMR9"/>
              </a:rPr>
              <a:t>, Russia (2017);</a:t>
            </a:r>
          </a:p>
          <a:p>
            <a:r>
              <a:rPr lang="en-US" dirty="0">
                <a:latin typeface="CMR9"/>
              </a:rPr>
              <a:t>17th workshop on Elastic and Diffractive Scattering (EDS </a:t>
            </a:r>
            <a:r>
              <a:rPr lang="en-US" dirty="0" smtClean="0">
                <a:latin typeface="CMR9"/>
              </a:rPr>
              <a:t>Blois), </a:t>
            </a:r>
            <a:r>
              <a:rPr lang="en-US" dirty="0" err="1" smtClean="0">
                <a:latin typeface="CMR9"/>
              </a:rPr>
              <a:t>Cz.R</a:t>
            </a:r>
            <a:r>
              <a:rPr lang="en-US" dirty="0" smtClean="0">
                <a:latin typeface="CMR9"/>
              </a:rPr>
              <a:t>. </a:t>
            </a:r>
            <a:r>
              <a:rPr lang="en-US" dirty="0">
                <a:latin typeface="CMR9"/>
              </a:rPr>
              <a:t>(2017);</a:t>
            </a:r>
          </a:p>
          <a:p>
            <a:r>
              <a:rPr lang="en-US" dirty="0" err="1">
                <a:latin typeface="CMR9"/>
              </a:rPr>
              <a:t>Ginzburg</a:t>
            </a:r>
            <a:r>
              <a:rPr lang="en-US" dirty="0">
                <a:latin typeface="CMR9"/>
              </a:rPr>
              <a:t> </a:t>
            </a:r>
            <a:r>
              <a:rPr lang="en-US" dirty="0" err="1">
                <a:latin typeface="CMR9"/>
              </a:rPr>
              <a:t>Centinental</a:t>
            </a:r>
            <a:r>
              <a:rPr lang="en-US" dirty="0">
                <a:latin typeface="CMR9"/>
              </a:rPr>
              <a:t> Conference on Physics, </a:t>
            </a:r>
            <a:r>
              <a:rPr lang="en-US" dirty="0" smtClean="0">
                <a:latin typeface="CMR9"/>
              </a:rPr>
              <a:t>Moscow</a:t>
            </a:r>
            <a:r>
              <a:rPr lang="en-US" dirty="0">
                <a:latin typeface="CMR9"/>
              </a:rPr>
              <a:t>, Russia (2017);</a:t>
            </a:r>
          </a:p>
          <a:p>
            <a:r>
              <a:rPr lang="en-US" dirty="0">
                <a:latin typeface="CMR9"/>
              </a:rPr>
              <a:t>Diffraction and Low-x physics, , Reggio-Calabria, Italy (2018);</a:t>
            </a:r>
          </a:p>
          <a:p>
            <a:r>
              <a:rPr lang="en-US" dirty="0">
                <a:latin typeface="CMR9"/>
              </a:rPr>
              <a:t>The XXIV Intern. Workshop HE Physics and </a:t>
            </a:r>
            <a:r>
              <a:rPr lang="en-US" dirty="0" err="1">
                <a:latin typeface="CMR9"/>
              </a:rPr>
              <a:t>QFTh</a:t>
            </a:r>
            <a:r>
              <a:rPr lang="en-US" dirty="0">
                <a:latin typeface="CMR9"/>
              </a:rPr>
              <a:t>. (QFTHEP-2019</a:t>
            </a:r>
            <a:r>
              <a:rPr lang="en-US" dirty="0" smtClean="0">
                <a:latin typeface="CMR9"/>
              </a:rPr>
              <a:t>), RF </a:t>
            </a:r>
            <a:r>
              <a:rPr lang="en-US" dirty="0">
                <a:latin typeface="CMR9"/>
              </a:rPr>
              <a:t>(2019);</a:t>
            </a:r>
          </a:p>
          <a:p>
            <a:r>
              <a:rPr lang="en-US" dirty="0">
                <a:latin typeface="CMR9"/>
              </a:rPr>
              <a:t>XVIII Workshop on High Energy Spin Physics DSPIN-19, </a:t>
            </a:r>
            <a:r>
              <a:rPr lang="en-US" dirty="0" err="1">
                <a:latin typeface="CMR9"/>
              </a:rPr>
              <a:t>Dubna</a:t>
            </a:r>
            <a:r>
              <a:rPr lang="en-US" dirty="0">
                <a:latin typeface="CMR9"/>
              </a:rPr>
              <a:t>, Russia (2019);</a:t>
            </a:r>
          </a:p>
          <a:p>
            <a:r>
              <a:rPr lang="en-US" dirty="0">
                <a:latin typeface="CMR9"/>
              </a:rPr>
              <a:t>XXXIII Intern. </a:t>
            </a:r>
            <a:r>
              <a:rPr lang="en-US" dirty="0" smtClean="0">
                <a:latin typeface="CMR9"/>
              </a:rPr>
              <a:t>Workshop: </a:t>
            </a:r>
            <a:r>
              <a:rPr lang="en-US" dirty="0">
                <a:latin typeface="CMR9"/>
              </a:rPr>
              <a:t>Hard Problems of Hadron Physics</a:t>
            </a:r>
            <a:r>
              <a:rPr lang="en-US" dirty="0" smtClean="0">
                <a:latin typeface="CMR9"/>
              </a:rPr>
              <a:t>, </a:t>
            </a:r>
            <a:r>
              <a:rPr lang="en-US" dirty="0">
                <a:latin typeface="CMR9"/>
              </a:rPr>
              <a:t>RF (2021);</a:t>
            </a:r>
          </a:p>
          <a:p>
            <a:r>
              <a:rPr lang="en-US" dirty="0" smtClean="0">
                <a:latin typeface="CMR9"/>
              </a:rPr>
              <a:t>Int. Conf. </a:t>
            </a:r>
            <a:r>
              <a:rPr lang="en-US" dirty="0">
                <a:latin typeface="CMR9"/>
              </a:rPr>
              <a:t>on Quantum Field Theory, High-Energy Physics, and Cosmology (QFTHEPC-</a:t>
            </a:r>
          </a:p>
          <a:p>
            <a:r>
              <a:rPr lang="en-US" dirty="0">
                <a:latin typeface="CMR9"/>
              </a:rPr>
              <a:t>2022),</a:t>
            </a:r>
            <a:r>
              <a:rPr lang="en-US" dirty="0" err="1">
                <a:latin typeface="CMR9"/>
              </a:rPr>
              <a:t>Dubna</a:t>
            </a:r>
            <a:r>
              <a:rPr lang="en-US" dirty="0">
                <a:latin typeface="CMR9"/>
              </a:rPr>
              <a:t>, Russia (2022);</a:t>
            </a:r>
          </a:p>
          <a:p>
            <a:r>
              <a:rPr lang="en-US" dirty="0" smtClean="0">
                <a:latin typeface="CMR9"/>
              </a:rPr>
              <a:t>Int. Conf. </a:t>
            </a:r>
            <a:r>
              <a:rPr lang="en-US" dirty="0">
                <a:latin typeface="CMR9"/>
              </a:rPr>
              <a:t>on High Energy Physics 2023, Yerevan, Armenia (2023);</a:t>
            </a:r>
          </a:p>
          <a:p>
            <a:r>
              <a:rPr lang="en-US" dirty="0">
                <a:latin typeface="CMR9"/>
              </a:rPr>
              <a:t>XXV Intern. </a:t>
            </a:r>
            <a:r>
              <a:rPr lang="en-US" dirty="0" err="1">
                <a:latin typeface="CMR9"/>
              </a:rPr>
              <a:t>Baldin</a:t>
            </a:r>
            <a:r>
              <a:rPr lang="en-US" dirty="0">
                <a:latin typeface="CMR9"/>
              </a:rPr>
              <a:t> Seminar on HE Phys. </a:t>
            </a:r>
            <a:r>
              <a:rPr lang="en-US" dirty="0" smtClean="0">
                <a:latin typeface="CMR9"/>
              </a:rPr>
              <a:t>Rel. </a:t>
            </a:r>
            <a:r>
              <a:rPr lang="en-US" dirty="0" err="1" smtClean="0">
                <a:latin typeface="CMR9"/>
              </a:rPr>
              <a:t>Nuc</a:t>
            </a:r>
            <a:r>
              <a:rPr lang="en-US" dirty="0" smtClean="0">
                <a:latin typeface="CMR9"/>
              </a:rPr>
              <a:t>. Phys. </a:t>
            </a:r>
            <a:r>
              <a:rPr lang="en-US" dirty="0">
                <a:latin typeface="CMR9"/>
              </a:rPr>
              <a:t>and QCD, </a:t>
            </a:r>
            <a:r>
              <a:rPr lang="en-US" dirty="0" err="1">
                <a:latin typeface="CMR9"/>
              </a:rPr>
              <a:t>Dubna</a:t>
            </a:r>
            <a:r>
              <a:rPr lang="en-US" dirty="0">
                <a:latin typeface="CMR9"/>
              </a:rPr>
              <a:t>, RF (2023);</a:t>
            </a:r>
          </a:p>
          <a:p>
            <a:r>
              <a:rPr lang="en-US" dirty="0" err="1">
                <a:latin typeface="CMR9"/>
              </a:rPr>
              <a:t>XIXth</a:t>
            </a:r>
            <a:r>
              <a:rPr lang="en-US" dirty="0">
                <a:latin typeface="CMR9"/>
              </a:rPr>
              <a:t> Workshop on High Energy Spin Physics dedicated to 90th anniversary </a:t>
            </a:r>
            <a:endParaRPr lang="en-US" dirty="0" smtClean="0">
              <a:latin typeface="CMR9"/>
            </a:endParaRPr>
          </a:p>
          <a:p>
            <a:r>
              <a:rPr lang="en-US" dirty="0" smtClean="0">
                <a:latin typeface="CMR9"/>
              </a:rPr>
              <a:t>of </a:t>
            </a:r>
            <a:r>
              <a:rPr lang="en-US" dirty="0">
                <a:latin typeface="CMR9"/>
              </a:rPr>
              <a:t>A.V. </a:t>
            </a:r>
            <a:r>
              <a:rPr lang="en-US" dirty="0" err="1">
                <a:latin typeface="CMR9"/>
              </a:rPr>
              <a:t>Efremov</a:t>
            </a:r>
            <a:r>
              <a:rPr lang="en-US" dirty="0">
                <a:latin typeface="CMR9"/>
              </a:rPr>
              <a:t> </a:t>
            </a:r>
            <a:r>
              <a:rPr lang="en-US" dirty="0" smtClean="0">
                <a:latin typeface="CMR9"/>
              </a:rPr>
              <a:t>birth,  </a:t>
            </a:r>
            <a:r>
              <a:rPr lang="en-US" dirty="0" err="1" smtClean="0">
                <a:latin typeface="CMR9"/>
              </a:rPr>
              <a:t>Dubna</a:t>
            </a:r>
            <a:r>
              <a:rPr lang="en-US" dirty="0">
                <a:latin typeface="CMR9"/>
              </a:rPr>
              <a:t>, Russia (2023);</a:t>
            </a:r>
          </a:p>
          <a:p>
            <a:r>
              <a:rPr lang="en-US" dirty="0" err="1">
                <a:latin typeface="CMR9"/>
              </a:rPr>
              <a:t>XXXiV</a:t>
            </a:r>
            <a:r>
              <a:rPr lang="en-US" dirty="0">
                <a:latin typeface="CMR9"/>
              </a:rPr>
              <a:t> Intern. Workshop on HE Phys.: ”Hard Problems of Hadron Physics: </a:t>
            </a:r>
            <a:endParaRPr lang="en-US" dirty="0" smtClean="0">
              <a:latin typeface="CMR9"/>
            </a:endParaRPr>
          </a:p>
          <a:p>
            <a:r>
              <a:rPr lang="en-US" dirty="0">
                <a:latin typeface="CMR9"/>
              </a:rPr>
              <a:t> </a:t>
            </a:r>
            <a:r>
              <a:rPr lang="en-US" dirty="0" smtClean="0">
                <a:latin typeface="CMR9"/>
              </a:rPr>
              <a:t>Non-Perturbative</a:t>
            </a:r>
            <a:r>
              <a:rPr lang="en-US" dirty="0">
                <a:latin typeface="CMR9"/>
              </a:rPr>
              <a:t> </a:t>
            </a:r>
            <a:r>
              <a:rPr lang="en-US" dirty="0" smtClean="0">
                <a:latin typeface="CMR9"/>
              </a:rPr>
              <a:t> QCD</a:t>
            </a:r>
            <a:r>
              <a:rPr lang="en-US" dirty="0">
                <a:latin typeface="CMR9"/>
              </a:rPr>
              <a:t>”, </a:t>
            </a:r>
            <a:r>
              <a:rPr lang="en-US" dirty="0" err="1">
                <a:latin typeface="CMR9"/>
              </a:rPr>
              <a:t>Protvino</a:t>
            </a:r>
            <a:r>
              <a:rPr lang="en-US" dirty="0">
                <a:latin typeface="CMR9"/>
              </a:rPr>
              <a:t>, RF (2024);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14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  </a:t>
            </a:r>
            <a:endParaRPr lang="ru-RU" altLang="en-US" dirty="0"/>
          </a:p>
        </p:txBody>
      </p:sp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685800" y="3810000"/>
          <a:ext cx="57150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140" name="Equation" r:id="rId3" imgW="3860640" imgH="469800" progId="Equation.DSMT4">
                  <p:embed/>
                </p:oleObj>
              </mc:Choice>
              <mc:Fallback>
                <p:oleObj name="Equation" r:id="rId3" imgW="3860640" imgH="469800" progId="Equation.DSMT4">
                  <p:embed/>
                  <p:pic>
                    <p:nvPicPr>
                      <p:cNvPr id="522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810000"/>
                        <a:ext cx="5715000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691250"/>
              </p:ext>
            </p:extLst>
          </p:nvPr>
        </p:nvGraphicFramePr>
        <p:xfrm>
          <a:off x="22444" y="2373313"/>
          <a:ext cx="1907704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141" name="Equation" r:id="rId5" imgW="634680" imgH="177480" progId="Equation.DSMT4">
                  <p:embed/>
                </p:oleObj>
              </mc:Choice>
              <mc:Fallback>
                <p:oleObj name="Equation" r:id="rId5" imgW="634680" imgH="177480" progId="Equation.DSMT4">
                  <p:embed/>
                  <p:pic>
                    <p:nvPicPr>
                      <p:cNvPr id="5223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44" y="2373313"/>
                        <a:ext cx="1907704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1" name="Object 7"/>
          <p:cNvGraphicFramePr>
            <a:graphicFrameLocks noChangeAspect="1"/>
          </p:cNvGraphicFramePr>
          <p:nvPr/>
        </p:nvGraphicFramePr>
        <p:xfrm>
          <a:off x="685800" y="3276600"/>
          <a:ext cx="1143000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142" name="Equation" r:id="rId7" imgW="583920" imgH="177480" progId="Equation.DSMT4">
                  <p:embed/>
                </p:oleObj>
              </mc:Choice>
              <mc:Fallback>
                <p:oleObj name="Equation" r:id="rId7" imgW="583920" imgH="177480" progId="Equation.DSMT4">
                  <p:embed/>
                  <p:pic>
                    <p:nvPicPr>
                      <p:cNvPr id="5223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276600"/>
                        <a:ext cx="1143000" cy="34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5429436"/>
              </p:ext>
            </p:extLst>
          </p:nvPr>
        </p:nvGraphicFramePr>
        <p:xfrm>
          <a:off x="1793875" y="2420938"/>
          <a:ext cx="674211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143" name="Equation" r:id="rId9" imgW="3288960" imgH="241200" progId="Equation.DSMT4">
                  <p:embed/>
                </p:oleObj>
              </mc:Choice>
              <mc:Fallback>
                <p:oleObj name="Equation" r:id="rId9" imgW="3288960" imgH="241200" progId="Equation.DSMT4">
                  <p:embed/>
                  <p:pic>
                    <p:nvPicPr>
                      <p:cNvPr id="5223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75" y="2420938"/>
                        <a:ext cx="6742113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3711652"/>
              </p:ext>
            </p:extLst>
          </p:nvPr>
        </p:nvGraphicFramePr>
        <p:xfrm>
          <a:off x="2032000" y="3200400"/>
          <a:ext cx="6375400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144" name="Equation" r:id="rId11" imgW="3288960" imgH="241200" progId="Equation.DSMT4">
                  <p:embed/>
                </p:oleObj>
              </mc:Choice>
              <mc:Fallback>
                <p:oleObj name="Equation" r:id="rId11" imgW="3288960" imgH="241200" progId="Equation.DSMT4">
                  <p:embed/>
                  <p:pic>
                    <p:nvPicPr>
                      <p:cNvPr id="5223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0" y="3200400"/>
                        <a:ext cx="6375400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3733800" y="1752600"/>
            <a:ext cx="885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t = 0</a:t>
            </a:r>
            <a:endParaRPr lang="fr-FR" altLang="en-US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381000" y="51054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>
                <a:effectLst/>
              </a:rPr>
              <a:t>The Froissart bound</a:t>
            </a:r>
            <a:endParaRPr lang="ru-RU" altLang="en-US" sz="2400">
              <a:effectLst/>
            </a:endParaRPr>
          </a:p>
        </p:txBody>
      </p:sp>
      <p:graphicFrame>
        <p:nvGraphicFramePr>
          <p:cNvPr id="52236" name="Object 12"/>
          <p:cNvGraphicFramePr>
            <a:graphicFrameLocks noChangeAspect="1"/>
          </p:cNvGraphicFramePr>
          <p:nvPr/>
        </p:nvGraphicFramePr>
        <p:xfrm>
          <a:off x="3657600" y="5029200"/>
          <a:ext cx="24384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145" name="Equation" r:id="rId13" imgW="1168200" imgH="241200" progId="Equation.DSMT4">
                  <p:embed/>
                </p:oleObj>
              </mc:Choice>
              <mc:Fallback>
                <p:oleObj name="Equation" r:id="rId13" imgW="1168200" imgH="241200" progId="Equation.DSMT4">
                  <p:embed/>
                  <p:pic>
                    <p:nvPicPr>
                      <p:cNvPr id="5223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5029200"/>
                        <a:ext cx="243840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178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5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2195736" y="1416606"/>
            <a:ext cx="4660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Generalized  </a:t>
            </a:r>
            <a:r>
              <a:rPr lang="en-US" dirty="0"/>
              <a:t>Parton Distributions -GPDs</a:t>
            </a:r>
            <a:endParaRPr lang="ru-RU" dirty="0"/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071563" y="2357438"/>
            <a:ext cx="1857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Electromagnetic form factors</a:t>
            </a:r>
          </a:p>
          <a:p>
            <a:r>
              <a:rPr lang="en-US" dirty="0"/>
              <a:t>(charge distribution)</a:t>
            </a:r>
            <a:endParaRPr lang="ru-RU" dirty="0"/>
          </a:p>
        </p:txBody>
      </p:sp>
      <p:sp>
        <p:nvSpPr>
          <p:cNvPr id="8198" name="TextBox 4"/>
          <p:cNvSpPr txBox="1">
            <a:spLocks noChangeArrowheads="1"/>
          </p:cNvSpPr>
          <p:nvPr/>
        </p:nvSpPr>
        <p:spPr bwMode="auto">
          <a:xfrm>
            <a:off x="4857750" y="2571750"/>
            <a:ext cx="22145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 smtClean="0"/>
              <a:t>Gravitomagnetic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  form  factors</a:t>
            </a:r>
          </a:p>
          <a:p>
            <a:r>
              <a:rPr lang="en-US" dirty="0"/>
              <a:t>(matter distribution)</a:t>
            </a:r>
          </a:p>
          <a:p>
            <a:endParaRPr lang="ru-RU" dirty="0"/>
          </a:p>
        </p:txBody>
      </p:sp>
      <p:cxnSp>
        <p:nvCxnSpPr>
          <p:cNvPr id="7" name="Прямая со стрелкой 6"/>
          <p:cNvCxnSpPr>
            <a:stCxn id="20482" idx="2"/>
          </p:cNvCxnSpPr>
          <p:nvPr/>
        </p:nvCxnSpPr>
        <p:spPr>
          <a:xfrm flipH="1">
            <a:off x="2124300" y="1785938"/>
            <a:ext cx="2401712" cy="5593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143375" y="1785938"/>
            <a:ext cx="1500188" cy="571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4695" name="Object 6"/>
          <p:cNvGraphicFramePr>
            <a:graphicFrameLocks noChangeAspect="1"/>
          </p:cNvGraphicFramePr>
          <p:nvPr/>
        </p:nvGraphicFramePr>
        <p:xfrm>
          <a:off x="331788" y="3917950"/>
          <a:ext cx="3824287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2" name="Equation" r:id="rId3" imgW="2005560" imgH="457200" progId="Equation.DSMT4">
                  <p:embed/>
                </p:oleObj>
              </mc:Choice>
              <mc:Fallback>
                <p:oleObj name="Equation" r:id="rId3" imgW="2005560" imgH="457200" progId="Equation.DSMT4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8" y="3917950"/>
                        <a:ext cx="3824287" cy="111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97" name="Object 8"/>
          <p:cNvGraphicFramePr>
            <a:graphicFrameLocks noChangeAspect="1"/>
          </p:cNvGraphicFramePr>
          <p:nvPr/>
        </p:nvGraphicFramePr>
        <p:xfrm>
          <a:off x="498475" y="5072063"/>
          <a:ext cx="2647950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3" name="Equation" r:id="rId5" imgW="1332720" imgH="406440" progId="Equation.DSMT4">
                  <p:embed/>
                </p:oleObj>
              </mc:Choice>
              <mc:Fallback>
                <p:oleObj name="Equation" r:id="rId5" imgW="1332720" imgH="406440" progId="Equation.DSMT4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475" y="5072063"/>
                        <a:ext cx="2647950" cy="103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1980202"/>
              </p:ext>
            </p:extLst>
          </p:nvPr>
        </p:nvGraphicFramePr>
        <p:xfrm>
          <a:off x="4927600" y="4914900"/>
          <a:ext cx="2647950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4" name="Equation" r:id="rId7" imgW="1332720" imgH="419040" progId="Equation.DSMT4">
                  <p:embed/>
                </p:oleObj>
              </mc:Choice>
              <mc:Fallback>
                <p:oleObj name="Equation" r:id="rId7" imgW="1332720" imgH="419040" progId="Equation.DSMT4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7600" y="4914900"/>
                        <a:ext cx="2647950" cy="105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71563" y="949027"/>
            <a:ext cx="6261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Обобщенные </a:t>
            </a:r>
            <a:r>
              <a:rPr lang="ru-RU" sz="2400" dirty="0" err="1" smtClean="0">
                <a:solidFill>
                  <a:srgbClr val="FF0000"/>
                </a:solidFill>
              </a:rPr>
              <a:t>партонные</a:t>
            </a:r>
            <a:r>
              <a:rPr lang="en-US" sz="2400" dirty="0" smtClean="0">
                <a:solidFill>
                  <a:srgbClr val="FF0000"/>
                </a:solidFill>
              </a:rPr>
              <a:t>  </a:t>
            </a:r>
            <a:r>
              <a:rPr lang="ru-RU" sz="2400" dirty="0" smtClean="0">
                <a:solidFill>
                  <a:srgbClr val="FF0000"/>
                </a:solidFill>
              </a:rPr>
              <a:t>распределения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69684" y="291198"/>
            <a:ext cx="546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O.V. </a:t>
            </a:r>
            <a:r>
              <a:rPr lang="en-US" dirty="0" err="1" smtClean="0">
                <a:solidFill>
                  <a:srgbClr val="0070C0"/>
                </a:solidFill>
              </a:rPr>
              <a:t>Selyugin</a:t>
            </a:r>
            <a:r>
              <a:rPr lang="en-US" dirty="0" smtClean="0">
                <a:solidFill>
                  <a:srgbClr val="0070C0"/>
                </a:solidFill>
              </a:rPr>
              <a:t>,  </a:t>
            </a:r>
            <a:r>
              <a:rPr lang="en-US" dirty="0" err="1" smtClean="0">
                <a:solidFill>
                  <a:srgbClr val="0070C0"/>
                </a:solidFill>
              </a:rPr>
              <a:t>Phys.Rev</a:t>
            </a:r>
            <a:r>
              <a:rPr lang="en-US" dirty="0">
                <a:solidFill>
                  <a:srgbClr val="0070C0"/>
                </a:solidFill>
              </a:rPr>
              <a:t>. D 91, 113003 (2015)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19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00"/>
          <a:stretch/>
        </p:blipFill>
        <p:spPr>
          <a:xfrm>
            <a:off x="-186289" y="1052736"/>
            <a:ext cx="4581712" cy="2852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50"/>
          <a:stretch/>
        </p:blipFill>
        <p:spPr>
          <a:xfrm>
            <a:off x="4427984" y="1052736"/>
            <a:ext cx="4581712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8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524200"/>
              </p:ext>
            </p:extLst>
          </p:nvPr>
        </p:nvGraphicFramePr>
        <p:xfrm>
          <a:off x="201613" y="2495550"/>
          <a:ext cx="4360862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550" name="Equation" r:id="rId3" imgW="1917360" imgH="241200" progId="Equation.DSMT4">
                  <p:embed/>
                </p:oleObj>
              </mc:Choice>
              <mc:Fallback>
                <p:oleObj name="Equation" r:id="rId3" imgW="1917360" imgH="241200" progId="Equation.DSMT4">
                  <p:embed/>
                  <p:pic>
                    <p:nvPicPr>
                      <p:cNvPr id="4198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13" y="2495550"/>
                        <a:ext cx="4360862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1760968"/>
              </p:ext>
            </p:extLst>
          </p:nvPr>
        </p:nvGraphicFramePr>
        <p:xfrm>
          <a:off x="4607586" y="2465971"/>
          <a:ext cx="4651375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551" name="Equation" r:id="rId5" imgW="2044700" imgH="241300" progId="Equation.DSMT4">
                  <p:embed/>
                </p:oleObj>
              </mc:Choice>
              <mc:Fallback>
                <p:oleObj name="Equation" r:id="rId5" imgW="2044700" imgH="241300" progId="Equation.DSMT4">
                  <p:embed/>
                  <p:pic>
                    <p:nvPicPr>
                      <p:cNvPr id="4198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7586" y="2465971"/>
                        <a:ext cx="4651375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7276502"/>
              </p:ext>
            </p:extLst>
          </p:nvPr>
        </p:nvGraphicFramePr>
        <p:xfrm>
          <a:off x="233767" y="3451836"/>
          <a:ext cx="7648575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552" name="Equation" r:id="rId7" imgW="3365280" imgH="253800" progId="Equation.DSMT4">
                  <p:embed/>
                </p:oleObj>
              </mc:Choice>
              <mc:Fallback>
                <p:oleObj name="Equation" r:id="rId7" imgW="3365280" imgH="253800" progId="Equation.DSMT4">
                  <p:embed/>
                  <p:pic>
                    <p:nvPicPr>
                      <p:cNvPr id="3584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767" y="3451836"/>
                        <a:ext cx="7648575" cy="57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0" name="TextBox 10"/>
          <p:cNvSpPr txBox="1">
            <a:spLocks noChangeArrowheads="1"/>
          </p:cNvSpPr>
          <p:nvPr/>
        </p:nvSpPr>
        <p:spPr bwMode="auto">
          <a:xfrm>
            <a:off x="340225" y="185769"/>
            <a:ext cx="85347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Extending </a:t>
            </a:r>
            <a:r>
              <a:rPr lang="en-US" dirty="0">
                <a:solidFill>
                  <a:srgbClr val="00B050"/>
                </a:solidFill>
              </a:rPr>
              <a:t>of </a:t>
            </a:r>
            <a:r>
              <a:rPr lang="en-US" dirty="0" smtClean="0">
                <a:solidFill>
                  <a:srgbClr val="00B050"/>
                </a:solidFill>
              </a:rPr>
              <a:t>model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smtClean="0">
                <a:solidFill>
                  <a:srgbClr val="FF0000"/>
                </a:solidFill>
              </a:rPr>
              <a:t>HEGS2</a:t>
            </a:r>
            <a:r>
              <a:rPr lang="en-US" dirty="0" smtClean="0"/>
              <a:t>) –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O.V. S. Phys.Rev. D 91, (2015) 113003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6631438"/>
              </p:ext>
            </p:extLst>
          </p:nvPr>
        </p:nvGraphicFramePr>
        <p:xfrm>
          <a:off x="277247" y="4402487"/>
          <a:ext cx="7543800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553" name="Equation" r:id="rId9" imgW="3797280" imgH="431640" progId="Equation.DSMT4">
                  <p:embed/>
                </p:oleObj>
              </mc:Choice>
              <mc:Fallback>
                <p:oleObj name="Equation" r:id="rId9" imgW="3797280" imgH="431640" progId="Equation.DSMT4">
                  <p:embed/>
                  <p:pic>
                    <p:nvPicPr>
                      <p:cNvPr id="4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247" y="4402487"/>
                        <a:ext cx="7543800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275253"/>
              </p:ext>
            </p:extLst>
          </p:nvPr>
        </p:nvGraphicFramePr>
        <p:xfrm>
          <a:off x="251520" y="5661248"/>
          <a:ext cx="3562995" cy="501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554" name="Equation" r:id="rId11" imgW="1714500" imgH="241300" progId="Equation.DSMT4">
                  <p:embed/>
                </p:oleObj>
              </mc:Choice>
              <mc:Fallback>
                <p:oleObj name="Equation" r:id="rId11" imgW="1714500" imgH="241300" progId="Equation.DSMT4">
                  <p:embed/>
                  <p:pic>
                    <p:nvPicPr>
                      <p:cNvPr id="1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5661248"/>
                        <a:ext cx="3562995" cy="5013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4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9851258"/>
              </p:ext>
            </p:extLst>
          </p:nvPr>
        </p:nvGraphicFramePr>
        <p:xfrm>
          <a:off x="0" y="1167617"/>
          <a:ext cx="6469063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555" name="Equation" r:id="rId13" imgW="3200400" imgH="482400" progId="Equation.DSMT4">
                  <p:embed/>
                </p:oleObj>
              </mc:Choice>
              <mc:Fallback>
                <p:oleObj name="Equation" r:id="rId13" imgW="3200400" imgH="482400" progId="Equation.DSMT4">
                  <p:embed/>
                  <p:pic>
                    <p:nvPicPr>
                      <p:cNvPr id="41994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67617"/>
                        <a:ext cx="6469063" cy="97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511154" y="487701"/>
            <a:ext cx="397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MR9"/>
              </a:rPr>
              <a:t>O.V. S., Phys. At. </a:t>
            </a:r>
            <a:r>
              <a:rPr lang="en-US" dirty="0" err="1">
                <a:solidFill>
                  <a:srgbClr val="0070C0"/>
                </a:solidFill>
                <a:latin typeface="CMR9"/>
              </a:rPr>
              <a:t>Nucl</a:t>
            </a:r>
            <a:r>
              <a:rPr lang="en-US" dirty="0">
                <a:solidFill>
                  <a:srgbClr val="0070C0"/>
                </a:solidFill>
                <a:latin typeface="CMR9"/>
              </a:rPr>
              <a:t>. V. </a:t>
            </a:r>
            <a:r>
              <a:rPr lang="en-US" dirty="0" smtClean="0">
                <a:solidFill>
                  <a:srgbClr val="0070C0"/>
                </a:solidFill>
                <a:latin typeface="CMR9"/>
              </a:rPr>
              <a:t>87,  </a:t>
            </a:r>
            <a:r>
              <a:rPr lang="en-US" b="1" dirty="0">
                <a:solidFill>
                  <a:srgbClr val="0070C0"/>
                </a:solidFill>
                <a:latin typeface="CMBX9"/>
              </a:rPr>
              <a:t>(2024</a:t>
            </a:r>
            <a:r>
              <a:rPr lang="en-US" b="1" dirty="0">
                <a:latin typeface="CMBX9"/>
              </a:rPr>
              <a:t>)</a:t>
            </a:r>
            <a:endParaRPr lang="en-US" dirty="0"/>
          </a:p>
        </p:txBody>
      </p:sp>
      <p:graphicFrame>
        <p:nvGraphicFramePr>
          <p:cNvPr id="1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4251476"/>
              </p:ext>
            </p:extLst>
          </p:nvPr>
        </p:nvGraphicFramePr>
        <p:xfrm>
          <a:off x="7027316" y="1107560"/>
          <a:ext cx="2109788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556" name="Equation" r:id="rId15" imgW="927000" imgH="507960" progId="Equation.DSMT4">
                  <p:embed/>
                </p:oleObj>
              </mc:Choice>
              <mc:Fallback>
                <p:oleObj name="Equation" r:id="rId15" imgW="927000" imgH="507960" progId="Equation.DSMT4">
                  <p:embed/>
                  <p:pic>
                    <p:nvPicPr>
                      <p:cNvPr id="4198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7316" y="1107560"/>
                        <a:ext cx="2109788" cy="115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52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864164"/>
              </p:ext>
            </p:extLst>
          </p:nvPr>
        </p:nvGraphicFramePr>
        <p:xfrm>
          <a:off x="467544" y="391451"/>
          <a:ext cx="6768752" cy="116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527" name="Equation" r:id="rId3" imgW="2743200" imgH="469800" progId="Equation.DSMT4">
                  <p:embed/>
                </p:oleObj>
              </mc:Choice>
              <mc:Fallback>
                <p:oleObj name="Equation" r:id="rId3" imgW="2743200" imgH="469800" progId="Equation.DSMT4">
                  <p:embed/>
                  <p:pic>
                    <p:nvPicPr>
                      <p:cNvPr id="3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391451"/>
                        <a:ext cx="6768752" cy="1160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3722715"/>
              </p:ext>
            </p:extLst>
          </p:nvPr>
        </p:nvGraphicFramePr>
        <p:xfrm>
          <a:off x="6660232" y="1114953"/>
          <a:ext cx="2088232" cy="509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528" name="Equation" r:id="rId5" imgW="1041120" imgH="253800" progId="Equation.DSMT4">
                  <p:embed/>
                </p:oleObj>
              </mc:Choice>
              <mc:Fallback>
                <p:oleObj name="Equation" r:id="rId5" imgW="1041120" imgH="253800" progId="Equation.DSMT4">
                  <p:embed/>
                  <p:pic>
                    <p:nvPicPr>
                      <p:cNvPr id="4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2" y="1114953"/>
                        <a:ext cx="2088232" cy="5094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130790"/>
              </p:ext>
            </p:extLst>
          </p:nvPr>
        </p:nvGraphicFramePr>
        <p:xfrm>
          <a:off x="0" y="2060848"/>
          <a:ext cx="8912785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529" name="Equation" r:id="rId7" imgW="3987720" imgH="482400" progId="Equation.DSMT4">
                  <p:embed/>
                </p:oleObj>
              </mc:Choice>
              <mc:Fallback>
                <p:oleObj name="Equation" r:id="rId7" imgW="3987720" imgH="482400" progId="Equation.DSMT4">
                  <p:embed/>
                  <p:pic>
                    <p:nvPicPr>
                      <p:cNvPr id="5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60848"/>
                        <a:ext cx="8912785" cy="1080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95536" y="3501008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model used in fitting </a:t>
            </a:r>
            <a:r>
              <a:rPr lang="en-US" b="1" dirty="0"/>
              <a:t>procedure </a:t>
            </a:r>
            <a:r>
              <a:rPr lang="en-US" b="1" dirty="0">
                <a:solidFill>
                  <a:srgbClr val="C00000"/>
                </a:solidFill>
              </a:rPr>
              <a:t>only statistical </a:t>
            </a:r>
            <a:r>
              <a:rPr lang="en-US" dirty="0"/>
              <a:t>errors, </a:t>
            </a:r>
          </a:p>
          <a:p>
            <a:r>
              <a:rPr lang="en-US" dirty="0"/>
              <a:t> the systematical errors used as additional </a:t>
            </a:r>
            <a:r>
              <a:rPr lang="en-US" dirty="0">
                <a:solidFill>
                  <a:srgbClr val="0070C0"/>
                </a:solidFill>
              </a:rPr>
              <a:t>normalization coefficient which is the same </a:t>
            </a:r>
            <a:r>
              <a:rPr lang="en-US" dirty="0"/>
              <a:t>for experimental data of one set.</a:t>
            </a:r>
          </a:p>
        </p:txBody>
      </p:sp>
      <p:graphicFrame>
        <p:nvGraphicFramePr>
          <p:cNvPr id="6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982715"/>
              </p:ext>
            </p:extLst>
          </p:nvPr>
        </p:nvGraphicFramePr>
        <p:xfrm>
          <a:off x="613345" y="4533769"/>
          <a:ext cx="8061326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530" name="Equation" r:id="rId9" imgW="3987720" imgH="482400" progId="Equation.DSMT4">
                  <p:embed/>
                </p:oleObj>
              </mc:Choice>
              <mc:Fallback>
                <p:oleObj name="Equation" r:id="rId9" imgW="3987720" imgH="482400" progId="Equation.DSMT4">
                  <p:embed/>
                  <p:pic>
                    <p:nvPicPr>
                      <p:cNvPr id="1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345" y="4533769"/>
                        <a:ext cx="8061326" cy="97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9512" y="6021288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do not use the ‘data” of                        and  </a:t>
            </a:r>
          </a:p>
          <a:p>
            <a:r>
              <a:rPr lang="en-US" dirty="0" smtClean="0"/>
              <a:t>As they extract from the differential cross sections with some model approximations. </a:t>
            </a:r>
            <a:endParaRPr lang="en-US" dirty="0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95770"/>
              </p:ext>
            </p:extLst>
          </p:nvPr>
        </p:nvGraphicFramePr>
        <p:xfrm>
          <a:off x="2698302" y="5957931"/>
          <a:ext cx="1746250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531" name="Equation" r:id="rId11" imgW="863225" imgH="203112" progId="Equation.DSMT4">
                  <p:embed/>
                </p:oleObj>
              </mc:Choice>
              <mc:Fallback>
                <p:oleObj name="Equation" r:id="rId11" imgW="863225" imgH="203112" progId="Equation.DSMT4">
                  <p:embed/>
                  <p:pic>
                    <p:nvPicPr>
                      <p:cNvPr id="1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302" y="5957931"/>
                        <a:ext cx="1746250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6576814"/>
              </p:ext>
            </p:extLst>
          </p:nvPr>
        </p:nvGraphicFramePr>
        <p:xfrm>
          <a:off x="5148064" y="5957930"/>
          <a:ext cx="736600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532" name="Equation" r:id="rId13" imgW="457200" imgH="228600" progId="Equation.DSMT4">
                  <p:embed/>
                </p:oleObj>
              </mc:Choice>
              <mc:Fallback>
                <p:oleObj name="Equation" r:id="rId13" imgW="457200" imgH="228600" progId="Equation.DSMT4">
                  <p:embed/>
                  <p:pic>
                    <p:nvPicPr>
                      <p:cNvPr id="1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5957930"/>
                        <a:ext cx="736600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309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0"/>
            <a:ext cx="3960439" cy="2461545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7720449"/>
              </p:ext>
            </p:extLst>
          </p:nvPr>
        </p:nvGraphicFramePr>
        <p:xfrm>
          <a:off x="1619672" y="2708920"/>
          <a:ext cx="5832648" cy="4356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745" name="Acrobat Document" r:id="rId4" imgW="3085940" imgH="2304900" progId="AcroExch.Document.DC">
                  <p:embed/>
                </p:oleObj>
              </mc:Choice>
              <mc:Fallback>
                <p:oleObj name="Acrobat Document" r:id="rId4" imgW="3085940" imgH="2304900" progId="AcroExch.Document.DC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19672" y="2708920"/>
                        <a:ext cx="5832648" cy="43564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2" descr="sp9p9.jpg"/>
          <p:cNvPicPr>
            <a:picLocks noChangeAspect="1"/>
          </p:cNvPicPr>
          <p:nvPr/>
        </p:nvPicPr>
        <p:blipFill>
          <a:blip r:embed="rId6"/>
          <a:srcRect l="11911" t="57237" r="11911" b="8417"/>
          <a:stretch>
            <a:fillRect/>
          </a:stretch>
        </p:blipFill>
        <p:spPr bwMode="auto">
          <a:xfrm>
            <a:off x="107504" y="116632"/>
            <a:ext cx="4252490" cy="271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617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8" t="56698" r="9365" b="7602"/>
          <a:stretch/>
        </p:blipFill>
        <p:spPr>
          <a:xfrm>
            <a:off x="-252536" y="-9622"/>
            <a:ext cx="5270277" cy="35135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 t="54602" r="10378" b="9049"/>
          <a:stretch/>
        </p:blipFill>
        <p:spPr>
          <a:xfrm>
            <a:off x="4716016" y="-92807"/>
            <a:ext cx="5414293" cy="3596702"/>
          </a:xfrm>
          <a:prstGeom prst="rect">
            <a:avLst/>
          </a:prstGeom>
        </p:spPr>
      </p:pic>
      <p:graphicFrame>
        <p:nvGraphicFramePr>
          <p:cNvPr id="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0393817"/>
              </p:ext>
            </p:extLst>
          </p:nvPr>
        </p:nvGraphicFramePr>
        <p:xfrm>
          <a:off x="467544" y="3861048"/>
          <a:ext cx="7764501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940" name="Equation" r:id="rId5" imgW="3670200" imgH="241200" progId="Equation.DSMT4">
                  <p:embed/>
                </p:oleObj>
              </mc:Choice>
              <mc:Fallback>
                <p:oleObj name="Equation" r:id="rId5" imgW="3670200" imgH="241200" progId="Equation.DSMT4">
                  <p:embed/>
                  <p:pic>
                    <p:nvPicPr>
                      <p:cNvPr id="1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3861048"/>
                        <a:ext cx="7764501" cy="5040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683394"/>
              </p:ext>
            </p:extLst>
          </p:nvPr>
        </p:nvGraphicFramePr>
        <p:xfrm>
          <a:off x="321980" y="5229200"/>
          <a:ext cx="8055628" cy="492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941" name="Equation" r:id="rId7" imgW="3797280" imgH="241200" progId="Equation.DSMT4">
                  <p:embed/>
                </p:oleObj>
              </mc:Choice>
              <mc:Fallback>
                <p:oleObj name="Equation" r:id="rId7" imgW="3797280" imgH="241200" progId="Equation.DSMT4">
                  <p:embed/>
                  <p:pic>
                    <p:nvPicPr>
                      <p:cNvPr id="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980" y="5229200"/>
                        <a:ext cx="8055628" cy="4927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1560" y="5949280"/>
            <a:ext cx="776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Nemez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talk on workshop ,  May 28 (2018)</a:t>
            </a:r>
          </a:p>
        </p:txBody>
      </p:sp>
    </p:spTree>
    <p:extLst>
      <p:ext uri="{BB962C8B-B14F-4D97-AF65-F5344CB8AC3E}">
        <p14:creationId xmlns:p14="http://schemas.microsoft.com/office/powerpoint/2010/main" val="364162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mcr.jpg"/>
          <p:cNvPicPr>
            <a:picLocks noChangeAspect="1"/>
          </p:cNvPicPr>
          <p:nvPr/>
        </p:nvPicPr>
        <p:blipFill>
          <a:blip r:embed="rId3" cstate="print"/>
          <a:srcRect l="11911" t="57237" r="11911" b="8417"/>
          <a:stretch>
            <a:fillRect/>
          </a:stretch>
        </p:blipFill>
        <p:spPr>
          <a:xfrm>
            <a:off x="0" y="1214422"/>
            <a:ext cx="7054122" cy="4500594"/>
          </a:xfrm>
          <a:prstGeom prst="rect">
            <a:avLst/>
          </a:prstGeom>
        </p:spPr>
      </p:pic>
      <p:graphicFrame>
        <p:nvGraphicFramePr>
          <p:cNvPr id="162817" name="Object 3"/>
          <p:cNvGraphicFramePr>
            <a:graphicFrameLocks noChangeAspect="1"/>
          </p:cNvGraphicFramePr>
          <p:nvPr/>
        </p:nvGraphicFramePr>
        <p:xfrm>
          <a:off x="6989763" y="3357562"/>
          <a:ext cx="2154237" cy="184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28" name="Equation" r:id="rId4" imgW="1002960" imgH="1041120" progId="Equation.DSMT4">
                  <p:embed/>
                </p:oleObj>
              </mc:Choice>
              <mc:Fallback>
                <p:oleObj name="Equation" r:id="rId4" imgW="1002960" imgH="1041120" progId="Equation.DSMT4">
                  <p:embed/>
                  <p:pic>
                    <p:nvPicPr>
                      <p:cNvPr id="16281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9763" y="3357562"/>
                        <a:ext cx="2154237" cy="184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579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-172008"/>
            <a:ext cx="5400600" cy="40337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125793"/>
            <a:ext cx="4603185" cy="3438181"/>
          </a:xfrm>
          <a:prstGeom prst="rect">
            <a:avLst/>
          </a:prstGeom>
        </p:spPr>
      </p:pic>
      <p:graphicFrame>
        <p:nvGraphicFramePr>
          <p:cNvPr id="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56924"/>
              </p:ext>
            </p:extLst>
          </p:nvPr>
        </p:nvGraphicFramePr>
        <p:xfrm>
          <a:off x="1475656" y="3978601"/>
          <a:ext cx="6931025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54" name="Equation" r:id="rId5" imgW="3276360" imgH="431640" progId="Equation.DSMT4">
                  <p:embed/>
                </p:oleObj>
              </mc:Choice>
              <mc:Fallback>
                <p:oleObj name="Equation" r:id="rId5" imgW="3276360" imgH="431640" progId="Equation.DSMT4">
                  <p:embed/>
                  <p:pic>
                    <p:nvPicPr>
                      <p:cNvPr id="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3978601"/>
                        <a:ext cx="6931025" cy="9001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9552" y="260648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Diffraction (2018)  </a:t>
            </a:r>
            <a:r>
              <a:rPr lang="en-US" dirty="0" err="1" smtClean="0"/>
              <a:t>Odderon</a:t>
            </a:r>
            <a:r>
              <a:rPr lang="en-US" dirty="0" smtClean="0"/>
              <a:t> and LHC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83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bima.jpg"/>
          <p:cNvPicPr>
            <a:picLocks noChangeAspect="1"/>
          </p:cNvPicPr>
          <p:nvPr/>
        </p:nvPicPr>
        <p:blipFill>
          <a:blip r:embed="rId3"/>
          <a:srcRect l="11911" t="57237" r="11911" b="8417"/>
          <a:stretch>
            <a:fillRect/>
          </a:stretch>
        </p:blipFill>
        <p:spPr>
          <a:xfrm>
            <a:off x="0" y="2143116"/>
            <a:ext cx="7054107" cy="4500594"/>
          </a:xfrm>
          <a:prstGeom prst="rect">
            <a:avLst/>
          </a:prstGeom>
        </p:spPr>
      </p:pic>
      <p:graphicFrame>
        <p:nvGraphicFramePr>
          <p:cNvPr id="86021" name="Object 3"/>
          <p:cNvGraphicFramePr>
            <a:graphicFrameLocks noChangeAspect="1"/>
          </p:cNvGraphicFramePr>
          <p:nvPr/>
        </p:nvGraphicFramePr>
        <p:xfrm>
          <a:off x="1571604" y="-65088"/>
          <a:ext cx="5715040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956" name="Equation" r:id="rId4" imgW="77571360" imgH="12585600" progId="Equation.DSMT4">
                  <p:embed/>
                </p:oleObj>
              </mc:Choice>
              <mc:Fallback>
                <p:oleObj name="Equation" r:id="rId4" imgW="77571360" imgH="12585600" progId="Equation.DSMT4">
                  <p:embed/>
                  <p:pic>
                    <p:nvPicPr>
                      <p:cNvPr id="8602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04" y="-65088"/>
                        <a:ext cx="5715040" cy="101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2805113" y="1431925"/>
          <a:ext cx="3481399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957" name="Equation" r:id="rId6" imgW="43044480" imgH="7302600" progId="Equation.DSMT4">
                  <p:embed/>
                </p:oleObj>
              </mc:Choice>
              <mc:Fallback>
                <p:oleObj name="Equation" r:id="rId6" imgW="43044480" imgH="7302600" progId="Equation.DSMT4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5113" y="1431925"/>
                        <a:ext cx="3481399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27" name="Object 3"/>
          <p:cNvGraphicFramePr>
            <a:graphicFrameLocks noChangeAspect="1"/>
          </p:cNvGraphicFramePr>
          <p:nvPr/>
        </p:nvGraphicFramePr>
        <p:xfrm>
          <a:off x="6977063" y="3357563"/>
          <a:ext cx="2181225" cy="184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958" name="Equation" r:id="rId8" imgW="1015920" imgH="1041120" progId="Equation.DSMT4">
                  <p:embed/>
                </p:oleObj>
              </mc:Choice>
              <mc:Fallback>
                <p:oleObj name="Equation" r:id="rId8" imgW="1015920" imgH="1041120" progId="Equation.DSMT4">
                  <p:embed/>
                  <p:pic>
                    <p:nvPicPr>
                      <p:cNvPr id="1546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7063" y="3357563"/>
                        <a:ext cx="2181225" cy="184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328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254" y="1628800"/>
            <a:ext cx="89644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There </a:t>
            </a:r>
            <a:r>
              <a:rPr lang="en-US" dirty="0"/>
              <a:t>are  </a:t>
            </a:r>
            <a:r>
              <a:rPr lang="en-US" dirty="0" smtClean="0"/>
              <a:t> </a:t>
            </a:r>
            <a:r>
              <a:rPr lang="en-US" dirty="0"/>
              <a:t>some problems  </a:t>
            </a:r>
            <a:r>
              <a:rPr lang="en-US" dirty="0" smtClean="0"/>
              <a:t> </a:t>
            </a:r>
            <a:r>
              <a:rPr lang="en-US" dirty="0"/>
              <a:t>as confinement, hadron interaction at larger distances, non-perturbative hadron structure   (</a:t>
            </a:r>
            <a:r>
              <a:rPr lang="en-US" dirty="0" err="1"/>
              <a:t>parton</a:t>
            </a:r>
            <a:r>
              <a:rPr lang="en-US" dirty="0"/>
              <a:t> distribution functions (PDFs</a:t>
            </a:r>
            <a:r>
              <a:rPr lang="en-US" dirty="0" smtClean="0"/>
              <a:t>),</a:t>
            </a:r>
          </a:p>
          <a:p>
            <a:r>
              <a:rPr lang="en-US" dirty="0" smtClean="0"/>
              <a:t> </a:t>
            </a:r>
            <a:r>
              <a:rPr lang="en-US" dirty="0"/>
              <a:t>generalized </a:t>
            </a:r>
            <a:r>
              <a:rPr lang="en-US" dirty="0" err="1"/>
              <a:t>parton</a:t>
            </a:r>
            <a:r>
              <a:rPr lang="en-US" dirty="0"/>
              <a:t> distributions (GPDs) and others</a:t>
            </a:r>
            <a:r>
              <a:rPr lang="en-US" dirty="0" smtClean="0"/>
              <a:t>)</a:t>
            </a:r>
          </a:p>
          <a:p>
            <a:r>
              <a:rPr lang="en-US" dirty="0" smtClean="0"/>
              <a:t> </a:t>
            </a:r>
            <a:r>
              <a:rPr lang="en-US" dirty="0"/>
              <a:t>that  </a:t>
            </a:r>
            <a:r>
              <a:rPr lang="en-US" dirty="0" smtClean="0"/>
              <a:t>should </a:t>
            </a:r>
            <a:r>
              <a:rPr lang="en-US" dirty="0"/>
              <a:t>be explored in the framework of the Standard Model.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</a:t>
            </a:r>
            <a:r>
              <a:rPr lang="en-US" dirty="0"/>
              <a:t>These problems are connected with the hadron interaction at high and super-high energies   and with the problem of 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energy dependence </a:t>
            </a:r>
            <a:r>
              <a:rPr lang="en-US" dirty="0"/>
              <a:t>of the structure  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of the 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scattering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amplitude and  total cross sections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Researches into the structure of the elastic hadron scattering amplitude   at super-high energies and small momentum transfer – t    outlines a connection   between  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experimental knowledge </a:t>
            </a:r>
            <a:r>
              <a:rPr lang="en-US" dirty="0"/>
              <a:t>and  the  fundamental   asymptotic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theorems</a:t>
            </a:r>
            <a:r>
              <a:rPr lang="en-US" dirty="0"/>
              <a:t>,   which are based on the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first principles</a:t>
            </a:r>
            <a:r>
              <a:rPr lang="en-US" dirty="0"/>
              <a:t>.   </a:t>
            </a:r>
          </a:p>
          <a:p>
            <a:endParaRPr lang="en-US" dirty="0" smtClean="0"/>
          </a:p>
          <a:p>
            <a:r>
              <a:rPr lang="en-US" dirty="0" smtClean="0"/>
              <a:t>  </a:t>
            </a:r>
            <a:r>
              <a:rPr lang="en-US" dirty="0"/>
              <a:t>This reflects   a tight connection of the main properties of  elastic hadron scattering   with the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first principles </a:t>
            </a:r>
            <a:r>
              <a:rPr lang="en-US" dirty="0"/>
              <a:t>of quantum field </a:t>
            </a:r>
            <a:r>
              <a:rPr lang="en-US" dirty="0" smtClean="0"/>
              <a:t>theory  </a:t>
            </a:r>
            <a:r>
              <a:rPr lang="en-US" dirty="0"/>
              <a:t>and the concept of the scattering amplitude as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 unified analytic function of its kinematic variables  </a:t>
            </a:r>
          </a:p>
          <a:p>
            <a:r>
              <a:rPr lang="en-US" dirty="0" smtClean="0"/>
              <a:t>which  introduce by  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N.N.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Bogolyubov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16632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Hadron elastic scattering interactions.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9282" y="476672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“…although </a:t>
            </a:r>
            <a:r>
              <a:rPr lang="en-US" altLang="en-US" dirty="0" err="1">
                <a:solidFill>
                  <a:srgbClr val="FF0000"/>
                </a:solidFill>
              </a:rPr>
              <a:t>asymptopia</a:t>
            </a:r>
            <a:r>
              <a:rPr lang="en-US" altLang="en-US" dirty="0">
                <a:solidFill>
                  <a:srgbClr val="FF0000"/>
                </a:solidFill>
              </a:rPr>
              <a:t> may be very far away indeed, the path to it is not through a desert but through a flourishing region of exciting Physics…”</a:t>
            </a:r>
            <a:r>
              <a:rPr lang="en-US" altLang="en-US" dirty="0"/>
              <a:t>					</a:t>
            </a:r>
            <a:r>
              <a:rPr lang="en-US" altLang="en-US" dirty="0" smtClean="0">
                <a:solidFill>
                  <a:srgbClr val="0000FF"/>
                </a:solidFill>
              </a:rPr>
              <a:t>-</a:t>
            </a:r>
            <a:r>
              <a:rPr lang="en-US" altLang="en-US" dirty="0">
                <a:solidFill>
                  <a:srgbClr val="0000FF"/>
                </a:solidFill>
              </a:rPr>
              <a:t>Elliot Leader in CERN Courier</a:t>
            </a:r>
          </a:p>
        </p:txBody>
      </p:sp>
    </p:spTree>
    <p:extLst>
      <p:ext uri="{BB962C8B-B14F-4D97-AF65-F5344CB8AC3E}">
        <p14:creationId xmlns:p14="http://schemas.microsoft.com/office/powerpoint/2010/main" val="26749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 t="54200" r="14671" b="9051"/>
          <a:stretch/>
        </p:blipFill>
        <p:spPr>
          <a:xfrm>
            <a:off x="251520" y="1143736"/>
            <a:ext cx="3888432" cy="2520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 t="54200" r="13313" b="9051"/>
          <a:stretch/>
        </p:blipFill>
        <p:spPr>
          <a:xfrm>
            <a:off x="4283968" y="1143736"/>
            <a:ext cx="4032448" cy="2520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5616" y="3933056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</a:t>
            </a:r>
            <a:r>
              <a:rPr lang="en-US" baseline="30000" dirty="0" smtClean="0"/>
              <a:t>-</a:t>
            </a:r>
            <a:r>
              <a:rPr lang="en-US" dirty="0" smtClean="0"/>
              <a:t>P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40152" y="4077072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</a:t>
            </a:r>
            <a:r>
              <a:rPr lang="en-US" baseline="30000" dirty="0" err="1"/>
              <a:t>+</a:t>
            </a:r>
            <a:r>
              <a:rPr lang="en-US" dirty="0" err="1" smtClean="0"/>
              <a:t>P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23728" y="40466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Pion – proton elastic scattering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96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         </a:t>
            </a:r>
            <a:r>
              <a:rPr lang="en-US" dirty="0" err="1" smtClean="0"/>
              <a:t>Analysing</a:t>
            </a:r>
            <a:r>
              <a:rPr lang="en-US" dirty="0" smtClean="0"/>
              <a:t> power</a:t>
            </a:r>
            <a:endParaRPr lang="ru-RU" dirty="0" smtClean="0"/>
          </a:p>
        </p:txBody>
      </p:sp>
      <p:graphicFrame>
        <p:nvGraphicFramePr>
          <p:cNvPr id="911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5495495"/>
              </p:ext>
            </p:extLst>
          </p:nvPr>
        </p:nvGraphicFramePr>
        <p:xfrm>
          <a:off x="1677194" y="2819400"/>
          <a:ext cx="3916362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025" name="Equation" r:id="rId3" imgW="2183400" imgH="406440" progId="Equation.DSMT4">
                  <p:embed/>
                </p:oleObj>
              </mc:Choice>
              <mc:Fallback>
                <p:oleObj name="Equation" r:id="rId3" imgW="2183400" imgH="406440" progId="Equation.DSMT4">
                  <p:embed/>
                  <p:pic>
                    <p:nvPicPr>
                      <p:cNvPr id="9113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7194" y="2819400"/>
                        <a:ext cx="3916362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793472"/>
              </p:ext>
            </p:extLst>
          </p:nvPr>
        </p:nvGraphicFramePr>
        <p:xfrm>
          <a:off x="1357313" y="1714500"/>
          <a:ext cx="51054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026" name="Equation" r:id="rId5" imgW="2259360" imgH="406440" progId="Equation.DSMT4">
                  <p:embed/>
                </p:oleObj>
              </mc:Choice>
              <mc:Fallback>
                <p:oleObj name="Equation" r:id="rId5" imgW="2259360" imgH="406440" progId="Equation.DSMT4">
                  <p:embed/>
                  <p:pic>
                    <p:nvPicPr>
                      <p:cNvPr id="9114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1714500"/>
                        <a:ext cx="5105400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1" name="Object 4"/>
          <p:cNvGraphicFramePr>
            <a:graphicFrameLocks noChangeAspect="1"/>
          </p:cNvGraphicFramePr>
          <p:nvPr/>
        </p:nvGraphicFramePr>
        <p:xfrm>
          <a:off x="1014413" y="4376738"/>
          <a:ext cx="5241925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027" name="Equation" r:id="rId7" imgW="2970360" imgH="660240" progId="Equation.DSMT4">
                  <p:embed/>
                </p:oleObj>
              </mc:Choice>
              <mc:Fallback>
                <p:oleObj name="Equation" r:id="rId7" imgW="2970360" imgH="660240" progId="Equation.DSMT4">
                  <p:embed/>
                  <p:pic>
                    <p:nvPicPr>
                      <p:cNvPr id="9114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413" y="4376738"/>
                        <a:ext cx="5241925" cy="11985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3568" y="5575300"/>
            <a:ext cx="504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75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4" t="55250" r="8396" b="8001"/>
          <a:stretch/>
        </p:blipFill>
        <p:spPr>
          <a:xfrm>
            <a:off x="0" y="260648"/>
            <a:ext cx="3960440" cy="2520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 t="56300" r="9883" b="8000"/>
          <a:stretch/>
        </p:blipFill>
        <p:spPr>
          <a:xfrm>
            <a:off x="4572000" y="366444"/>
            <a:ext cx="3816424" cy="2448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5" t="56300" r="9883" b="9050"/>
          <a:stretch/>
        </p:blipFill>
        <p:spPr>
          <a:xfrm>
            <a:off x="108012" y="3356992"/>
            <a:ext cx="3971350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 t="51050" r="14671" b="9051"/>
          <a:stretch/>
        </p:blipFill>
        <p:spPr>
          <a:xfrm>
            <a:off x="4283968" y="3212976"/>
            <a:ext cx="388843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2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0245" y="47373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Non-exponential behavior (origins)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8331" y="1412776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  Non-linear </a:t>
            </a:r>
            <a:r>
              <a:rPr lang="en-US" dirty="0" err="1" smtClean="0"/>
              <a:t>Regge</a:t>
            </a:r>
            <a:r>
              <a:rPr lang="en-US" dirty="0" smtClean="0"/>
              <a:t> trajectory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6269" y="2708920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b)  Pion </a:t>
            </a:r>
            <a:r>
              <a:rPr lang="en-US" dirty="0"/>
              <a:t>loops 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B0F0"/>
                </a:solidFill>
              </a:rPr>
              <a:t>Anselm, </a:t>
            </a:r>
            <a:r>
              <a:rPr lang="en-US" dirty="0" err="1" smtClean="0">
                <a:solidFill>
                  <a:srgbClr val="00B0F0"/>
                </a:solidFill>
              </a:rPr>
              <a:t>Gribov</a:t>
            </a:r>
            <a:r>
              <a:rPr lang="en-US" dirty="0" smtClean="0">
                <a:solidFill>
                  <a:srgbClr val="00B0F0"/>
                </a:solidFill>
              </a:rPr>
              <a:t>, </a:t>
            </a:r>
            <a:r>
              <a:rPr lang="en-US" dirty="0" err="1" smtClean="0">
                <a:solidFill>
                  <a:srgbClr val="00B0F0"/>
                </a:solidFill>
              </a:rPr>
              <a:t>Khoze</a:t>
            </a:r>
            <a:r>
              <a:rPr lang="en-US" dirty="0" smtClean="0">
                <a:solidFill>
                  <a:srgbClr val="00B0F0"/>
                </a:solidFill>
              </a:rPr>
              <a:t>, Martin;   </a:t>
            </a:r>
            <a:r>
              <a:rPr lang="en-US" dirty="0" err="1" smtClean="0">
                <a:solidFill>
                  <a:srgbClr val="00B0F0"/>
                </a:solidFill>
              </a:rPr>
              <a:t>Jenkovski</a:t>
            </a:r>
            <a:r>
              <a:rPr lang="en-US" dirty="0" smtClean="0">
                <a:solidFill>
                  <a:srgbClr val="00B0F0"/>
                </a:solidFill>
              </a:rPr>
              <a:t> et al</a:t>
            </a:r>
            <a:r>
              <a:rPr lang="en-US" dirty="0" smtClean="0"/>
              <a:t>.)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75656" y="472514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 </a:t>
            </a:r>
            <a:r>
              <a:rPr lang="en-US" dirty="0" err="1" smtClean="0"/>
              <a:t>Unitarization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06269" y="3861048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Different slopes of the other contributions</a:t>
            </a:r>
          </a:p>
          <a:p>
            <a:r>
              <a:rPr lang="en-US" dirty="0"/>
              <a:t> </a:t>
            </a:r>
            <a:r>
              <a:rPr lang="en-US" dirty="0" smtClean="0"/>
              <a:t>    (real part, </a:t>
            </a:r>
            <a:r>
              <a:rPr lang="en-US" dirty="0" err="1" smtClean="0"/>
              <a:t>odderon</a:t>
            </a:r>
            <a:r>
              <a:rPr lang="en-US" dirty="0" smtClean="0"/>
              <a:t>, spin-flip amplitude)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06268" y="2132856"/>
            <a:ext cx="7486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)    Contributions of the meson cloud </a:t>
            </a:r>
            <a:r>
              <a:rPr lang="en-US" dirty="0" smtClean="0">
                <a:solidFill>
                  <a:srgbClr val="00B0F0"/>
                </a:solidFill>
              </a:rPr>
              <a:t>(</a:t>
            </a:r>
            <a:r>
              <a:rPr lang="en-US" dirty="0" err="1">
                <a:solidFill>
                  <a:srgbClr val="00B0F0"/>
                </a:solidFill>
              </a:rPr>
              <a:t>J.Pumplin</a:t>
            </a:r>
            <a:r>
              <a:rPr lang="en-US" dirty="0">
                <a:solidFill>
                  <a:srgbClr val="00B0F0"/>
                </a:solidFill>
              </a:rPr>
              <a:t>, G.L. </a:t>
            </a:r>
            <a:r>
              <a:rPr lang="en-US" dirty="0" smtClean="0">
                <a:solidFill>
                  <a:srgbClr val="00B0F0"/>
                </a:solidFill>
              </a:rPr>
              <a:t>Kane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; O.V.S</a:t>
            </a:r>
            <a:r>
              <a:rPr lang="en-US" dirty="0" smtClean="0">
                <a:solidFill>
                  <a:srgbClr val="00B0F0"/>
                </a:solidFill>
              </a:rPr>
              <a:t>.)</a:t>
            </a:r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71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1168400" y="57150"/>
          <a:ext cx="5630863" cy="246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511" name="Equation" r:id="rId4" imgW="3085920" imgH="1384200" progId="Equation.DSMT4">
                  <p:embed/>
                </p:oleObj>
              </mc:Choice>
              <mc:Fallback>
                <p:oleObj name="Equation" r:id="rId4" imgW="3085920" imgH="1384200" progId="Equation.DSMT4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400" y="57150"/>
                        <a:ext cx="5630863" cy="246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52" r="4881"/>
          <a:stretch/>
        </p:blipFill>
        <p:spPr>
          <a:xfrm>
            <a:off x="1331640" y="2924944"/>
            <a:ext cx="4609782" cy="304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2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96752"/>
            <a:ext cx="7150100" cy="4711700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153988" y="1341438"/>
          <a:ext cx="2017712" cy="234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9535" name="Equation" r:id="rId4" imgW="1104840" imgH="1320480" progId="Equation.DSMT4">
                  <p:embed/>
                </p:oleObj>
              </mc:Choice>
              <mc:Fallback>
                <p:oleObj name="Equation" r:id="rId4" imgW="1104840" imgH="1320480" progId="Equation.DSMT4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1341438"/>
                        <a:ext cx="2017712" cy="2347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>
            <a:off x="827584" y="1556792"/>
            <a:ext cx="158417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1403648" y="1988840"/>
            <a:ext cx="129614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835696" y="2492896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123728" y="2996952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1475656" y="1844824"/>
            <a:ext cx="1080120" cy="17077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81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3465015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MR10"/>
              </a:rPr>
              <a:t>We </a:t>
            </a:r>
            <a:r>
              <a:rPr lang="en-US" dirty="0">
                <a:latin typeface="CMR10"/>
              </a:rPr>
              <a:t>examined two different forms. One is the simple exponential </a:t>
            </a:r>
            <a:r>
              <a:rPr lang="en-US" dirty="0" smtClean="0">
                <a:latin typeface="CMR10"/>
              </a:rPr>
              <a:t>form</a:t>
            </a:r>
            <a:endParaRPr lang="en-US" dirty="0">
              <a:latin typeface="CMR1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447811"/>
              </p:ext>
            </p:extLst>
          </p:nvPr>
        </p:nvGraphicFramePr>
        <p:xfrm>
          <a:off x="944563" y="4270375"/>
          <a:ext cx="7364412" cy="742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54" name="Equation" r:id="rId3" imgW="2273040" imgH="266400" progId="Equation.DSMT4">
                  <p:embed/>
                </p:oleObj>
              </mc:Choice>
              <mc:Fallback>
                <p:oleObj name="Equation" r:id="rId3" imgW="2273040" imgH="266400" progId="Equation.DSMT4">
                  <p:embed/>
                  <p:pic>
                    <p:nvPicPr>
                      <p:cNvPr id="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563" y="4270375"/>
                        <a:ext cx="7364412" cy="7428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86696" y="1440606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MR10"/>
              </a:rPr>
              <a:t>The result </a:t>
            </a:r>
            <a:r>
              <a:rPr lang="en-US" dirty="0">
                <a:latin typeface="CMR10"/>
              </a:rPr>
              <a:t>was obtained with a sufficiently large addition coefficient of</a:t>
            </a:r>
          </a:p>
          <a:p>
            <a:r>
              <a:rPr lang="en-US" dirty="0">
                <a:latin typeface="CMR10"/>
              </a:rPr>
              <a:t>the normalization </a:t>
            </a:r>
            <a:r>
              <a:rPr lang="en-US" i="1" dirty="0">
                <a:solidFill>
                  <a:srgbClr val="FF0000"/>
                </a:solidFill>
                <a:latin typeface="CMMI10"/>
              </a:rPr>
              <a:t>n </a:t>
            </a:r>
            <a:r>
              <a:rPr lang="en-US" dirty="0">
                <a:solidFill>
                  <a:srgbClr val="FF0000"/>
                </a:solidFill>
                <a:latin typeface="CMR10"/>
              </a:rPr>
              <a:t>= 1</a:t>
            </a:r>
            <a:r>
              <a:rPr lang="en-US" i="1" dirty="0">
                <a:solidFill>
                  <a:srgbClr val="FF0000"/>
                </a:solidFill>
                <a:latin typeface="CMMI10"/>
              </a:rPr>
              <a:t>/k </a:t>
            </a:r>
            <a:r>
              <a:rPr lang="en-US" dirty="0">
                <a:solidFill>
                  <a:srgbClr val="FF0000"/>
                </a:solidFill>
                <a:latin typeface="CMR10"/>
              </a:rPr>
              <a:t>= 1</a:t>
            </a:r>
            <a:r>
              <a:rPr lang="en-US" i="1" dirty="0">
                <a:solidFill>
                  <a:srgbClr val="FF0000"/>
                </a:solidFill>
                <a:latin typeface="CMMI10"/>
              </a:rPr>
              <a:t>.</a:t>
            </a:r>
            <a:r>
              <a:rPr lang="en-US" dirty="0">
                <a:solidFill>
                  <a:srgbClr val="FF0000"/>
                </a:solidFill>
                <a:latin typeface="CMR10"/>
              </a:rPr>
              <a:t>135</a:t>
            </a:r>
            <a:r>
              <a:rPr lang="en-US" dirty="0">
                <a:latin typeface="CMR10"/>
              </a:rPr>
              <a:t>. It can be for a large momentum transfer, but</a:t>
            </a:r>
          </a:p>
          <a:p>
            <a:r>
              <a:rPr lang="en-US" dirty="0">
                <a:latin typeface="CMR10"/>
              </a:rPr>
              <a:t>unusual for the small region of </a:t>
            </a:r>
            <a:r>
              <a:rPr lang="en-US" i="1" dirty="0">
                <a:latin typeface="CMMI10"/>
              </a:rPr>
              <a:t>t</a:t>
            </a:r>
            <a:r>
              <a:rPr lang="en-US" dirty="0">
                <a:latin typeface="CMR10"/>
              </a:rPr>
              <a:t>.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347" y="2668742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MR10"/>
              </a:rPr>
              <a:t>Let </a:t>
            </a:r>
            <a:r>
              <a:rPr lang="en-US" dirty="0">
                <a:latin typeface="CMR10"/>
              </a:rPr>
              <a:t>us put the additional </a:t>
            </a:r>
            <a:r>
              <a:rPr lang="en-US" b="1" dirty="0">
                <a:latin typeface="CMR10"/>
              </a:rPr>
              <a:t>normalization coefficient </a:t>
            </a:r>
            <a:r>
              <a:rPr lang="en-US" b="1" dirty="0">
                <a:solidFill>
                  <a:srgbClr val="FF0000"/>
                </a:solidFill>
                <a:latin typeface="CMR10"/>
              </a:rPr>
              <a:t>to unity </a:t>
            </a:r>
            <a:r>
              <a:rPr lang="en-US" b="1" dirty="0">
                <a:latin typeface="CMR10"/>
              </a:rPr>
              <a:t>and continue</a:t>
            </a:r>
          </a:p>
          <a:p>
            <a:r>
              <a:rPr lang="en-US" b="1" dirty="0">
                <a:latin typeface="CMR10"/>
              </a:rPr>
              <a:t>to take into account in our fitting procedure </a:t>
            </a:r>
            <a:r>
              <a:rPr lang="en-US" dirty="0">
                <a:latin typeface="CMR10"/>
              </a:rPr>
              <a:t>only statistical errors.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7414" y="5517232"/>
            <a:ext cx="8357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MR10"/>
              </a:rPr>
              <a:t>The parameters of the additional term are well defined </a:t>
            </a:r>
            <a:endParaRPr lang="en-US" dirty="0" smtClean="0">
              <a:latin typeface="CMR10"/>
            </a:endParaRPr>
          </a:p>
          <a:p>
            <a:r>
              <a:rPr lang="en-US" i="1" dirty="0" err="1" smtClean="0">
                <a:solidFill>
                  <a:srgbClr val="7030A0"/>
                </a:solidFill>
                <a:latin typeface="CMMI10"/>
              </a:rPr>
              <a:t>h</a:t>
            </a:r>
            <a:r>
              <a:rPr lang="en-US" sz="800" i="1" dirty="0" err="1" smtClean="0">
                <a:solidFill>
                  <a:srgbClr val="7030A0"/>
                </a:solidFill>
                <a:latin typeface="CMMI7"/>
              </a:rPr>
              <a:t>d</a:t>
            </a:r>
            <a:r>
              <a:rPr lang="en-US" sz="800" i="1" dirty="0" smtClean="0">
                <a:solidFill>
                  <a:srgbClr val="7030A0"/>
                </a:solidFill>
                <a:latin typeface="CMMI7"/>
              </a:rPr>
              <a:t> </a:t>
            </a:r>
            <a:r>
              <a:rPr lang="en-US" dirty="0">
                <a:solidFill>
                  <a:srgbClr val="7030A0"/>
                </a:solidFill>
                <a:latin typeface="CMR10"/>
              </a:rPr>
              <a:t>= </a:t>
            </a:r>
            <a:r>
              <a:rPr lang="en-US" dirty="0" smtClean="0">
                <a:solidFill>
                  <a:srgbClr val="7030A0"/>
                </a:solidFill>
                <a:latin typeface="CMR10"/>
              </a:rPr>
              <a:t>1</a:t>
            </a:r>
            <a:r>
              <a:rPr lang="en-US" i="1" dirty="0" smtClean="0">
                <a:solidFill>
                  <a:srgbClr val="7030A0"/>
                </a:solidFill>
                <a:latin typeface="CMMI10"/>
              </a:rPr>
              <a:t>.0</a:t>
            </a:r>
            <a:r>
              <a:rPr lang="en-US" dirty="0" smtClean="0">
                <a:solidFill>
                  <a:srgbClr val="7030A0"/>
                </a:solidFill>
                <a:latin typeface="CMR10"/>
              </a:rPr>
              <a:t>7 </a:t>
            </a:r>
            <a:r>
              <a:rPr lang="en-US" i="1" dirty="0">
                <a:solidFill>
                  <a:srgbClr val="7030A0"/>
                </a:solidFill>
                <a:latin typeface="CMSY10"/>
              </a:rPr>
              <a:t>± </a:t>
            </a:r>
            <a:r>
              <a:rPr lang="en-US" dirty="0" smtClean="0">
                <a:solidFill>
                  <a:srgbClr val="7030A0"/>
                </a:solidFill>
                <a:latin typeface="CMR10"/>
              </a:rPr>
              <a:t>0</a:t>
            </a:r>
            <a:r>
              <a:rPr lang="en-US" i="1" dirty="0" smtClean="0">
                <a:solidFill>
                  <a:srgbClr val="7030A0"/>
                </a:solidFill>
                <a:latin typeface="CMMI10"/>
              </a:rPr>
              <a:t>.</a:t>
            </a:r>
            <a:r>
              <a:rPr lang="en-US" dirty="0" smtClean="0">
                <a:solidFill>
                  <a:srgbClr val="7030A0"/>
                </a:solidFill>
                <a:latin typeface="CMR10"/>
              </a:rPr>
              <a:t>02   ;   </a:t>
            </a:r>
            <a:r>
              <a:rPr lang="nb-NO" sz="800" i="1" dirty="0" smtClean="0">
                <a:solidFill>
                  <a:srgbClr val="7030A0"/>
                </a:solidFill>
                <a:latin typeface="CMMI7"/>
              </a:rPr>
              <a:t>d </a:t>
            </a:r>
            <a:r>
              <a:rPr lang="nb-NO" dirty="0">
                <a:solidFill>
                  <a:srgbClr val="7030A0"/>
                </a:solidFill>
                <a:latin typeface="CMR10"/>
              </a:rPr>
              <a:t>= </a:t>
            </a:r>
            <a:r>
              <a:rPr lang="nb-NO" dirty="0" smtClean="0">
                <a:solidFill>
                  <a:srgbClr val="7030A0"/>
                </a:solidFill>
                <a:latin typeface="CMR10"/>
              </a:rPr>
              <a:t>0</a:t>
            </a:r>
            <a:r>
              <a:rPr lang="nb-NO" i="1" dirty="0" smtClean="0">
                <a:solidFill>
                  <a:srgbClr val="7030A0"/>
                </a:solidFill>
                <a:latin typeface="CMMI10"/>
              </a:rPr>
              <a:t>.</a:t>
            </a:r>
            <a:r>
              <a:rPr lang="nb-NO" dirty="0">
                <a:solidFill>
                  <a:srgbClr val="7030A0"/>
                </a:solidFill>
                <a:latin typeface="CMR10"/>
              </a:rPr>
              <a:t>5</a:t>
            </a:r>
            <a:r>
              <a:rPr lang="nb-NO" dirty="0" smtClean="0">
                <a:solidFill>
                  <a:srgbClr val="7030A0"/>
                </a:solidFill>
                <a:latin typeface="CMR10"/>
              </a:rPr>
              <a:t>16 </a:t>
            </a:r>
            <a:r>
              <a:rPr lang="nb-NO" i="1" dirty="0">
                <a:solidFill>
                  <a:srgbClr val="7030A0"/>
                </a:solidFill>
                <a:latin typeface="CMSY10"/>
              </a:rPr>
              <a:t>± </a:t>
            </a:r>
            <a:r>
              <a:rPr lang="nb-NO" dirty="0" smtClean="0">
                <a:solidFill>
                  <a:srgbClr val="7030A0"/>
                </a:solidFill>
                <a:latin typeface="CMR10"/>
              </a:rPr>
              <a:t>0</a:t>
            </a:r>
            <a:r>
              <a:rPr lang="nb-NO" i="1" dirty="0" smtClean="0">
                <a:solidFill>
                  <a:srgbClr val="7030A0"/>
                </a:solidFill>
                <a:latin typeface="CMMI10"/>
              </a:rPr>
              <a:t>.</a:t>
            </a:r>
            <a:r>
              <a:rPr lang="nb-NO" dirty="0" smtClean="0">
                <a:solidFill>
                  <a:srgbClr val="7030A0"/>
                </a:solidFill>
                <a:latin typeface="CMR10"/>
              </a:rPr>
              <a:t>018;</a:t>
            </a:r>
            <a:endParaRPr lang="nb-NO" i="1" dirty="0">
              <a:latin typeface="CMMI1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86795" y="496034"/>
            <a:ext cx="4217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arXiv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2009.10129 [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hep-ph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hep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-ex] (2020</a:t>
            </a:r>
            <a:r>
              <a:rPr lang="en-US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(</a:t>
            </a:r>
            <a:r>
              <a:rPr lang="en-US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Mod.Phys.Lett</a:t>
            </a:r>
            <a:r>
              <a:rPr lang="en-US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A) </a:t>
            </a:r>
            <a:endParaRPr 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2195736" y="5768423"/>
                <a:ext cx="72008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5768423"/>
                <a:ext cx="720080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773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9546206"/>
              </p:ext>
            </p:extLst>
          </p:nvPr>
        </p:nvGraphicFramePr>
        <p:xfrm>
          <a:off x="251520" y="1651219"/>
          <a:ext cx="3456384" cy="2581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99" name="Acrobat Document" r:id="rId3" imgW="2825628" imgH="1816020" progId="AcroExch.Document.DC">
                  <p:embed/>
                </p:oleObj>
              </mc:Choice>
              <mc:Fallback>
                <p:oleObj name="Acrobat Document" r:id="rId3" imgW="2825628" imgH="1816020" progId="AcroExch.Document.DC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1651219"/>
                        <a:ext cx="3456384" cy="2581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382824"/>
              </p:ext>
            </p:extLst>
          </p:nvPr>
        </p:nvGraphicFramePr>
        <p:xfrm>
          <a:off x="4243037" y="1772082"/>
          <a:ext cx="3888432" cy="2339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600" name="Acrobat Document" r:id="rId5" imgW="2965325" imgH="1784340" progId="AcroExch.Document.DC">
                  <p:embed/>
                </p:oleObj>
              </mc:Choice>
              <mc:Fallback>
                <p:oleObj name="Acrobat Document" r:id="rId5" imgW="2965325" imgH="1784340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43037" y="1772082"/>
                        <a:ext cx="3888432" cy="2339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11560" y="908720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amplitude </a:t>
            </a:r>
            <a:r>
              <a:rPr lang="en-US" dirty="0" err="1" smtClean="0"/>
              <a:t>F_dop</a:t>
            </a:r>
            <a:r>
              <a:rPr lang="en-US" dirty="0" smtClean="0"/>
              <a:t>(b) in the impact parameter representation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0689" y="4726695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ard line – the real part; dashed line – the imaginary part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02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" descr="oscB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30"/>
          <a:stretch>
            <a:fillRect/>
          </a:stretch>
        </p:blipFill>
        <p:spPr bwMode="auto">
          <a:xfrm>
            <a:off x="1643063" y="1357313"/>
            <a:ext cx="660717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5643563" y="5357813"/>
            <a:ext cx="1571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-t </a:t>
            </a:r>
            <a:r>
              <a:rPr lang="en-US" altLang="en-US" sz="1800"/>
              <a:t>GeV</a:t>
            </a:r>
            <a:r>
              <a:rPr lang="en-US" altLang="en-US" sz="2000" baseline="30000"/>
              <a:t>2</a:t>
            </a:r>
            <a:r>
              <a:rPr lang="en-US" altLang="en-US"/>
              <a:t> </a:t>
            </a:r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8321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8" t="9051" r="12517" b="46850"/>
          <a:stretch/>
        </p:blipFill>
        <p:spPr>
          <a:xfrm>
            <a:off x="1331640" y="1145680"/>
            <a:ext cx="6048672" cy="56454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98867" y="404664"/>
            <a:ext cx="1428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dirty="0">
                <a:solidFill>
                  <a:srgbClr val="0000FF"/>
                </a:solidFill>
              </a:rPr>
              <a:t>V.A. </a:t>
            </a:r>
            <a:r>
              <a:rPr lang="en-US" altLang="en-US" dirty="0" err="1">
                <a:solidFill>
                  <a:srgbClr val="0000FF"/>
                </a:solidFill>
              </a:rPr>
              <a:t>Tzarev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endParaRPr lang="ru-RU" altLang="en-US" dirty="0">
              <a:solidFill>
                <a:srgbClr val="0000FF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627784" y="404664"/>
            <a:ext cx="3786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dirty="0"/>
              <a:t>Model of complex </a:t>
            </a:r>
            <a:r>
              <a:rPr lang="en-US" altLang="en-US" sz="2000" dirty="0" err="1"/>
              <a:t>Regge</a:t>
            </a:r>
            <a:r>
              <a:rPr lang="en-US" altLang="en-US" sz="2000" dirty="0"/>
              <a:t> poles</a:t>
            </a:r>
            <a:endParaRPr lang="ru-RU" altLang="en-US" sz="2000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347864" y="745630"/>
            <a:ext cx="6786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bg2">
                    <a:lumMod val="75000"/>
                  </a:schemeClr>
                </a:solidFill>
              </a:rPr>
              <a:t>Preprint NAL-Pub-74/17, 1974; DAN-USSR, v.95 (1977)</a:t>
            </a:r>
            <a:endParaRPr lang="ru-RU" altLang="en-US" sz="18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56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t="54200" r="9883" b="9051"/>
          <a:stretch/>
        </p:blipFill>
        <p:spPr>
          <a:xfrm>
            <a:off x="-42684" y="260648"/>
            <a:ext cx="911004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7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857250" y="928688"/>
            <a:ext cx="3214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0000"/>
                </a:solidFill>
              </a:rPr>
              <a:t>Yu.M. Antipov et al., </a:t>
            </a:r>
            <a:endParaRPr lang="ru-RU" altLang="en-US" sz="2000">
              <a:solidFill>
                <a:srgbClr val="FF0000"/>
              </a:solidFill>
            </a:endParaRPr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928688" y="1571625"/>
            <a:ext cx="41433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Preprint IHEP (Protvino) 76-95 (1976)</a:t>
            </a:r>
            <a:endParaRPr lang="ru-RU" altLang="en-US"/>
          </a:p>
        </p:txBody>
      </p:sp>
      <p:pic>
        <p:nvPicPr>
          <p:cNvPr id="31748" name="Рисунок 3" descr="Non-exp-os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643063"/>
            <a:ext cx="4340225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428625" y="2928938"/>
            <a:ext cx="3929063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Problem:</a:t>
            </a:r>
          </a:p>
          <a:p>
            <a:pPr eaLnBrk="1" hangingPunct="1"/>
            <a:r>
              <a:rPr lang="en-US" altLang="en-US" sz="2000"/>
              <a:t>Compare non-exponential and</a:t>
            </a:r>
          </a:p>
          <a:p>
            <a:pPr eaLnBrk="1" hangingPunct="1"/>
            <a:r>
              <a:rPr lang="en-US" altLang="en-US" sz="2000"/>
              <a:t>exponential forms</a:t>
            </a:r>
            <a:endParaRPr lang="ru-RU" altLang="en-US" sz="2000"/>
          </a:p>
        </p:txBody>
      </p:sp>
      <p:sp>
        <p:nvSpPr>
          <p:cNvPr id="31750" name="TextBox 5"/>
          <p:cNvSpPr txBox="1">
            <a:spLocks noChangeArrowheads="1"/>
          </p:cNvSpPr>
          <p:nvPr/>
        </p:nvSpPr>
        <p:spPr bwMode="auto">
          <a:xfrm>
            <a:off x="642938" y="4357688"/>
            <a:ext cx="27860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/>
              <a:t>O.V. Selyugin</a:t>
            </a:r>
          </a:p>
          <a:p>
            <a:pPr eaLnBrk="1" hangingPunct="1"/>
            <a:r>
              <a:rPr lang="en-US" altLang="en-US" sz="2000"/>
              <a:t>Int.workshop, Protvino (1982)</a:t>
            </a:r>
          </a:p>
          <a:p>
            <a:pPr eaLnBrk="1" hangingPunct="1"/>
            <a:endParaRPr lang="ru-RU" altLang="en-US" sz="2000"/>
          </a:p>
        </p:txBody>
      </p:sp>
    </p:spTree>
    <p:extLst>
      <p:ext uri="{BB962C8B-B14F-4D97-AF65-F5344CB8AC3E}">
        <p14:creationId xmlns:p14="http://schemas.microsoft.com/office/powerpoint/2010/main" val="386753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Fig5_BSW19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93043"/>
            <a:ext cx="6350744" cy="452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68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Box 1"/>
          <p:cNvSpPr txBox="1">
            <a:spLocks noChangeArrowheads="1"/>
          </p:cNvSpPr>
          <p:nvPr/>
        </p:nvSpPr>
        <p:spPr bwMode="auto">
          <a:xfrm>
            <a:off x="785813" y="1143000"/>
            <a:ext cx="1785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FF"/>
                </a:solidFill>
              </a:rPr>
              <a:t>O.V. Selyugin</a:t>
            </a:r>
            <a:endParaRPr lang="ru-RU" altLang="en-US" sz="2000">
              <a:solidFill>
                <a:srgbClr val="0000FF"/>
              </a:solidFill>
            </a:endParaRPr>
          </a:p>
        </p:txBody>
      </p:sp>
      <p:sp>
        <p:nvSpPr>
          <p:cNvPr id="9222" name="TextBox 2"/>
          <p:cNvSpPr txBox="1">
            <a:spLocks noChangeArrowheads="1"/>
          </p:cNvSpPr>
          <p:nvPr/>
        </p:nvSpPr>
        <p:spPr bwMode="auto">
          <a:xfrm>
            <a:off x="4714875" y="1500188"/>
            <a:ext cx="1857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Fit over (q)</a:t>
            </a:r>
            <a:endParaRPr lang="ru-RU" altLang="en-US"/>
          </a:p>
        </p:txBody>
      </p:sp>
      <p:sp>
        <p:nvSpPr>
          <p:cNvPr id="9223" name="TextBox 3"/>
          <p:cNvSpPr txBox="1">
            <a:spLocks noChangeArrowheads="1"/>
          </p:cNvSpPr>
          <p:nvPr/>
        </p:nvSpPr>
        <p:spPr bwMode="auto">
          <a:xfrm>
            <a:off x="1000125" y="1643063"/>
            <a:ext cx="3143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/>
              <a:t>Ukr.J. Phys., v.41 (1996)</a:t>
            </a:r>
            <a:endParaRPr lang="ru-RU" altLang="en-US" sz="1800"/>
          </a:p>
        </p:txBody>
      </p:sp>
      <p:graphicFrame>
        <p:nvGraphicFramePr>
          <p:cNvPr id="15362" name="Object 3"/>
          <p:cNvGraphicFramePr>
            <a:graphicFrameLocks noChangeAspect="1"/>
          </p:cNvGraphicFramePr>
          <p:nvPr/>
        </p:nvGraphicFramePr>
        <p:xfrm>
          <a:off x="1003300" y="3286125"/>
          <a:ext cx="5711825" cy="200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066" name="Equation" r:id="rId3" imgW="2755800" imgH="965160" progId="Equation.DSMT4">
                  <p:embed/>
                </p:oleObj>
              </mc:Choice>
              <mc:Fallback>
                <p:oleObj name="Equation" r:id="rId3" imgW="2755800" imgH="965160" progId="Equation.DSMT4">
                  <p:embed/>
                  <p:pic>
                    <p:nvPicPr>
                      <p:cNvPr id="1536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3300" y="3286125"/>
                        <a:ext cx="5711825" cy="200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4" name="TextBox 6"/>
          <p:cNvSpPr txBox="1">
            <a:spLocks noChangeArrowheads="1"/>
          </p:cNvSpPr>
          <p:nvPr/>
        </p:nvSpPr>
        <p:spPr bwMode="auto">
          <a:xfrm>
            <a:off x="3571875" y="1000125"/>
            <a:ext cx="385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Potential of rigid string</a:t>
            </a:r>
            <a:endParaRPr lang="ru-RU" altLang="en-US"/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666750" y="1990725"/>
          <a:ext cx="459740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067" name="Equation" r:id="rId5" imgW="3060360" imgH="482400" progId="Equation.DSMT4">
                  <p:embed/>
                </p:oleObj>
              </mc:Choice>
              <mc:Fallback>
                <p:oleObj name="Equation" r:id="rId5" imgW="3060360" imgH="482400" progId="Equation.DSMT4">
                  <p:embed/>
                  <p:pic>
                    <p:nvPicPr>
                      <p:cNvPr id="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" y="1990725"/>
                        <a:ext cx="459740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9728391"/>
              </p:ext>
            </p:extLst>
          </p:nvPr>
        </p:nvGraphicFramePr>
        <p:xfrm>
          <a:off x="1143000" y="2786063"/>
          <a:ext cx="416083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068" name="Equation" r:id="rId7" imgW="2336760" imgH="241200" progId="Equation.DSMT4">
                  <p:embed/>
                </p:oleObj>
              </mc:Choice>
              <mc:Fallback>
                <p:oleObj name="Equation" r:id="rId7" imgW="2336760" imgH="241200" progId="Equation.DSMT4">
                  <p:embed/>
                  <p:pic>
                    <p:nvPicPr>
                      <p:cNvPr id="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786063"/>
                        <a:ext cx="4160838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141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372768"/>
              </p:ext>
            </p:extLst>
          </p:nvPr>
        </p:nvGraphicFramePr>
        <p:xfrm>
          <a:off x="1259632" y="1654324"/>
          <a:ext cx="3119437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9074" name="Equation" r:id="rId3" imgW="1904760" imgH="228600" progId="Equation.DSMT4">
                  <p:embed/>
                </p:oleObj>
              </mc:Choice>
              <mc:Fallback>
                <p:oleObj name="Equation" r:id="rId3" imgW="1904760" imgH="228600" progId="Equation.DSMT4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1654324"/>
                        <a:ext cx="3119437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7504" y="226281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MR10"/>
              </a:rPr>
              <a:t>In the case of cutting the potential, for </a:t>
            </a:r>
            <a:r>
              <a:rPr lang="en-US" dirty="0" err="1" smtClean="0">
                <a:latin typeface="CMR10"/>
              </a:rPr>
              <a:t>exampleby</a:t>
            </a:r>
            <a:r>
              <a:rPr lang="en-US" dirty="0" smtClean="0">
                <a:latin typeface="CMR10"/>
              </a:rPr>
              <a:t> </a:t>
            </a:r>
            <a:r>
              <a:rPr lang="en-US" dirty="0">
                <a:latin typeface="CMR10"/>
              </a:rPr>
              <a:t>the </a:t>
            </a:r>
            <a:r>
              <a:rPr lang="en-US" dirty="0">
                <a:latin typeface="CMMI10"/>
              </a:rPr>
              <a:t>θ</a:t>
            </a:r>
            <a:r>
              <a:rPr lang="en-US" dirty="0">
                <a:latin typeface="CMR10"/>
              </a:rPr>
              <a:t>-function, we shall get </a:t>
            </a:r>
            <a:r>
              <a:rPr lang="en-US" dirty="0" smtClean="0">
                <a:latin typeface="CMR10"/>
              </a:rPr>
              <a:t>a strongly oscillating </a:t>
            </a:r>
            <a:r>
              <a:rPr lang="en-US" dirty="0">
                <a:latin typeface="CMR10"/>
              </a:rPr>
              <a:t>expression as </a:t>
            </a:r>
            <a:r>
              <a:rPr lang="en-US" dirty="0">
                <a:latin typeface="CMMI10"/>
              </a:rPr>
              <a:t>t </a:t>
            </a:r>
            <a:r>
              <a:rPr lang="en-US" dirty="0" smtClean="0">
                <a:latin typeface="CMSY10"/>
                <a:sym typeface="Wingdings" panose="05000000000000000000" pitchFamily="2" charset="2"/>
              </a:rPr>
              <a:t></a:t>
            </a:r>
            <a:r>
              <a:rPr lang="en-US" dirty="0" smtClean="0">
                <a:latin typeface="CMR10"/>
              </a:rPr>
              <a:t>0 </a:t>
            </a:r>
            <a:r>
              <a:rPr lang="en-US" dirty="0">
                <a:latin typeface="CMR10"/>
              </a:rPr>
              <a:t>with the period, which </a:t>
            </a:r>
            <a:r>
              <a:rPr lang="en-US" dirty="0" smtClean="0">
                <a:latin typeface="CMR10"/>
              </a:rPr>
              <a:t>is approximately </a:t>
            </a:r>
            <a:r>
              <a:rPr lang="en-US" dirty="0">
                <a:latin typeface="CMR10"/>
              </a:rPr>
              <a:t>proportional </a:t>
            </a:r>
            <a:r>
              <a:rPr lang="en-US" dirty="0">
                <a:latin typeface="CMMI10"/>
              </a:rPr>
              <a:t>t</a:t>
            </a:r>
            <a:r>
              <a:rPr lang="en-US" dirty="0">
                <a:latin typeface="CMR10"/>
              </a:rPr>
              <a:t>, and with the </a:t>
            </a:r>
            <a:r>
              <a:rPr lang="en-US" dirty="0" smtClean="0">
                <a:latin typeface="CMR10"/>
              </a:rPr>
              <a:t>amplitude</a:t>
            </a:r>
            <a:r>
              <a:rPr lang="en-US" dirty="0">
                <a:latin typeface="CMR10"/>
              </a:rPr>
              <a:t>, which is suppressed as </a:t>
            </a:r>
            <a:r>
              <a:rPr lang="en-US" dirty="0">
                <a:latin typeface="CMMI10"/>
              </a:rPr>
              <a:t>t </a:t>
            </a:r>
            <a:r>
              <a:rPr lang="en-US" dirty="0">
                <a:latin typeface="CMR10"/>
              </a:rPr>
              <a:t>grows. </a:t>
            </a:r>
            <a:endParaRPr lang="en-US" dirty="0" smtClean="0">
              <a:latin typeface="CMR10"/>
            </a:endParaRPr>
          </a:p>
          <a:p>
            <a:r>
              <a:rPr lang="en-US" dirty="0" smtClean="0">
                <a:latin typeface="CMR10"/>
              </a:rPr>
              <a:t>The </a:t>
            </a:r>
            <a:r>
              <a:rPr lang="en-US" dirty="0" err="1" smtClean="0">
                <a:latin typeface="CMR10"/>
              </a:rPr>
              <a:t>potentialswith</a:t>
            </a:r>
            <a:r>
              <a:rPr lang="en-US" dirty="0" smtClean="0">
                <a:latin typeface="CMR10"/>
              </a:rPr>
              <a:t> </a:t>
            </a:r>
            <a:r>
              <a:rPr lang="en-US" dirty="0">
                <a:latin typeface="CMR10"/>
              </a:rPr>
              <a:t>the peculiarities at the determined </a:t>
            </a:r>
            <a:r>
              <a:rPr lang="en-US" dirty="0" err="1" smtClean="0">
                <a:latin typeface="CMR10"/>
              </a:rPr>
              <a:t>distance,considered</a:t>
            </a:r>
            <a:endParaRPr lang="en-US" dirty="0" smtClean="0">
              <a:latin typeface="CMR10"/>
            </a:endParaRPr>
          </a:p>
          <a:p>
            <a:r>
              <a:rPr lang="en-US" dirty="0" smtClean="0">
                <a:latin typeface="CMR10"/>
              </a:rPr>
              <a:t> </a:t>
            </a:r>
            <a:r>
              <a:rPr lang="en-US" dirty="0">
                <a:latin typeface="CMR10"/>
              </a:rPr>
              <a:t>in </a:t>
            </a:r>
            <a:r>
              <a:rPr lang="en-US" dirty="0" smtClean="0">
                <a:latin typeface="CMR10"/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A.T.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Filippov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Part.&amp;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Nucl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., 10, (1979) 501.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MR10"/>
              </a:rPr>
              <a:t> 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4135" y="2077373"/>
            <a:ext cx="8245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MR10"/>
              </a:rPr>
              <a:t>Using the </a:t>
            </a:r>
            <a:r>
              <a:rPr lang="en-US" dirty="0" smtClean="0">
                <a:latin typeface="CMR10"/>
              </a:rPr>
              <a:t>standard Fourier </a:t>
            </a:r>
            <a:r>
              <a:rPr lang="en-US" dirty="0">
                <a:latin typeface="CMR10"/>
              </a:rPr>
              <a:t>transform </a:t>
            </a:r>
            <a:r>
              <a:rPr lang="en-US" dirty="0" smtClean="0">
                <a:latin typeface="CMR10"/>
              </a:rPr>
              <a:t> </a:t>
            </a:r>
            <a:r>
              <a:rPr lang="en-US" dirty="0">
                <a:latin typeface="CMR10"/>
              </a:rPr>
              <a:t>of the potential </a:t>
            </a:r>
            <a:r>
              <a:rPr lang="en-US" dirty="0">
                <a:latin typeface="CMMI10"/>
              </a:rPr>
              <a:t>V </a:t>
            </a:r>
            <a:r>
              <a:rPr lang="en-US" dirty="0">
                <a:latin typeface="CMR10"/>
              </a:rPr>
              <a:t>(</a:t>
            </a:r>
            <a:r>
              <a:rPr lang="en-US" dirty="0">
                <a:latin typeface="CMMI10"/>
              </a:rPr>
              <a:t>~r</a:t>
            </a:r>
            <a:r>
              <a:rPr lang="en-US" dirty="0">
                <a:latin typeface="CMR10"/>
              </a:rPr>
              <a:t>), one can</a:t>
            </a:r>
          </a:p>
          <a:p>
            <a:r>
              <a:rPr lang="en-US" dirty="0">
                <a:latin typeface="CMR10"/>
              </a:rPr>
              <a:t>obtain the Born term of the scattering </a:t>
            </a:r>
            <a:r>
              <a:rPr lang="en-US" dirty="0" smtClean="0">
                <a:latin typeface="CMR10"/>
              </a:rPr>
              <a:t>amplitude.</a:t>
            </a:r>
          </a:p>
          <a:p>
            <a:endParaRPr lang="en-US" dirty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59129"/>
              </p:ext>
            </p:extLst>
          </p:nvPr>
        </p:nvGraphicFramePr>
        <p:xfrm>
          <a:off x="2411760" y="3075881"/>
          <a:ext cx="326548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9075" name="Equation" r:id="rId5" imgW="1993680" imgH="279360" progId="Equation.DSMT4">
                  <p:embed/>
                </p:oleObj>
              </mc:Choice>
              <mc:Fallback>
                <p:oleObj name="Equation" r:id="rId5" imgW="1993680" imgH="279360" progId="Equation.DSMT4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3075881"/>
                        <a:ext cx="3265487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34135" y="2725936"/>
            <a:ext cx="8306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MR10"/>
              </a:rPr>
              <a:t>If the potential has the spherical symmetry, </a:t>
            </a:r>
            <a:r>
              <a:rPr lang="en-US" dirty="0" smtClean="0">
                <a:latin typeface="CMR10"/>
              </a:rPr>
              <a:t>the Born </a:t>
            </a:r>
            <a:r>
              <a:rPr lang="en-US" dirty="0">
                <a:latin typeface="CMR10"/>
              </a:rPr>
              <a:t>amplitude can be calculate as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4" t="53150" r="14672" b="9051"/>
          <a:stretch/>
        </p:blipFill>
        <p:spPr>
          <a:xfrm>
            <a:off x="1835696" y="3789040"/>
            <a:ext cx="3960440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965200"/>
            <a:ext cx="8637588" cy="519113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Experimental data UA4/2</a:t>
            </a:r>
            <a:endParaRPr lang="ru-RU" sz="2800" dirty="0"/>
          </a:p>
        </p:txBody>
      </p:sp>
      <p:pic>
        <p:nvPicPr>
          <p:cNvPr id="33795" name="Picture 5" descr="E:\06-1kv\seminar\doklad\ds-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53862" r="11911" b="10100"/>
          <a:stretch>
            <a:fillRect/>
          </a:stretch>
        </p:blipFill>
        <p:spPr bwMode="auto">
          <a:xfrm>
            <a:off x="1524000" y="1676400"/>
            <a:ext cx="5756275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1" descr="del5p9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641350"/>
            <a:ext cx="7461250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1928813" y="3167063"/>
            <a:ext cx="5286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94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E:\06-1kv\seminar\akm1-p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9" b="43764"/>
          <a:stretch>
            <a:fillRect/>
          </a:stretch>
        </p:blipFill>
        <p:spPr bwMode="auto">
          <a:xfrm>
            <a:off x="1066800" y="914400"/>
            <a:ext cx="7556500" cy="547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84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026" descr="E:\06-1kv\seminar\ocfi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3" t="50496" r="11911" b="6732"/>
          <a:stretch>
            <a:fillRect/>
          </a:stretch>
        </p:blipFill>
        <p:spPr bwMode="auto">
          <a:xfrm>
            <a:off x="1928813" y="2143125"/>
            <a:ext cx="487680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643188" y="5357813"/>
            <a:ext cx="21431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5400000" flipH="1" flipV="1">
            <a:off x="2463007" y="5393531"/>
            <a:ext cx="2159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>
            <a:off x="2606676" y="5537200"/>
            <a:ext cx="50006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5400000" flipH="1" flipV="1">
            <a:off x="2965450" y="5537201"/>
            <a:ext cx="4984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857500" y="5786438"/>
            <a:ext cx="285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214688" y="5357813"/>
            <a:ext cx="35718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>
            <a:off x="3356769" y="5572919"/>
            <a:ext cx="4286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3571875" y="5786438"/>
            <a:ext cx="35718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rot="5400000">
            <a:off x="3678238" y="5537200"/>
            <a:ext cx="35718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3857625" y="5357813"/>
            <a:ext cx="285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3928269" y="5572919"/>
            <a:ext cx="4286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4143375" y="5786438"/>
            <a:ext cx="285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rot="5400000">
            <a:off x="4285456" y="5572919"/>
            <a:ext cx="4286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4500563" y="5357813"/>
            <a:ext cx="35718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rot="5400000">
            <a:off x="4644231" y="5572919"/>
            <a:ext cx="4286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rot="5400000">
            <a:off x="4929981" y="5572919"/>
            <a:ext cx="4286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4857750" y="5786438"/>
            <a:ext cx="285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5143500" y="5357813"/>
            <a:ext cx="285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rot="5400000">
            <a:off x="5287169" y="5572919"/>
            <a:ext cx="4286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5500688" y="5786438"/>
            <a:ext cx="285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rot="5400000">
            <a:off x="5572919" y="5572919"/>
            <a:ext cx="4286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5786438" y="5357813"/>
            <a:ext cx="285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 rot="5400000">
            <a:off x="5930106" y="5572919"/>
            <a:ext cx="4286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6143625" y="5786438"/>
            <a:ext cx="285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1785938" y="5715000"/>
            <a:ext cx="57864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2        2        2        2         2        2        2  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500188" y="5214938"/>
            <a:ext cx="57864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1        1        1        1         1        1        1  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872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1643063" y="1428750"/>
          <a:ext cx="4786312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84" name="Equation" r:id="rId3" imgW="2869920" imgH="444240" progId="Equation.DSMT4">
                  <p:embed/>
                </p:oleObj>
              </mc:Choice>
              <mc:Fallback>
                <p:oleObj name="Equation" r:id="rId3" imgW="2869920" imgH="444240" progId="Equation.DSMT4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1428750"/>
                        <a:ext cx="4786312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1500188" y="3571875"/>
          <a:ext cx="4716462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85" name="Equation" r:id="rId5" imgW="3149280" imgH="495000" progId="Equation.DSMT4">
                  <p:embed/>
                </p:oleObj>
              </mc:Choice>
              <mc:Fallback>
                <p:oleObj name="Equation" r:id="rId5" imgW="3149280" imgH="495000" progId="Equation.DSMT4">
                  <p:embed/>
                  <p:pic>
                    <p:nvPicPr>
                      <p:cNvPr id="153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88" y="3571875"/>
                        <a:ext cx="4716462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3714750" y="857250"/>
          <a:ext cx="42132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86" name="Equation" r:id="rId7" imgW="2247840" imgH="241200" progId="Equation.DSMT4">
                  <p:embed/>
                </p:oleObj>
              </mc:Choice>
              <mc:Fallback>
                <p:oleObj name="Equation" r:id="rId7" imgW="2247840" imgH="241200" progId="Equation.DSMT4">
                  <p:embed/>
                  <p:pic>
                    <p:nvPicPr>
                      <p:cNvPr id="122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0" y="857250"/>
                        <a:ext cx="42132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3569273"/>
              </p:ext>
            </p:extLst>
          </p:nvPr>
        </p:nvGraphicFramePr>
        <p:xfrm>
          <a:off x="1071563" y="4476750"/>
          <a:ext cx="5875337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87" name="Equation" r:id="rId9" imgW="3136680" imgH="609480" progId="Equation.DSMT4">
                  <p:embed/>
                </p:oleObj>
              </mc:Choice>
              <mc:Fallback>
                <p:oleObj name="Equation" r:id="rId9" imgW="3136680" imgH="609480" progId="Equation.DSMT4">
                  <p:embed/>
                  <p:pic>
                    <p:nvPicPr>
                      <p:cNvPr id="153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4476750"/>
                        <a:ext cx="5875337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8"/>
          <p:cNvGraphicFramePr>
            <a:graphicFrameLocks noChangeAspect="1"/>
          </p:cNvGraphicFramePr>
          <p:nvPr/>
        </p:nvGraphicFramePr>
        <p:xfrm>
          <a:off x="1285875" y="2786063"/>
          <a:ext cx="56959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88" name="Equation" r:id="rId11" imgW="3416040" imgH="444240" progId="Equation.DSMT4">
                  <p:embed/>
                </p:oleObj>
              </mc:Choice>
              <mc:Fallback>
                <p:oleObj name="Equation" r:id="rId11" imgW="3416040" imgH="444240" progId="Equation.DSMT4">
                  <p:embed/>
                  <p:pic>
                    <p:nvPicPr>
                      <p:cNvPr id="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2786063"/>
                        <a:ext cx="5695950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Прямоугольник 6"/>
          <p:cNvSpPr>
            <a:spLocks noChangeArrowheads="1"/>
          </p:cNvSpPr>
          <p:nvPr/>
        </p:nvSpPr>
        <p:spPr bwMode="auto">
          <a:xfrm>
            <a:off x="500063" y="785813"/>
            <a:ext cx="2840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FF"/>
                </a:solidFill>
              </a:rPr>
              <a:t>Statistical analysis</a:t>
            </a:r>
            <a:endParaRPr lang="ru-RU" alt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7" t="56300" r="10851" b="6951"/>
          <a:stretch/>
        </p:blipFill>
        <p:spPr>
          <a:xfrm>
            <a:off x="251520" y="1450034"/>
            <a:ext cx="3744416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t="55250" r="9883" b="8001"/>
          <a:stretch/>
        </p:blipFill>
        <p:spPr>
          <a:xfrm>
            <a:off x="4499992" y="1556792"/>
            <a:ext cx="3816425" cy="2520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9712" y="566458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O.V. </a:t>
            </a:r>
            <a:r>
              <a:rPr lang="en-US" dirty="0" err="1" smtClean="0">
                <a:solidFill>
                  <a:srgbClr val="0070C0"/>
                </a:solidFill>
              </a:rPr>
              <a:t>Selyugin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 err="1" smtClean="0">
                <a:solidFill>
                  <a:srgbClr val="0070C0"/>
                </a:solidFill>
              </a:rPr>
              <a:t>Phys.Lett</a:t>
            </a:r>
            <a:r>
              <a:rPr lang="en-US" dirty="0" smtClean="0">
                <a:solidFill>
                  <a:srgbClr val="0070C0"/>
                </a:solidFill>
              </a:rPr>
              <a:t>. B 797</a:t>
            </a:r>
            <a:r>
              <a:rPr lang="en-US" dirty="0">
                <a:solidFill>
                  <a:srgbClr val="0070C0"/>
                </a:solidFill>
              </a:rPr>
              <a:t>,  134870  (2019).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4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556792"/>
            <a:ext cx="727280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MR9"/>
              </a:rPr>
              <a:t>High Energy Generalized Structure (HEGS) model</a:t>
            </a:r>
            <a:r>
              <a:rPr lang="en-US" dirty="0">
                <a:latin typeface="CMR9"/>
              </a:rPr>
              <a:t>, </a:t>
            </a:r>
            <a:endParaRPr lang="en-US" dirty="0" smtClean="0">
              <a:latin typeface="CMR9"/>
            </a:endParaRPr>
          </a:p>
          <a:p>
            <a:endParaRPr lang="en-US" dirty="0" smtClean="0">
              <a:latin typeface="CMR9"/>
            </a:endParaRPr>
          </a:p>
          <a:p>
            <a:endParaRPr lang="en-US" dirty="0" smtClean="0">
              <a:latin typeface="CMR9"/>
            </a:endParaRPr>
          </a:p>
          <a:p>
            <a:r>
              <a:rPr lang="en-US" dirty="0" smtClean="0">
                <a:latin typeface="CMR9"/>
              </a:rPr>
              <a:t>Generalized </a:t>
            </a:r>
            <a:r>
              <a:rPr lang="en-US" dirty="0" err="1">
                <a:latin typeface="CMR9"/>
              </a:rPr>
              <a:t>parton</a:t>
            </a:r>
            <a:r>
              <a:rPr lang="en-US" dirty="0">
                <a:latin typeface="CMR9"/>
              </a:rPr>
              <a:t> distributions</a:t>
            </a:r>
            <a:r>
              <a:rPr lang="en-US" dirty="0" smtClean="0">
                <a:latin typeface="CMR9"/>
              </a:rPr>
              <a:t>;</a:t>
            </a:r>
          </a:p>
          <a:p>
            <a:endParaRPr lang="en-US" dirty="0" smtClean="0">
              <a:latin typeface="CMR9"/>
            </a:endParaRPr>
          </a:p>
          <a:p>
            <a:r>
              <a:rPr lang="en-US" dirty="0" err="1" smtClean="0">
                <a:latin typeface="CMR9"/>
              </a:rPr>
              <a:t>electromagmetic</a:t>
            </a:r>
            <a:r>
              <a:rPr lang="en-US" dirty="0" smtClean="0">
                <a:latin typeface="CMR9"/>
              </a:rPr>
              <a:t> </a:t>
            </a:r>
            <a:r>
              <a:rPr lang="en-US" dirty="0">
                <a:latin typeface="CMR9"/>
              </a:rPr>
              <a:t>and </a:t>
            </a:r>
            <a:r>
              <a:rPr lang="en-US" dirty="0" err="1">
                <a:latin typeface="CMR9"/>
              </a:rPr>
              <a:t>gravitomagnetic</a:t>
            </a:r>
            <a:r>
              <a:rPr lang="en-US" dirty="0">
                <a:latin typeface="CMR9"/>
              </a:rPr>
              <a:t> form factors</a:t>
            </a:r>
            <a:r>
              <a:rPr lang="en-US" dirty="0" smtClean="0">
                <a:latin typeface="CMR9"/>
              </a:rPr>
              <a:t>,</a:t>
            </a:r>
          </a:p>
          <a:p>
            <a:endParaRPr lang="en-US" dirty="0" smtClean="0">
              <a:latin typeface="CMR9"/>
            </a:endParaRPr>
          </a:p>
          <a:p>
            <a:r>
              <a:rPr lang="en-US" dirty="0" smtClean="0">
                <a:latin typeface="CMR9"/>
              </a:rPr>
              <a:t> </a:t>
            </a:r>
            <a:r>
              <a:rPr lang="en-US" dirty="0">
                <a:latin typeface="CMR9"/>
              </a:rPr>
              <a:t>differential cross sections (</a:t>
            </a:r>
            <a:r>
              <a:rPr lang="en-US" i="1" dirty="0">
                <a:latin typeface="CMSY9"/>
              </a:rPr>
              <a:t>−</a:t>
            </a:r>
            <a:r>
              <a:rPr lang="en-US" i="1" dirty="0">
                <a:latin typeface="CMMI9"/>
              </a:rPr>
              <a:t>t </a:t>
            </a:r>
            <a:r>
              <a:rPr lang="en-US" dirty="0">
                <a:latin typeface="CMR9"/>
              </a:rPr>
              <a:t>= </a:t>
            </a:r>
            <a:r>
              <a:rPr lang="en-US" dirty="0" smtClean="0">
                <a:latin typeface="CMR9"/>
              </a:rPr>
              <a:t>10</a:t>
            </a:r>
            <a:r>
              <a:rPr lang="en-US" sz="800" dirty="0" smtClean="0">
                <a:latin typeface="CMR6"/>
              </a:rPr>
              <a:t> </a:t>
            </a:r>
            <a:r>
              <a:rPr lang="en-US" i="1" dirty="0">
                <a:latin typeface="CMSY9"/>
              </a:rPr>
              <a:t>− </a:t>
            </a:r>
            <a:r>
              <a:rPr lang="en-US" dirty="0">
                <a:latin typeface="CMR9"/>
              </a:rPr>
              <a:t>15 GeV</a:t>
            </a:r>
            <a:r>
              <a:rPr lang="en-US" dirty="0" smtClean="0">
                <a:latin typeface="CMR9"/>
              </a:rPr>
              <a:t>)</a:t>
            </a:r>
          </a:p>
          <a:p>
            <a:endParaRPr lang="en-US" dirty="0">
              <a:latin typeface="CMR9"/>
            </a:endParaRPr>
          </a:p>
          <a:p>
            <a:r>
              <a:rPr lang="en-US" dirty="0">
                <a:latin typeface="CMR9"/>
              </a:rPr>
              <a:t>and spin correlations </a:t>
            </a:r>
            <a:r>
              <a:rPr lang="en-US" i="1" dirty="0">
                <a:latin typeface="CMMI9"/>
              </a:rPr>
              <a:t>A</a:t>
            </a:r>
            <a:r>
              <a:rPr lang="en-US" sz="800" i="1" dirty="0">
                <a:latin typeface="CMMI6"/>
              </a:rPr>
              <a:t>N</a:t>
            </a:r>
            <a:r>
              <a:rPr lang="en-US" dirty="0">
                <a:latin typeface="CMR9"/>
              </a:rPr>
              <a:t>(</a:t>
            </a:r>
            <a:r>
              <a:rPr lang="en-US" i="1" dirty="0">
                <a:latin typeface="CMMI9"/>
              </a:rPr>
              <a:t>s, t</a:t>
            </a:r>
            <a:r>
              <a:rPr lang="en-US" dirty="0" smtClean="0">
                <a:latin typeface="CMR9"/>
              </a:rPr>
              <a:t>)</a:t>
            </a:r>
          </a:p>
          <a:p>
            <a:endParaRPr lang="en-US" dirty="0" smtClean="0">
              <a:latin typeface="CMR9"/>
            </a:endParaRPr>
          </a:p>
          <a:p>
            <a:r>
              <a:rPr lang="en-US" dirty="0" smtClean="0">
                <a:latin typeface="CMR9"/>
              </a:rPr>
              <a:t>a </a:t>
            </a:r>
            <a:r>
              <a:rPr lang="en-US" dirty="0">
                <a:latin typeface="CMR9"/>
              </a:rPr>
              <a:t>feature of the differential cross sections at high energies;</a:t>
            </a:r>
          </a:p>
          <a:p>
            <a:r>
              <a:rPr lang="en-US" dirty="0">
                <a:latin typeface="CMR9"/>
              </a:rPr>
              <a:t>hadron potential at large distance and </a:t>
            </a:r>
          </a:p>
          <a:p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52962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CMBX9"/>
              </a:rPr>
              <a:t>Developed two new </a:t>
            </a:r>
            <a:r>
              <a:rPr lang="en-US" b="1" dirty="0" err="1">
                <a:latin typeface="CMBX9"/>
              </a:rPr>
              <a:t>methodics</a:t>
            </a:r>
            <a:r>
              <a:rPr lang="en-US" b="1" dirty="0">
                <a:latin typeface="CMBX9"/>
              </a:rPr>
              <a:t>, and discover two new effects.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44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836712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HEGS  model </a:t>
            </a:r>
            <a:r>
              <a:rPr lang="en-US" sz="2400" dirty="0"/>
              <a:t>a</a:t>
            </a:r>
            <a:r>
              <a:rPr lang="en-US" sz="2400" dirty="0" smtClean="0"/>
              <a:t>nalysis</a:t>
            </a:r>
            <a:endParaRPr lang="en-US" sz="2400" dirty="0"/>
          </a:p>
        </p:txBody>
      </p:sp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592761"/>
              </p:ext>
            </p:extLst>
          </p:nvPr>
        </p:nvGraphicFramePr>
        <p:xfrm>
          <a:off x="1364972" y="2587290"/>
          <a:ext cx="5629099" cy="635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168" name="Equation" r:id="rId3" imgW="2501640" imgH="241200" progId="Equation.DSMT4">
                  <p:embed/>
                </p:oleObj>
              </mc:Choice>
              <mc:Fallback>
                <p:oleObj name="Equation" r:id="rId3" imgW="2501640" imgH="241200" progId="Equation.DSMT4">
                  <p:embed/>
                  <p:pic>
                    <p:nvPicPr>
                      <p:cNvPr id="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4972" y="2587290"/>
                        <a:ext cx="5629099" cy="6350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606085"/>
              </p:ext>
            </p:extLst>
          </p:nvPr>
        </p:nvGraphicFramePr>
        <p:xfrm>
          <a:off x="1357712" y="1873703"/>
          <a:ext cx="5276448" cy="607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169" name="Equation" r:id="rId5" imgW="2108160" imgH="241200" progId="Equation.DSMT4">
                  <p:embed/>
                </p:oleObj>
              </mc:Choice>
              <mc:Fallback>
                <p:oleObj name="Equation" r:id="rId5" imgW="2108160" imgH="241200" progId="Equation.DSMT4">
                  <p:embed/>
                  <p:pic>
                    <p:nvPicPr>
                      <p:cNvPr id="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712" y="1873703"/>
                        <a:ext cx="5276448" cy="607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27584" y="3573016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Results:</a:t>
            </a:r>
          </a:p>
          <a:p>
            <a:r>
              <a:rPr lang="en-US" dirty="0"/>
              <a:t>w</a:t>
            </a:r>
            <a:r>
              <a:rPr lang="en-US" dirty="0" smtClean="0"/>
              <a:t>ith F(</a:t>
            </a:r>
            <a:r>
              <a:rPr lang="en-US" dirty="0" err="1" smtClean="0"/>
              <a:t>osc</a:t>
            </a:r>
            <a:r>
              <a:rPr lang="en-US" dirty="0" smtClean="0"/>
              <a:t>) </a:t>
            </a:r>
          </a:p>
          <a:p>
            <a:endParaRPr lang="en-US" dirty="0"/>
          </a:p>
          <a:p>
            <a:r>
              <a:rPr lang="en-US" dirty="0" err="1" smtClean="0"/>
              <a:t>Witout</a:t>
            </a:r>
            <a:r>
              <a:rPr lang="en-US" dirty="0" smtClean="0"/>
              <a:t> F(</a:t>
            </a:r>
            <a:r>
              <a:rPr lang="en-US" dirty="0" err="1" smtClean="0"/>
              <a:t>osc</a:t>
            </a:r>
            <a:r>
              <a:rPr lang="en-US" dirty="0" smtClean="0"/>
              <a:t>) 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9727964"/>
              </p:ext>
            </p:extLst>
          </p:nvPr>
        </p:nvGraphicFramePr>
        <p:xfrm>
          <a:off x="2624137" y="3769977"/>
          <a:ext cx="1371799" cy="519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170" name="Equation" r:id="rId7" imgW="672840" imgH="253800" progId="Equation.DSMT4">
                  <p:embed/>
                </p:oleObj>
              </mc:Choice>
              <mc:Fallback>
                <p:oleObj name="Equation" r:id="rId7" imgW="672840" imgH="253800" progId="Equation.DSMT4">
                  <p:embed/>
                  <p:pic>
                    <p:nvPicPr>
                      <p:cNvPr id="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4137" y="3769977"/>
                        <a:ext cx="1371799" cy="519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665702"/>
              </p:ext>
            </p:extLst>
          </p:nvPr>
        </p:nvGraphicFramePr>
        <p:xfrm>
          <a:off x="2768600" y="4292600"/>
          <a:ext cx="133985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171" name="Equation" r:id="rId9" imgW="622080" imgH="253800" progId="Equation.DSMT4">
                  <p:embed/>
                </p:oleObj>
              </mc:Choice>
              <mc:Fallback>
                <p:oleObj name="Equation" r:id="rId9" imgW="622080" imgH="2538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8600" y="4292600"/>
                        <a:ext cx="1339850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04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>
            <p:extLst/>
          </p:nvPr>
        </p:nvGraphicFramePr>
        <p:xfrm>
          <a:off x="168955" y="764704"/>
          <a:ext cx="8570913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400" name="Equation" r:id="rId3" imgW="4572000" imgH="457200" progId="Equation.DSMT4">
                  <p:embed/>
                </p:oleObj>
              </mc:Choice>
              <mc:Fallback>
                <p:oleObj name="Equation" r:id="rId3" imgW="4572000" imgH="457200" progId="Equation.DSMT4">
                  <p:embed/>
                  <p:pic>
                    <p:nvPicPr>
                      <p:cNvPr id="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55" y="764704"/>
                        <a:ext cx="8570913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 t="56300" r="12854" b="8000"/>
          <a:stretch/>
        </p:blipFill>
        <p:spPr>
          <a:xfrm>
            <a:off x="179512" y="2204864"/>
            <a:ext cx="3672408" cy="2448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 t="55176" r="11368" b="7305"/>
          <a:stretch/>
        </p:blipFill>
        <p:spPr>
          <a:xfrm>
            <a:off x="4499992" y="2204864"/>
            <a:ext cx="3744416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2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428625" y="4643438"/>
            <a:ext cx="60721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AutoNum type="arabicPeriod" startAt="4"/>
            </a:pPr>
            <a:r>
              <a:rPr lang="en-US" altLang="en-US" sz="2000"/>
              <a:t>N-dimensional gravipotential (ADD-model) Oscillations”- I. Aref’eva [1007.4777:arXiv-hep-ph]       </a:t>
            </a:r>
          </a:p>
        </p:txBody>
      </p:sp>
      <p:sp>
        <p:nvSpPr>
          <p:cNvPr id="15366" name="TextBox 3"/>
          <p:cNvSpPr txBox="1">
            <a:spLocks noChangeArrowheads="1"/>
          </p:cNvSpPr>
          <p:nvPr/>
        </p:nvSpPr>
        <p:spPr bwMode="auto">
          <a:xfrm>
            <a:off x="928688" y="2357438"/>
            <a:ext cx="4857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/>
              <a:t>2. a)    </a:t>
            </a:r>
            <a:r>
              <a:rPr lang="en-US" altLang="en-US" sz="1800"/>
              <a:t>Van-der-Waals potential                V</a:t>
            </a:r>
            <a:r>
              <a:rPr lang="en-US" altLang="en-US" sz="1800" baseline="-25000"/>
              <a:t>ad </a:t>
            </a:r>
            <a:r>
              <a:rPr lang="en-US" altLang="en-US" sz="1800"/>
              <a:t>~ h/r</a:t>
            </a:r>
            <a:r>
              <a:rPr lang="en-US" altLang="en-US" sz="1800" baseline="30000"/>
              <a:t>4</a:t>
            </a:r>
            <a:endParaRPr lang="ru-RU" altLang="en-US" sz="2000" baseline="30000"/>
          </a:p>
        </p:txBody>
      </p:sp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357188" y="3857625"/>
            <a:ext cx="4500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/>
              <a:t>3. S-L interaction</a:t>
            </a:r>
            <a:endParaRPr lang="ru-RU" altLang="en-US" sz="2000"/>
          </a:p>
        </p:txBody>
      </p:sp>
      <p:graphicFrame>
        <p:nvGraphicFramePr>
          <p:cNvPr id="94211" name="Object 4"/>
          <p:cNvGraphicFramePr>
            <a:graphicFrameLocks noChangeAspect="1"/>
          </p:cNvGraphicFramePr>
          <p:nvPr/>
        </p:nvGraphicFramePr>
        <p:xfrm>
          <a:off x="2571750" y="3786188"/>
          <a:ext cx="6040438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647" name="Equation" r:id="rId3" imgW="3593880" imgH="482400" progId="Equation.DSMT4">
                  <p:embed/>
                </p:oleObj>
              </mc:Choice>
              <mc:Fallback>
                <p:oleObj name="Equation" r:id="rId3" imgW="3593880" imgH="482400" progId="Equation.DSMT4">
                  <p:embed/>
                  <p:pic>
                    <p:nvPicPr>
                      <p:cNvPr id="9421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3786188"/>
                        <a:ext cx="6040438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8" name="TextBox 8"/>
          <p:cNvSpPr txBox="1">
            <a:spLocks noChangeArrowheads="1"/>
          </p:cNvSpPr>
          <p:nvPr/>
        </p:nvSpPr>
        <p:spPr bwMode="auto">
          <a:xfrm>
            <a:off x="642938" y="928688"/>
            <a:ext cx="8072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/>
              <a:t>K. Chadan,  A. Martin: “</a:t>
            </a:r>
            <a:r>
              <a:rPr lang="en-US" altLang="en-US" sz="2000">
                <a:solidFill>
                  <a:srgbClr val="0000FF"/>
                </a:solidFill>
              </a:rPr>
              <a:t>Scattering theory and dispersion relations for a class of long-range oscillating potentials</a:t>
            </a:r>
            <a:r>
              <a:rPr lang="en-US" altLang="en-US" sz="2000"/>
              <a:t>”,  CERN (1979)</a:t>
            </a:r>
            <a:endParaRPr lang="ru-RU" altLang="en-US" sz="2000"/>
          </a:p>
        </p:txBody>
      </p:sp>
      <p:graphicFrame>
        <p:nvGraphicFramePr>
          <p:cNvPr id="1536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961482"/>
              </p:ext>
            </p:extLst>
          </p:nvPr>
        </p:nvGraphicFramePr>
        <p:xfrm>
          <a:off x="2214563" y="1785938"/>
          <a:ext cx="3119437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648" name="Equation" r:id="rId5" imgW="1904760" imgH="228600" progId="Equation.DSMT4">
                  <p:embed/>
                </p:oleObj>
              </mc:Choice>
              <mc:Fallback>
                <p:oleObj name="Equation" r:id="rId5" imgW="1904760" imgH="228600" progId="Equation.DSMT4">
                  <p:embed/>
                  <p:pic>
                    <p:nvPicPr>
                      <p:cNvPr id="1536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563" y="1785938"/>
                        <a:ext cx="3119437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0"/>
          <p:cNvGraphicFramePr>
            <a:graphicFrameLocks noChangeAspect="1"/>
          </p:cNvGraphicFramePr>
          <p:nvPr/>
        </p:nvGraphicFramePr>
        <p:xfrm>
          <a:off x="6357938" y="5143500"/>
          <a:ext cx="1643062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649" name="Equation" r:id="rId7" imgW="1002960" imgH="431640" progId="Equation.DSMT4">
                  <p:embed/>
                </p:oleObj>
              </mc:Choice>
              <mc:Fallback>
                <p:oleObj name="Equation" r:id="rId7" imgW="1002960" imgH="431640" progId="Equation.DSMT4">
                  <p:embed/>
                  <p:pic>
                    <p:nvPicPr>
                      <p:cNvPr id="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7938" y="5143500"/>
                        <a:ext cx="1643062" cy="70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71563" y="3071813"/>
            <a:ext cx="571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/>
              <a:t>b) F. Ferrer, M. Nowakowski (1998)</a:t>
            </a:r>
          </a:p>
          <a:p>
            <a:pPr eaLnBrk="1" hangingPunct="1"/>
            <a:r>
              <a:rPr lang="en-US" altLang="en-US" sz="1800"/>
              <a:t>(</a:t>
            </a:r>
            <a:r>
              <a:rPr lang="en-US" altLang="en-US" sz="1800">
                <a:solidFill>
                  <a:srgbClr val="0070C0"/>
                </a:solidFill>
              </a:rPr>
              <a:t>Golstoun boson – long range forces</a:t>
            </a:r>
            <a:r>
              <a:rPr lang="en-US" altLang="en-US" sz="1800"/>
              <a:t>)      V</a:t>
            </a:r>
            <a:r>
              <a:rPr lang="en-US" altLang="en-US" sz="1800" baseline="-25000"/>
              <a:t>ad </a:t>
            </a:r>
            <a:r>
              <a:rPr lang="en-US" altLang="en-US" sz="1800"/>
              <a:t>~ h/r</a:t>
            </a:r>
            <a:r>
              <a:rPr lang="en-US" altLang="en-US" sz="1800" baseline="30000"/>
              <a:t>3 </a:t>
            </a:r>
            <a:r>
              <a:rPr lang="en-US" altLang="en-US" sz="1800"/>
              <a:t>         </a:t>
            </a:r>
            <a:endParaRPr lang="ru-RU" altLang="en-US" sz="180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71563" y="5715000"/>
            <a:ext cx="5214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3300"/>
                </a:solidFill>
              </a:rPr>
              <a:t>Universal scenario?</a:t>
            </a:r>
            <a:endParaRPr lang="ru-RU" altLang="en-US" sz="240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6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5366" grpId="0"/>
      <p:bldP spid="15367" grpId="0"/>
      <p:bldP spid="12" grpId="0"/>
      <p:bldP spid="1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678" y="1346736"/>
            <a:ext cx="907300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MR9"/>
              </a:rPr>
              <a:t>          </a:t>
            </a:r>
            <a:endParaRPr lang="en-US" dirty="0">
              <a:latin typeface="CMR9"/>
            </a:endParaRPr>
          </a:p>
          <a:p>
            <a:r>
              <a:rPr lang="en-US" dirty="0" smtClean="0">
                <a:latin typeface="CMR9"/>
              </a:rPr>
              <a:t>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MR9"/>
              </a:rPr>
              <a:t>The main features of the model are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CMR9"/>
              </a:rPr>
              <a:t>:</a:t>
            </a:r>
          </a:p>
          <a:p>
            <a:endParaRPr lang="en-US" dirty="0">
              <a:latin typeface="CMR9"/>
            </a:endParaRPr>
          </a:p>
          <a:p>
            <a:r>
              <a:rPr lang="en-US" dirty="0" smtClean="0">
                <a:latin typeface="CMR9"/>
              </a:rPr>
              <a:t>       a </a:t>
            </a:r>
            <a:r>
              <a:rPr lang="en-US" dirty="0">
                <a:latin typeface="CMR9"/>
              </a:rPr>
              <a:t>unique energy dependence of the basic asymptotic terms of the Born amplitude  </a:t>
            </a:r>
            <a:r>
              <a:rPr lang="en-US" dirty="0" smtClean="0">
                <a:latin typeface="CMR9"/>
              </a:rPr>
              <a:t>          </a:t>
            </a:r>
            <a:endParaRPr lang="en-US" dirty="0">
              <a:latin typeface="CMR9"/>
            </a:endParaRPr>
          </a:p>
          <a:p>
            <a:r>
              <a:rPr lang="en-US" dirty="0" smtClean="0">
                <a:latin typeface="CMR9"/>
              </a:rPr>
              <a:t>       (</a:t>
            </a:r>
            <a:r>
              <a:rPr lang="en-US" dirty="0">
                <a:latin typeface="CMR9"/>
              </a:rPr>
              <a:t>all Born </a:t>
            </a:r>
            <a:r>
              <a:rPr lang="en-US" dirty="0" smtClean="0">
                <a:latin typeface="CMR9"/>
              </a:rPr>
              <a:t>terms have </a:t>
            </a:r>
            <a:r>
              <a:rPr lang="en-US" dirty="0">
                <a:solidFill>
                  <a:srgbClr val="C00000"/>
                </a:solidFill>
                <a:latin typeface="CMR9"/>
              </a:rPr>
              <a:t>one fixed intercept</a:t>
            </a:r>
            <a:r>
              <a:rPr lang="en-US" dirty="0" smtClean="0">
                <a:latin typeface="CMR9"/>
              </a:rPr>
              <a:t>) and </a:t>
            </a:r>
            <a:r>
              <a:rPr lang="en-US" dirty="0" smtClean="0">
                <a:solidFill>
                  <a:srgbClr val="C00000"/>
                </a:solidFill>
                <a:latin typeface="CMR9"/>
              </a:rPr>
              <a:t>fixed slopes</a:t>
            </a:r>
            <a:r>
              <a:rPr lang="en-US" dirty="0" smtClean="0">
                <a:latin typeface="CMR9"/>
              </a:rPr>
              <a:t>;</a:t>
            </a:r>
          </a:p>
          <a:p>
            <a:endParaRPr lang="en-US" dirty="0" smtClean="0">
              <a:latin typeface="CMR9"/>
            </a:endParaRPr>
          </a:p>
          <a:p>
            <a:r>
              <a:rPr lang="en-US" dirty="0" smtClean="0">
                <a:latin typeface="CMR9"/>
              </a:rPr>
              <a:t>       </a:t>
            </a:r>
            <a:r>
              <a:rPr lang="en-US" dirty="0" smtClean="0">
                <a:solidFill>
                  <a:srgbClr val="C00000"/>
                </a:solidFill>
                <a:latin typeface="CMR9"/>
              </a:rPr>
              <a:t>the </a:t>
            </a:r>
            <a:r>
              <a:rPr lang="en-US" dirty="0">
                <a:solidFill>
                  <a:srgbClr val="C00000"/>
                </a:solidFill>
                <a:latin typeface="CMR9"/>
              </a:rPr>
              <a:t>real part </a:t>
            </a:r>
            <a:r>
              <a:rPr lang="en-US" dirty="0">
                <a:latin typeface="CMR9"/>
              </a:rPr>
              <a:t>of the hadronic elastic scattering amplitude </a:t>
            </a:r>
            <a:r>
              <a:rPr lang="en-US" dirty="0" smtClean="0">
                <a:latin typeface="CMR9"/>
              </a:rPr>
              <a:t>is determined only</a:t>
            </a:r>
          </a:p>
          <a:p>
            <a:r>
              <a:rPr lang="en-US" dirty="0">
                <a:latin typeface="CMR9"/>
              </a:rPr>
              <a:t> </a:t>
            </a:r>
            <a:r>
              <a:rPr lang="en-US" dirty="0" smtClean="0">
                <a:latin typeface="CMR9"/>
              </a:rPr>
              <a:t>      </a:t>
            </a:r>
            <a:r>
              <a:rPr lang="en-US" dirty="0">
                <a:latin typeface="CMR9"/>
              </a:rPr>
              <a:t>through the </a:t>
            </a:r>
            <a:r>
              <a:rPr lang="en-US" dirty="0">
                <a:solidFill>
                  <a:srgbClr val="C00000"/>
                </a:solidFill>
                <a:latin typeface="CMR9"/>
              </a:rPr>
              <a:t>complex </a:t>
            </a:r>
            <a:r>
              <a:rPr lang="en-US" dirty="0">
                <a:latin typeface="CMR9"/>
              </a:rPr>
              <a:t>Mandelstam variable </a:t>
            </a:r>
            <a:r>
              <a:rPr lang="en-US" i="1" dirty="0" smtClean="0">
                <a:solidFill>
                  <a:srgbClr val="C00000"/>
                </a:solidFill>
                <a:latin typeface="CMMI9"/>
              </a:rPr>
              <a:t>S</a:t>
            </a:r>
            <a:r>
              <a:rPr lang="en-US" i="1" dirty="0" smtClean="0">
                <a:latin typeface="CMMI9"/>
              </a:rPr>
              <a:t>, </a:t>
            </a:r>
            <a:r>
              <a:rPr lang="en-US" dirty="0" smtClean="0">
                <a:latin typeface="CMR9"/>
              </a:rPr>
              <a:t>satisfying </a:t>
            </a:r>
            <a:r>
              <a:rPr lang="en-US" dirty="0">
                <a:latin typeface="CMR9"/>
              </a:rPr>
              <a:t>the dispersion relations</a:t>
            </a:r>
            <a:r>
              <a:rPr lang="en-US" dirty="0" smtClean="0">
                <a:latin typeface="CMR9"/>
              </a:rPr>
              <a:t>;</a:t>
            </a:r>
          </a:p>
          <a:p>
            <a:endParaRPr lang="en-US" dirty="0" smtClean="0">
              <a:latin typeface="CMR9"/>
            </a:endParaRPr>
          </a:p>
          <a:p>
            <a:r>
              <a:rPr lang="en-US" dirty="0" smtClean="0">
                <a:latin typeface="CMR9"/>
              </a:rPr>
              <a:t>      </a:t>
            </a:r>
            <a:r>
              <a:rPr lang="en-US" sz="2000" dirty="0" smtClean="0">
                <a:latin typeface="Gill Sans MT" pitchFamily="34" charset="0"/>
              </a:rPr>
              <a:t>The </a:t>
            </a:r>
            <a:r>
              <a:rPr lang="en-US" sz="2000" dirty="0">
                <a:latin typeface="Gill Sans MT" pitchFamily="34" charset="0"/>
              </a:rPr>
              <a:t>elastic scattering reflects the generalized structure of the hadron</a:t>
            </a:r>
            <a:r>
              <a:rPr lang="en-US" sz="2000" dirty="0" smtClean="0">
                <a:latin typeface="Gill Sans MT" pitchFamily="34" charset="0"/>
              </a:rPr>
              <a:t>. The model</a:t>
            </a:r>
            <a:endParaRPr lang="ru-RU" sz="2000" dirty="0">
              <a:latin typeface="Calibri" pitchFamily="34" charset="0"/>
            </a:endParaRPr>
          </a:p>
          <a:p>
            <a:r>
              <a:rPr lang="en-US" dirty="0" smtClean="0">
                <a:latin typeface="CMR9"/>
              </a:rPr>
              <a:t>      use </a:t>
            </a:r>
            <a:r>
              <a:rPr lang="en-US" dirty="0">
                <a:solidFill>
                  <a:srgbClr val="C00000"/>
                </a:solidFill>
                <a:latin typeface="CMR9"/>
              </a:rPr>
              <a:t>of </a:t>
            </a:r>
            <a:r>
              <a:rPr lang="en-US" dirty="0" smtClean="0">
                <a:solidFill>
                  <a:srgbClr val="C00000"/>
                </a:solidFill>
                <a:latin typeface="CMR9"/>
              </a:rPr>
              <a:t>two fixed </a:t>
            </a:r>
            <a:r>
              <a:rPr lang="en-US" dirty="0">
                <a:solidFill>
                  <a:srgbClr val="C00000"/>
                </a:solidFill>
                <a:latin typeface="CMR9"/>
              </a:rPr>
              <a:t>forms of factors </a:t>
            </a:r>
            <a:r>
              <a:rPr lang="en-US" dirty="0" smtClean="0">
                <a:latin typeface="CMR9"/>
              </a:rPr>
              <a:t>determined </a:t>
            </a:r>
            <a:r>
              <a:rPr lang="en-US" dirty="0">
                <a:latin typeface="CMR9"/>
              </a:rPr>
              <a:t>by different momenta of </a:t>
            </a:r>
            <a:r>
              <a:rPr lang="en-US" dirty="0">
                <a:solidFill>
                  <a:srgbClr val="C00000"/>
                </a:solidFill>
                <a:latin typeface="CMR9"/>
              </a:rPr>
              <a:t>the same </a:t>
            </a:r>
            <a:endParaRPr lang="en-US" dirty="0" smtClean="0">
              <a:solidFill>
                <a:srgbClr val="C00000"/>
              </a:solidFill>
              <a:latin typeface="CMR9"/>
            </a:endParaRPr>
          </a:p>
          <a:p>
            <a:r>
              <a:rPr lang="en-US" dirty="0" smtClean="0">
                <a:latin typeface="CMR9"/>
              </a:rPr>
              <a:t>      Generalized </a:t>
            </a:r>
            <a:r>
              <a:rPr lang="en-US" dirty="0">
                <a:latin typeface="CMR9"/>
              </a:rPr>
              <a:t>Parton </a:t>
            </a:r>
            <a:r>
              <a:rPr lang="en-US" dirty="0" smtClean="0">
                <a:latin typeface="CMR9"/>
              </a:rPr>
              <a:t>Distribution  (</a:t>
            </a:r>
            <a:r>
              <a:rPr lang="en-US" dirty="0" smtClean="0">
                <a:solidFill>
                  <a:srgbClr val="C00000"/>
                </a:solidFill>
                <a:latin typeface="CMR9"/>
              </a:rPr>
              <a:t>GPDs</a:t>
            </a:r>
            <a:r>
              <a:rPr lang="en-US" dirty="0" smtClean="0">
                <a:latin typeface="CMR9"/>
              </a:rPr>
              <a:t>). </a:t>
            </a:r>
          </a:p>
          <a:p>
            <a:endParaRPr lang="en-US" dirty="0" smtClean="0">
              <a:latin typeface="CMR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532" y="332656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outcome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378031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  <a:latin typeface="CMR9"/>
              </a:rPr>
              <a:t>The new Regge-eikonal model </a:t>
            </a:r>
            <a:r>
              <a:rPr lang="en-US">
                <a:latin typeface="CMR9"/>
              </a:rPr>
              <a:t>of hadron interaction based </a:t>
            </a:r>
          </a:p>
          <a:p>
            <a:r>
              <a:rPr lang="en-US">
                <a:latin typeface="CMR9"/>
              </a:rPr>
              <a:t>          on </a:t>
            </a:r>
            <a:r>
              <a:rPr lang="en-US">
                <a:solidFill>
                  <a:schemeClr val="accent5">
                    <a:lumMod val="50000"/>
                  </a:schemeClr>
                </a:solidFill>
                <a:latin typeface="CMR9"/>
              </a:rPr>
              <a:t>the analyticity </a:t>
            </a:r>
            <a:r>
              <a:rPr lang="en-US">
                <a:latin typeface="CMR9"/>
              </a:rPr>
              <a:t>of the scattering amplitude</a:t>
            </a:r>
          </a:p>
          <a:p>
            <a:r>
              <a:rPr lang="en-US">
                <a:latin typeface="CMR9"/>
              </a:rPr>
              <a:t>          with taking into account </a:t>
            </a:r>
            <a:r>
              <a:rPr lang="en-US">
                <a:solidFill>
                  <a:schemeClr val="accent5">
                    <a:lumMod val="50000"/>
                  </a:schemeClr>
                </a:solidFill>
                <a:latin typeface="CMR9"/>
              </a:rPr>
              <a:t>the hadron structure</a:t>
            </a:r>
            <a:r>
              <a:rPr lang="en-US">
                <a:latin typeface="CMR9"/>
              </a:rPr>
              <a:t>.</a:t>
            </a:r>
            <a:endParaRPr lang="en-US" dirty="0">
              <a:latin typeface="CMR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2978" y="5146460"/>
            <a:ext cx="8314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model used in fitting </a:t>
            </a:r>
            <a:r>
              <a:rPr lang="en-US" b="1" dirty="0"/>
              <a:t>procedure </a:t>
            </a:r>
            <a:r>
              <a:rPr lang="en-US" b="1" dirty="0">
                <a:solidFill>
                  <a:srgbClr val="C00000"/>
                </a:solidFill>
              </a:rPr>
              <a:t>only statistical </a:t>
            </a:r>
            <a:r>
              <a:rPr lang="en-US" dirty="0"/>
              <a:t>errors,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the </a:t>
            </a:r>
            <a:r>
              <a:rPr lang="en-US" dirty="0"/>
              <a:t>systematical errors used as additional </a:t>
            </a:r>
            <a:r>
              <a:rPr lang="en-US" dirty="0">
                <a:solidFill>
                  <a:srgbClr val="0070C0"/>
                </a:solidFill>
              </a:rPr>
              <a:t>normalization coefficient which is the same </a:t>
            </a:r>
            <a:r>
              <a:rPr lang="en-US" dirty="0"/>
              <a:t>for experimental data of one set.</a:t>
            </a:r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2815176"/>
              </p:ext>
            </p:extLst>
          </p:nvPr>
        </p:nvGraphicFramePr>
        <p:xfrm>
          <a:off x="4888642" y="3208784"/>
          <a:ext cx="356345" cy="518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0307" name="Equation" r:id="rId3" imgW="139680" imgH="203040" progId="Equation.DSMT4">
                  <p:embed/>
                </p:oleObj>
              </mc:Choice>
              <mc:Fallback>
                <p:oleObj name="Equation" r:id="rId3" imgW="139680" imgH="203040" progId="Equation.DSMT4">
                  <p:embed/>
                  <p:pic>
                    <p:nvPicPr>
                      <p:cNvPr id="4198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8642" y="3208784"/>
                        <a:ext cx="356345" cy="5184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50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0492" y="404664"/>
            <a:ext cx="799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 additional term with large slope is require for the quantitatively</a:t>
            </a:r>
          </a:p>
          <a:p>
            <a:r>
              <a:rPr lang="en-US" dirty="0" smtClean="0"/>
              <a:t> description of the experimental data in the case of the standard normalization of 13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/>
              <a:t>data.  </a:t>
            </a:r>
            <a:r>
              <a:rPr lang="en-US" dirty="0" smtClean="0"/>
              <a:t>The </a:t>
            </a:r>
            <a:r>
              <a:rPr lang="en-US" dirty="0"/>
              <a:t>analysis of </a:t>
            </a:r>
            <a:r>
              <a:rPr lang="en-US" dirty="0">
                <a:solidFill>
                  <a:srgbClr val="C00000"/>
                </a:solidFill>
              </a:rPr>
              <a:t>whole sets 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of </a:t>
            </a:r>
            <a:r>
              <a:rPr lang="en-US" dirty="0"/>
              <a:t>high energy experimental </a:t>
            </a:r>
            <a:r>
              <a:rPr lang="en-US" dirty="0" smtClean="0"/>
              <a:t>data  support </a:t>
            </a:r>
            <a:r>
              <a:rPr lang="en-US" dirty="0">
                <a:solidFill>
                  <a:srgbClr val="C00000"/>
                </a:solidFill>
              </a:rPr>
              <a:t>the existence such anomalous term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0923" y="2556561"/>
            <a:ext cx="717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The small period of the “oscillation” is related with </a:t>
            </a: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</a:rPr>
              <a:t>the long hadron     screening potential at large distances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4623" y="1862391"/>
            <a:ext cx="7392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dirty="0">
                <a:latin typeface="Arial" panose="020B0604020202020204" pitchFamily="34" charset="0"/>
              </a:rPr>
              <a:t>The experimental data show some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periodical structure </a:t>
            </a:r>
            <a:r>
              <a:rPr lang="en-US" altLang="en-US" dirty="0">
                <a:latin typeface="Arial" panose="020B0604020202020204" pitchFamily="34" charset="0"/>
              </a:rPr>
              <a:t>in the Coulomb-hadron interference region of t and in a wide energy </a:t>
            </a:r>
            <a:r>
              <a:rPr lang="en-US" altLang="en-US" dirty="0" smtClean="0">
                <a:latin typeface="Arial" panose="020B0604020202020204" pitchFamily="34" charset="0"/>
              </a:rPr>
              <a:t>region.1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9879" y="3390568"/>
            <a:ext cx="828829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 The non-fitting (statistical) method can show the existence of some oscillations in the differential cross sections and help to check the values of </a:t>
            </a:r>
            <a:r>
              <a:rPr lang="en-US" altLang="en-US" sz="2000" dirty="0">
                <a:solidFill>
                  <a:srgbClr val="FF3300"/>
                </a:solidFill>
                <a:latin typeface="Mathematica1" pitchFamily="2" charset="2"/>
              </a:rPr>
              <a:t> </a:t>
            </a:r>
            <a:r>
              <a:rPr lang="en-US" altLang="en-US" sz="1600" dirty="0" smtClean="0">
                <a:solidFill>
                  <a:srgbClr val="FF3300"/>
                </a:solidFill>
                <a:latin typeface="Arial" panose="020B0604020202020204" pitchFamily="34" charset="0"/>
              </a:rPr>
              <a:t>B</a:t>
            </a:r>
            <a:r>
              <a:rPr lang="en-US" altLang="en-US" sz="1600" dirty="0">
                <a:solidFill>
                  <a:srgbClr val="FF3300"/>
                </a:solidFill>
                <a:latin typeface="Arial" panose="020B0604020202020204" pitchFamily="34" charset="0"/>
              </a:rPr>
              <a:t>,  </a:t>
            </a:r>
            <a:r>
              <a:rPr lang="en-US" altLang="en-US" sz="2000" dirty="0">
                <a:solidFill>
                  <a:srgbClr val="FF3300"/>
                </a:solidFill>
                <a:latin typeface="Symbol" panose="05050102010706020507" pitchFamily="18" charset="2"/>
              </a:rPr>
              <a:t>r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smtClean="0">
                <a:latin typeface="Arial" panose="020B0604020202020204" pitchFamily="34" charset="0"/>
              </a:rPr>
              <a:t>, </a:t>
            </a:r>
            <a:endParaRPr lang="en-US" dirty="0"/>
          </a:p>
        </p:txBody>
      </p:sp>
      <p:graphicFrame>
        <p:nvGraphicFramePr>
          <p:cNvPr id="1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7177344"/>
              </p:ext>
            </p:extLst>
          </p:nvPr>
        </p:nvGraphicFramePr>
        <p:xfrm>
          <a:off x="7596336" y="4355852"/>
          <a:ext cx="1465262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743" name="Equation" r:id="rId3" imgW="863225" imgH="228501" progId="Equation.DSMT4">
                  <p:embed/>
                </p:oleObj>
              </mc:Choice>
              <mc:Fallback>
                <p:oleObj name="Equation" r:id="rId3" imgW="863225" imgH="228501" progId="Equation.DSMT4">
                  <p:embed/>
                  <p:pic>
                    <p:nvPicPr>
                      <p:cNvPr id="1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336" y="4355852"/>
                        <a:ext cx="1465262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50492" y="4236862"/>
            <a:ext cx="8604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the framework of the model the contribution </a:t>
            </a:r>
            <a:endParaRPr lang="en-US" dirty="0" smtClean="0"/>
          </a:p>
          <a:p>
            <a:r>
              <a:rPr lang="en-US" dirty="0" smtClean="0"/>
              <a:t>of </a:t>
            </a:r>
            <a:r>
              <a:rPr lang="en-US" dirty="0"/>
              <a:t>the </a:t>
            </a:r>
            <a:r>
              <a:rPr lang="en-US" dirty="0">
                <a:solidFill>
                  <a:srgbClr val="00B050"/>
                </a:solidFill>
              </a:rPr>
              <a:t>hard </a:t>
            </a:r>
            <a:r>
              <a:rPr lang="en-US" dirty="0" err="1">
                <a:solidFill>
                  <a:srgbClr val="00B050"/>
                </a:solidFill>
              </a:rPr>
              <a:t>pomeron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do </a:t>
            </a:r>
            <a:r>
              <a:rPr lang="en-US" dirty="0">
                <a:solidFill>
                  <a:srgbClr val="FF0000"/>
                </a:solidFill>
              </a:rPr>
              <a:t>not feeling</a:t>
            </a:r>
            <a:r>
              <a:rPr lang="en-US" dirty="0"/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0134" y="4990202"/>
            <a:ext cx="86246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extending variant of the model </a:t>
            </a:r>
            <a:r>
              <a:rPr lang="en-US" dirty="0" smtClean="0">
                <a:solidFill>
                  <a:srgbClr val="FF0000"/>
                </a:solidFill>
              </a:rPr>
              <a:t>shows</a:t>
            </a:r>
            <a:r>
              <a:rPr lang="en-US" dirty="0" smtClean="0"/>
              <a:t> </a:t>
            </a:r>
            <a:r>
              <a:rPr lang="en-US" dirty="0"/>
              <a:t>the </a:t>
            </a:r>
            <a:r>
              <a:rPr lang="en-US" dirty="0" smtClean="0"/>
              <a:t>contribution</a:t>
            </a:r>
          </a:p>
          <a:p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>
                <a:solidFill>
                  <a:srgbClr val="FF0000"/>
                </a:solidFill>
              </a:rPr>
              <a:t>the “maximal” </a:t>
            </a:r>
            <a:r>
              <a:rPr lang="en-US" dirty="0" err="1">
                <a:solidFill>
                  <a:srgbClr val="FF0000"/>
                </a:solidFill>
              </a:rPr>
              <a:t>odderon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with specific kinematic properties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dirty="0" smtClean="0"/>
              <a:t>Its contribution is important at 13 </a:t>
            </a:r>
            <a:r>
              <a:rPr lang="en-US" dirty="0" err="1" smtClean="0"/>
              <a:t>TeV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02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2" grpId="0"/>
      <p:bldP spid="17" grpId="0"/>
      <p:bldP spid="8" grpId="0"/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95536" y="2067203"/>
            <a:ext cx="74676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sz="1800" dirty="0">
                <a:latin typeface="Arial" panose="020B0604020202020204" pitchFamily="34" charset="0"/>
              </a:rPr>
              <a:t>  More experimental data in the Coulomb-hadron interference region  are needed.     </a:t>
            </a:r>
            <a:r>
              <a:rPr lang="en-US" altLang="en-US" sz="1800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dirty="0">
                <a:solidFill>
                  <a:srgbClr val="0000FF"/>
                </a:solidFill>
                <a:latin typeface="Arial" panose="020B0604020202020204" pitchFamily="34" charset="0"/>
              </a:rPr>
              <a:t>[NICA (low energy) and LHC(high energy)] </a:t>
            </a:r>
            <a:r>
              <a:rPr lang="en-US" altLang="en-US" sz="1800" dirty="0" smtClean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Clr>
                <a:srgbClr val="CCFF33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sz="18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dirty="0" smtClean="0">
                <a:solidFill>
                  <a:srgbClr val="0000FF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800" dirty="0">
                <a:latin typeface="Arial" panose="020B0604020202020204" pitchFamily="34" charset="0"/>
              </a:rPr>
              <a:t>It is crucial that the experiments measure –   </a:t>
            </a:r>
            <a:r>
              <a:rPr lang="en-US" altLang="en-US" sz="1800" dirty="0">
                <a:solidFill>
                  <a:srgbClr val="FF3300"/>
                </a:solidFill>
                <a:latin typeface="Arial" panose="020B0604020202020204" pitchFamily="34" charset="0"/>
              </a:rPr>
              <a:t>                  </a:t>
            </a:r>
            <a:r>
              <a:rPr lang="en-US" altLang="en-US" sz="1800" dirty="0">
                <a:latin typeface="Arial" panose="020B0604020202020204" pitchFamily="34" charset="0"/>
              </a:rPr>
              <a:t>  </a:t>
            </a:r>
            <a:r>
              <a:rPr lang="en-US" altLang="en-US" sz="1800" dirty="0" smtClean="0">
                <a:latin typeface="Arial" panose="020B0604020202020204" pitchFamily="34" charset="0"/>
              </a:rPr>
              <a:t> and              simultaneously</a:t>
            </a:r>
            <a:r>
              <a:rPr lang="en-US" altLang="en-US" sz="1800" dirty="0">
                <a:latin typeface="Arial" panose="020B0604020202020204" pitchFamily="34" charset="0"/>
              </a:rPr>
              <a:t>.</a:t>
            </a:r>
            <a:endParaRPr lang="en-US" altLang="en-US" sz="2000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748650"/>
              </p:ext>
            </p:extLst>
          </p:nvPr>
        </p:nvGraphicFramePr>
        <p:xfrm>
          <a:off x="4860032" y="2718230"/>
          <a:ext cx="17462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892" name="Equation" r:id="rId3" imgW="863225" imgH="203112" progId="Equation.DSMT4">
                  <p:embed/>
                </p:oleObj>
              </mc:Choice>
              <mc:Fallback>
                <p:oleObj name="Equation" r:id="rId3" imgW="863225" imgH="203112" progId="Equation.DSMT4">
                  <p:embed/>
                  <p:pic>
                    <p:nvPicPr>
                      <p:cNvPr id="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2718230"/>
                        <a:ext cx="1746250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1355151"/>
              </p:ext>
            </p:extLst>
          </p:nvPr>
        </p:nvGraphicFramePr>
        <p:xfrm>
          <a:off x="6876256" y="2733907"/>
          <a:ext cx="1465262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893" name="Equation" r:id="rId5" imgW="863225" imgH="228501" progId="Equation.DSMT4">
                  <p:embed/>
                </p:oleObj>
              </mc:Choice>
              <mc:Fallback>
                <p:oleObj name="Equation" r:id="rId5" imgW="863225" imgH="228501" progId="Equation.DSMT4">
                  <p:embed/>
                  <p:pic>
                    <p:nvPicPr>
                      <p:cNvPr id="1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2733907"/>
                        <a:ext cx="1465262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827584" y="5740721"/>
            <a:ext cx="806489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lgerian" pitchFamily="82" charset="0"/>
              </a:rPr>
              <a:t>THANKS For </a:t>
            </a:r>
            <a:r>
              <a:rPr lang="en-US" sz="4000" dirty="0">
                <a:solidFill>
                  <a:srgbClr val="FF0000"/>
                </a:solidFill>
                <a:latin typeface="Algerian" pitchFamily="82" charset="0"/>
              </a:rPr>
              <a:t>your </a:t>
            </a:r>
            <a:r>
              <a:rPr lang="en-US" sz="4000" dirty="0" smtClean="0">
                <a:solidFill>
                  <a:srgbClr val="FF0000"/>
                </a:solidFill>
                <a:latin typeface="Algerian" pitchFamily="82" charset="0"/>
              </a:rPr>
              <a:t>attention </a:t>
            </a:r>
            <a:endParaRPr lang="en-US" sz="4000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0005" y="404664"/>
            <a:ext cx="87686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model </a:t>
            </a:r>
            <a:r>
              <a:rPr lang="en-US" dirty="0">
                <a:solidFill>
                  <a:srgbClr val="FF0000"/>
                </a:solidFill>
              </a:rPr>
              <a:t>shows</a:t>
            </a:r>
            <a:r>
              <a:rPr lang="en-US" dirty="0"/>
              <a:t> the small contribution of the energy independence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spin-flip </a:t>
            </a:r>
            <a:r>
              <a:rPr lang="en-US" dirty="0">
                <a:solidFill>
                  <a:srgbClr val="FF0000"/>
                </a:solidFill>
              </a:rPr>
              <a:t>amplitude </a:t>
            </a:r>
            <a:r>
              <a:rPr lang="en-US" dirty="0"/>
              <a:t>.    (</a:t>
            </a:r>
            <a:r>
              <a:rPr lang="en-US" dirty="0">
                <a:solidFill>
                  <a:srgbClr val="00B0F0"/>
                </a:solidFill>
              </a:rPr>
              <a:t>It is require the further researches </a:t>
            </a:r>
            <a:endParaRPr lang="en-US" dirty="0" smtClean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with </a:t>
            </a:r>
            <a:r>
              <a:rPr lang="en-US" dirty="0">
                <a:solidFill>
                  <a:srgbClr val="00B0F0"/>
                </a:solidFill>
              </a:rPr>
              <a:t>take into account  the polarization data</a:t>
            </a:r>
            <a:r>
              <a:rPr lang="en-US" dirty="0"/>
              <a:t>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82899" y="1359877"/>
            <a:ext cx="75008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e </a:t>
            </a:r>
            <a:r>
              <a:rPr lang="en-US" dirty="0">
                <a:solidFill>
                  <a:srgbClr val="FF0000"/>
                </a:solidFill>
              </a:rPr>
              <a:t>do not see </a:t>
            </a:r>
            <a:r>
              <a:rPr lang="en-US" dirty="0"/>
              <a:t>the contributions of the second </a:t>
            </a:r>
            <a:r>
              <a:rPr lang="en-US" dirty="0" err="1">
                <a:solidFill>
                  <a:srgbClr val="00B050"/>
                </a:solidFill>
              </a:rPr>
              <a:t>Reggions</a:t>
            </a:r>
            <a:r>
              <a:rPr lang="en-US" dirty="0"/>
              <a:t> with large slope and </a:t>
            </a:r>
            <a:r>
              <a:rPr lang="en-US" dirty="0" smtClean="0"/>
              <a:t>intercept essentially </a:t>
            </a:r>
            <a:r>
              <a:rPr lang="en-US">
                <a:solidFill>
                  <a:srgbClr val="00B050"/>
                </a:solidFill>
              </a:rPr>
              <a:t>above </a:t>
            </a:r>
            <a:r>
              <a:rPr lang="en-US" smtClean="0">
                <a:solidFill>
                  <a:srgbClr val="00B050"/>
                </a:solidFill>
              </a:rPr>
              <a:t>0.6  </a:t>
            </a:r>
            <a:r>
              <a:rPr lang="en-US" dirty="0" smtClean="0">
                <a:solidFill>
                  <a:srgbClr val="00B050"/>
                </a:solidFill>
              </a:rPr>
              <a:t>(near 0.8)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3380742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The forward experiments at NICA </a:t>
            </a:r>
            <a:r>
              <a:rPr lang="en-US" altLang="en-US" dirty="0">
                <a:latin typeface="Arial" panose="020B0604020202020204" pitchFamily="34" charset="0"/>
              </a:rPr>
              <a:t>can give valuable information for the improvement of our theoretical understanding the strong hadrons interaction.  </a:t>
            </a:r>
            <a:endParaRPr lang="en-US" altLang="en-US" dirty="0" smtClean="0">
              <a:latin typeface="Arial" panose="020B0604020202020204" pitchFamily="34" charset="0"/>
            </a:endParaRPr>
          </a:p>
          <a:p>
            <a:r>
              <a:rPr lang="en-US" altLang="en-US" dirty="0" smtClean="0">
                <a:latin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</a:rPr>
              <a:t>This is especially true for the experiment at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NICA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with polarized beams</a:t>
            </a:r>
            <a:r>
              <a:rPr lang="en-US" altLang="en-US" dirty="0" smtClean="0">
                <a:latin typeface="Arial" panose="020B0604020202020204" pitchFamily="34" charset="0"/>
              </a:rPr>
              <a:t>.</a:t>
            </a:r>
          </a:p>
          <a:p>
            <a:endParaRPr lang="en-US" altLang="en-US" dirty="0" smtClean="0">
              <a:latin typeface="Arial" panose="020B0604020202020204" pitchFamily="34" charset="0"/>
            </a:endParaRPr>
          </a:p>
          <a:p>
            <a:r>
              <a:rPr lang="en-US" dirty="0" smtClean="0"/>
              <a:t> The </a:t>
            </a:r>
            <a:r>
              <a:rPr lang="en-US" dirty="0"/>
              <a:t>calculations of the model are used in the works under the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grant of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RSF </a:t>
            </a:r>
          </a:p>
          <a:p>
            <a:r>
              <a:rPr lang="en-US" dirty="0"/>
              <a:t> </a:t>
            </a:r>
            <a:r>
              <a:rPr lang="en-US" dirty="0" smtClean="0"/>
              <a:t> for </a:t>
            </a:r>
            <a:r>
              <a:rPr lang="en-US" dirty="0"/>
              <a:t>the theoretical preparation of experiments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at the NIKA research center</a:t>
            </a:r>
            <a:r>
              <a:rPr lang="en-US" dirty="0" smtClean="0"/>
              <a:t>.</a:t>
            </a:r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58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11" grpId="0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1484784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Mistral" pitchFamily="66" charset="0"/>
              </a:rPr>
              <a:t>Спасибо за внимание</a:t>
            </a:r>
            <a:endParaRPr lang="ru-RU" sz="3600" dirty="0">
              <a:solidFill>
                <a:srgbClr val="FF0000"/>
              </a:solidFill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70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844824"/>
            <a:ext cx="9108503" cy="26298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268341" y="5013176"/>
            <a:ext cx="9997289" cy="11387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Q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uark  transverse charge </a:t>
            </a:r>
            <a:r>
              <a:rPr kumimoji="0" lang="en-US" b="0" i="0" u="sng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density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ρ</a:t>
            </a:r>
            <a:r>
              <a:rPr kumimoji="0" lang="en-US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b="0" i="1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0</a:t>
            </a: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(b)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b="0" i="0" u="sng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left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); </a:t>
            </a: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the angle dependence of the transverse charge density distribution of the proton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ρ</a:t>
            </a:r>
            <a:r>
              <a:rPr lang="en-US" i="1" baseline="30000" dirty="0" err="1" smtClean="0"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b="0" i="1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 smtClean="0"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(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)-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ρ</a:t>
            </a:r>
            <a:r>
              <a:rPr kumimoji="0" lang="en-US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b="0" i="1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0</a:t>
            </a:r>
            <a:r>
              <a:rPr lang="en-US" i="1" dirty="0" smtClean="0"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(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)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b="0" i="0" u="sng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middle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); </a:t>
            </a:r>
          </a:p>
          <a:p>
            <a:pPr lvl="0" indent="180975" algn="just" eaLnBrk="0" hangingPunct="0"/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the difference of the forms  of charge density </a:t>
            </a: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F</a:t>
            </a:r>
            <a:r>
              <a:rPr kumimoji="0" lang="en-US" b="0" i="1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1</a:t>
            </a:r>
            <a:r>
              <a:rPr kumimoji="0" lang="ru-RU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and matter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density</a:t>
            </a:r>
            <a:r>
              <a:rPr lang="en-US" i="1" u="sng" dirty="0">
                <a:solidFill>
                  <a:srgbClr val="008080"/>
                </a:solidFill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en-US" i="1" u="sng" dirty="0" smtClean="0">
                <a:solidFill>
                  <a:srgbClr val="008080"/>
                </a:solidFill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(A)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b="0" i="0" u="sng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right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). 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7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35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F4B0BB-5889-4DAB-9621-59603D589DE7}" type="slidenum">
              <a:rPr lang="ru-RU" smtClean="0"/>
              <a:pPr>
                <a:defRPr/>
              </a:pPr>
              <a:t>69</a:t>
            </a:fld>
            <a:endParaRPr lang="ru-RU" dirty="0"/>
          </a:p>
        </p:txBody>
      </p:sp>
      <p:graphicFrame>
        <p:nvGraphicFramePr>
          <p:cNvPr id="86021" name="Object 3"/>
          <p:cNvGraphicFramePr>
            <a:graphicFrameLocks noChangeAspect="1"/>
          </p:cNvGraphicFramePr>
          <p:nvPr>
            <p:extLst/>
          </p:nvPr>
        </p:nvGraphicFramePr>
        <p:xfrm>
          <a:off x="1619672" y="2420888"/>
          <a:ext cx="5271393" cy="897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270" name="Equation" r:id="rId3" imgW="2489040" imgH="393480" progId="Equation.DSMT4">
                  <p:embed/>
                </p:oleObj>
              </mc:Choice>
              <mc:Fallback>
                <p:oleObj name="Equation" r:id="rId3" imgW="2489040" imgH="393480" progId="Equation.DSMT4">
                  <p:embed/>
                  <p:pic>
                    <p:nvPicPr>
                      <p:cNvPr id="8602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2420888"/>
                        <a:ext cx="5271393" cy="8970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6" name="Picture 3" descr="gr4ch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t="15617" r="5833"/>
          <a:stretch>
            <a:fillRect/>
          </a:stretch>
        </p:blipFill>
        <p:spPr bwMode="auto">
          <a:xfrm>
            <a:off x="2555776" y="3861048"/>
            <a:ext cx="3744416" cy="245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7"/>
          <p:cNvGraphicFramePr>
            <a:graphicFrameLocks noChangeAspect="1"/>
          </p:cNvGraphicFramePr>
          <p:nvPr>
            <p:extLst/>
          </p:nvPr>
        </p:nvGraphicFramePr>
        <p:xfrm>
          <a:off x="611560" y="1484784"/>
          <a:ext cx="3800475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271" name="Equation" r:id="rId6" imgW="2260440" imgH="330120" progId="Equation.DSMT4">
                  <p:embed/>
                </p:oleObj>
              </mc:Choice>
              <mc:Fallback>
                <p:oleObj name="Equation" r:id="rId6" imgW="2260440" imgH="330120" progId="Equation.DSMT4">
                  <p:embed/>
                  <p:pic>
                    <p:nvPicPr>
                      <p:cNvPr id="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484784"/>
                        <a:ext cx="3800475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8"/>
          <p:cNvGraphicFramePr>
            <a:graphicFrameLocks noChangeAspect="1"/>
          </p:cNvGraphicFramePr>
          <p:nvPr>
            <p:extLst/>
          </p:nvPr>
        </p:nvGraphicFramePr>
        <p:xfrm>
          <a:off x="5076056" y="1268760"/>
          <a:ext cx="3240360" cy="823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272" name="Equation" r:id="rId8" imgW="2615040" imgH="635040" progId="Equation.DSMT4">
                  <p:embed/>
                </p:oleObj>
              </mc:Choice>
              <mc:Fallback>
                <p:oleObj name="Equation" r:id="rId8" imgW="2615040" imgH="635040" progId="Equation.DSMT4">
                  <p:embed/>
                  <p:pic>
                    <p:nvPicPr>
                      <p:cNvPr id="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1268760"/>
                        <a:ext cx="3240360" cy="8232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15616" y="332656"/>
            <a:ext cx="68407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UNITARIZATION</a:t>
            </a:r>
            <a:r>
              <a:rPr lang="en-US" dirty="0" smtClean="0"/>
              <a:t>  </a:t>
            </a:r>
            <a:r>
              <a:rPr lang="en-US" dirty="0" smtClean="0">
                <a:sym typeface="Wingdings" pitchFamily="2" charset="2"/>
              </a:rPr>
              <a:t>  </a:t>
            </a:r>
            <a:r>
              <a:rPr lang="en-US" dirty="0" err="1" smtClean="0">
                <a:solidFill>
                  <a:srgbClr val="FF0000"/>
                </a:solidFill>
                <a:sym typeface="Wingdings" pitchFamily="2" charset="2"/>
              </a:rPr>
              <a:t>eikonal</a:t>
            </a:r>
            <a:r>
              <a:rPr lang="en-US" dirty="0" smtClean="0">
                <a:sym typeface="Wingdings" pitchFamily="2" charset="2"/>
              </a:rPr>
              <a:t> representation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547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 descr="Epl-TOTEM-figure5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850" y="1260475"/>
            <a:ext cx="5718175" cy="555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1692275" y="476250"/>
            <a:ext cx="56165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SIMPLEX SIGILLUM VERI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    </a:t>
            </a:r>
            <a:r>
              <a:rPr lang="en-US" dirty="0" smtClean="0">
                <a:solidFill>
                  <a:srgbClr val="00B0F0"/>
                </a:solidFill>
              </a:rPr>
              <a:t>(</a:t>
            </a:r>
            <a:r>
              <a:rPr lang="ru-RU" dirty="0" smtClean="0">
                <a:solidFill>
                  <a:srgbClr val="00B0F0"/>
                </a:solidFill>
              </a:rPr>
              <a:t>простота  -  знак истины</a:t>
            </a:r>
            <a:r>
              <a:rPr lang="en-US" dirty="0" smtClean="0">
                <a:solidFill>
                  <a:srgbClr val="00B0F0"/>
                </a:solidFill>
              </a:rPr>
              <a:t>)</a:t>
            </a:r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0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12"/>
          <p:cNvSpPr txBox="1">
            <a:spLocks noChangeArrowheads="1"/>
          </p:cNvSpPr>
          <p:nvPr/>
        </p:nvSpPr>
        <p:spPr bwMode="auto">
          <a:xfrm>
            <a:off x="428625" y="1643063"/>
            <a:ext cx="6643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Sanielevici-Valin (1984) –</a:t>
            </a:r>
            <a:r>
              <a:rPr lang="en-US" dirty="0">
                <a:solidFill>
                  <a:srgbClr val="0070C0"/>
                </a:solidFill>
              </a:rPr>
              <a:t>Valon model </a:t>
            </a:r>
            <a:r>
              <a:rPr lang="en-US" dirty="0"/>
              <a:t>– </a:t>
            </a:r>
            <a:r>
              <a:rPr lang="en-US" dirty="0">
                <a:solidFill>
                  <a:srgbClr val="FF0000"/>
                </a:solidFill>
              </a:rPr>
              <a:t>Phys.Rev.D29 (1984).</a:t>
            </a:r>
          </a:p>
        </p:txBody>
      </p:sp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1714500" y="714375"/>
            <a:ext cx="5786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General Parton Distributions (GPDs)</a:t>
            </a:r>
          </a:p>
        </p:txBody>
      </p:sp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357188" y="2143125"/>
            <a:ext cx="8001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“matter form factor” (MFF) measures the interaction of a gluonic probe with the excited matter of the overlapping hadrons and should incorporate the static matter distributions of the participating hadrons…”</a:t>
            </a:r>
          </a:p>
        </p:txBody>
      </p:sp>
      <p:graphicFrame>
        <p:nvGraphicFramePr>
          <p:cNvPr id="166919" name="Object 7"/>
          <p:cNvGraphicFramePr>
            <a:graphicFrameLocks noChangeAspect="1"/>
          </p:cNvGraphicFramePr>
          <p:nvPr/>
        </p:nvGraphicFramePr>
        <p:xfrm>
          <a:off x="1785938" y="3071813"/>
          <a:ext cx="4357687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2158" name="Equation" r:id="rId3" imgW="2260600" imgH="241300" progId="Equation.DSMT4">
                  <p:embed/>
                </p:oleObj>
              </mc:Choice>
              <mc:Fallback>
                <p:oleObj name="Equation" r:id="rId3" imgW="2260600" imgH="241300" progId="Equation.DSMT4">
                  <p:embed/>
                  <p:pic>
                    <p:nvPicPr>
                      <p:cNvPr id="1669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38" y="3071813"/>
                        <a:ext cx="4357687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642938" y="3571875"/>
          <a:ext cx="7053262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2159" name="Equation" r:id="rId5" imgW="3657600" imgH="482600" progId="Equation.DSMT4">
                  <p:embed/>
                </p:oleObj>
              </mc:Choice>
              <mc:Fallback>
                <p:oleObj name="Equation" r:id="rId5" imgW="3657600" imgH="482600" progId="Equation.DSMT4">
                  <p:embed/>
                  <p:pic>
                    <p:nvPicPr>
                      <p:cNvPr id="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3571875"/>
                        <a:ext cx="7053262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642938" y="4572000"/>
          <a:ext cx="6099175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2160" name="Equation" r:id="rId7" imgW="3162300" imgH="254000" progId="Equation.DSMT4">
                  <p:embed/>
                </p:oleObj>
              </mc:Choice>
              <mc:Fallback>
                <p:oleObj name="Equation" r:id="rId7" imgW="3162300" imgH="254000" progId="Equation.DSMT4">
                  <p:embed/>
                  <p:pic>
                    <p:nvPicPr>
                      <p:cNvPr id="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4572000"/>
                        <a:ext cx="6099175" cy="48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1000125" y="5357813"/>
          <a:ext cx="5754688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2161" name="Equation" r:id="rId9" imgW="2984500" imgH="279400" progId="Equation.DSMT4">
                  <p:embed/>
                </p:oleObj>
              </mc:Choice>
              <mc:Fallback>
                <p:oleObj name="Equation" r:id="rId9" imgW="2984500" imgH="279400" progId="Equation.DSMT4">
                  <p:embed/>
                  <p:pic>
                    <p:nvPicPr>
                      <p:cNvPr id="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5357813"/>
                        <a:ext cx="5754688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511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691680" y="1115452"/>
            <a:ext cx="5786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General Parton Distributions (GPDs)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47664" y="692696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Общенные</a:t>
            </a:r>
            <a:r>
              <a:rPr lang="ru-RU" sz="2400" dirty="0" smtClean="0"/>
              <a:t> </a:t>
            </a:r>
            <a:r>
              <a:rPr lang="ru-RU" sz="2400" dirty="0" err="1" smtClean="0"/>
              <a:t>партонные</a:t>
            </a:r>
            <a:r>
              <a:rPr lang="ru-RU" sz="2400" dirty="0" smtClean="0"/>
              <a:t> распределения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331640" y="1772816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Можно определить как Фурье-преобразование нелокального матричного элемента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1296127" y="2707179"/>
                <a:ext cx="6462464" cy="18585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indent="18034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440"/>
                  </a:spcAft>
                  <a:tabLst>
                    <a:tab pos="558101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1600" i="1" spc="25">
                              <a:latin typeface="Cambria Math" panose="02040503050406030204" pitchFamily="18" charset="0"/>
                              <a:ea typeface="Century Schoolbook" panose="020406040505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600" i="1" spc="25">
                              <a:effectLst/>
                              <a:latin typeface="Cambria Math" panose="02040503050406030204" pitchFamily="18" charset="0"/>
                              <a:ea typeface="Century Schoolbook" panose="020406040505050203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sz="1600" i="1" spc="25">
                              <a:effectLst/>
                              <a:latin typeface="Cambria Math" panose="02040503050406030204" pitchFamily="18" charset="0"/>
                              <a:ea typeface="Century Schoolbook" panose="020406040505050203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sz="1600" i="1" spc="25">
                          <a:effectLst/>
                          <a:latin typeface="Cambria Math" panose="02040503050406030204" pitchFamily="18" charset="0"/>
                          <a:ea typeface="Century Schoolbook" panose="020406040505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600" i="1" spc="25">
                              <a:effectLst/>
                              <a:latin typeface="Cambria Math" panose="02040503050406030204" pitchFamily="18" charset="0"/>
                              <a:ea typeface="Century Schoolbook" panose="020406040505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 spc="25">
                              <a:effectLst/>
                              <a:latin typeface="Cambria Math" panose="02040503050406030204" pitchFamily="18" charset="0"/>
                              <a:ea typeface="Century Schoolbook" panose="020406040505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 spc="25">
                              <a:effectLst/>
                              <a:latin typeface="Cambria Math" panose="02040503050406030204" pitchFamily="18" charset="0"/>
                              <a:ea typeface="Century Schoolbook" panose="020406040505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ru-RU" sz="1600" i="1" spc="25">
                              <a:effectLst/>
                              <a:latin typeface="Cambria Math" panose="02040503050406030204" pitchFamily="18" charset="0"/>
                              <a:ea typeface="Century Schoolbook" panose="020406040505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ru-RU" sz="1600" i="1" spc="25"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 spc="25"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ru-RU" sz="1600" i="1" spc="25"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 spc="25"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1600" i="1" spc="25"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600" i="1" spc="25"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1600" i="1" spc="25"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nary>
                      <m:sSup>
                        <m:sSupPr>
                          <m:ctrlPr>
                            <a:rPr lang="ru-RU" sz="1600" i="1" spc="25">
                              <a:effectLst/>
                              <a:latin typeface="Cambria Math" panose="02040503050406030204" pitchFamily="18" charset="0"/>
                              <a:ea typeface="Century Schoolbook" panose="020406040505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600" i="1" spc="25">
                              <a:effectLst/>
                              <a:latin typeface="Cambria Math" panose="02040503050406030204" pitchFamily="18" charset="0"/>
                              <a:ea typeface="Century Schoolbook" panose="020406040505050203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i="1" spc="25">
                              <a:effectLst/>
                              <a:latin typeface="Cambria Math" panose="02040503050406030204" pitchFamily="18" charset="0"/>
                              <a:ea typeface="Century Schoolbook" panose="02040604050505020304" pitchFamily="18" charset="0"/>
                              <a:cs typeface="Times New Roman" panose="02020603050405020304" pitchFamily="18" charset="0"/>
                            </a:rPr>
                            <m:t>𝑖𝑥</m:t>
                          </m:r>
                          <m:sSup>
                            <m:sSupPr>
                              <m:ctrlPr>
                                <a:rPr lang="ru-RU" sz="1600" i="1" spc="25"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spc="25"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1600" i="1" spc="25"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ru-RU" sz="1600" i="1" spc="25"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spc="25"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1600" i="1" spc="25"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sup>
                      </m:sSup>
                      <m:sSub>
                        <m:sSubPr>
                          <m:ctrlPr>
                            <a:rPr lang="ru-RU" sz="1600" i="1" spc="25">
                              <a:effectLst/>
                              <a:latin typeface="Cambria Math" panose="02040503050406030204" pitchFamily="18" charset="0"/>
                              <a:ea typeface="Century Schoolbook" panose="020406040505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ru-RU" sz="1600" i="1" spc="25"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1600" i="1" spc="25"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pc="25"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600" i="1" spc="25"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ru-RU" sz="1600" i="1" spc="25"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ru-RU" sz="1600" i="1" spc="25">
                                          <a:effectLst/>
                                          <a:latin typeface="Cambria Math" panose="02040503050406030204" pitchFamily="18" charset="0"/>
                                          <a:ea typeface="Century Schoolbook" panose="020406040505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ru-RU" sz="1600" i="1" spc="25">
                                              <a:effectLst/>
                                              <a:latin typeface="Cambria Math" panose="02040503050406030204" pitchFamily="18" charset="0"/>
                                              <a:ea typeface="Century Schoolbook" panose="020406040505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 spc="25">
                                              <a:effectLst/>
                                              <a:latin typeface="Cambria Math" panose="02040503050406030204" pitchFamily="18" charset="0"/>
                                              <a:ea typeface="Century Schoolbook" panose="020406040505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𝜓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1600" i="1" spc="25">
                                          <a:effectLst/>
                                          <a:latin typeface="Cambria Math" panose="02040503050406030204" pitchFamily="18" charset="0"/>
                                          <a:ea typeface="Century Schoolbook" panose="020406040505050203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ru-RU" sz="1600" i="1" spc="25">
                                          <a:effectLst/>
                                          <a:latin typeface="Cambria Math" panose="02040503050406030204" pitchFamily="18" charset="0"/>
                                          <a:ea typeface="Century Schoolbook" panose="020406040505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 spc="25">
                                          <a:effectLst/>
                                          <a:latin typeface="Cambria Math" panose="02040503050406030204" pitchFamily="18" charset="0"/>
                                          <a:ea typeface="Century Schoolbook" panose="020406040505050203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ru-RU" sz="1600" i="1" spc="25">
                                              <a:effectLst/>
                                              <a:latin typeface="Cambria Math" panose="02040503050406030204" pitchFamily="18" charset="0"/>
                                              <a:ea typeface="Century Schoolbook" panose="020406040505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i="1" spc="25">
                                              <a:effectLst/>
                                              <a:latin typeface="Cambria Math" panose="02040503050406030204" pitchFamily="18" charset="0"/>
                                              <a:ea typeface="Century Schoolbook" panose="020406040505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𝑧</m:t>
                                          </m:r>
                                        </m:num>
                                        <m:den>
                                          <m:r>
                                            <a:rPr lang="en-US" sz="1600" i="1" spc="25">
                                              <a:effectLst/>
                                              <a:latin typeface="Cambria Math" panose="02040503050406030204" pitchFamily="18" charset="0"/>
                                              <a:ea typeface="Century Schoolbook" panose="020406040505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  <m:sSup>
                                    <m:sSupPr>
                                      <m:ctrlPr>
                                        <a:rPr lang="ru-RU" sz="1600" i="1" spc="25">
                                          <a:effectLst/>
                                          <a:latin typeface="Cambria Math" panose="02040503050406030204" pitchFamily="18" charset="0"/>
                                          <a:ea typeface="Century Schoolbook" panose="020406040505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 spc="25">
                                          <a:effectLst/>
                                          <a:latin typeface="Cambria Math" panose="02040503050406030204" pitchFamily="18" charset="0"/>
                                          <a:ea typeface="Century Schoolbook" panose="02040604050505020304" pitchFamily="18" charset="0"/>
                                          <a:cs typeface="Times New Roman" panose="020206030504050203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1600" i="1" spc="25">
                                          <a:effectLst/>
                                          <a:latin typeface="Cambria Math" panose="02040503050406030204" pitchFamily="18" charset="0"/>
                                          <a:ea typeface="Century Schoolbook" panose="02040604050505020304" pitchFamily="18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ru-RU" sz="1600" i="1" spc="25">
                                          <a:effectLst/>
                                          <a:latin typeface="Cambria Math" panose="02040503050406030204" pitchFamily="18" charset="0"/>
                                          <a:ea typeface="Century Schoolbook" panose="020406040505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 spc="25">
                                          <a:effectLst/>
                                          <a:latin typeface="Cambria Math" panose="02040503050406030204" pitchFamily="18" charset="0"/>
                                          <a:ea typeface="Century Schoolbook" panose="02040604050505020304" pitchFamily="18" charset="0"/>
                                          <a:cs typeface="Times New Roman" panose="02020603050405020304" pitchFamily="18" charset="0"/>
                                        </a:rPr>
                                        <m:t>𝜓</m:t>
                                      </m:r>
                                    </m:e>
                                    <m:sup>
                                      <m:r>
                                        <a:rPr lang="en-US" sz="1600" i="1" spc="25">
                                          <a:effectLst/>
                                          <a:latin typeface="Cambria Math" panose="02040503050406030204" pitchFamily="18" charset="0"/>
                                          <a:ea typeface="Century Schoolbook" panose="020406040505050203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ru-RU" sz="1600" i="1" spc="25">
                                          <a:effectLst/>
                                          <a:latin typeface="Cambria Math" panose="02040503050406030204" pitchFamily="18" charset="0"/>
                                          <a:ea typeface="Century Schoolbook" panose="020406040505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ru-RU" sz="1600" i="1" spc="25">
                                              <a:effectLst/>
                                              <a:latin typeface="Cambria Math" panose="02040503050406030204" pitchFamily="18" charset="0"/>
                                              <a:ea typeface="Century Schoolbook" panose="020406040505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i="1" spc="25">
                                              <a:effectLst/>
                                              <a:latin typeface="Cambria Math" panose="02040503050406030204" pitchFamily="18" charset="0"/>
                                              <a:ea typeface="Century Schoolbook" panose="020406040505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𝑧</m:t>
                                          </m:r>
                                        </m:num>
                                        <m:den>
                                          <m:r>
                                            <a:rPr lang="en-US" sz="1600" i="1" spc="25">
                                              <a:effectLst/>
                                              <a:latin typeface="Cambria Math" panose="02040503050406030204" pitchFamily="18" charset="0"/>
                                              <a:ea typeface="Century Schoolbook" panose="020406040505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ru-RU" sz="1600" i="1" spc="25"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pc="25"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600" i="1" spc="25"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i="1" spc="25">
                              <a:effectLst/>
                              <a:latin typeface="Cambria Math" panose="02040503050406030204" pitchFamily="18" charset="0"/>
                              <a:ea typeface="Century Schoolbook" panose="020406040505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</m:e>
                        <m:sub>
                          <m:sSup>
                            <m:sSupPr>
                              <m:ctrlPr>
                                <a:rPr lang="ru-RU" sz="1600" i="1" spc="25"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spc="25"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1600" i="1" spc="25"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1600" i="1" spc="25">
                              <a:effectLst/>
                              <a:latin typeface="Cambria Math" panose="02040503050406030204" pitchFamily="18" charset="0"/>
                              <a:ea typeface="Century Schoolbook" panose="020406040505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ru-RU" sz="1600" i="1" spc="25"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spc="25"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1600" i="1" spc="25"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sz="1600" i="1" spc="25">
                              <a:effectLst/>
                              <a:latin typeface="Cambria Math" panose="02040503050406030204" pitchFamily="18" charset="0"/>
                              <a:ea typeface="Century Schoolbook" panose="02040604050505020304" pitchFamily="18" charset="0"/>
                              <a:cs typeface="Times New Roman" panose="02020603050405020304" pitchFamily="18" charset="0"/>
                            </a:rPr>
                            <m:t>=0</m:t>
                          </m:r>
                        </m:sub>
                      </m:sSub>
                    </m:oMath>
                  </m:oMathPara>
                </a14:m>
                <a:endParaRPr lang="ru-RU" sz="1400" spc="25" dirty="0">
                  <a:effectLst/>
                  <a:latin typeface="Century Schoolbook" panose="02040604050505020304" pitchFamily="18" charset="0"/>
                  <a:ea typeface="Century Schoolbook" panose="02040604050505020304" pitchFamily="18" charset="0"/>
                  <a:cs typeface="Century Schoolbook" panose="020406040505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sup>
                          </m:sSup>
                          <m:d>
                            <m:dPr>
                              <m:ctrlPr>
                                <a:rPr lang="ru-RU" sz="1400" i="1" spc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 spc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1400" i="1" spc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1400" i="1" spc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  <m:t>𝜉</m:t>
                              </m:r>
                              <m:r>
                                <a:rPr lang="en-US" sz="1400" i="1" spc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1400" i="1" spc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  <m:acc>
                            <m:accPr>
                              <m:chr m:val="̅"/>
                              <m:ctrlPr>
                                <a:rPr lang="ru-RU" sz="1400" i="1" spc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 spc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</m:acc>
                          <m:d>
                            <m:dPr>
                              <m:ctrlPr>
                                <a:rPr lang="ru-RU" sz="1400" i="1" spc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1400" i="1" spc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spc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400" i="1" spc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1400" i="1" spc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entury Schoolbook" panose="020406040505050203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ru-RU" sz="1400" i="1" spc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1400" i="1" spc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spc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400" i="1" spc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i="1" spc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entury Schoolbook" panose="020406040505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sup>
                          </m:sSup>
                          <m:r>
                            <a:rPr lang="en-US" sz="1400" i="1" spc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entury Schoolbook" panose="020406040505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400" i="1" spc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entury Schoolbook" panose="020406040505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400" i="1" spc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entury Schoolbook" panose="020406040505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400" i="1" spc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entury Schoolbook" panose="02040604050505020304" pitchFamily="18" charset="0"/>
                              <a:cs typeface="Times New Roman" panose="02020603050405020304" pitchFamily="18" charset="0"/>
                            </a:rPr>
                            <m:t>𝜉</m:t>
                          </m:r>
                          <m:r>
                            <a:rPr lang="en-US" sz="1400" i="1" spc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entury Schoolbook" panose="020406040505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400" i="1" spc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entury Schoolbook" panose="020406040505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1400" i="1" spc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entury Schoolbook" panose="020406040505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acc>
                            <m:accPr>
                              <m:chr m:val="̅"/>
                              <m:ctrlPr>
                                <a:rPr lang="ru-RU" sz="1400" i="1" spc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 spc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</m:acc>
                          <m:d>
                            <m:dPr>
                              <m:ctrlPr>
                                <a:rPr lang="ru-RU" sz="1400" i="1" spc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1400" i="1" spc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spc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400" i="1" spc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ru-RU" sz="1400" i="1" spc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 spc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sSup>
                                <m:sSupPr>
                                  <m:ctrlPr>
                                    <a:rPr lang="ru-RU" sz="1400" i="1" spc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 spc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1400" i="1" spc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1400" i="1" spc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ru-RU" sz="1400" i="1" spc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spc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  <m:t>∆</m:t>
                                  </m:r>
                                </m:e>
                                <m:sub>
                                  <m:r>
                                    <a:rPr lang="en-US" sz="1400" i="1" spc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  <m:t>𝑚𝑢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i="1" spc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1400" i="1" spc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den>
                          </m:f>
                          <m:r>
                            <a:rPr lang="en-US" sz="1400" i="1" spc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entury Schoolbook" panose="020406040505050203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ru-RU" sz="1400" i="1" spc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entury Schoolbook" panose="020406040505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1400" i="1" spc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spc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400" i="1" spc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entury Schoolbook" panose="020406040505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127" y="2707179"/>
                <a:ext cx="6462464" cy="18585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210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71500" y="785813"/>
            <a:ext cx="5643563" cy="479425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FF8D3E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Screening long range potential</a:t>
            </a:r>
            <a:endParaRPr lang="ru-RU" sz="2400" b="1" dirty="0">
              <a:solidFill>
                <a:srgbClr val="FF8D3E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4211" name="Object 4"/>
          <p:cNvGraphicFramePr>
            <a:graphicFrameLocks noChangeAspect="1"/>
          </p:cNvGraphicFramePr>
          <p:nvPr/>
        </p:nvGraphicFramePr>
        <p:xfrm>
          <a:off x="857250" y="1428750"/>
          <a:ext cx="514350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9298" name="Equation" r:id="rId3" imgW="3060360" imgH="482400" progId="Equation.DSMT4">
                  <p:embed/>
                </p:oleObj>
              </mc:Choice>
              <mc:Fallback>
                <p:oleObj name="Equation" r:id="rId3" imgW="3060360" imgH="482400" progId="Equation.DSMT4">
                  <p:embed/>
                  <p:pic>
                    <p:nvPicPr>
                      <p:cNvPr id="9421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0" y="1428750"/>
                        <a:ext cx="514350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57250" y="3286125"/>
          <a:ext cx="24225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9299" name="Equation" r:id="rId5" imgW="1612800" imgH="431640" progId="Equation.DSMT4">
                  <p:embed/>
                </p:oleObj>
              </mc:Choice>
              <mc:Fallback>
                <p:oleObj name="Equation" r:id="rId5" imgW="1612800" imgH="43164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0" y="3286125"/>
                        <a:ext cx="2422525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5"/>
          <p:cNvGraphicFramePr>
            <a:graphicFrameLocks noChangeAspect="1"/>
          </p:cNvGraphicFramePr>
          <p:nvPr/>
        </p:nvGraphicFramePr>
        <p:xfrm>
          <a:off x="4071938" y="2214563"/>
          <a:ext cx="2384425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9300" name="Equation" r:id="rId7" imgW="1587240" imgH="266400" progId="Equation.DSMT4">
                  <p:embed/>
                </p:oleObj>
              </mc:Choice>
              <mc:Fallback>
                <p:oleObj name="Equation" r:id="rId7" imgW="1587240" imgH="266400" progId="Equation.DSMT4">
                  <p:embed/>
                  <p:pic>
                    <p:nvPicPr>
                      <p:cNvPr id="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8" y="2214563"/>
                        <a:ext cx="2384425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714375" y="2214563"/>
          <a:ext cx="2117725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9301" name="Equation" r:id="rId9" imgW="1409400" imgH="431640" progId="Equation.DSMT4">
                  <p:embed/>
                </p:oleObj>
              </mc:Choice>
              <mc:Fallback>
                <p:oleObj name="Equation" r:id="rId9" imgW="1409400" imgH="431640" progId="Equation.DSMT4">
                  <p:embed/>
                  <p:pic>
                    <p:nvPicPr>
                      <p:cNvPr id="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2214563"/>
                        <a:ext cx="2117725" cy="655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K1ReIm280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2786063"/>
            <a:ext cx="4611687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70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ltGray">
          <a:xfrm>
            <a:off x="0" y="0"/>
            <a:ext cx="152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GPDs</a:t>
            </a:r>
            <a:endParaRPr lang="ru-RU" sz="3200" dirty="0"/>
          </a:p>
        </p:txBody>
      </p:sp>
      <p:sp>
        <p:nvSpPr>
          <p:cNvPr id="18440" name="Text Box 10"/>
          <p:cNvSpPr txBox="1">
            <a:spLocks noChangeArrowheads="1"/>
          </p:cNvSpPr>
          <p:nvPr/>
        </p:nvSpPr>
        <p:spPr bwMode="ltGray">
          <a:xfrm>
            <a:off x="304800" y="4419600"/>
            <a:ext cx="419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Euclid Math One" pitchFamily="18" charset="2"/>
              </a:rPr>
              <a:t>H</a:t>
            </a:r>
            <a:r>
              <a:rPr lang="en-US" baseline="30000" dirty="0">
                <a:latin typeface="Times" pitchFamily="18" charset="0"/>
              </a:rPr>
              <a:t>q</a:t>
            </a:r>
            <a:r>
              <a:rPr lang="en-US" dirty="0">
                <a:latin typeface="Times" pitchFamily="18" charset="0"/>
              </a:rPr>
              <a:t>(x;t) = H</a:t>
            </a:r>
            <a:r>
              <a:rPr lang="en-US" baseline="-25000" dirty="0">
                <a:latin typeface="Euclid Symbol" pitchFamily="18" charset="2"/>
              </a:rPr>
              <a:t> </a:t>
            </a:r>
            <a:r>
              <a:rPr lang="en-US" baseline="30000" dirty="0">
                <a:latin typeface="Times" pitchFamily="18" charset="0"/>
              </a:rPr>
              <a:t>q</a:t>
            </a:r>
            <a:r>
              <a:rPr lang="en-US" dirty="0">
                <a:latin typeface="Times" pitchFamily="18" charset="0"/>
              </a:rPr>
              <a:t>(x,0,t) + H</a:t>
            </a:r>
            <a:r>
              <a:rPr lang="en-US" baseline="-25000" dirty="0">
                <a:latin typeface="Euclid Symbol" pitchFamily="18" charset="2"/>
              </a:rPr>
              <a:t> </a:t>
            </a:r>
            <a:r>
              <a:rPr lang="en-US" baseline="30000" dirty="0">
                <a:latin typeface="Times" pitchFamily="18" charset="0"/>
              </a:rPr>
              <a:t>q</a:t>
            </a:r>
            <a:r>
              <a:rPr lang="en-US" dirty="0">
                <a:latin typeface="Times" pitchFamily="18" charset="0"/>
              </a:rPr>
              <a:t>(-x,0,t) </a:t>
            </a:r>
            <a:endParaRPr lang="ru-RU" dirty="0">
              <a:latin typeface="Times" pitchFamily="18" charset="0"/>
            </a:endParaRPr>
          </a:p>
        </p:txBody>
      </p:sp>
      <p:sp>
        <p:nvSpPr>
          <p:cNvPr id="18441" name="Text Box 11"/>
          <p:cNvSpPr txBox="1">
            <a:spLocks noChangeArrowheads="1"/>
          </p:cNvSpPr>
          <p:nvPr/>
        </p:nvSpPr>
        <p:spPr bwMode="ltGray">
          <a:xfrm>
            <a:off x="4343400" y="4419600"/>
            <a:ext cx="419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Euclid Math One" pitchFamily="18" charset="2"/>
              </a:rPr>
              <a:t>E</a:t>
            </a:r>
            <a:r>
              <a:rPr lang="en-US" baseline="30000" dirty="0">
                <a:latin typeface="Times" pitchFamily="18" charset="0"/>
              </a:rPr>
              <a:t>q</a:t>
            </a:r>
            <a:r>
              <a:rPr lang="en-US" dirty="0">
                <a:latin typeface="Times" pitchFamily="18" charset="0"/>
              </a:rPr>
              <a:t>(x;t) = E</a:t>
            </a:r>
            <a:r>
              <a:rPr lang="en-US" baseline="-25000" dirty="0">
                <a:latin typeface="Euclid Symbol" pitchFamily="18" charset="2"/>
              </a:rPr>
              <a:t> </a:t>
            </a:r>
            <a:r>
              <a:rPr lang="en-US" baseline="30000" dirty="0">
                <a:latin typeface="Times" pitchFamily="18" charset="0"/>
              </a:rPr>
              <a:t>q</a:t>
            </a:r>
            <a:r>
              <a:rPr lang="en-US" dirty="0">
                <a:latin typeface="Times" pitchFamily="18" charset="0"/>
              </a:rPr>
              <a:t>(x,0,t) + E</a:t>
            </a:r>
            <a:r>
              <a:rPr lang="en-US" baseline="-25000" dirty="0">
                <a:latin typeface="Euclid Symbol" pitchFamily="18" charset="2"/>
              </a:rPr>
              <a:t> </a:t>
            </a:r>
            <a:r>
              <a:rPr lang="en-US" baseline="30000" dirty="0">
                <a:latin typeface="Times" pitchFamily="18" charset="0"/>
              </a:rPr>
              <a:t>q</a:t>
            </a:r>
            <a:r>
              <a:rPr lang="en-US" dirty="0">
                <a:latin typeface="Times" pitchFamily="18" charset="0"/>
              </a:rPr>
              <a:t>(-x,0,t) </a:t>
            </a:r>
            <a:endParaRPr lang="ru-RU" dirty="0">
              <a:latin typeface="Times" pitchFamily="18" charset="0"/>
            </a:endParaRPr>
          </a:p>
        </p:txBody>
      </p:sp>
      <p:graphicFrame>
        <p:nvGraphicFramePr>
          <p:cNvPr id="18442" name="Object 6"/>
          <p:cNvGraphicFramePr>
            <a:graphicFrameLocks noChangeAspect="1"/>
          </p:cNvGraphicFramePr>
          <p:nvPr/>
        </p:nvGraphicFramePr>
        <p:xfrm>
          <a:off x="425450" y="5029200"/>
          <a:ext cx="3589338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193" name="Equation" r:id="rId3" imgW="1878840" imgH="254160" progId="Equation.DSMT4">
                  <p:embed/>
                </p:oleObj>
              </mc:Choice>
              <mc:Fallback>
                <p:oleObj name="Equation" r:id="rId3" imgW="1878840" imgH="254160" progId="Equation.DSMT4">
                  <p:embed/>
                  <p:pic>
                    <p:nvPicPr>
                      <p:cNvPr id="1844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450" y="5029200"/>
                        <a:ext cx="3589338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3" name="Object 7"/>
          <p:cNvGraphicFramePr>
            <a:graphicFrameLocks noChangeAspect="1"/>
          </p:cNvGraphicFramePr>
          <p:nvPr/>
        </p:nvGraphicFramePr>
        <p:xfrm>
          <a:off x="4586288" y="5105400"/>
          <a:ext cx="3590925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194" name="Equation" r:id="rId5" imgW="1878840" imgH="254160" progId="Equation.DSMT4">
                  <p:embed/>
                </p:oleObj>
              </mc:Choice>
              <mc:Fallback>
                <p:oleObj name="Equation" r:id="rId5" imgW="1878840" imgH="254160" progId="Equation.DSMT4">
                  <p:embed/>
                  <p:pic>
                    <p:nvPicPr>
                      <p:cNvPr id="1844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6288" y="5105400"/>
                        <a:ext cx="3590925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4" name="TextBox 12"/>
          <p:cNvSpPr txBox="1">
            <a:spLocks noChangeArrowheads="1"/>
          </p:cNvSpPr>
          <p:nvPr/>
        </p:nvSpPr>
        <p:spPr bwMode="auto">
          <a:xfrm>
            <a:off x="5072066" y="3929066"/>
            <a:ext cx="3071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X.Ji</a:t>
            </a:r>
            <a:r>
              <a:rPr lang="en-US" dirty="0">
                <a:solidFill>
                  <a:srgbClr val="0070C0"/>
                </a:solidFill>
              </a:rPr>
              <a:t>  Sum  Rules (1997</a:t>
            </a:r>
            <a:r>
              <a:rPr lang="en-US" dirty="0"/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28728" y="357166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Общенные</a:t>
            </a:r>
            <a:r>
              <a:rPr lang="ru-RU" sz="2400" dirty="0" smtClean="0"/>
              <a:t> </a:t>
            </a:r>
            <a:r>
              <a:rPr lang="ru-RU" sz="2400" dirty="0" err="1" smtClean="0"/>
              <a:t>партонные</a:t>
            </a:r>
            <a:r>
              <a:rPr lang="ru-RU" sz="2400" dirty="0" smtClean="0"/>
              <a:t> распределения</a:t>
            </a:r>
            <a:endParaRPr lang="ru-RU" sz="2400" dirty="0"/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1500166" y="928670"/>
            <a:ext cx="5786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General Parton Distributions (GPDs)</a:t>
            </a:r>
          </a:p>
        </p:txBody>
      </p:sp>
      <p:graphicFrame>
        <p:nvGraphicFramePr>
          <p:cNvPr id="18536" name="Object 104"/>
          <p:cNvGraphicFramePr>
            <a:graphicFrameLocks noChangeAspect="1"/>
          </p:cNvGraphicFramePr>
          <p:nvPr/>
        </p:nvGraphicFramePr>
        <p:xfrm>
          <a:off x="73025" y="2786063"/>
          <a:ext cx="388461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195" name="Equation" r:id="rId7" imgW="2082800" imgH="254000" progId="Equation.DSMT4">
                  <p:embed/>
                </p:oleObj>
              </mc:Choice>
              <mc:Fallback>
                <p:oleObj name="Equation" r:id="rId7" imgW="2082800" imgH="254000" progId="Equation.DSMT4">
                  <p:embed/>
                  <p:pic>
                    <p:nvPicPr>
                      <p:cNvPr id="18536" name="Object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5" y="2786063"/>
                        <a:ext cx="388461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37" name="Object 105"/>
          <p:cNvGraphicFramePr>
            <a:graphicFrameLocks noChangeAspect="1"/>
          </p:cNvGraphicFramePr>
          <p:nvPr/>
        </p:nvGraphicFramePr>
        <p:xfrm>
          <a:off x="4643438" y="2857496"/>
          <a:ext cx="38131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196" name="Equation" r:id="rId9" imgW="2044700" imgH="254000" progId="Equation.DSMT4">
                  <p:embed/>
                </p:oleObj>
              </mc:Choice>
              <mc:Fallback>
                <p:oleObj name="Equation" r:id="rId9" imgW="2044700" imgH="254000" progId="Equation.DSMT4">
                  <p:embed/>
                  <p:pic>
                    <p:nvPicPr>
                      <p:cNvPr id="18537" name="Object 1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2857496"/>
                        <a:ext cx="381317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39" name="Object 107"/>
          <p:cNvGraphicFramePr>
            <a:graphicFrameLocks noChangeAspect="1"/>
          </p:cNvGraphicFramePr>
          <p:nvPr/>
        </p:nvGraphicFramePr>
        <p:xfrm>
          <a:off x="2913062" y="1643063"/>
          <a:ext cx="1873251" cy="837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197" name="Equation" r:id="rId11" imgW="799753" imgH="253890" progId="Equation.DSMT4">
                  <p:embed/>
                </p:oleObj>
              </mc:Choice>
              <mc:Fallback>
                <p:oleObj name="Equation" r:id="rId11" imgW="799753" imgH="253890" progId="Equation.DSMT4">
                  <p:embed/>
                  <p:pic>
                    <p:nvPicPr>
                      <p:cNvPr id="18539" name="Object 1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3062" y="1643063"/>
                        <a:ext cx="1873251" cy="8378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302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1928813" y="2786063"/>
          <a:ext cx="3138487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84" name="Equation" r:id="rId3" imgW="2082600" imgH="431640" progId="Equation.DSMT4">
                  <p:embed/>
                </p:oleObj>
              </mc:Choice>
              <mc:Fallback>
                <p:oleObj name="Equation" r:id="rId3" imgW="2082600" imgH="431640" progId="Equation.DSMT4">
                  <p:embed/>
                  <p:pic>
                    <p:nvPicPr>
                      <p:cNvPr id="819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813" y="2786063"/>
                        <a:ext cx="3138487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extBox 2"/>
          <p:cNvSpPr txBox="1">
            <a:spLocks noChangeArrowheads="1"/>
          </p:cNvSpPr>
          <p:nvPr/>
        </p:nvSpPr>
        <p:spPr bwMode="auto">
          <a:xfrm>
            <a:off x="714375" y="428625"/>
            <a:ext cx="82153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M. Polyakov, Phys.Lett., B555 (2003);</a:t>
            </a:r>
          </a:p>
          <a:p>
            <a:r>
              <a:rPr lang="en-US" dirty="0"/>
              <a:t>K. Goeke, … M. Polyakov, Phys.Rev. , D78 (2008)</a:t>
            </a:r>
          </a:p>
          <a:p>
            <a:r>
              <a:rPr lang="en-US" dirty="0"/>
              <a:t>“</a:t>
            </a:r>
            <a:r>
              <a:rPr lang="en-US" dirty="0">
                <a:solidFill>
                  <a:srgbClr val="00B0F0"/>
                </a:solidFill>
              </a:rPr>
              <a:t>Nucleon form-factors of the energy momentum tensor in CQSM model</a:t>
            </a:r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1643063" y="1714500"/>
          <a:ext cx="419100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85" name="Equation" r:id="rId5" imgW="2781000" imgH="482400" progId="Equation.DSMT4">
                  <p:embed/>
                </p:oleObj>
              </mc:Choice>
              <mc:Fallback>
                <p:oleObj name="Equation" r:id="rId5" imgW="2781000" imgH="482400" progId="Equation.DSMT4">
                  <p:embed/>
                  <p:pic>
                    <p:nvPicPr>
                      <p:cNvPr id="81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1714500"/>
                        <a:ext cx="4191000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933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ltGray">
          <a:xfrm>
            <a:off x="500063" y="500063"/>
            <a:ext cx="1752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Gill Sans MT" pitchFamily="34" charset="0"/>
              </a:rPr>
              <a:t>Our ansatz</a:t>
            </a:r>
            <a:endParaRPr lang="ru-RU" sz="2400" dirty="0">
              <a:latin typeface="Calibri" pitchFamily="34" charset="0"/>
            </a:endParaRPr>
          </a:p>
        </p:txBody>
      </p:sp>
      <p:graphicFrame>
        <p:nvGraphicFramePr>
          <p:cNvPr id="120835" name="Object 2"/>
          <p:cNvGraphicFramePr>
            <a:graphicFrameLocks noChangeAspect="1"/>
          </p:cNvGraphicFramePr>
          <p:nvPr/>
        </p:nvGraphicFramePr>
        <p:xfrm>
          <a:off x="1428750" y="3214688"/>
          <a:ext cx="4827588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243" name="Equation" r:id="rId3" imgW="2589480" imgH="368280" progId="Equation.DSMT4">
                  <p:embed/>
                </p:oleObj>
              </mc:Choice>
              <mc:Fallback>
                <p:oleObj name="Equation" r:id="rId3" imgW="2589480" imgH="368280" progId="Equation.DSMT4">
                  <p:embed/>
                  <p:pic>
                    <p:nvPicPr>
                      <p:cNvPr id="12083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3214688"/>
                        <a:ext cx="4827588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36" name="Text Box 4"/>
          <p:cNvSpPr txBox="1">
            <a:spLocks noChangeArrowheads="1"/>
          </p:cNvSpPr>
          <p:nvPr/>
        </p:nvSpPr>
        <p:spPr bwMode="ltGray">
          <a:xfrm>
            <a:off x="142875" y="4429125"/>
            <a:ext cx="845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Gill Sans MT" pitchFamily="34" charset="0"/>
              </a:rPr>
              <a:t> q(x) is based on the MRST2002 </a:t>
            </a:r>
          </a:p>
        </p:txBody>
      </p:sp>
      <p:graphicFrame>
        <p:nvGraphicFramePr>
          <p:cNvPr id="120837" name="Object 3"/>
          <p:cNvGraphicFramePr>
            <a:graphicFrameLocks noChangeAspect="1"/>
          </p:cNvGraphicFramePr>
          <p:nvPr/>
        </p:nvGraphicFramePr>
        <p:xfrm>
          <a:off x="357188" y="4929188"/>
          <a:ext cx="7153275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244" name="Equation" r:id="rId5" imgW="3922200" imgH="114480" progId="Equation.DSMT4">
                  <p:embed/>
                </p:oleObj>
              </mc:Choice>
              <mc:Fallback>
                <p:oleObj name="Equation" r:id="rId5" imgW="3922200" imgH="114480" progId="Equation.DSMT4">
                  <p:embed/>
                  <p:pic>
                    <p:nvPicPr>
                      <p:cNvPr id="12083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4929188"/>
                        <a:ext cx="7153275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38" name="Object 4"/>
          <p:cNvGraphicFramePr>
            <a:graphicFrameLocks noChangeAspect="1"/>
          </p:cNvGraphicFramePr>
          <p:nvPr/>
        </p:nvGraphicFramePr>
        <p:xfrm>
          <a:off x="285750" y="5572125"/>
          <a:ext cx="7183438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245" name="Equation" r:id="rId7" imgW="3935160" imgH="114480" progId="Equation.DSMT4">
                  <p:embed/>
                </p:oleObj>
              </mc:Choice>
              <mc:Fallback>
                <p:oleObj name="Equation" r:id="rId7" imgW="3935160" imgH="114480" progId="Equation.DSMT4">
                  <p:embed/>
                  <p:pic>
                    <p:nvPicPr>
                      <p:cNvPr id="12083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5572125"/>
                        <a:ext cx="7183438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39" name="Text Box 7"/>
          <p:cNvSpPr txBox="1">
            <a:spLocks noChangeArrowheads="1"/>
          </p:cNvSpPr>
          <p:nvPr/>
        </p:nvSpPr>
        <p:spPr bwMode="ltGray">
          <a:xfrm>
            <a:off x="365125" y="1793875"/>
            <a:ext cx="550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120840" name="Text Box 8"/>
          <p:cNvSpPr txBox="1">
            <a:spLocks noChangeArrowheads="1"/>
          </p:cNvSpPr>
          <p:nvPr/>
        </p:nvSpPr>
        <p:spPr bwMode="ltGray">
          <a:xfrm>
            <a:off x="0" y="1214438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Gill Sans MT" pitchFamily="34" charset="0"/>
              </a:rPr>
              <a:t>1. Simplest;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20841" name="Text Box 9"/>
          <p:cNvSpPr txBox="1">
            <a:spLocks noChangeArrowheads="1"/>
          </p:cNvSpPr>
          <p:nvPr/>
        </p:nvSpPr>
        <p:spPr bwMode="ltGray">
          <a:xfrm>
            <a:off x="0" y="1714500"/>
            <a:ext cx="845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Gill Sans MT" pitchFamily="34" charset="0"/>
              </a:rPr>
              <a:t>2. Not fare from Gaussian representation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20842" name="Text Box 10"/>
          <p:cNvSpPr txBox="1">
            <a:spLocks noChangeArrowheads="1"/>
          </p:cNvSpPr>
          <p:nvPr/>
        </p:nvSpPr>
        <p:spPr bwMode="ltGray">
          <a:xfrm>
            <a:off x="0" y="2643188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Gill Sans MT" pitchFamily="34" charset="0"/>
              </a:rPr>
              <a:t>4. Valid for large t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20844" name="Text Box 12"/>
          <p:cNvSpPr txBox="1">
            <a:spLocks noChangeArrowheads="1"/>
          </p:cNvSpPr>
          <p:nvPr/>
        </p:nvSpPr>
        <p:spPr bwMode="ltGray">
          <a:xfrm>
            <a:off x="0" y="2214563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Gill Sans MT" pitchFamily="34" charset="0"/>
              </a:rPr>
              <a:t>3. Satisfy the (1-x)</a:t>
            </a:r>
            <a:r>
              <a:rPr lang="en-US" baseline="30000" dirty="0">
                <a:latin typeface="Gill Sans MT" pitchFamily="34" charset="0"/>
              </a:rPr>
              <a:t>n  </a:t>
            </a:r>
            <a:r>
              <a:rPr lang="en-US" dirty="0">
                <a:latin typeface="Gill Sans MT" pitchFamily="34" charset="0"/>
              </a:rPr>
              <a:t>(n&gt;= 2)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21516" name="TextBox 11"/>
          <p:cNvSpPr txBox="1">
            <a:spLocks noChangeArrowheads="1"/>
          </p:cNvSpPr>
          <p:nvPr/>
        </p:nvSpPr>
        <p:spPr bwMode="auto">
          <a:xfrm>
            <a:off x="2714625" y="428625"/>
            <a:ext cx="6072188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O.V.S</a:t>
            </a:r>
            <a:r>
              <a:rPr 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.,  O. Terayev,    Phys.Rev.D79:033003,2009</a:t>
            </a:r>
          </a:p>
          <a:p>
            <a:pPr eaLnBrk="0" hangingPunct="0"/>
            <a:r>
              <a:rPr 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Found.Phys.40:1042,2010</a:t>
            </a:r>
          </a:p>
          <a:p>
            <a:pPr eaLnBrk="0" hangingPunct="0"/>
            <a:endParaRPr lang="ru-RU" sz="1100" dirty="0"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9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6" grpId="0" autoUpdateAnimBg="0"/>
      <p:bldP spid="120839" grpId="0" autoUpdateAnimBg="0"/>
      <p:bldP spid="120840" grpId="0" autoUpdateAnimBg="0"/>
      <p:bldP spid="120841" grpId="0" autoUpdateAnimBg="0"/>
      <p:bldP spid="120842" grpId="0" autoUpdateAnimBg="0"/>
      <p:bldP spid="120844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965200"/>
            <a:ext cx="8637588" cy="519113"/>
          </a:xfrm>
        </p:spPr>
        <p:txBody>
          <a:bodyPr/>
          <a:lstStyle/>
          <a:p>
            <a:r>
              <a:rPr lang="en-US" altLang="en-US" sz="2800"/>
              <a:t>Slope of the differential cross sections</a:t>
            </a:r>
            <a:endParaRPr lang="ru-RU" altLang="en-US" sz="2800"/>
          </a:p>
        </p:txBody>
      </p:sp>
      <p:graphicFrame>
        <p:nvGraphicFramePr>
          <p:cNvPr id="175108" name="Object 4"/>
          <p:cNvGraphicFramePr>
            <a:graphicFrameLocks noChangeAspect="1"/>
          </p:cNvGraphicFramePr>
          <p:nvPr/>
        </p:nvGraphicFramePr>
        <p:xfrm>
          <a:off x="457200" y="2190750"/>
          <a:ext cx="2514600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079" name="Equation" r:id="rId3" imgW="1600200" imgH="393480" progId="Equation.DSMT4">
                  <p:embed/>
                </p:oleObj>
              </mc:Choice>
              <mc:Fallback>
                <p:oleObj name="Equation" r:id="rId3" imgW="1600200" imgH="393480" progId="Equation.DSMT4">
                  <p:embed/>
                  <p:pic>
                    <p:nvPicPr>
                      <p:cNvPr id="17510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190750"/>
                        <a:ext cx="2514600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rgbClr val="FFFFFF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5109" name="Picture 5" descr="st4sl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t="15617" r="2916"/>
          <a:stretch>
            <a:fillRect/>
          </a:stretch>
        </p:blipFill>
        <p:spPr bwMode="auto">
          <a:xfrm>
            <a:off x="3859213" y="2384425"/>
            <a:ext cx="4346575" cy="300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110" name="Text Box 6"/>
          <p:cNvSpPr txBox="1">
            <a:spLocks noChangeArrowheads="1"/>
          </p:cNvSpPr>
          <p:nvPr/>
        </p:nvSpPr>
        <p:spPr bwMode="auto">
          <a:xfrm>
            <a:off x="609600" y="3048000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>
                <a:effectLst/>
              </a:rPr>
              <a:t>Eikonal represantation</a:t>
            </a:r>
            <a:endParaRPr lang="ru-RU" altLang="en-US" sz="1800">
              <a:effectLst/>
            </a:endParaRPr>
          </a:p>
        </p:txBody>
      </p:sp>
      <p:graphicFrame>
        <p:nvGraphicFramePr>
          <p:cNvPr id="175111" name="Object 7"/>
          <p:cNvGraphicFramePr>
            <a:graphicFrameLocks noChangeAspect="1"/>
          </p:cNvGraphicFramePr>
          <p:nvPr/>
        </p:nvGraphicFramePr>
        <p:xfrm>
          <a:off x="762000" y="4724400"/>
          <a:ext cx="1728788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080" name="Equation" r:id="rId6" imgW="927000" imgH="241200" progId="Equation.DSMT4">
                  <p:embed/>
                </p:oleObj>
              </mc:Choice>
              <mc:Fallback>
                <p:oleObj name="Equation" r:id="rId6" imgW="927000" imgH="241200" progId="Equation.DSMT4">
                  <p:embed/>
                  <p:pic>
                    <p:nvPicPr>
                      <p:cNvPr id="17511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724400"/>
                        <a:ext cx="1728788" cy="44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112" name="Object 8"/>
          <p:cNvGraphicFramePr>
            <a:graphicFrameLocks noChangeAspect="1"/>
          </p:cNvGraphicFramePr>
          <p:nvPr/>
        </p:nvGraphicFramePr>
        <p:xfrm>
          <a:off x="750888" y="4267200"/>
          <a:ext cx="1751012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081" name="Equation" r:id="rId8" imgW="939600" imgH="241200" progId="Equation.DSMT4">
                  <p:embed/>
                </p:oleObj>
              </mc:Choice>
              <mc:Fallback>
                <p:oleObj name="Equation" r:id="rId8" imgW="939600" imgH="241200" progId="Equation.DSMT4">
                  <p:embed/>
                  <p:pic>
                    <p:nvPicPr>
                      <p:cNvPr id="17511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88" y="4267200"/>
                        <a:ext cx="1751012" cy="44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113" name="Object 9"/>
          <p:cNvGraphicFramePr>
            <a:graphicFrameLocks noChangeAspect="1"/>
          </p:cNvGraphicFramePr>
          <p:nvPr/>
        </p:nvGraphicFramePr>
        <p:xfrm>
          <a:off x="838200" y="3886200"/>
          <a:ext cx="1296988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082" name="Equation" r:id="rId10" imgW="761760" imgH="241200" progId="Equation.DSMT4">
                  <p:embed/>
                </p:oleObj>
              </mc:Choice>
              <mc:Fallback>
                <p:oleObj name="Equation" r:id="rId10" imgW="761760" imgH="241200" progId="Equation.DSMT4">
                  <p:embed/>
                  <p:pic>
                    <p:nvPicPr>
                      <p:cNvPr id="17511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886200"/>
                        <a:ext cx="1296988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114" name="Object 10"/>
          <p:cNvGraphicFramePr>
            <a:graphicFrameLocks noChangeAspect="1"/>
          </p:cNvGraphicFramePr>
          <p:nvPr/>
        </p:nvGraphicFramePr>
        <p:xfrm>
          <a:off x="838200" y="3505200"/>
          <a:ext cx="1404938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083" name="Equation" r:id="rId12" imgW="825480" imgH="241200" progId="Equation.DSMT4">
                  <p:embed/>
                </p:oleObj>
              </mc:Choice>
              <mc:Fallback>
                <p:oleObj name="Equation" r:id="rId12" imgW="825480" imgH="241200" progId="Equation.DSMT4">
                  <p:embed/>
                  <p:pic>
                    <p:nvPicPr>
                      <p:cNvPr id="17511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505200"/>
                        <a:ext cx="1404938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230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1" descr="os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96"/>
          <a:stretch>
            <a:fillRect/>
          </a:stretch>
        </p:blipFill>
        <p:spPr bwMode="auto">
          <a:xfrm>
            <a:off x="1214438" y="1643063"/>
            <a:ext cx="638175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35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9535670"/>
              </p:ext>
            </p:extLst>
          </p:nvPr>
        </p:nvGraphicFramePr>
        <p:xfrm>
          <a:off x="6000750" y="642938"/>
          <a:ext cx="15240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43" name="Equation" r:id="rId3" imgW="1497950" imgH="723586" progId="Equation.DSMT4">
                  <p:embed/>
                </p:oleObj>
              </mc:Choice>
              <mc:Fallback>
                <p:oleObj name="Equation" r:id="rId3" imgW="1497950" imgH="723586" progId="Equation.DSMT4">
                  <p:embed/>
                  <p:pic>
                    <p:nvPicPr>
                      <p:cNvPr id="1434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0" y="642938"/>
                        <a:ext cx="1524000" cy="736600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413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79512" y="4869160"/>
            <a:ext cx="7906332" cy="16312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The profile function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Г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(</a:t>
            </a:r>
            <a:r>
              <a:rPr kumimoji="0" lang="en-US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s,b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)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: the real part (</a:t>
            </a:r>
            <a:r>
              <a:rPr kumimoji="0" lang="en-US" sz="2000" b="0" i="0" u="sng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left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) and imaginary part (</a:t>
            </a:r>
            <a:r>
              <a:rPr kumimoji="0" lang="en-US" sz="2000" b="0" i="0" u="sng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middle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at energies 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=9.8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GeV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(dashed line), 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=52.8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GeV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(dash-dotted line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),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=7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TeV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(long dashed line), 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=14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TeV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2000" b="0" i="0" u="sng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solid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line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). 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hangingPunct="0"/>
            <a:r>
              <a:rPr lang="en-US" dirty="0" smtClean="0"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he </a:t>
            </a:r>
            <a:r>
              <a:rPr lang="en-US" dirty="0"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spin-flip amplitude in the </a:t>
            </a:r>
            <a:r>
              <a:rPr lang="en-US" i="1" dirty="0">
                <a:solidFill>
                  <a:srgbClr val="000000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b-</a:t>
            </a:r>
            <a:r>
              <a:rPr lang="en-US" dirty="0"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representation (right) (</a:t>
            </a:r>
            <a:r>
              <a:rPr lang="en-US" u="sng" dirty="0">
                <a:solidFill>
                  <a:srgbClr val="008080"/>
                </a:solidFill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solid </a:t>
            </a:r>
            <a:r>
              <a:rPr lang="en-US" dirty="0"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line - eq.(12</a:t>
            </a:r>
            <a:r>
              <a:rPr lang="en-US" dirty="0" smtClean="0"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),</a:t>
            </a:r>
          </a:p>
          <a:p>
            <a:pPr lvl="0" eaLnBrk="0" hangingPunct="0"/>
            <a:r>
              <a:rPr lang="en-US" dirty="0" smtClean="0"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dashed line - eq.(13) long dashed line - with </a:t>
            </a:r>
            <a:r>
              <a:rPr lang="en-US" i="1" dirty="0">
                <a:solidFill>
                  <a:srgbClr val="000000"/>
                </a:solidFill>
                <a:latin typeface="Century Schoolbook" panose="02040604050505020304" pitchFamily="18" charset="0"/>
                <a:ea typeface="Century Schoolbook" panose="02040604050505020304" pitchFamily="18" charset="0"/>
                <a:cs typeface="Century Schoolbook" panose="02040604050505020304" pitchFamily="18" charset="0"/>
              </a:rPr>
              <a:t>q </a:t>
            </a:r>
            <a:r>
              <a:rPr lang="en-US" dirty="0">
                <a:latin typeface="Times New Roman" panose="02020603050405020304" pitchFamily="18" charset="0"/>
                <a:ea typeface="Century Schoolbook" panose="02040604050505020304" pitchFamily="18" charset="0"/>
                <a:cs typeface="Times New Roman" panose="02020603050405020304" pitchFamily="18" charset="0"/>
              </a:rPr>
              <a:t>factor and normal exponential form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928992" cy="2376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620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graphicFrame>
        <p:nvGraphicFramePr>
          <p:cNvPr id="279555" name="Object 3"/>
          <p:cNvGraphicFramePr>
            <a:graphicFrameLocks noChangeAspect="1"/>
          </p:cNvGraphicFramePr>
          <p:nvPr/>
        </p:nvGraphicFramePr>
        <p:xfrm>
          <a:off x="1144588" y="1588"/>
          <a:ext cx="6856412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04" name="Acrobat Document" r:id="rId4" imgW="6857143" imgH="6857143" progId="AcroExch.Document.7">
                  <p:embed/>
                </p:oleObj>
              </mc:Choice>
              <mc:Fallback>
                <p:oleObj name="Acrobat Document" r:id="rId4" imgW="6857143" imgH="6857143" progId="AcroExch.Document.7">
                  <p:embed/>
                  <p:pic>
                    <p:nvPicPr>
                      <p:cNvPr id="2795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88" y="1588"/>
                        <a:ext cx="6856412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rgbClr val="FF6600"/>
                            </a:solidFill>
                            <a:miter lim="800000"/>
                            <a:headEnd type="none" w="sm" len="sm"/>
                            <a:tailEnd type="none" w="med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300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4"/>
          <p:cNvSpPr txBox="1">
            <a:spLocks noChangeArrowheads="1"/>
          </p:cNvSpPr>
          <p:nvPr/>
        </p:nvSpPr>
        <p:spPr bwMode="auto">
          <a:xfrm>
            <a:off x="642938" y="1785938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N_exp.</a:t>
            </a:r>
          </a:p>
        </p:txBody>
      </p:sp>
      <p:sp>
        <p:nvSpPr>
          <p:cNvPr id="56323" name="TextBox 5"/>
          <p:cNvSpPr txBox="1">
            <a:spLocks noChangeArrowheads="1"/>
          </p:cNvSpPr>
          <p:nvPr/>
        </p:nvSpPr>
        <p:spPr bwMode="auto">
          <a:xfrm>
            <a:off x="785813" y="2214563"/>
            <a:ext cx="857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n_par.</a:t>
            </a:r>
          </a:p>
        </p:txBody>
      </p:sp>
      <p:graphicFrame>
        <p:nvGraphicFramePr>
          <p:cNvPr id="56324" name="Object 10"/>
          <p:cNvGraphicFramePr>
            <a:graphicFrameLocks noChangeAspect="1"/>
          </p:cNvGraphicFramePr>
          <p:nvPr/>
        </p:nvGraphicFramePr>
        <p:xfrm>
          <a:off x="-357188" y="3500438"/>
          <a:ext cx="1917701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260" name="Equation" r:id="rId3" imgW="837836" imgH="431613" progId="Equation.DSMT4">
                  <p:embed/>
                </p:oleObj>
              </mc:Choice>
              <mc:Fallback>
                <p:oleObj name="Equation" r:id="rId3" imgW="837836" imgH="431613" progId="Equation.DSMT4">
                  <p:embed/>
                  <p:pic>
                    <p:nvPicPr>
                      <p:cNvPr id="5632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57188" y="3500438"/>
                        <a:ext cx="1917701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1738313" y="1357313"/>
          <a:ext cx="7405686" cy="2872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4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4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42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42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BSW_1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BSW_2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AGN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HESG0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HESG1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369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955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1728+238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2600+300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980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3090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7+Regge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36+7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3+2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6+3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23.4-630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13.4 -1800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9.3-1800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5-1800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52-1800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9-7000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smtClean="0"/>
                        <a:t>  0.1 - </a:t>
                      </a:r>
                      <a:endParaRPr lang="en-US" sz="1800" dirty="0" smtClean="0"/>
                    </a:p>
                    <a:p>
                      <a:r>
                        <a:rPr lang="en-US" sz="1800" baseline="0" dirty="0" smtClean="0"/>
                        <a:t>  </a:t>
                      </a:r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0,1-</a:t>
                      </a:r>
                    </a:p>
                    <a:p>
                      <a:r>
                        <a:rPr lang="en-US" sz="1800" dirty="0" smtClean="0"/>
                        <a:t>2.6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0.1-</a:t>
                      </a:r>
                    </a:p>
                    <a:p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0.000875-</a:t>
                      </a:r>
                    </a:p>
                    <a:p>
                      <a:r>
                        <a:rPr lang="en-US" sz="1800" dirty="0" smtClean="0"/>
                        <a:t>10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0.00037-</a:t>
                      </a:r>
                    </a:p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063">
                <a:tc>
                  <a:txBody>
                    <a:bodyPr/>
                    <a:lstStyle/>
                    <a:p>
                      <a:r>
                        <a:rPr lang="en-US" sz="1800" smtClean="0"/>
                        <a:t>4.45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1.95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1.16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1.23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1.28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6376" name="Object 56"/>
          <p:cNvGraphicFramePr>
            <a:graphicFrameLocks noChangeAspect="1"/>
          </p:cNvGraphicFramePr>
          <p:nvPr/>
        </p:nvGraphicFramePr>
        <p:xfrm>
          <a:off x="-292100" y="2571750"/>
          <a:ext cx="1871663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261" name="Equation" r:id="rId5" imgW="736600" imgH="241300" progId="Equation.DSMT4">
                  <p:embed/>
                </p:oleObj>
              </mc:Choice>
              <mc:Fallback>
                <p:oleObj name="Equation" r:id="rId5" imgW="736600" imgH="241300" progId="Equation.DSMT4">
                  <p:embed/>
                  <p:pic>
                    <p:nvPicPr>
                      <p:cNvPr id="56376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92100" y="2571750"/>
                        <a:ext cx="1871663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77" name="Object 57"/>
          <p:cNvGraphicFramePr>
            <a:graphicFrameLocks noChangeAspect="1"/>
          </p:cNvGraphicFramePr>
          <p:nvPr/>
        </p:nvGraphicFramePr>
        <p:xfrm>
          <a:off x="-369888" y="3048000"/>
          <a:ext cx="1952626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262" name="Equation" r:id="rId7" imgW="749300" imgH="228600" progId="Equation.DSMT4">
                  <p:embed/>
                </p:oleObj>
              </mc:Choice>
              <mc:Fallback>
                <p:oleObj name="Equation" r:id="rId7" imgW="749300" imgH="228600" progId="Equation.DSMT4">
                  <p:embed/>
                  <p:pic>
                    <p:nvPicPr>
                      <p:cNvPr id="56377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69888" y="3048000"/>
                        <a:ext cx="1952626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780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6" t="56699" r="12335" b="8652"/>
          <a:stretch/>
        </p:blipFill>
        <p:spPr>
          <a:xfrm>
            <a:off x="251519" y="1282929"/>
            <a:ext cx="4176465" cy="270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1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15816" y="908720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O.V. </a:t>
            </a:r>
            <a:r>
              <a:rPr lang="en-US" dirty="0" err="1" smtClean="0">
                <a:solidFill>
                  <a:srgbClr val="0070C0"/>
                </a:solidFill>
              </a:rPr>
              <a:t>Selyugin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 err="1" smtClean="0">
                <a:solidFill>
                  <a:srgbClr val="0070C0"/>
                </a:solidFill>
              </a:rPr>
              <a:t>Phys.Lett</a:t>
            </a:r>
            <a:r>
              <a:rPr lang="en-US" dirty="0" smtClean="0">
                <a:solidFill>
                  <a:srgbClr val="0070C0"/>
                </a:solidFill>
              </a:rPr>
              <a:t>. B 797</a:t>
            </a:r>
            <a:r>
              <a:rPr lang="en-US" dirty="0">
                <a:solidFill>
                  <a:srgbClr val="0070C0"/>
                </a:solidFill>
              </a:rPr>
              <a:t>,  134870  (2019).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t="56300" r="11368" b="6951"/>
          <a:stretch/>
        </p:blipFill>
        <p:spPr>
          <a:xfrm>
            <a:off x="2921170" y="2636912"/>
            <a:ext cx="374441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0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1" descr="S3p52Q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57250"/>
            <a:ext cx="4257675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S3p52T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3571875"/>
            <a:ext cx="428625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96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4" t="53150" r="14672" b="9051"/>
          <a:stretch/>
        </p:blipFill>
        <p:spPr>
          <a:xfrm>
            <a:off x="2123728" y="2132856"/>
            <a:ext cx="3960440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8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0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the new LHC data  (elastic scattering) </a:t>
            </a:r>
          </a:p>
          <a:p>
            <a:r>
              <a:rPr lang="en-US" dirty="0"/>
              <a:t> </a:t>
            </a:r>
            <a:r>
              <a:rPr lang="en-US" dirty="0" smtClean="0"/>
              <a:t>      at 7 and 8 TeV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87524" y="1412776"/>
            <a:ext cx="6804756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7 </a:t>
            </a:r>
            <a:r>
              <a:rPr lang="en-US" dirty="0" err="1" smtClean="0"/>
              <a:t>TeV</a:t>
            </a:r>
            <a:r>
              <a:rPr lang="en-US" dirty="0" smtClean="0"/>
              <a:t> (</a:t>
            </a:r>
            <a:r>
              <a:rPr lang="en-US" b="1" i="1" dirty="0" smtClean="0">
                <a:solidFill>
                  <a:srgbClr val="AC1493"/>
                </a:solidFill>
              </a:rPr>
              <a:t>TOTEM</a:t>
            </a:r>
            <a:r>
              <a:rPr lang="en-US" dirty="0" smtClean="0"/>
              <a:t>)  - t [0.00515 – 0.371]  17.08.2012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87524" y="1959223"/>
            <a:ext cx="680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 </a:t>
            </a:r>
            <a:r>
              <a:rPr lang="en-US" dirty="0" err="1" smtClean="0"/>
              <a:t>TeV</a:t>
            </a:r>
            <a:r>
              <a:rPr lang="en-US" dirty="0" smtClean="0"/>
              <a:t> (</a:t>
            </a:r>
            <a:r>
              <a:rPr lang="en-US" b="1" i="1" dirty="0" smtClean="0">
                <a:solidFill>
                  <a:srgbClr val="7030A0"/>
                </a:solidFill>
              </a:rPr>
              <a:t>ATLAS</a:t>
            </a:r>
            <a:r>
              <a:rPr lang="en-US" dirty="0" smtClean="0"/>
              <a:t>)  - t [0.0062 – 0.3636]  25.08.2014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87524" y="3037700"/>
            <a:ext cx="680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 </a:t>
            </a:r>
            <a:r>
              <a:rPr lang="en-US" dirty="0" err="1" smtClean="0"/>
              <a:t>TeV</a:t>
            </a:r>
            <a:r>
              <a:rPr lang="en-US" dirty="0" smtClean="0"/>
              <a:t> (</a:t>
            </a:r>
            <a:r>
              <a:rPr lang="en-US" b="1" i="1" dirty="0" smtClean="0">
                <a:solidFill>
                  <a:srgbClr val="AC1493"/>
                </a:solidFill>
              </a:rPr>
              <a:t>TOTEM</a:t>
            </a:r>
            <a:r>
              <a:rPr lang="en-US" dirty="0" smtClean="0"/>
              <a:t>)  - t [0.028500 – 0.1947]  12.09.2015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87524" y="3870340"/>
            <a:ext cx="680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 </a:t>
            </a:r>
            <a:r>
              <a:rPr lang="en-US" dirty="0" err="1" smtClean="0"/>
              <a:t>TeV</a:t>
            </a:r>
            <a:r>
              <a:rPr lang="en-US" dirty="0" smtClean="0"/>
              <a:t> (</a:t>
            </a:r>
            <a:r>
              <a:rPr lang="en-US" b="1" i="1" dirty="0" smtClean="0">
                <a:solidFill>
                  <a:srgbClr val="7030A0"/>
                </a:solidFill>
              </a:rPr>
              <a:t>ATLAS</a:t>
            </a:r>
            <a:r>
              <a:rPr lang="en-US" dirty="0" smtClean="0"/>
              <a:t>)    - t [0.01050 – 0.3635]  25.06.2016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87524" y="3407032"/>
            <a:ext cx="680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 </a:t>
            </a:r>
            <a:r>
              <a:rPr lang="en-US" dirty="0" err="1" smtClean="0"/>
              <a:t>TeV</a:t>
            </a:r>
            <a:r>
              <a:rPr lang="en-US" dirty="0" smtClean="0"/>
              <a:t> (</a:t>
            </a:r>
            <a:r>
              <a:rPr lang="en-US" b="1" i="1" dirty="0" smtClean="0">
                <a:solidFill>
                  <a:srgbClr val="AC1493"/>
                </a:solidFill>
              </a:rPr>
              <a:t>TOTEM</a:t>
            </a:r>
            <a:r>
              <a:rPr lang="en-US" dirty="0" smtClean="0"/>
              <a:t>)  - t [0.000741 – 0.201]  11.12.2015</a:t>
            </a:r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95536" y="2492896"/>
            <a:ext cx="583264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5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165"/>
            <a:ext cx="9004066" cy="630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64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5376</TotalTime>
  <Words>3682</Words>
  <Application>Microsoft Office PowerPoint</Application>
  <PresentationFormat>Экран (4:3)</PresentationFormat>
  <Paragraphs>399</Paragraphs>
  <Slides>84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84</vt:i4>
      </vt:variant>
    </vt:vector>
  </HeadingPairs>
  <TitlesOfParts>
    <vt:vector size="117" baseType="lpstr">
      <vt:lpstr>Algerian</vt:lpstr>
      <vt:lpstr>Arial</vt:lpstr>
      <vt:lpstr>Calibri</vt:lpstr>
      <vt:lpstr>Cambria Math</vt:lpstr>
      <vt:lpstr>Castellar</vt:lpstr>
      <vt:lpstr>Century Schoolbook</vt:lpstr>
      <vt:lpstr>CMBX9</vt:lpstr>
      <vt:lpstr>CMMI10</vt:lpstr>
      <vt:lpstr>CMMI6</vt:lpstr>
      <vt:lpstr>CMMI7</vt:lpstr>
      <vt:lpstr>CMMI9</vt:lpstr>
      <vt:lpstr>CMR10</vt:lpstr>
      <vt:lpstr>CMR6</vt:lpstr>
      <vt:lpstr>CMR9</vt:lpstr>
      <vt:lpstr>CMSY10</vt:lpstr>
      <vt:lpstr>CMSY9</vt:lpstr>
      <vt:lpstr>DengXian</vt:lpstr>
      <vt:lpstr>Euclid Math One</vt:lpstr>
      <vt:lpstr>Euclid Math Two</vt:lpstr>
      <vt:lpstr>Euclid Symbol</vt:lpstr>
      <vt:lpstr>Georgia</vt:lpstr>
      <vt:lpstr>Gill Sans MT</vt:lpstr>
      <vt:lpstr>Mathematica1</vt:lpstr>
      <vt:lpstr>Mistral</vt:lpstr>
      <vt:lpstr>Symbol</vt:lpstr>
      <vt:lpstr>Times</vt:lpstr>
      <vt:lpstr>Times New Roman</vt:lpstr>
      <vt:lpstr>Trebuchet MS</vt:lpstr>
      <vt:lpstr>Wingdings</vt:lpstr>
      <vt:lpstr>Воздушный поток</vt:lpstr>
      <vt:lpstr>Equation</vt:lpstr>
      <vt:lpstr>Acrobat Document</vt:lpstr>
      <vt:lpstr>MathType 6.0 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Very Low t  Region</vt:lpstr>
      <vt:lpstr>Hadron elastic scattering amplitude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Analysing power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Experimental data UA4/2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Slope of the differential cross sections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GPD and nucleon form factors</dc:title>
  <dc:creator>Zver</dc:creator>
  <cp:lastModifiedBy>Олег</cp:lastModifiedBy>
  <cp:revision>501</cp:revision>
  <dcterms:created xsi:type="dcterms:W3CDTF">2008-06-14T21:43:14Z</dcterms:created>
  <dcterms:modified xsi:type="dcterms:W3CDTF">2024-11-13T21:07:50Z</dcterms:modified>
</cp:coreProperties>
</file>