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737" autoAdjust="0"/>
  </p:normalViewPr>
  <p:slideViewPr>
    <p:cSldViewPr>
      <p:cViewPr>
        <p:scale>
          <a:sx n="52" d="100"/>
          <a:sy n="52" d="100"/>
        </p:scale>
        <p:origin x="-710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18" Type="http://schemas.openxmlformats.org/officeDocument/2006/relationships/image" Target="../media/image6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17" Type="http://schemas.openxmlformats.org/officeDocument/2006/relationships/image" Target="../media/image62.wmf"/><Relationship Id="rId2" Type="http://schemas.openxmlformats.org/officeDocument/2006/relationships/image" Target="../media/image47.wmf"/><Relationship Id="rId16" Type="http://schemas.openxmlformats.org/officeDocument/2006/relationships/image" Target="../media/image61.wmf"/><Relationship Id="rId20" Type="http://schemas.openxmlformats.org/officeDocument/2006/relationships/image" Target="../media/image65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5" Type="http://schemas.openxmlformats.org/officeDocument/2006/relationships/image" Target="../media/image60.wmf"/><Relationship Id="rId10" Type="http://schemas.openxmlformats.org/officeDocument/2006/relationships/image" Target="../media/image55.wmf"/><Relationship Id="rId19" Type="http://schemas.openxmlformats.org/officeDocument/2006/relationships/image" Target="../media/image64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CDF3-F0EA-4ADD-8CFD-3C227C3DCF97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652C-FB93-4ED6-A0FC-273A6A18E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CDF3-F0EA-4ADD-8CFD-3C227C3DCF97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652C-FB93-4ED6-A0FC-273A6A18E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CDF3-F0EA-4ADD-8CFD-3C227C3DCF97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652C-FB93-4ED6-A0FC-273A6A18E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CDF3-F0EA-4ADD-8CFD-3C227C3DCF97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652C-FB93-4ED6-A0FC-273A6A18E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CDF3-F0EA-4ADD-8CFD-3C227C3DCF97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652C-FB93-4ED6-A0FC-273A6A18E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CDF3-F0EA-4ADD-8CFD-3C227C3DCF97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652C-FB93-4ED6-A0FC-273A6A18E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CDF3-F0EA-4ADD-8CFD-3C227C3DCF97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652C-FB93-4ED6-A0FC-273A6A18E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CDF3-F0EA-4ADD-8CFD-3C227C3DCF97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652C-FB93-4ED6-A0FC-273A6A18E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CDF3-F0EA-4ADD-8CFD-3C227C3DCF97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652C-FB93-4ED6-A0FC-273A6A18E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CDF3-F0EA-4ADD-8CFD-3C227C3DCF97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652C-FB93-4ED6-A0FC-273A6A18E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CDF3-F0EA-4ADD-8CFD-3C227C3DCF97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652C-FB93-4ED6-A0FC-273A6A18E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3CDF3-F0EA-4ADD-8CFD-3C227C3DCF97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652C-FB93-4ED6-A0FC-273A6A18E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6.bin"/><Relationship Id="rId3" Type="http://schemas.openxmlformats.org/officeDocument/2006/relationships/oleObject" Target="../embeddings/oleObject41.bin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7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7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96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К более точному вычислению трех- и </a:t>
            </a:r>
            <a:r>
              <a:rPr lang="ru-RU" sz="2700" dirty="0" err="1"/>
              <a:t>четырёх-частичных</a:t>
            </a:r>
            <a:r>
              <a:rPr lang="ru-RU" sz="2700" dirty="0"/>
              <a:t>  </a:t>
            </a:r>
            <a:br>
              <a:rPr lang="ru-RU" sz="2700" dirty="0"/>
            </a:br>
            <a:r>
              <a:rPr lang="ru-RU" sz="2700" dirty="0"/>
              <a:t>фазово-пространственных интегралов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8353425" cy="175260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Абстракт</a:t>
            </a:r>
          </a:p>
          <a:p>
            <a:pPr algn="l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Представлены интегральные формы для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вычисления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трех- и четырех- частичных  фазово-пространственных интегралов.  Получены нерелятивистские и ультрарелятивистские пределы. Полученные формулы позволяют более быстро и точно вычислять соответствующие интегралы.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2348880"/>
          <a:ext cx="784887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dirty="0" smtClean="0"/>
                        <a:t>ИИ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Авторы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492896"/>
            <a:ext cx="3992880" cy="6019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Нерелятивистский предел фазово-пространственного интеграла соответствует пределу </a:t>
            </a:r>
            <a:r>
              <a:rPr lang="en-US" sz="1600" dirty="0" smtClean="0"/>
              <a:t>                                                                  </a:t>
            </a:r>
            <a:r>
              <a:rPr lang="ru-RU" sz="1600" dirty="0" smtClean="0"/>
              <a:t>Мы раскладываем </a:t>
            </a:r>
            <a:r>
              <a:rPr lang="ru-RU" sz="1600" dirty="0" err="1" smtClean="0"/>
              <a:t>подинтегральное</a:t>
            </a:r>
            <a:r>
              <a:rPr lang="ru-RU" sz="1600" dirty="0" smtClean="0"/>
              <a:t> выражение в ряд Тейлора по членам  </a:t>
            </a:r>
            <a:r>
              <a:rPr lang="en-US" sz="1600" dirty="0" smtClean="0"/>
              <a:t>                 </a:t>
            </a:r>
            <a:r>
              <a:rPr lang="ru-RU" sz="1600" dirty="0" smtClean="0"/>
              <a:t>и после интегрирования получаем асимптотическое разложение:</a:t>
            </a:r>
            <a:endParaRPr lang="ru-RU" sz="1600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8028384" y="404664"/>
          <a:ext cx="1115616" cy="393824"/>
        </p:xfrm>
        <a:graphic>
          <a:graphicData uri="http://schemas.openxmlformats.org/presentationml/2006/ole">
            <p:oleObj spid="_x0000_s21506" name="Equation" r:id="rId3" imgW="431640" imgH="177480" progId="Equation.DSMT4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948264" y="620688"/>
          <a:ext cx="430198" cy="432048"/>
        </p:xfrm>
        <a:graphic>
          <a:graphicData uri="http://schemas.openxmlformats.org/presentationml/2006/ole">
            <p:oleObj spid="_x0000_s21507" name="Equation" r:id="rId4" imgW="139680" imgH="177480" progId="Equation.DSMT4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0" y="1556792"/>
          <a:ext cx="9144000" cy="864096"/>
        </p:xfrm>
        <a:graphic>
          <a:graphicData uri="http://schemas.openxmlformats.org/presentationml/2006/ole">
            <p:oleObj spid="_x0000_s21508" name="Equation" r:id="rId5" imgW="4876560" imgH="431640" progId="Equation.DSMT4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2708920"/>
            <a:ext cx="510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или</a:t>
            </a:r>
            <a:endParaRPr lang="ru-RU" sz="1600" dirty="0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0" y="3501008"/>
          <a:ext cx="9144000" cy="864096"/>
        </p:xfrm>
        <a:graphic>
          <a:graphicData uri="http://schemas.openxmlformats.org/presentationml/2006/ole">
            <p:oleObj spid="_x0000_s21509" name="Equation" r:id="rId6" imgW="3835080" imgH="393480" progId="Equation.DSMT4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508518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Ультрарелятивистский предел фазово-пространственного интеграла  соответствует пределу            . После </a:t>
            </a:r>
            <a:r>
              <a:rPr lang="ru-RU" sz="1600" dirty="0" err="1" smtClean="0"/>
              <a:t>замеы</a:t>
            </a:r>
            <a:r>
              <a:rPr lang="ru-RU" sz="1600" dirty="0" smtClean="0"/>
              <a:t> переменных  в (12 )                                мы разложим </a:t>
            </a:r>
            <a:r>
              <a:rPr lang="ru-RU" sz="1600" dirty="0" err="1" smtClean="0"/>
              <a:t>подинтегральное</a:t>
            </a:r>
            <a:r>
              <a:rPr lang="ru-RU" sz="1600" dirty="0" smtClean="0"/>
              <a:t> выражение в ряд Тейлора по членам        . Только для первых двух членов ряда интеграл сходится и расходится для всех остальных. Поэтому мы выбираем следующую форму для ультрарелятивистского предела фазово-пространственного интеграла</a:t>
            </a:r>
            <a:endParaRPr lang="ru-RU" sz="1600" dirty="0"/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8316416" y="5013176"/>
          <a:ext cx="827584" cy="393824"/>
        </p:xfrm>
        <a:graphic>
          <a:graphicData uri="http://schemas.openxmlformats.org/presentationml/2006/ole">
            <p:oleObj spid="_x0000_s21510" name="Equation" r:id="rId7" imgW="380880" imgH="177480" progId="Equation.DSMT4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3419872" y="5301208"/>
          <a:ext cx="1088256" cy="419224"/>
        </p:xfrm>
        <a:graphic>
          <a:graphicData uri="http://schemas.openxmlformats.org/presentationml/2006/ole">
            <p:oleObj spid="_x0000_s21511" name="Equation" r:id="rId8" imgW="583920" imgH="203040" progId="Equation.DSMT4">
              <p:embed/>
            </p:oleObj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2195736" y="5517232"/>
          <a:ext cx="360040" cy="360040"/>
        </p:xfrm>
        <a:graphic>
          <a:graphicData uri="http://schemas.openxmlformats.org/presentationml/2006/ole">
            <p:oleObj spid="_x0000_s21512" name="Equation" r:id="rId9" imgW="13968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51520" y="260648"/>
          <a:ext cx="8424936" cy="1008112"/>
        </p:xfrm>
        <a:graphic>
          <a:graphicData uri="http://schemas.openxmlformats.org/presentationml/2006/ole">
            <p:oleObj spid="_x0000_s22530" name="Equation" r:id="rId3" imgW="3517560" imgH="393480" progId="Equation.DSMT4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34076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Результаты </a:t>
            </a:r>
            <a:r>
              <a:rPr lang="ru-RU" dirty="0" err="1" smtClean="0"/>
              <a:t>фитирования</a:t>
            </a:r>
            <a:r>
              <a:rPr lang="ru-RU" dirty="0" smtClean="0"/>
              <a:t>  данных              на интервале  (0., 0.1) таковы:</a:t>
            </a:r>
            <a:endParaRPr lang="ru-RU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707904" y="1338910"/>
          <a:ext cx="432048" cy="433906"/>
        </p:xfrm>
        <a:graphic>
          <a:graphicData uri="http://schemas.openxmlformats.org/presentationml/2006/ole">
            <p:oleObj spid="_x0000_s22531" name="Equation" r:id="rId4" imgW="139680" imgH="164880" progId="Equation.DSMT4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71800" y="1916832"/>
            <a:ext cx="36541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1400" dirty="0" smtClean="0"/>
              <a:t>0</a:t>
            </a:r>
            <a:r>
              <a:rPr lang="en-US" dirty="0" smtClean="0"/>
              <a:t> =0.00071422;</a:t>
            </a:r>
          </a:p>
          <a:p>
            <a:r>
              <a:rPr lang="en-US" sz="2400" dirty="0" smtClean="0"/>
              <a:t>a</a:t>
            </a:r>
            <a:r>
              <a:rPr lang="en-US" sz="1400" dirty="0" smtClean="0"/>
              <a:t>1</a:t>
            </a:r>
            <a:r>
              <a:rPr lang="en-US" dirty="0" smtClean="0"/>
              <a:t> =78.4275;</a:t>
            </a:r>
          </a:p>
          <a:p>
            <a:r>
              <a:rPr lang="en-US" sz="2400" dirty="0" smtClean="0"/>
              <a:t>a</a:t>
            </a:r>
            <a:r>
              <a:rPr lang="en-US" sz="1400" dirty="0" smtClean="0"/>
              <a:t>2</a:t>
            </a:r>
            <a:r>
              <a:rPr lang="en-US" dirty="0" smtClean="0"/>
              <a:t> =-640.04376</a:t>
            </a:r>
          </a:p>
          <a:p>
            <a:r>
              <a:rPr lang="en-US" sz="2400" dirty="0" smtClean="0"/>
              <a:t>a</a:t>
            </a:r>
            <a:r>
              <a:rPr lang="en-US" sz="1400" dirty="0" smtClean="0"/>
              <a:t>3</a:t>
            </a:r>
            <a:r>
              <a:rPr lang="en-US" dirty="0" smtClean="0"/>
              <a:t> =2211.03989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30777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Фазово-пространственный  интеграл четырех частиц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Четырехчастичный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фазово-пространственный  интеграл может быть представлен через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двухчастичные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фазово-пространственный  интегралы: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043608" y="1412776"/>
          <a:ext cx="6912768" cy="792088"/>
        </p:xfrm>
        <a:graphic>
          <a:graphicData uri="http://schemas.openxmlformats.org/presentationml/2006/ole">
            <p:oleObj spid="_x0000_s23554" name="Equation" r:id="rId3" imgW="2323800" imgH="279360" progId="Equation.DSMT4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23528" y="2132856"/>
          <a:ext cx="1215504" cy="480690"/>
        </p:xfrm>
        <a:graphic>
          <a:graphicData uri="http://schemas.openxmlformats.org/presentationml/2006/ole">
            <p:oleObj spid="_x0000_s23555" name="Equation" r:id="rId4" imgW="558720" imgH="241200" progId="Equation.DSMT4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227687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</a:t>
            </a:r>
            <a:r>
              <a:rPr lang="ru-RU" dirty="0" smtClean="0"/>
              <a:t> является не стандартным </a:t>
            </a:r>
            <a:r>
              <a:rPr lang="ru-RU" dirty="0" err="1" smtClean="0"/>
              <a:t>двухчастичным</a:t>
            </a:r>
            <a:r>
              <a:rPr lang="ru-RU" dirty="0" smtClean="0"/>
              <a:t> фазово-пространственным  интегралом: </a:t>
            </a:r>
            <a:endParaRPr lang="ru-RU" dirty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115616" y="4581128"/>
          <a:ext cx="6336704" cy="2088232"/>
        </p:xfrm>
        <a:graphic>
          <a:graphicData uri="http://schemas.openxmlformats.org/presentationml/2006/ole">
            <p:oleObj spid="_x0000_s23556" name="Equation" r:id="rId5" imgW="3187440" imgH="1015920" progId="Equation.DSMT4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619672" y="2924944"/>
          <a:ext cx="3528392" cy="1008112"/>
        </p:xfrm>
        <a:graphic>
          <a:graphicData uri="http://schemas.openxmlformats.org/presentationml/2006/ole">
            <p:oleObj spid="_x0000_s23557" name="Equation" r:id="rId6" imgW="1587240" imgH="495000" progId="Equation.DSMT4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407707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а является </a:t>
            </a:r>
            <a:r>
              <a:rPr lang="ru-RU" sz="1600" dirty="0" err="1" smtClean="0"/>
              <a:t>двухчастичным</a:t>
            </a:r>
            <a:r>
              <a:rPr lang="ru-RU" sz="1600" dirty="0" smtClean="0"/>
              <a:t> фазово-пространственным  интегралом вне центра масс: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где </a:t>
            </a:r>
            <a:r>
              <a:rPr lang="en-US" sz="1600" dirty="0" smtClean="0"/>
              <a:t>         </a:t>
            </a:r>
            <a:r>
              <a:rPr lang="ru-RU" sz="1600" dirty="0" smtClean="0"/>
              <a:t> есть импульс системы двух частиц. Подставив (19) в (17) и введя  новую переменную </a:t>
            </a:r>
            <a:r>
              <a:rPr lang="en-US" sz="1600" dirty="0" smtClean="0"/>
              <a:t>                                                                     </a:t>
            </a:r>
            <a:r>
              <a:rPr lang="ru-RU" sz="1600" dirty="0" smtClean="0"/>
              <a:t>                             </a:t>
            </a:r>
            <a:r>
              <a:rPr lang="en-US" sz="1600" dirty="0" smtClean="0"/>
              <a:t>                              ,                                      ,</a:t>
            </a:r>
            <a:r>
              <a:rPr lang="ru-RU" sz="1600" dirty="0" smtClean="0"/>
              <a:t> а также учитывая кинематические ограничения получим:</a:t>
            </a:r>
            <a:endParaRPr lang="ru-RU" sz="1600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51520" y="476672"/>
          <a:ext cx="1708894" cy="389632"/>
        </p:xfrm>
        <a:graphic>
          <a:graphicData uri="http://schemas.openxmlformats.org/presentationml/2006/ole">
            <p:oleObj spid="_x0000_s25602" name="Equation" r:id="rId3" imgW="825480" imgH="203040" progId="Equation.DSMT4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350100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 Рис. 4 сравниваются результаты расчетов по схеме [1] с (20). Как видим данные по схеме </a:t>
            </a:r>
            <a:r>
              <a:rPr lang="ru-RU" sz="1600" dirty="0" err="1" smtClean="0"/>
              <a:t>Campbell</a:t>
            </a:r>
            <a:r>
              <a:rPr lang="ru-RU" sz="1600" dirty="0" smtClean="0"/>
              <a:t> превышают точные значения. </a:t>
            </a:r>
            <a:endParaRPr lang="ru-RU" sz="1600" dirty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11560" y="188640"/>
          <a:ext cx="436240" cy="370582"/>
        </p:xfrm>
        <a:graphic>
          <a:graphicData uri="http://schemas.openxmlformats.org/presentationml/2006/ole">
            <p:oleObj spid="_x0000_s25604" name="Equation" r:id="rId4" imgW="152280" imgH="164880" progId="Equation.DSMT4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79512" y="1052736"/>
          <a:ext cx="8784976" cy="2016224"/>
        </p:xfrm>
        <a:graphic>
          <a:graphicData uri="http://schemas.openxmlformats.org/presentationml/2006/ole">
            <p:oleObj spid="_x0000_s25605" name="Equation" r:id="rId5" imgW="3568680" imgH="9903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4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Нерелятивистскому пределу фазово-пространственного  интеграла соответствует </a:t>
            </a:r>
            <a:endParaRPr lang="en-US" sz="1600" dirty="0" smtClean="0"/>
          </a:p>
          <a:p>
            <a:r>
              <a:rPr lang="ru-RU" sz="1600" dirty="0" smtClean="0"/>
              <a:t>пределу</a:t>
            </a:r>
            <a:r>
              <a:rPr lang="en-US" sz="1600" dirty="0" smtClean="0"/>
              <a:t>                               </a:t>
            </a:r>
            <a:r>
              <a:rPr lang="ru-RU" sz="1600" dirty="0" smtClean="0"/>
              <a:t>Перейдем к новым переменным            и  </a:t>
            </a:r>
            <a:endParaRPr lang="ru-RU" sz="1600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331640" y="548680"/>
          <a:ext cx="1079996" cy="360040"/>
        </p:xfrm>
        <a:graphic>
          <a:graphicData uri="http://schemas.openxmlformats.org/presentationml/2006/ole">
            <p:oleObj spid="_x0000_s26626" name="Equation" r:id="rId3" imgW="431640" imgH="177480" progId="Equation.DSMT4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436096" y="548680"/>
          <a:ext cx="423540" cy="285874"/>
        </p:xfrm>
        <a:graphic>
          <a:graphicData uri="http://schemas.openxmlformats.org/presentationml/2006/ole">
            <p:oleObj spid="_x0000_s26627" name="Equation" r:id="rId4" imgW="126720" imgH="139680" progId="Equation.DSMT4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084168" y="548680"/>
          <a:ext cx="489198" cy="285874"/>
        </p:xfrm>
        <a:graphic>
          <a:graphicData uri="http://schemas.openxmlformats.org/presentationml/2006/ole">
            <p:oleObj spid="_x0000_s26628" name="Equation" r:id="rId5" imgW="114120" imgH="139680" progId="Equation.DSMT4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691680" y="1196752"/>
          <a:ext cx="4680520" cy="936104"/>
        </p:xfrm>
        <a:graphic>
          <a:graphicData uri="http://schemas.openxmlformats.org/presentationml/2006/ole">
            <p:oleObj spid="_x0000_s26629" name="Equation" r:id="rId6" imgW="1625400" imgH="431640" progId="Equation.DSMT4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9024" y="242088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где </a:t>
            </a:r>
            <a:r>
              <a:rPr lang="en-US" sz="1600" dirty="0" smtClean="0"/>
              <a:t>                                               </a:t>
            </a:r>
            <a:r>
              <a:rPr lang="ru-RU" sz="1600" dirty="0" smtClean="0"/>
              <a:t>. Далее мы разложим в ряд Тейлора по членам </a:t>
            </a:r>
            <a:r>
              <a:rPr lang="en-US" sz="1600" dirty="0" smtClean="0"/>
              <a:t>        </a:t>
            </a:r>
            <a:r>
              <a:rPr lang="ru-RU" sz="1600" dirty="0" smtClean="0"/>
              <a:t> и проведем интегрирование по </a:t>
            </a:r>
            <a:r>
              <a:rPr lang="en-US" sz="1600" dirty="0" smtClean="0"/>
              <a:t>           </a:t>
            </a:r>
            <a:r>
              <a:rPr lang="ru-RU" sz="1600" dirty="0" smtClean="0"/>
              <a:t>и         </a:t>
            </a:r>
            <a:r>
              <a:rPr lang="en-US" sz="1600" dirty="0" smtClean="0"/>
              <a:t> </a:t>
            </a:r>
            <a:r>
              <a:rPr lang="ru-RU" sz="1600" dirty="0" smtClean="0"/>
              <a:t>.  Полученный ряд по       легко преобразуется в ряд по                     :</a:t>
            </a:r>
            <a:endParaRPr lang="ru-RU" sz="1600" dirty="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755576" y="2276872"/>
          <a:ext cx="2016224" cy="432048"/>
        </p:xfrm>
        <a:graphic>
          <a:graphicData uri="http://schemas.openxmlformats.org/presentationml/2006/ole">
            <p:oleObj spid="_x0000_s26630" name="Equation" r:id="rId7" imgW="888840" imgH="203040" progId="Equation.DSMT4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7020272" y="2348880"/>
          <a:ext cx="432048" cy="351532"/>
        </p:xfrm>
        <a:graphic>
          <a:graphicData uri="http://schemas.openxmlformats.org/presentationml/2006/ole">
            <p:oleObj spid="_x0000_s26631" name="Equation" r:id="rId8" imgW="114120" imgH="126720" progId="Equation.DSMT4">
              <p:embed/>
            </p:oleObj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2195736" y="2636912"/>
          <a:ext cx="423540" cy="357882"/>
        </p:xfrm>
        <a:graphic>
          <a:graphicData uri="http://schemas.openxmlformats.org/presentationml/2006/ole">
            <p:oleObj spid="_x0000_s26632" name="Equation" r:id="rId9" imgW="126720" imgH="139680" progId="Equation.DSMT4">
              <p:embed/>
            </p:oleObj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2843808" y="2636912"/>
          <a:ext cx="273174" cy="360040"/>
        </p:xfrm>
        <a:graphic>
          <a:graphicData uri="http://schemas.openxmlformats.org/presentationml/2006/ole">
            <p:oleObj spid="_x0000_s26633" name="Equation" r:id="rId10" imgW="114120" imgH="139680" progId="Equation.DSMT4">
              <p:embed/>
            </p:oleObj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5076056" y="2636912"/>
          <a:ext cx="417190" cy="360040"/>
        </p:xfrm>
        <a:graphic>
          <a:graphicData uri="http://schemas.openxmlformats.org/presentationml/2006/ole">
            <p:oleObj spid="_x0000_s26634" name="Equation" r:id="rId11" imgW="114120" imgH="126720" progId="Equation.DSMT4">
              <p:embed/>
            </p:oleObj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8028384" y="2636912"/>
          <a:ext cx="357882" cy="376932"/>
        </p:xfrm>
        <a:graphic>
          <a:graphicData uri="http://schemas.openxmlformats.org/presentationml/2006/ole">
            <p:oleObj spid="_x0000_s26635" name="Equation" r:id="rId12" imgW="139680" imgH="177480" progId="Equation.DSMT4">
              <p:embed/>
            </p:oleObj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1187624" y="2996952"/>
          <a:ext cx="5040560" cy="1080120"/>
        </p:xfrm>
        <a:graphic>
          <a:graphicData uri="http://schemas.openxmlformats.org/presentationml/2006/ole">
            <p:oleObj spid="_x0000_s26636" name="Equation" r:id="rId13" imgW="2057400" imgH="419040" progId="Equation.DSMT4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79512" y="4149080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значения коэффициентов              приведены в Таблице. </a:t>
            </a:r>
            <a:endParaRPr lang="ru-RU" dirty="0"/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3275856" y="4149080"/>
          <a:ext cx="360040" cy="432048"/>
        </p:xfrm>
        <a:graphic>
          <a:graphicData uri="http://schemas.openxmlformats.org/presentationml/2006/ole">
            <p:oleObj spid="_x0000_s26637" name="Equation" r:id="rId14" imgW="152280" imgH="228600" progId="Equation.DSMT4">
              <p:embed/>
            </p:oleObj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39552" y="4581128"/>
          <a:ext cx="7848872" cy="2060848"/>
        </p:xfrm>
        <a:graphic>
          <a:graphicData uri="http://schemas.openxmlformats.org/drawingml/2006/table">
            <a:tbl>
              <a:tblPr/>
              <a:tblGrid>
                <a:gridCol w="4163463"/>
                <a:gridCol w="3685409"/>
              </a:tblGrid>
              <a:tr h="515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1907704" y="4653136"/>
          <a:ext cx="1152128" cy="360040"/>
        </p:xfrm>
        <a:graphic>
          <a:graphicData uri="http://schemas.openxmlformats.org/presentationml/2006/ole">
            <p:oleObj spid="_x0000_s26638" name="Equation" r:id="rId15" imgW="393480" imgH="228600" progId="Equation.DSMT4">
              <p:embed/>
            </p:oleObj>
          </a:graphicData>
        </a:graphic>
      </p:graphicFrame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1907704" y="5085184"/>
          <a:ext cx="956940" cy="504056"/>
        </p:xfrm>
        <a:graphic>
          <a:graphicData uri="http://schemas.openxmlformats.org/presentationml/2006/ole">
            <p:oleObj spid="_x0000_s26639" name="Equation" r:id="rId16" imgW="596880" imgH="393480" progId="Equation.DSMT4">
              <p:embed/>
            </p:oleObj>
          </a:graphicData>
        </a:graphic>
      </p:graphicFrame>
      <p:graphicFrame>
        <p:nvGraphicFramePr>
          <p:cNvPr id="26641" name="Object 17"/>
          <p:cNvGraphicFramePr>
            <a:graphicFrameLocks noChangeAspect="1"/>
          </p:cNvGraphicFramePr>
          <p:nvPr/>
        </p:nvGraphicFramePr>
        <p:xfrm>
          <a:off x="1907704" y="5589240"/>
          <a:ext cx="864096" cy="504056"/>
        </p:xfrm>
        <a:graphic>
          <a:graphicData uri="http://schemas.openxmlformats.org/presentationml/2006/ole">
            <p:oleObj spid="_x0000_s26641" name="Equation" r:id="rId17" imgW="660240" imgH="393480" progId="Equation.DSMT4">
              <p:embed/>
            </p:oleObj>
          </a:graphicData>
        </a:graphic>
      </p:graphicFrame>
      <p:graphicFrame>
        <p:nvGraphicFramePr>
          <p:cNvPr id="26643" name="Object 19"/>
          <p:cNvGraphicFramePr>
            <a:graphicFrameLocks noChangeAspect="1"/>
          </p:cNvGraphicFramePr>
          <p:nvPr/>
        </p:nvGraphicFramePr>
        <p:xfrm>
          <a:off x="1907704" y="6165304"/>
          <a:ext cx="1152128" cy="504056"/>
        </p:xfrm>
        <a:graphic>
          <a:graphicData uri="http://schemas.openxmlformats.org/presentationml/2006/ole">
            <p:oleObj spid="_x0000_s26643" name="Equation" r:id="rId18" imgW="977760" imgH="393480" progId="Equation.DSMT4">
              <p:embed/>
            </p:oleObj>
          </a:graphicData>
        </a:graphic>
      </p:graphicFrame>
      <p:graphicFrame>
        <p:nvGraphicFramePr>
          <p:cNvPr id="26644" name="Object 20"/>
          <p:cNvGraphicFramePr>
            <a:graphicFrameLocks noChangeAspect="1"/>
          </p:cNvGraphicFramePr>
          <p:nvPr/>
        </p:nvGraphicFramePr>
        <p:xfrm>
          <a:off x="5724128" y="4581128"/>
          <a:ext cx="1152128" cy="504056"/>
        </p:xfrm>
        <a:graphic>
          <a:graphicData uri="http://schemas.openxmlformats.org/presentationml/2006/ole">
            <p:oleObj spid="_x0000_s26644" name="Equation" r:id="rId19" imgW="965160" imgH="393480" progId="Equation.DSMT4">
              <p:embed/>
            </p:oleObj>
          </a:graphicData>
        </a:graphic>
      </p:graphicFrame>
      <p:graphicFrame>
        <p:nvGraphicFramePr>
          <p:cNvPr id="26645" name="Object 21"/>
          <p:cNvGraphicFramePr>
            <a:graphicFrameLocks noChangeAspect="1"/>
          </p:cNvGraphicFramePr>
          <p:nvPr/>
        </p:nvGraphicFramePr>
        <p:xfrm>
          <a:off x="5724128" y="5085184"/>
          <a:ext cx="1728192" cy="504056"/>
        </p:xfrm>
        <a:graphic>
          <a:graphicData uri="http://schemas.openxmlformats.org/presentationml/2006/ole">
            <p:oleObj spid="_x0000_s26645" name="Equation" r:id="rId20" imgW="1193760" imgH="393480" progId="Equation.DSMT4">
              <p:embed/>
            </p:oleObj>
          </a:graphicData>
        </a:graphic>
      </p:graphicFrame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5724128" y="5589240"/>
          <a:ext cx="1872208" cy="504056"/>
        </p:xfrm>
        <a:graphic>
          <a:graphicData uri="http://schemas.openxmlformats.org/presentationml/2006/ole">
            <p:oleObj spid="_x0000_s26646" name="Equation" r:id="rId21" imgW="1523880" imgH="393480" progId="Equation.DSMT4">
              <p:embed/>
            </p:oleObj>
          </a:graphicData>
        </a:graphic>
      </p:graphicFrame>
      <p:graphicFrame>
        <p:nvGraphicFramePr>
          <p:cNvPr id="26647" name="Object 23"/>
          <p:cNvGraphicFramePr>
            <a:graphicFrameLocks noChangeAspect="1"/>
          </p:cNvGraphicFramePr>
          <p:nvPr/>
        </p:nvGraphicFramePr>
        <p:xfrm>
          <a:off x="5724128" y="6165304"/>
          <a:ext cx="1800200" cy="504056"/>
        </p:xfrm>
        <a:graphic>
          <a:graphicData uri="http://schemas.openxmlformats.org/presentationml/2006/ole">
            <p:oleObj spid="_x0000_s26647" name="Equation" r:id="rId22" imgW="148572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Для получения ультрарелятивистского предела  вводим новую переменную </a:t>
            </a:r>
            <a:endParaRPr lang="ru-RU" sz="16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020272" y="188640"/>
          <a:ext cx="351532" cy="304924"/>
        </p:xfrm>
        <a:graphic>
          <a:graphicData uri="http://schemas.openxmlformats.org/presentationml/2006/ole">
            <p:oleObj spid="_x0000_s28674" name="Equation" r:id="rId3" imgW="126720" imgH="177480" progId="Equation.DSMT4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771800" y="692696"/>
          <a:ext cx="1950318" cy="461640"/>
        </p:xfrm>
        <a:graphic>
          <a:graphicData uri="http://schemas.openxmlformats.org/presentationml/2006/ole">
            <p:oleObj spid="_x0000_s28675" name="Equation" r:id="rId4" imgW="876240" imgH="203040" progId="Equation.DSMT4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26876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Очевидно, ультрарелятивистскому пределу соответствует                          . Мы разлагаем </a:t>
            </a:r>
            <a:r>
              <a:rPr lang="ru-RU" sz="1600" dirty="0" err="1" smtClean="0"/>
              <a:t>подинтегральное</a:t>
            </a:r>
            <a:r>
              <a:rPr lang="ru-RU" sz="1600" dirty="0" smtClean="0"/>
              <a:t> выражение по членам                  :</a:t>
            </a:r>
            <a:endParaRPr lang="ru-RU" sz="1600" dirty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436096" y="1268760"/>
          <a:ext cx="995288" cy="376932"/>
        </p:xfrm>
        <a:graphic>
          <a:graphicData uri="http://schemas.openxmlformats.org/presentationml/2006/ole">
            <p:oleObj spid="_x0000_s28676" name="Equation" r:id="rId5" imgW="406080" imgH="177480" progId="Equation.DSMT4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995936" y="1556792"/>
          <a:ext cx="352425" cy="304800"/>
        </p:xfrm>
        <a:graphic>
          <a:graphicData uri="http://schemas.openxmlformats.org/presentationml/2006/ole">
            <p:oleObj spid="_x0000_s28677" name="Equation" r:id="rId6" imgW="126720" imgH="177480" progId="Equation.DSMT4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79512" y="2060848"/>
          <a:ext cx="8784976" cy="936104"/>
        </p:xfrm>
        <a:graphic>
          <a:graphicData uri="http://schemas.openxmlformats.org/presentationml/2006/ole">
            <p:oleObj spid="_x0000_s28678" name="Equation" r:id="rId7" imgW="4267080" imgH="444240" progId="Equation.DSMT4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3284984"/>
            <a:ext cx="3125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После интегрирования получаем:</a:t>
            </a:r>
            <a:endParaRPr lang="ru-RU" sz="1600" dirty="0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95536" y="3789040"/>
          <a:ext cx="6912768" cy="792088"/>
        </p:xfrm>
        <a:graphic>
          <a:graphicData uri="http://schemas.openxmlformats.org/presentationml/2006/ole">
            <p:oleObj spid="_x0000_s28679" name="Equation" r:id="rId8" imgW="3504960" imgH="393480" progId="Equation.DSMT4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179512" y="4869160"/>
          <a:ext cx="8784976" cy="1778496"/>
        </p:xfrm>
        <a:graphic>
          <a:graphicData uri="http://schemas.openxmlformats.org/presentationml/2006/ole">
            <p:oleObj spid="_x0000_s28680" name="Equation" r:id="rId9" imgW="4152600" imgH="914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Следующие члены чрезвычайно громоздки. Для оценки точности аппроксимации  мы численно вычисляли интеграл (20) без множителя </a:t>
            </a:r>
            <a:r>
              <a:rPr lang="en-US" sz="1600" dirty="0" smtClean="0"/>
              <a:t>                      </a:t>
            </a:r>
            <a:r>
              <a:rPr lang="ru-RU" sz="1600" dirty="0" smtClean="0"/>
              <a:t> с высокой точностью. На Рис. 5 можно видеть поведение относительной ошибки . </a:t>
            </a:r>
            <a:endParaRPr lang="ru-RU" sz="1600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851920" y="476672"/>
          <a:ext cx="914772" cy="389632"/>
        </p:xfrm>
        <a:graphic>
          <a:graphicData uri="http://schemas.openxmlformats.org/presentationml/2006/ole">
            <p:oleObj spid="_x0000_s29698" name="Equation" r:id="rId3" imgW="533160" imgH="203040" progId="Equation.DSMT4">
              <p:embed/>
            </p:oleObj>
          </a:graphicData>
        </a:graphic>
      </p:graphicFrame>
      <p:pic>
        <p:nvPicPr>
          <p:cNvPr id="4" name="Рисунок 3" descr="Fig5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57472"/>
            <a:ext cx="8136904" cy="52860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Поведение фазово-пространственного интеграла и аппроксимаций на интервале  </a:t>
            </a:r>
            <a:r>
              <a:rPr lang="en-US" sz="1600" dirty="0" smtClean="0"/>
              <a:t>                                 </a:t>
            </a:r>
            <a:r>
              <a:rPr lang="ru-RU" sz="1600" dirty="0" smtClean="0"/>
              <a:t>мы можем </a:t>
            </a:r>
            <a:r>
              <a:rPr lang="en-US" sz="1600" dirty="0" smtClean="0"/>
              <a:t>  </a:t>
            </a:r>
            <a:r>
              <a:rPr lang="ru-RU" sz="1600" dirty="0" smtClean="0"/>
              <a:t>видеть на Рис. 6</a:t>
            </a:r>
            <a:endParaRPr lang="ru-RU" sz="1600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415808" y="188640"/>
          <a:ext cx="1728192" cy="461640"/>
        </p:xfrm>
        <a:graphic>
          <a:graphicData uri="http://schemas.openxmlformats.org/presentationml/2006/ole">
            <p:oleObj spid="_x0000_s30722" name="Equation" r:id="rId3" imgW="927000" imgH="203040" progId="Equation.DSMT4">
              <p:embed/>
            </p:oleObj>
          </a:graphicData>
        </a:graphic>
      </p:graphicFrame>
      <p:pic>
        <p:nvPicPr>
          <p:cNvPr id="4" name="Рисунок 3" descr="Fig6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836712"/>
            <a:ext cx="8100392" cy="51118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7129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Для улучшения точности проведено </a:t>
            </a:r>
            <a:r>
              <a:rPr lang="ru-RU" sz="1600" dirty="0" err="1" smtClean="0"/>
              <a:t>фитирование</a:t>
            </a:r>
            <a:r>
              <a:rPr lang="ru-RU" sz="1600" dirty="0" smtClean="0"/>
              <a:t> следующей формулы </a:t>
            </a:r>
            <a:endParaRPr lang="en-US" sz="1600" dirty="0" smtClean="0"/>
          </a:p>
          <a:p>
            <a:r>
              <a:rPr lang="ru-RU" sz="1600" dirty="0" smtClean="0"/>
              <a:t>с параметрами </a:t>
            </a:r>
            <a:r>
              <a:rPr lang="en-US" sz="1600" dirty="0" smtClean="0"/>
              <a:t>                                                 </a:t>
            </a:r>
            <a:r>
              <a:rPr lang="ru-RU" sz="1600" dirty="0" smtClean="0"/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763688" y="476672"/>
          <a:ext cx="1488678" cy="546348"/>
        </p:xfrm>
        <a:graphic>
          <a:graphicData uri="http://schemas.openxmlformats.org/presentationml/2006/ole">
            <p:oleObj spid="_x0000_s31746" name="Equation" r:id="rId3" imgW="672840" imgH="228600" progId="Equation.DSMT4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95536" y="1268760"/>
          <a:ext cx="8064896" cy="864096"/>
        </p:xfrm>
        <a:graphic>
          <a:graphicData uri="http://schemas.openxmlformats.org/presentationml/2006/ole">
            <p:oleObj spid="_x0000_s31747" name="Equation" r:id="rId4" imgW="3454200" imgH="419040" progId="Equation.DSMT4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699792" y="2852936"/>
          <a:ext cx="2448272" cy="1495028"/>
        </p:xfrm>
        <a:graphic>
          <a:graphicData uri="http://schemas.openxmlformats.org/presentationml/2006/ole">
            <p:oleObj spid="_x0000_s31748" name="Equation" r:id="rId5" imgW="1015920" imgH="685800" progId="Equation.DSMT4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2492896"/>
            <a:ext cx="3121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где значения параметров таковы:</a:t>
            </a:r>
            <a:endParaRPr lang="ru-RU" sz="1600" dirty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4666823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Заключение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отметить, что предложенная схема позволяет вычислять фазово-пространственные интегралы более быстро и более точно для систем трех и четырех частиц. Если нет необходимости в высокой точности можно ограничиться нерелятивистским и ультрарелятивистским аппроксимациями. Это позволит существенно уменьшить время счета. Методология развитая в данной работе позволяет построить вычислительную процедуру для пяти и более частиц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89859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Введение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Для всесторонних исследований различных аспектов множественного рождения в ядерных столкновения при высоких энергиях требуется вычисление  фазово-пространственных интегралов. Например, распределение энергий и импульсов частиц в конечном состоянии, разделение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динамических и кинематических особенностей процесса, соотношение между поперечным и продольным  импульсами частиц  и т. д. Некоторое количество различных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Карло методов  используется для вычисления фазово-пространственных интегралов , но времена их счета, как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правило,  велики.  Наиболее популярный метод предложен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Campbell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J.V.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Lepore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R.J. Riddell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Evalution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Phase-Space Integrals.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J.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 Mathematical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Physics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(1967) 687-691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состоит в следующем. Решаем уравнение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59632" y="4221088"/>
          <a:ext cx="6336704" cy="1296020"/>
        </p:xfrm>
        <a:graphic>
          <a:graphicData uri="http://schemas.openxmlformats.org/presentationml/2006/ole">
            <p:oleObj spid="_x0000_s1026" name="Equation" r:id="rId3" imgW="2374560" imgH="431640" progId="Equation.DSMT4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9024" y="573325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для параметра         ,  где        </a:t>
            </a:r>
            <a:r>
              <a:rPr lang="en-US" sz="1600" dirty="0" smtClean="0"/>
              <a:t>   </a:t>
            </a:r>
            <a:r>
              <a:rPr lang="ru-RU" sz="1600" dirty="0" smtClean="0"/>
              <a:t>и         есть модифицированные функции Бесселя первого и второго типа, </a:t>
            </a:r>
            <a:r>
              <a:rPr lang="ru-RU" sz="1600" b="1" i="1" dirty="0" smtClean="0"/>
              <a:t>Е</a:t>
            </a:r>
            <a:r>
              <a:rPr lang="ru-RU" sz="1600" dirty="0" smtClean="0"/>
              <a:t> есть полная энергия ,  </a:t>
            </a:r>
            <a:r>
              <a:rPr lang="en-US" sz="1600" b="1" i="1" dirty="0" smtClean="0"/>
              <a:t>n</a:t>
            </a:r>
            <a:r>
              <a:rPr lang="ru-RU" sz="1600" dirty="0" smtClean="0"/>
              <a:t> число частиц ,  </a:t>
            </a:r>
            <a:r>
              <a:rPr lang="en-US" sz="1600" b="1" i="1" dirty="0" smtClean="0"/>
              <a:t>m</a:t>
            </a:r>
            <a:r>
              <a:rPr lang="ru-RU" sz="1600" dirty="0" smtClean="0"/>
              <a:t> есть масса частицы. Затем  фазово-пространственный интеграл вычисляется по формуле:</a:t>
            </a:r>
            <a:endParaRPr lang="ru-RU" sz="16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63688" y="5661248"/>
          <a:ext cx="288032" cy="419224"/>
        </p:xfrm>
        <a:graphic>
          <a:graphicData uri="http://schemas.openxmlformats.org/presentationml/2006/ole">
            <p:oleObj spid="_x0000_s1027" name="Equation" r:id="rId4" imgW="152280" imgH="203040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627784" y="5661248"/>
          <a:ext cx="288032" cy="372616"/>
        </p:xfrm>
        <a:graphic>
          <a:graphicData uri="http://schemas.openxmlformats.org/presentationml/2006/ole">
            <p:oleObj spid="_x0000_s1028" name="Equation" r:id="rId5" imgW="164880" imgH="22860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203848" y="5661248"/>
          <a:ext cx="360040" cy="372616"/>
        </p:xfrm>
        <a:graphic>
          <a:graphicData uri="http://schemas.openxmlformats.org/presentationml/2006/ole">
            <p:oleObj spid="_x0000_s1029" name="Equation" r:id="rId6" imgW="21564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67544" y="188640"/>
          <a:ext cx="8424936" cy="1584176"/>
        </p:xfrm>
        <a:graphic>
          <a:graphicData uri="http://schemas.openxmlformats.org/presentationml/2006/ole">
            <p:oleObj spid="_x0000_s2050" name="Equation" r:id="rId3" imgW="3593880" imgH="914400" progId="Equation.DSMT4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988840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Наш интерес к более точным вычислениям фазово-пространственных интегралов был стимулирован серьезными расхождениями между схемой  </a:t>
            </a:r>
            <a:r>
              <a:rPr lang="en-US" sz="1600" dirty="0" smtClean="0"/>
              <a:t>Campbell</a:t>
            </a:r>
            <a:r>
              <a:rPr lang="ru-RU" sz="1600" dirty="0" smtClean="0"/>
              <a:t> и аппроксимациями для нерелятивистского предела                         </a:t>
            </a:r>
            <a:r>
              <a:rPr lang="en-US" sz="1600" dirty="0" smtClean="0"/>
              <a:t>         </a:t>
            </a:r>
            <a:r>
              <a:rPr lang="ru-RU" sz="1600" dirty="0" smtClean="0"/>
              <a:t>      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915816" y="2564904"/>
          <a:ext cx="1368152" cy="337725"/>
        </p:xfrm>
        <a:graphic>
          <a:graphicData uri="http://schemas.openxmlformats.org/presentationml/2006/ole">
            <p:oleObj spid="_x0000_s2051" name="Equation" r:id="rId4" imgW="558720" imgH="16488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691680" y="3206750"/>
          <a:ext cx="5688632" cy="942330"/>
        </p:xfrm>
        <a:graphic>
          <a:graphicData uri="http://schemas.openxmlformats.org/presentationml/2006/ole">
            <p:oleObj spid="_x0000_s2052" name="Equation" r:id="rId5" imgW="2641320" imgH="444240" progId="Equation.DSMT4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4365104"/>
            <a:ext cx="5085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и ультрарелятивистского предела                      </a:t>
            </a:r>
            <a:r>
              <a:rPr lang="en-US" sz="1600" dirty="0" smtClean="0"/>
              <a:t>          </a:t>
            </a:r>
            <a:r>
              <a:rPr lang="ru-RU" sz="1600" dirty="0" smtClean="0"/>
              <a:t>         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491880" y="4365104"/>
          <a:ext cx="1440160" cy="309116"/>
        </p:xfrm>
        <a:graphic>
          <a:graphicData uri="http://schemas.openxmlformats.org/presentationml/2006/ole">
            <p:oleObj spid="_x0000_s2053" name="Equation" r:id="rId6" imgW="583920" imgH="164880" progId="Equation.DSMT4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339752" y="5157192"/>
          <a:ext cx="4968552" cy="1008112"/>
        </p:xfrm>
        <a:graphic>
          <a:graphicData uri="http://schemas.openxmlformats.org/presentationml/2006/ole">
            <p:oleObj spid="_x0000_s2054" name="Equation" r:id="rId7" imgW="2070000" imgH="4442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44692"/>
            <a:ext cx="7920880" cy="52805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5389"/>
            <a:ext cx="59266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Трехмерный фазово-пространственный  интеграл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канонических формулах для фазово-пространственного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обьема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979712" y="692696"/>
          <a:ext cx="4896544" cy="864096"/>
        </p:xfrm>
        <a:graphic>
          <a:graphicData uri="http://schemas.openxmlformats.org/presentationml/2006/ole">
            <p:oleObj spid="_x0000_s16386" name="Equation" r:id="rId3" imgW="2743200" imgH="457200" progId="Equation.DSMT4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1628800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где</a:t>
            </a:r>
            <a:r>
              <a:rPr lang="ru-RU" dirty="0" smtClean="0"/>
              <a:t>  </a:t>
            </a:r>
            <a:r>
              <a:rPr lang="en-US" dirty="0" smtClean="0"/>
              <a:t>             </a:t>
            </a:r>
            <a:r>
              <a:rPr lang="ru-RU" sz="1600" dirty="0" smtClean="0"/>
              <a:t>есть импульсы частиц и</a:t>
            </a:r>
            <a:endParaRPr lang="ru-RU" sz="1600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755576" y="1412776"/>
          <a:ext cx="576064" cy="648072"/>
        </p:xfrm>
        <a:graphic>
          <a:graphicData uri="http://schemas.openxmlformats.org/presentationml/2006/ole">
            <p:oleObj spid="_x0000_s16387" name="Equation" r:id="rId4" imgW="152280" imgH="253800" progId="Equation.DSMT4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059832" y="1988840"/>
          <a:ext cx="2376264" cy="648072"/>
        </p:xfrm>
        <a:graphic>
          <a:graphicData uri="http://schemas.openxmlformats.org/presentationml/2006/ole">
            <p:oleObj spid="_x0000_s16388" name="Equation" r:id="rId5" imgW="952200" imgH="291960" progId="Equation.DSMT4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2636912"/>
            <a:ext cx="4102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мы перейдем к безразмерным переменным</a:t>
            </a:r>
            <a:endParaRPr lang="ru-RU" sz="1600" dirty="0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275856" y="2996952"/>
          <a:ext cx="1785218" cy="487040"/>
        </p:xfrm>
        <a:graphic>
          <a:graphicData uri="http://schemas.openxmlformats.org/presentationml/2006/ole">
            <p:oleObj spid="_x0000_s16389" name="Equation" r:id="rId6" imgW="545760" imgH="253800" progId="Equation.DSMT4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3501008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Если выбрать ось  </a:t>
            </a:r>
            <a:r>
              <a:rPr lang="en-US" sz="1600" dirty="0" smtClean="0"/>
              <a:t>       </a:t>
            </a:r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r>
              <a:rPr lang="ru-RU" sz="1600" dirty="0" smtClean="0"/>
              <a:t>совпадающую с </a:t>
            </a:r>
            <a:r>
              <a:rPr lang="en-US" sz="1600" dirty="0" smtClean="0"/>
              <a:t>                 </a:t>
            </a:r>
            <a:r>
              <a:rPr lang="ru-RU" sz="1600" dirty="0" smtClean="0"/>
              <a:t>получим:</a:t>
            </a:r>
            <a:endParaRPr lang="ru-RU" sz="1600" dirty="0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907704" y="3501008"/>
          <a:ext cx="345182" cy="343024"/>
        </p:xfrm>
        <a:graphic>
          <a:graphicData uri="http://schemas.openxmlformats.org/presentationml/2006/ole">
            <p:oleObj spid="_x0000_s16390" name="Equation" r:id="rId7" imgW="114120" imgH="126720" progId="Equation.DSMT4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851920" y="3284984"/>
          <a:ext cx="432048" cy="648072"/>
        </p:xfrm>
        <a:graphic>
          <a:graphicData uri="http://schemas.openxmlformats.org/presentationml/2006/ole">
            <p:oleObj spid="_x0000_s16391" name="Equation" r:id="rId8" imgW="114120" imgH="228600" progId="Equation.DSMT4">
              <p:embed/>
            </p:oleObj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323528" y="4293096"/>
          <a:ext cx="8640960" cy="2304256"/>
        </p:xfrm>
        <a:graphic>
          <a:graphicData uri="http://schemas.openxmlformats.org/presentationml/2006/ole">
            <p:oleObj spid="_x0000_s16392" name="Equation" r:id="rId9" imgW="3441600" imgH="10411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где </a:t>
            </a:r>
            <a:r>
              <a:rPr lang="en-US" sz="1600" dirty="0" smtClean="0"/>
              <a:t>                              </a:t>
            </a:r>
            <a:r>
              <a:rPr lang="ru-RU" sz="1600" dirty="0" smtClean="0"/>
              <a:t>. После интегрирования по угловым переменным получаем:</a:t>
            </a:r>
            <a:endParaRPr lang="ru-RU" sz="1600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11560" y="188640"/>
          <a:ext cx="1122288" cy="376932"/>
        </p:xfrm>
        <a:graphic>
          <a:graphicData uri="http://schemas.openxmlformats.org/presentationml/2006/ole">
            <p:oleObj spid="_x0000_s18434" name="Equation" r:id="rId3" imgW="660240" imgH="177480" progId="Equation.DSMT4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619672" y="836712"/>
          <a:ext cx="5184576" cy="936104"/>
        </p:xfrm>
        <a:graphic>
          <a:graphicData uri="http://schemas.openxmlformats.org/presentationml/2006/ole">
            <p:oleObj spid="_x0000_s18435" name="Equation" r:id="rId4" imgW="2273040" imgH="469800" progId="Equation.DSMT4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9024" y="206084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Для новых переменных  </a:t>
            </a:r>
            <a:r>
              <a:rPr lang="en-US" sz="1600" dirty="0" smtClean="0"/>
              <a:t>                                      </a:t>
            </a:r>
            <a:r>
              <a:rPr lang="ru-RU" sz="1600" dirty="0" smtClean="0"/>
              <a:t>мы находим границы интегрирования решением уравнения в аргументе дельта  функции Дирака для </a:t>
            </a:r>
            <a:r>
              <a:rPr lang="en-US" sz="1600" dirty="0" smtClean="0"/>
              <a:t>                                      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771800" y="1844824"/>
          <a:ext cx="1512168" cy="506090"/>
        </p:xfrm>
        <a:graphic>
          <a:graphicData uri="http://schemas.openxmlformats.org/presentationml/2006/ole">
            <p:oleObj spid="_x0000_s18436" name="Equation" r:id="rId5" imgW="761760" imgH="291960" progId="Equation.DSMT4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148064" y="2276872"/>
          <a:ext cx="1512168" cy="402332"/>
        </p:xfrm>
        <a:graphic>
          <a:graphicData uri="http://schemas.openxmlformats.org/presentationml/2006/ole">
            <p:oleObj spid="_x0000_s18437" name="Equation" r:id="rId6" imgW="698400" imgH="228600" progId="Equation.DSMT4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691680" y="3284984"/>
          <a:ext cx="6264696" cy="1111746"/>
        </p:xfrm>
        <a:graphic>
          <a:graphicData uri="http://schemas.openxmlformats.org/presentationml/2006/ole">
            <p:oleObj spid="_x0000_s18438" name="Equation" r:id="rId7" imgW="2552400" imgH="495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3" y="211898"/>
            <a:ext cx="7206968" cy="63134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6678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Для фазово-пространственного интеграла получим:</a:t>
            </a:r>
            <a:endParaRPr lang="ru-RU" sz="1600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619672" y="692696"/>
          <a:ext cx="5904656" cy="1080120"/>
        </p:xfrm>
        <a:graphic>
          <a:graphicData uri="http://schemas.openxmlformats.org/presentationml/2006/ole">
            <p:oleObj spid="_x0000_s19458" name="Equation" r:id="rId3" imgW="2336760" imgH="380880" progId="Equation.DSMT4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060848"/>
            <a:ext cx="24276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И окончательно получим:</a:t>
            </a:r>
            <a:endParaRPr lang="ru-RU" sz="1600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51520" y="2420888"/>
          <a:ext cx="8712968" cy="1080120"/>
        </p:xfrm>
        <a:graphic>
          <a:graphicData uri="http://schemas.openxmlformats.org/presentationml/2006/ole">
            <p:oleObj spid="_x0000_s19459" name="Equation" r:id="rId4" imgW="3987720" imgH="469800" progId="Equation.DSMT4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0770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где </a:t>
            </a:r>
            <a:r>
              <a:rPr lang="en-US" sz="1600" dirty="0" smtClean="0"/>
              <a:t>                          </a:t>
            </a:r>
            <a:r>
              <a:rPr lang="ru-RU" sz="1600" dirty="0" smtClean="0"/>
              <a:t>. Такая интегральная форма весьма удобна для численных расчетов с произвольно заданной точности, а также не содержит </a:t>
            </a:r>
            <a:r>
              <a:rPr lang="ru-RU" sz="1600" dirty="0" err="1" smtClean="0"/>
              <a:t>сингулярностей</a:t>
            </a:r>
            <a:r>
              <a:rPr lang="ru-RU" sz="1600" dirty="0" smtClean="0"/>
              <a:t>. На Рис. 3 мы можем сравнить точные расчеты по данной формуле  и по </a:t>
            </a:r>
            <a:r>
              <a:rPr lang="en-US" sz="1600" dirty="0" smtClean="0"/>
              <a:t>Campbell</a:t>
            </a:r>
            <a:r>
              <a:rPr lang="ru-RU" sz="1600" dirty="0" smtClean="0"/>
              <a:t> схеме.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95536" y="3933056"/>
          <a:ext cx="1152128" cy="393824"/>
        </p:xfrm>
        <a:graphic>
          <a:graphicData uri="http://schemas.openxmlformats.org/presentationml/2006/ole">
            <p:oleObj spid="_x0000_s19460" name="Equation" r:id="rId5" imgW="622080" imgH="177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3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302" y="620688"/>
            <a:ext cx="7091213" cy="46085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684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Equation</vt:lpstr>
      <vt:lpstr>MathType 6.0 Equation</vt:lpstr>
      <vt:lpstr>К более точному вычислению трех- и четырёх-частичных   фазово-пространственных интегралов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более точному вычислению трех- и четырёх-частичных   фазово-пространственных интегралов </dc:title>
  <dc:creator>User</dc:creator>
  <cp:lastModifiedBy>User</cp:lastModifiedBy>
  <cp:revision>124</cp:revision>
  <dcterms:created xsi:type="dcterms:W3CDTF">2013-07-17T07:50:38Z</dcterms:created>
  <dcterms:modified xsi:type="dcterms:W3CDTF">2013-08-12T08:31:43Z</dcterms:modified>
</cp:coreProperties>
</file>