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7" r:id="rId2"/>
    <p:sldId id="482" r:id="rId3"/>
    <p:sldId id="480" r:id="rId4"/>
    <p:sldId id="513" r:id="rId5"/>
    <p:sldId id="454" r:id="rId6"/>
    <p:sldId id="514" r:id="rId7"/>
    <p:sldId id="515" r:id="rId8"/>
    <p:sldId id="504" r:id="rId9"/>
    <p:sldId id="505" r:id="rId10"/>
    <p:sldId id="387" r:id="rId11"/>
    <p:sldId id="449" r:id="rId12"/>
    <p:sldId id="491" r:id="rId13"/>
    <p:sldId id="483" r:id="rId14"/>
    <p:sldId id="493" r:id="rId15"/>
    <p:sldId id="525" r:id="rId16"/>
    <p:sldId id="492" r:id="rId17"/>
    <p:sldId id="507" r:id="rId18"/>
    <p:sldId id="518" r:id="rId19"/>
    <p:sldId id="508" r:id="rId20"/>
    <p:sldId id="509" r:id="rId21"/>
    <p:sldId id="510" r:id="rId22"/>
    <p:sldId id="517" r:id="rId23"/>
    <p:sldId id="511" r:id="rId24"/>
    <p:sldId id="519" r:id="rId25"/>
    <p:sldId id="516" r:id="rId26"/>
    <p:sldId id="466" r:id="rId27"/>
    <p:sldId id="467" r:id="rId28"/>
    <p:sldId id="468" r:id="rId29"/>
    <p:sldId id="470" r:id="rId30"/>
    <p:sldId id="526" r:id="rId31"/>
    <p:sldId id="529" r:id="rId32"/>
    <p:sldId id="476" r:id="rId33"/>
    <p:sldId id="477" r:id="rId34"/>
    <p:sldId id="472" r:id="rId35"/>
    <p:sldId id="473" r:id="rId36"/>
    <p:sldId id="474" r:id="rId37"/>
    <p:sldId id="475" r:id="rId38"/>
    <p:sldId id="527" r:id="rId39"/>
    <p:sldId id="479" r:id="rId40"/>
    <p:sldId id="552" r:id="rId41"/>
    <p:sldId id="530" r:id="rId42"/>
    <p:sldId id="531" r:id="rId43"/>
    <p:sldId id="532" r:id="rId44"/>
    <p:sldId id="553" r:id="rId45"/>
    <p:sldId id="533" r:id="rId46"/>
    <p:sldId id="534" r:id="rId47"/>
    <p:sldId id="536" r:id="rId48"/>
    <p:sldId id="537" r:id="rId49"/>
    <p:sldId id="538" r:id="rId50"/>
    <p:sldId id="539" r:id="rId51"/>
    <p:sldId id="540" r:id="rId52"/>
    <p:sldId id="541" r:id="rId53"/>
    <p:sldId id="542" r:id="rId54"/>
    <p:sldId id="543" r:id="rId55"/>
    <p:sldId id="544" r:id="rId56"/>
    <p:sldId id="545" r:id="rId57"/>
    <p:sldId id="546" r:id="rId58"/>
    <p:sldId id="547" r:id="rId59"/>
    <p:sldId id="548" r:id="rId60"/>
    <p:sldId id="549" r:id="rId61"/>
    <p:sldId id="550" r:id="rId62"/>
    <p:sldId id="551" r:id="rId63"/>
    <p:sldId id="382" r:id="rId64"/>
    <p:sldId id="503" r:id="rId65"/>
    <p:sldId id="520" r:id="rId66"/>
    <p:sldId id="522" r:id="rId67"/>
    <p:sldId id="523" r:id="rId68"/>
  </p:sldIdLst>
  <p:sldSz cx="9144000" cy="6858000" type="screen4x3"/>
  <p:notesSz cx="6645275" cy="9779000"/>
  <p:defaultTextStyle>
    <a:defPPr>
      <a:defRPr lang="en-GB"/>
    </a:defPPr>
    <a:lvl1pPr algn="l" rtl="0" fontAlgn="base">
      <a:spcBef>
        <a:spcPct val="0"/>
      </a:spcBef>
      <a:spcAft>
        <a:spcPct val="0"/>
      </a:spcAft>
      <a:defRPr b="1" kern="1200" baseline="-12000">
        <a:solidFill>
          <a:srgbClr val="FF0000"/>
        </a:solidFill>
        <a:latin typeface="Times New Roman" pitchFamily="18" charset="0"/>
        <a:ea typeface="+mn-ea"/>
        <a:cs typeface="+mn-cs"/>
      </a:defRPr>
    </a:lvl1pPr>
    <a:lvl2pPr marL="457200" algn="l" rtl="0" fontAlgn="base">
      <a:spcBef>
        <a:spcPct val="0"/>
      </a:spcBef>
      <a:spcAft>
        <a:spcPct val="0"/>
      </a:spcAft>
      <a:defRPr b="1" kern="1200" baseline="-12000">
        <a:solidFill>
          <a:srgbClr val="FF0000"/>
        </a:solidFill>
        <a:latin typeface="Times New Roman" pitchFamily="18" charset="0"/>
        <a:ea typeface="+mn-ea"/>
        <a:cs typeface="+mn-cs"/>
      </a:defRPr>
    </a:lvl2pPr>
    <a:lvl3pPr marL="914400" algn="l" rtl="0" fontAlgn="base">
      <a:spcBef>
        <a:spcPct val="0"/>
      </a:spcBef>
      <a:spcAft>
        <a:spcPct val="0"/>
      </a:spcAft>
      <a:defRPr b="1" kern="1200" baseline="-12000">
        <a:solidFill>
          <a:srgbClr val="FF0000"/>
        </a:solidFill>
        <a:latin typeface="Times New Roman" pitchFamily="18" charset="0"/>
        <a:ea typeface="+mn-ea"/>
        <a:cs typeface="+mn-cs"/>
      </a:defRPr>
    </a:lvl3pPr>
    <a:lvl4pPr marL="1371600" algn="l" rtl="0" fontAlgn="base">
      <a:spcBef>
        <a:spcPct val="0"/>
      </a:spcBef>
      <a:spcAft>
        <a:spcPct val="0"/>
      </a:spcAft>
      <a:defRPr b="1" kern="1200" baseline="-12000">
        <a:solidFill>
          <a:srgbClr val="FF0000"/>
        </a:solidFill>
        <a:latin typeface="Times New Roman" pitchFamily="18" charset="0"/>
        <a:ea typeface="+mn-ea"/>
        <a:cs typeface="+mn-cs"/>
      </a:defRPr>
    </a:lvl4pPr>
    <a:lvl5pPr marL="1828800" algn="l" rtl="0" fontAlgn="base">
      <a:spcBef>
        <a:spcPct val="0"/>
      </a:spcBef>
      <a:spcAft>
        <a:spcPct val="0"/>
      </a:spcAft>
      <a:defRPr b="1" kern="1200" baseline="-12000">
        <a:solidFill>
          <a:srgbClr val="FF0000"/>
        </a:solidFill>
        <a:latin typeface="Times New Roman" pitchFamily="18" charset="0"/>
        <a:ea typeface="+mn-ea"/>
        <a:cs typeface="+mn-cs"/>
      </a:defRPr>
    </a:lvl5pPr>
    <a:lvl6pPr marL="2286000" algn="l" defTabSz="914400" rtl="0" eaLnBrk="1" latinLnBrk="0" hangingPunct="1">
      <a:defRPr b="1" kern="1200" baseline="-12000">
        <a:solidFill>
          <a:srgbClr val="FF0000"/>
        </a:solidFill>
        <a:latin typeface="Times New Roman" pitchFamily="18" charset="0"/>
        <a:ea typeface="+mn-ea"/>
        <a:cs typeface="+mn-cs"/>
      </a:defRPr>
    </a:lvl6pPr>
    <a:lvl7pPr marL="2743200" algn="l" defTabSz="914400" rtl="0" eaLnBrk="1" latinLnBrk="0" hangingPunct="1">
      <a:defRPr b="1" kern="1200" baseline="-12000">
        <a:solidFill>
          <a:srgbClr val="FF0000"/>
        </a:solidFill>
        <a:latin typeface="Times New Roman" pitchFamily="18" charset="0"/>
        <a:ea typeface="+mn-ea"/>
        <a:cs typeface="+mn-cs"/>
      </a:defRPr>
    </a:lvl7pPr>
    <a:lvl8pPr marL="3200400" algn="l" defTabSz="914400" rtl="0" eaLnBrk="1" latinLnBrk="0" hangingPunct="1">
      <a:defRPr b="1" kern="1200" baseline="-12000">
        <a:solidFill>
          <a:srgbClr val="FF0000"/>
        </a:solidFill>
        <a:latin typeface="Times New Roman" pitchFamily="18" charset="0"/>
        <a:ea typeface="+mn-ea"/>
        <a:cs typeface="+mn-cs"/>
      </a:defRPr>
    </a:lvl8pPr>
    <a:lvl9pPr marL="3657600" algn="l" defTabSz="914400" rtl="0" eaLnBrk="1" latinLnBrk="0" hangingPunct="1">
      <a:defRPr b="1" kern="1200" baseline="-12000">
        <a:solidFill>
          <a:srgbClr val="FF00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0000"/>
    <a:srgbClr val="008000"/>
    <a:srgbClr val="6699FF"/>
    <a:srgbClr val="00CCFF"/>
    <a:srgbClr val="66CCFF"/>
    <a:srgbClr val="00FF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2" autoAdjust="0"/>
    <p:restoredTop sz="90929"/>
  </p:normalViewPr>
  <p:slideViewPr>
    <p:cSldViewPr>
      <p:cViewPr varScale="1">
        <p:scale>
          <a:sx n="65" d="100"/>
          <a:sy n="65" d="100"/>
        </p:scale>
        <p:origin x="-2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878138" cy="488950"/>
          </a:xfrm>
          <a:prstGeom prst="rect">
            <a:avLst/>
          </a:prstGeom>
          <a:noFill/>
          <a:ln w="9525">
            <a:noFill/>
            <a:miter lim="800000"/>
            <a:headEnd/>
            <a:tailEnd/>
          </a:ln>
          <a:effectLst/>
        </p:spPr>
        <p:txBody>
          <a:bodyPr vert="horz" wrap="square" lIns="90355" tIns="45178" rIns="90355" bIns="45178" numCol="1" anchor="t" anchorCtr="0" compatLnSpc="1">
            <a:prstTxWarp prst="textNoShape">
              <a:avLst/>
            </a:prstTxWarp>
          </a:bodyPr>
          <a:lstStyle>
            <a:lvl1pPr defTabSz="903288">
              <a:defRPr sz="1200">
                <a:effectLst>
                  <a:outerShdw blurRad="38100" dist="38100" dir="2700000" algn="tl">
                    <a:srgbClr val="C0C0C0"/>
                  </a:outerShdw>
                </a:effectLst>
              </a:defRPr>
            </a:lvl1pPr>
          </a:lstStyle>
          <a:p>
            <a:pPr>
              <a:defRPr/>
            </a:pPr>
            <a:endParaRPr lang="en-GB"/>
          </a:p>
        </p:txBody>
      </p:sp>
      <p:sp>
        <p:nvSpPr>
          <p:cNvPr id="82947" name="Rectangle 3"/>
          <p:cNvSpPr>
            <a:spLocks noGrp="1" noChangeArrowheads="1"/>
          </p:cNvSpPr>
          <p:nvPr>
            <p:ph type="dt" sz="quarter" idx="1"/>
          </p:nvPr>
        </p:nvSpPr>
        <p:spPr bwMode="auto">
          <a:xfrm>
            <a:off x="3767138" y="0"/>
            <a:ext cx="2878137" cy="488950"/>
          </a:xfrm>
          <a:prstGeom prst="rect">
            <a:avLst/>
          </a:prstGeom>
          <a:noFill/>
          <a:ln w="9525">
            <a:noFill/>
            <a:miter lim="800000"/>
            <a:headEnd/>
            <a:tailEnd/>
          </a:ln>
          <a:effectLst/>
        </p:spPr>
        <p:txBody>
          <a:bodyPr vert="horz" wrap="square" lIns="90355" tIns="45178" rIns="90355" bIns="45178" numCol="1" anchor="t" anchorCtr="0" compatLnSpc="1">
            <a:prstTxWarp prst="textNoShape">
              <a:avLst/>
            </a:prstTxWarp>
          </a:bodyPr>
          <a:lstStyle>
            <a:lvl1pPr algn="r" defTabSz="903288">
              <a:defRPr sz="1200">
                <a:effectLst>
                  <a:outerShdw blurRad="38100" dist="38100" dir="2700000" algn="tl">
                    <a:srgbClr val="C0C0C0"/>
                  </a:outerShdw>
                </a:effectLst>
              </a:defRPr>
            </a:lvl1pPr>
          </a:lstStyle>
          <a:p>
            <a:pPr>
              <a:defRPr/>
            </a:pPr>
            <a:endParaRPr lang="en-GB"/>
          </a:p>
        </p:txBody>
      </p:sp>
      <p:sp>
        <p:nvSpPr>
          <p:cNvPr id="82948" name="Rectangle 4"/>
          <p:cNvSpPr>
            <a:spLocks noGrp="1" noChangeArrowheads="1"/>
          </p:cNvSpPr>
          <p:nvPr>
            <p:ph type="ftr" sz="quarter" idx="2"/>
          </p:nvPr>
        </p:nvSpPr>
        <p:spPr bwMode="auto">
          <a:xfrm>
            <a:off x="0" y="9290050"/>
            <a:ext cx="2878138" cy="488950"/>
          </a:xfrm>
          <a:prstGeom prst="rect">
            <a:avLst/>
          </a:prstGeom>
          <a:noFill/>
          <a:ln w="9525">
            <a:noFill/>
            <a:miter lim="800000"/>
            <a:headEnd/>
            <a:tailEnd/>
          </a:ln>
          <a:effectLst/>
        </p:spPr>
        <p:txBody>
          <a:bodyPr vert="horz" wrap="square" lIns="90355" tIns="45178" rIns="90355" bIns="45178" numCol="1" anchor="b" anchorCtr="0" compatLnSpc="1">
            <a:prstTxWarp prst="textNoShape">
              <a:avLst/>
            </a:prstTxWarp>
          </a:bodyPr>
          <a:lstStyle>
            <a:lvl1pPr defTabSz="903288">
              <a:defRPr sz="1200">
                <a:effectLst>
                  <a:outerShdw blurRad="38100" dist="38100" dir="2700000" algn="tl">
                    <a:srgbClr val="C0C0C0"/>
                  </a:outerShdw>
                </a:effectLst>
              </a:defRPr>
            </a:lvl1pPr>
          </a:lstStyle>
          <a:p>
            <a:pPr>
              <a:defRPr/>
            </a:pPr>
            <a:endParaRPr lang="en-GB"/>
          </a:p>
        </p:txBody>
      </p:sp>
      <p:sp>
        <p:nvSpPr>
          <p:cNvPr id="82949" name="Rectangle 5"/>
          <p:cNvSpPr>
            <a:spLocks noGrp="1" noChangeArrowheads="1"/>
          </p:cNvSpPr>
          <p:nvPr>
            <p:ph type="sldNum" sz="quarter" idx="3"/>
          </p:nvPr>
        </p:nvSpPr>
        <p:spPr bwMode="auto">
          <a:xfrm>
            <a:off x="3767138" y="9290050"/>
            <a:ext cx="2878137" cy="488950"/>
          </a:xfrm>
          <a:prstGeom prst="rect">
            <a:avLst/>
          </a:prstGeom>
          <a:noFill/>
          <a:ln w="9525">
            <a:noFill/>
            <a:miter lim="800000"/>
            <a:headEnd/>
            <a:tailEnd/>
          </a:ln>
          <a:effectLst/>
        </p:spPr>
        <p:txBody>
          <a:bodyPr vert="horz" wrap="square" lIns="90355" tIns="45178" rIns="90355" bIns="45178" numCol="1" anchor="b" anchorCtr="0" compatLnSpc="1">
            <a:prstTxWarp prst="textNoShape">
              <a:avLst/>
            </a:prstTxWarp>
          </a:bodyPr>
          <a:lstStyle>
            <a:lvl1pPr algn="r" defTabSz="903288">
              <a:defRPr sz="1200">
                <a:effectLst>
                  <a:outerShdw blurRad="38100" dist="38100" dir="2700000" algn="tl">
                    <a:srgbClr val="C0C0C0"/>
                  </a:outerShdw>
                </a:effectLst>
              </a:defRPr>
            </a:lvl1pPr>
          </a:lstStyle>
          <a:p>
            <a:pPr>
              <a:defRPr/>
            </a:pPr>
            <a:fld id="{E5E94A9D-B47F-4AE2-8E8E-B5724D740EC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78138" cy="488950"/>
          </a:xfrm>
          <a:prstGeom prst="rect">
            <a:avLst/>
          </a:prstGeom>
          <a:noFill/>
          <a:ln w="9525">
            <a:noFill/>
            <a:miter lim="800000"/>
            <a:headEnd/>
            <a:tailEnd/>
          </a:ln>
          <a:effectLst/>
        </p:spPr>
        <p:txBody>
          <a:bodyPr vert="horz" wrap="square" lIns="90355" tIns="45178" rIns="90355" bIns="45178" numCol="1" anchor="t" anchorCtr="0" compatLnSpc="1">
            <a:prstTxWarp prst="textNoShape">
              <a:avLst/>
            </a:prstTxWarp>
          </a:bodyPr>
          <a:lstStyle>
            <a:lvl1pPr defTabSz="903288">
              <a:defRPr sz="1200" b="0" baseline="0">
                <a:solidFill>
                  <a:schemeClr val="tx1"/>
                </a:solidFill>
                <a:effectLst/>
              </a:defRPr>
            </a:lvl1pPr>
          </a:lstStyle>
          <a:p>
            <a:pPr>
              <a:defRPr/>
            </a:pPr>
            <a:endParaRPr lang="en-GB"/>
          </a:p>
        </p:txBody>
      </p:sp>
      <p:sp>
        <p:nvSpPr>
          <p:cNvPr id="4099" name="Rectangle 3"/>
          <p:cNvSpPr>
            <a:spLocks noGrp="1" noChangeArrowheads="1"/>
          </p:cNvSpPr>
          <p:nvPr>
            <p:ph type="dt" idx="1"/>
          </p:nvPr>
        </p:nvSpPr>
        <p:spPr bwMode="auto">
          <a:xfrm>
            <a:off x="3767138" y="0"/>
            <a:ext cx="2878137" cy="488950"/>
          </a:xfrm>
          <a:prstGeom prst="rect">
            <a:avLst/>
          </a:prstGeom>
          <a:noFill/>
          <a:ln w="9525">
            <a:noFill/>
            <a:miter lim="800000"/>
            <a:headEnd/>
            <a:tailEnd/>
          </a:ln>
          <a:effectLst/>
        </p:spPr>
        <p:txBody>
          <a:bodyPr vert="horz" wrap="square" lIns="90355" tIns="45178" rIns="90355" bIns="45178" numCol="1" anchor="t" anchorCtr="0" compatLnSpc="1">
            <a:prstTxWarp prst="textNoShape">
              <a:avLst/>
            </a:prstTxWarp>
          </a:bodyPr>
          <a:lstStyle>
            <a:lvl1pPr algn="r" defTabSz="903288">
              <a:defRPr sz="1200" b="0" baseline="0">
                <a:solidFill>
                  <a:schemeClr val="tx1"/>
                </a:solidFill>
                <a:effectLst/>
              </a:defRPr>
            </a:lvl1pPr>
          </a:lstStyle>
          <a:p>
            <a:pPr>
              <a:defRPr/>
            </a:pPr>
            <a:endParaRPr lang="en-GB"/>
          </a:p>
        </p:txBody>
      </p:sp>
      <p:sp>
        <p:nvSpPr>
          <p:cNvPr id="49156" name="Rectangle 4"/>
          <p:cNvSpPr>
            <a:spLocks noChangeArrowheads="1" noTextEdit="1"/>
          </p:cNvSpPr>
          <p:nvPr>
            <p:ph type="sldImg" idx="2"/>
          </p:nvPr>
        </p:nvSpPr>
        <p:spPr bwMode="auto">
          <a:xfrm>
            <a:off x="881063" y="735013"/>
            <a:ext cx="4887912" cy="36655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85825" y="4645025"/>
            <a:ext cx="4873625" cy="4398963"/>
          </a:xfrm>
          <a:prstGeom prst="rect">
            <a:avLst/>
          </a:prstGeom>
          <a:noFill/>
          <a:ln w="9525">
            <a:noFill/>
            <a:miter lim="800000"/>
            <a:headEnd/>
            <a:tailEnd/>
          </a:ln>
          <a:effectLst/>
        </p:spPr>
        <p:txBody>
          <a:bodyPr vert="horz" wrap="square" lIns="90355" tIns="45178" rIns="90355" bIns="4517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290050"/>
            <a:ext cx="2878138" cy="488950"/>
          </a:xfrm>
          <a:prstGeom prst="rect">
            <a:avLst/>
          </a:prstGeom>
          <a:noFill/>
          <a:ln w="9525">
            <a:noFill/>
            <a:miter lim="800000"/>
            <a:headEnd/>
            <a:tailEnd/>
          </a:ln>
          <a:effectLst/>
        </p:spPr>
        <p:txBody>
          <a:bodyPr vert="horz" wrap="square" lIns="90355" tIns="45178" rIns="90355" bIns="45178" numCol="1" anchor="b" anchorCtr="0" compatLnSpc="1">
            <a:prstTxWarp prst="textNoShape">
              <a:avLst/>
            </a:prstTxWarp>
          </a:bodyPr>
          <a:lstStyle>
            <a:lvl1pPr defTabSz="903288">
              <a:defRPr sz="1200" b="0" baseline="0">
                <a:solidFill>
                  <a:schemeClr val="tx1"/>
                </a:solidFill>
                <a:effectLst/>
              </a:defRPr>
            </a:lvl1pPr>
          </a:lstStyle>
          <a:p>
            <a:pPr>
              <a:defRPr/>
            </a:pPr>
            <a:endParaRPr lang="en-GB"/>
          </a:p>
        </p:txBody>
      </p:sp>
      <p:sp>
        <p:nvSpPr>
          <p:cNvPr id="4103" name="Rectangle 7"/>
          <p:cNvSpPr>
            <a:spLocks noGrp="1" noChangeArrowheads="1"/>
          </p:cNvSpPr>
          <p:nvPr>
            <p:ph type="sldNum" sz="quarter" idx="5"/>
          </p:nvPr>
        </p:nvSpPr>
        <p:spPr bwMode="auto">
          <a:xfrm>
            <a:off x="3767138" y="9290050"/>
            <a:ext cx="2878137" cy="488950"/>
          </a:xfrm>
          <a:prstGeom prst="rect">
            <a:avLst/>
          </a:prstGeom>
          <a:noFill/>
          <a:ln w="9525">
            <a:noFill/>
            <a:miter lim="800000"/>
            <a:headEnd/>
            <a:tailEnd/>
          </a:ln>
          <a:effectLst/>
        </p:spPr>
        <p:txBody>
          <a:bodyPr vert="horz" wrap="square" lIns="90355" tIns="45178" rIns="90355" bIns="45178" numCol="1" anchor="b" anchorCtr="0" compatLnSpc="1">
            <a:prstTxWarp prst="textNoShape">
              <a:avLst/>
            </a:prstTxWarp>
          </a:bodyPr>
          <a:lstStyle>
            <a:lvl1pPr algn="r" defTabSz="903288">
              <a:defRPr sz="1200" b="0" baseline="0">
                <a:solidFill>
                  <a:schemeClr val="tx1"/>
                </a:solidFill>
                <a:effectLst/>
              </a:defRPr>
            </a:lvl1pPr>
          </a:lstStyle>
          <a:p>
            <a:pPr>
              <a:defRPr/>
            </a:pPr>
            <a:fld id="{E76B9BAD-9A41-4FF1-9734-7E13DCF3E28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1EC77DA-4643-4CFF-A454-6D443C7DA6D6}" type="slidenum">
              <a:rPr lang="en-GB" smtClean="0"/>
              <a:pPr/>
              <a:t>1</a:t>
            </a:fld>
            <a:endParaRPr lang="en-GB" smtClean="0"/>
          </a:p>
        </p:txBody>
      </p:sp>
      <p:sp>
        <p:nvSpPr>
          <p:cNvPr id="50179" name="Rectangle 2"/>
          <p:cNvSpPr>
            <a:spLocks noChangeArrowheads="1" noTextEdit="1"/>
          </p:cNvSpPr>
          <p:nvPr>
            <p:ph type="sldImg"/>
          </p:nvPr>
        </p:nvSpPr>
        <p:spPr>
          <a:xfrm>
            <a:off x="1066800" y="938213"/>
            <a:ext cx="4514850" cy="3386137"/>
          </a:xfrm>
          <a:solidFill>
            <a:srgbClr val="FFFFFF"/>
          </a:solidFill>
          <a:ln/>
        </p:spPr>
      </p:sp>
      <p:sp>
        <p:nvSpPr>
          <p:cNvPr id="50180" name="Rectangle 3"/>
          <p:cNvSpPr>
            <a:spLocks noChangeArrowheads="1"/>
          </p:cNvSpPr>
          <p:nvPr>
            <p:ph type="body" idx="1"/>
          </p:nvPr>
        </p:nvSpPr>
        <p:spPr>
          <a:xfrm>
            <a:off x="1028700" y="4652963"/>
            <a:ext cx="4592638" cy="3757612"/>
          </a:xfrm>
          <a:noFill/>
          <a:ln/>
        </p:spPr>
        <p:txBody>
          <a:bodyPr wrap="none" lIns="79232" tIns="39616" rIns="79232" bIns="39616" anchor="ct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r>
              <a:rPr lang="en-US" smtClean="0"/>
              <a:t>The data can be interpreted in the framework of the Statistical Model of the Early Stage (SMES) [8]. In</a:t>
            </a:r>
          </a:p>
          <a:p>
            <a:r>
              <a:rPr lang="en-US" smtClean="0"/>
              <a:t>this model it is assumed that the primordial particle production follows the prescription of statistical equilibrium.</a:t>
            </a:r>
          </a:p>
          <a:p>
            <a:r>
              <a:rPr lang="en-US" smtClean="0"/>
              <a:t>The increase of the hK+i/h+i ratio at low collision energies is a consequence of an enhanced strangeness</a:t>
            </a:r>
          </a:p>
          <a:p>
            <a:r>
              <a:rPr lang="en-US" smtClean="0"/>
              <a:t>content due to a larger energy deposit. The sharp decrease of the ratio above the beam energy of 30 AGeV</a:t>
            </a:r>
          </a:p>
          <a:p>
            <a:r>
              <a:rPr lang="en-US" smtClean="0"/>
              <a:t>is connected with a first order phase transition between hadronic and deconfined phases. The decreasing part</a:t>
            </a:r>
          </a:p>
          <a:p>
            <a:r>
              <a:rPr lang="en-US" smtClean="0"/>
              <a:t>of the excitation function corresponds to the mixture of the two phases, while the flat dependence at high energies</a:t>
            </a:r>
          </a:p>
          <a:p>
            <a:r>
              <a:rPr lang="en-US" smtClean="0"/>
              <a:t>is realized in the deconfined phase.</a:t>
            </a:r>
            <a:endParaRPr lang="ru-RU" smtClean="0"/>
          </a:p>
        </p:txBody>
      </p:sp>
      <p:sp>
        <p:nvSpPr>
          <p:cNvPr id="4" name="Номер слайда 3"/>
          <p:cNvSpPr>
            <a:spLocks noGrp="1"/>
          </p:cNvSpPr>
          <p:nvPr>
            <p:ph type="sldNum" sz="quarter" idx="5"/>
          </p:nvPr>
        </p:nvSpPr>
        <p:spPr/>
        <p:txBody>
          <a:bodyPr/>
          <a:lstStyle/>
          <a:p>
            <a:pPr>
              <a:defRPr/>
            </a:pPr>
            <a:fld id="{ECFD0ADF-DC62-40D6-86D6-67B0514A41C4}" type="slidenum">
              <a:rPr lang="ru-RU" smtClean="0"/>
              <a:pPr>
                <a:defRPr/>
              </a:pPr>
              <a:t>20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17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70CE46E9-BE2C-4BF2-B57D-63A6EEAE8EF6}" type="slidenum">
              <a:rPr lang="ru-RU" smtClean="0"/>
              <a:pPr>
                <a:defRPr/>
              </a:pPr>
              <a:t>21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174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70CE46E9-BE2C-4BF2-B57D-63A6EEAE8EF6}" type="slidenum">
              <a:rPr lang="ru-RU" smtClean="0"/>
              <a:pPr>
                <a:defRPr/>
              </a:pPr>
              <a:t>22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r>
              <a:rPr lang="en-US" dirty="0" smtClean="0"/>
              <a:t>Our findings are based on the assumption that the lifetime of a fireball becomes shorter as one moves to </a:t>
            </a:r>
            <a:r>
              <a:rPr lang="en-US" dirty="0" smtClean="0"/>
              <a:t>higher beam </a:t>
            </a:r>
            <a:r>
              <a:rPr lang="en-US" dirty="0" smtClean="0"/>
              <a:t>energies.</a:t>
            </a:r>
            <a:endParaRPr lang="ru-RU" dirty="0" smtClean="0"/>
          </a:p>
        </p:txBody>
      </p:sp>
      <p:sp>
        <p:nvSpPr>
          <p:cNvPr id="4" name="Номер слайда 3"/>
          <p:cNvSpPr>
            <a:spLocks noGrp="1"/>
          </p:cNvSpPr>
          <p:nvPr>
            <p:ph type="sldNum" sz="quarter" idx="5"/>
          </p:nvPr>
        </p:nvSpPr>
        <p:spPr/>
        <p:txBody>
          <a:bodyPr/>
          <a:lstStyle/>
          <a:p>
            <a:pPr>
              <a:defRPr/>
            </a:pPr>
            <a:fld id="{D59670C2-B307-43A6-A37B-62F384584E5A}" type="slidenum">
              <a:rPr lang="ru-RU" smtClean="0"/>
              <a:pPr>
                <a:defRPr/>
              </a:pPr>
              <a:t>23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r>
              <a:rPr lang="en-US" smtClean="0"/>
              <a:t>Our findings are based on the assumption that the lifetime of a fireball becomes shorter as one moves to higher</a:t>
            </a:r>
          </a:p>
          <a:p>
            <a:r>
              <a:rPr lang="en-US" smtClean="0"/>
              <a:t>beam energies.</a:t>
            </a:r>
            <a:endParaRPr lang="ru-RU" smtClean="0"/>
          </a:p>
        </p:txBody>
      </p:sp>
      <p:sp>
        <p:nvSpPr>
          <p:cNvPr id="4" name="Номер слайда 3"/>
          <p:cNvSpPr>
            <a:spLocks noGrp="1"/>
          </p:cNvSpPr>
          <p:nvPr>
            <p:ph type="sldNum" sz="quarter" idx="5"/>
          </p:nvPr>
        </p:nvSpPr>
        <p:spPr/>
        <p:txBody>
          <a:bodyPr/>
          <a:lstStyle/>
          <a:p>
            <a:pPr>
              <a:defRPr/>
            </a:pPr>
            <a:fld id="{D59670C2-B307-43A6-A37B-62F384584E5A}" type="slidenum">
              <a:rPr lang="ru-RU" smtClean="0"/>
              <a:pPr>
                <a:defRPr/>
              </a:pPr>
              <a:t>25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76B9BAD-9A41-4FF1-9734-7E13DCF3E28D}" type="slidenum">
              <a:rPr lang="en-GB" smtClean="0"/>
              <a:pPr>
                <a:defRPr/>
              </a:pPr>
              <a:t>26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a:ln/>
        </p:spPr>
      </p:sp>
      <p:sp>
        <p:nvSpPr>
          <p:cNvPr id="66563" name="Заметки 2"/>
          <p:cNvSpPr>
            <a:spLocks noGrp="1"/>
          </p:cNvSpPr>
          <p:nvPr>
            <p:ph type="body" idx="1"/>
          </p:nvPr>
        </p:nvSpPr>
        <p:spPr>
          <a:noFill/>
          <a:ln/>
        </p:spPr>
        <p:txBody>
          <a:bodyPr/>
          <a:lstStyle/>
          <a:p>
            <a:endParaRPr lang="ru-RU" smtClean="0"/>
          </a:p>
        </p:txBody>
      </p:sp>
      <p:sp>
        <p:nvSpPr>
          <p:cNvPr id="66564" name="Номер слайда 3"/>
          <p:cNvSpPr>
            <a:spLocks noGrp="1"/>
          </p:cNvSpPr>
          <p:nvPr>
            <p:ph type="sldNum" sz="quarter" idx="5"/>
          </p:nvPr>
        </p:nvSpPr>
        <p:spPr>
          <a:noFill/>
        </p:spPr>
        <p:txBody>
          <a:bodyPr/>
          <a:lstStyle/>
          <a:p>
            <a:fld id="{F3B1DB4A-667F-4D41-A636-685DBA1265A5}" type="slidenum">
              <a:rPr lang="ru-RU" smtClean="0"/>
              <a:pPr/>
              <a:t>27</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0" kern="1200" dirty="0" smtClean="0">
                <a:solidFill>
                  <a:schemeClr val="tx1"/>
                </a:solidFill>
                <a:latin typeface="Times New Roman" pitchFamily="18" charset="0"/>
                <a:ea typeface="+mn-ea"/>
                <a:cs typeface="+mn-cs"/>
              </a:rPr>
              <a:t>The </a:t>
            </a:r>
            <a:r>
              <a:rPr lang="en-US" sz="1200" b="0" kern="1200" dirty="0" err="1" smtClean="0">
                <a:solidFill>
                  <a:schemeClr val="tx1"/>
                </a:solidFill>
                <a:latin typeface="Times New Roman" pitchFamily="18" charset="0"/>
                <a:ea typeface="+mn-ea"/>
                <a:cs typeface="+mn-cs"/>
              </a:rPr>
              <a:t>behaviour</a:t>
            </a:r>
            <a:r>
              <a:rPr lang="en-US" sz="1200" b="0" kern="1200" dirty="0" smtClean="0">
                <a:solidFill>
                  <a:schemeClr val="tx1"/>
                </a:solidFill>
                <a:latin typeface="Times New Roman" pitchFamily="18" charset="0"/>
                <a:ea typeface="+mn-ea"/>
                <a:cs typeface="+mn-cs"/>
              </a:rPr>
              <a:t> of strange particles in dense nuclear matter plays a crucial role in the dynamics of supernovae and in the stability of neutron stars</a:t>
            </a:r>
            <a:endParaRPr lang="ru-RU" sz="1200" b="0" kern="1200" dirty="0" smtClean="0">
              <a:solidFill>
                <a:schemeClr val="tx1"/>
              </a:solidFill>
              <a:latin typeface="Times New Roman" pitchFamily="18" charset="0"/>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E76B9BAD-9A41-4FF1-9734-7E13DCF3E28D}" type="slidenum">
              <a:rPr lang="en-GB" smtClean="0"/>
              <a:pPr>
                <a:defRPr/>
              </a:pPr>
              <a:t>39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heavy ion collisions, and in particular when a QGP is formed, it has long been predicted</a:t>
            </a:r>
          </a:p>
          <a:p>
            <a:r>
              <a:rPr lang="en-US" dirty="0" smtClean="0"/>
              <a:t>that there should be no polarization [9–11]. The essence of the models is that when a QGP has</a:t>
            </a:r>
          </a:p>
          <a:p>
            <a:r>
              <a:rPr lang="en-US" dirty="0" smtClean="0"/>
              <a:t>been formed, a </a:t>
            </a:r>
            <a:r>
              <a:rPr lang="en-US" dirty="0" err="1" smtClean="0"/>
              <a:t>hyperon</a:t>
            </a:r>
            <a:r>
              <a:rPr lang="en-US" dirty="0" smtClean="0"/>
              <a:t> (for example, a ) would be formed by coalescence of three random</a:t>
            </a:r>
          </a:p>
          <a:p>
            <a:r>
              <a:rPr lang="en-US" dirty="0" smtClean="0"/>
              <a:t>u, d and s quarks. The spins therefore have no preferred axis, and there is no net polarization.</a:t>
            </a:r>
          </a:p>
          <a:p>
            <a:endParaRPr lang="ru-RU" dirty="0" smtClean="0"/>
          </a:p>
        </p:txBody>
      </p:sp>
      <p:sp>
        <p:nvSpPr>
          <p:cNvPr id="4" name="Номер слайда 3"/>
          <p:cNvSpPr>
            <a:spLocks noGrp="1"/>
          </p:cNvSpPr>
          <p:nvPr>
            <p:ph type="sldNum" sz="quarter" idx="5"/>
          </p:nvPr>
        </p:nvSpPr>
        <p:spPr/>
        <p:txBody>
          <a:bodyPr/>
          <a:lstStyle/>
          <a:p>
            <a:pPr>
              <a:defRPr/>
            </a:pPr>
            <a:fld id="{F9CE5880-76CA-469E-B465-F31C81E0483F}" type="slidenum">
              <a:rPr lang="ru-RU" smtClean="0"/>
              <a:pPr>
                <a:defRPr/>
              </a:pPr>
              <a:t>41</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The polarization effect of Lambda was first detected  in 1976 at FNAL in 300 </a:t>
            </a:r>
            <a:r>
              <a:rPr lang="en-US" sz="1200" kern="1200" dirty="0" err="1" smtClean="0">
                <a:solidFill>
                  <a:schemeClr val="tx1"/>
                </a:solidFill>
                <a:latin typeface="+mn-lt"/>
                <a:ea typeface="+mn-ea"/>
                <a:cs typeface="+mn-cs"/>
              </a:rPr>
              <a:t>GeV</a:t>
            </a:r>
            <a:r>
              <a:rPr lang="en-US" sz="1200" kern="1200" dirty="0" smtClean="0">
                <a:solidFill>
                  <a:schemeClr val="tx1"/>
                </a:solidFill>
                <a:latin typeface="+mn-lt"/>
                <a:ea typeface="+mn-ea"/>
                <a:cs typeface="+mn-cs"/>
              </a:rPr>
              <a:t>/c proton on Beryllium collisions. Polarization increases with high </a:t>
            </a:r>
            <a:r>
              <a:rPr lang="en-US" sz="1200" kern="1200" dirty="0" err="1" smtClean="0">
                <a:solidFill>
                  <a:schemeClr val="tx1"/>
                </a:solidFill>
                <a:latin typeface="+mn-lt"/>
                <a:ea typeface="+mn-ea"/>
                <a:cs typeface="+mn-cs"/>
              </a:rPr>
              <a:t>p_t</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x_f</a:t>
            </a:r>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dirty="0" smtClean="0"/>
              <a:t>The fact that the polarization is formed in these heavy-ion collisions is at the level of polarization measured in р-induced reactions indicates that the production mechanism of Lambdas </a:t>
            </a:r>
            <a:r>
              <a:rPr lang="en-US" dirty="0" smtClean="0">
                <a:solidFill>
                  <a:srgbClr val="FF0000"/>
                </a:solidFill>
              </a:rPr>
              <a:t>is similar</a:t>
            </a:r>
            <a:r>
              <a:rPr lang="en-US" dirty="0" smtClean="0"/>
              <a:t>. The results show that in the heaviest collision systems the produced Lambdas are still polarized at freeze-out which means the spin direction is only little affected </a:t>
            </a:r>
            <a:r>
              <a:rPr lang="en-US" dirty="0" err="1" smtClean="0"/>
              <a:t>Ьy</a:t>
            </a:r>
            <a:r>
              <a:rPr lang="en-US" dirty="0" smtClean="0"/>
              <a:t> the </a:t>
            </a:r>
            <a:r>
              <a:rPr lang="en-US" dirty="0" err="1" smtClean="0"/>
              <a:t>rescattering</a:t>
            </a:r>
            <a:r>
              <a:rPr lang="en-US" dirty="0" smtClean="0"/>
              <a:t> phase after </a:t>
            </a:r>
            <a:r>
              <a:rPr lang="en-US" dirty="0" err="1" smtClean="0"/>
              <a:t>hadronization</a:t>
            </a:r>
            <a:r>
              <a:rPr lang="en-US" dirty="0" smtClean="0"/>
              <a:t>.</a:t>
            </a:r>
          </a:p>
          <a:p>
            <a:r>
              <a:rPr lang="en-US" dirty="0" smtClean="0"/>
              <a:t>However, there was no scan over the centrality in this experiment.</a:t>
            </a:r>
            <a:endParaRPr lang="ru-RU" dirty="0" smtClean="0"/>
          </a:p>
          <a:p>
            <a:endParaRPr lang="ru-RU" dirty="0" smtClean="0"/>
          </a:p>
        </p:txBody>
      </p:sp>
      <p:sp>
        <p:nvSpPr>
          <p:cNvPr id="4" name="Номер слайда 3"/>
          <p:cNvSpPr>
            <a:spLocks noGrp="1"/>
          </p:cNvSpPr>
          <p:nvPr>
            <p:ph type="sldNum" sz="quarter" idx="5"/>
          </p:nvPr>
        </p:nvSpPr>
        <p:spPr/>
        <p:txBody>
          <a:bodyPr/>
          <a:lstStyle/>
          <a:p>
            <a:pPr>
              <a:defRPr/>
            </a:pPr>
            <a:fld id="{8917A406-0430-4447-A75F-136EF43BC391}" type="slidenum">
              <a:rPr lang="ru-RU" smtClean="0"/>
              <a:pPr>
                <a:defRPr/>
              </a:pPr>
              <a:t>42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heavy ion collisions, and in particular when a QGP is formed, it has long been predicted</a:t>
            </a:r>
          </a:p>
          <a:p>
            <a:r>
              <a:rPr lang="en-US" dirty="0" smtClean="0"/>
              <a:t>that there should be no polarization [9–11]. The essence of the models is that when a QGP has</a:t>
            </a:r>
          </a:p>
          <a:p>
            <a:r>
              <a:rPr lang="en-US" dirty="0" smtClean="0"/>
              <a:t>been formed, a </a:t>
            </a:r>
            <a:r>
              <a:rPr lang="en-US" dirty="0" err="1" smtClean="0"/>
              <a:t>hyperon</a:t>
            </a:r>
            <a:r>
              <a:rPr lang="en-US" dirty="0" smtClean="0"/>
              <a:t> (for example, a ) would be formed by coalescence of three random</a:t>
            </a:r>
          </a:p>
          <a:p>
            <a:r>
              <a:rPr lang="en-US" dirty="0" smtClean="0"/>
              <a:t>u, d and s quarks. The spins therefore have no preferred axis, and there is no net polarization.</a:t>
            </a:r>
          </a:p>
          <a:p>
            <a:endParaRPr lang="ru-RU" dirty="0" smtClean="0"/>
          </a:p>
        </p:txBody>
      </p:sp>
      <p:sp>
        <p:nvSpPr>
          <p:cNvPr id="4" name="Номер слайда 3"/>
          <p:cNvSpPr>
            <a:spLocks noGrp="1"/>
          </p:cNvSpPr>
          <p:nvPr>
            <p:ph type="sldNum" sz="quarter" idx="5"/>
          </p:nvPr>
        </p:nvSpPr>
        <p:spPr/>
        <p:txBody>
          <a:bodyPr/>
          <a:lstStyle/>
          <a:p>
            <a:pPr>
              <a:defRPr/>
            </a:pPr>
            <a:fld id="{F9CE5880-76CA-469E-B465-F31C81E0483F}" type="slidenum">
              <a:rPr lang="ru-RU" smtClean="0"/>
              <a:pPr>
                <a:defRPr/>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r>
              <a:rPr lang="en-US" dirty="0" smtClean="0"/>
              <a:t>In </a:t>
            </a:r>
            <a:r>
              <a:rPr lang="en-US" dirty="0" smtClean="0"/>
              <a:t>a quark–gluon plasma state the (anti-)quarks can be polarized due to the coupling of the </a:t>
            </a:r>
            <a:r>
              <a:rPr lang="en-US" dirty="0" smtClean="0"/>
              <a:t>quark spins </a:t>
            </a:r>
            <a:r>
              <a:rPr lang="en-US" dirty="0" smtClean="0"/>
              <a:t>to the total orbital momentum </a:t>
            </a:r>
            <a:r>
              <a:rPr lang="en-US" i="1" dirty="0" smtClean="0"/>
              <a:t>L of a non-central collision system. This polarization</a:t>
            </a:r>
          </a:p>
          <a:p>
            <a:r>
              <a:rPr lang="en-US" dirty="0" smtClean="0"/>
              <a:t>might survive </a:t>
            </a:r>
            <a:r>
              <a:rPr lang="en-US" dirty="0" err="1" smtClean="0"/>
              <a:t>hadronization</a:t>
            </a:r>
            <a:r>
              <a:rPr lang="en-US" dirty="0" smtClean="0"/>
              <a:t> and would thus be observable as a global polarization of the</a:t>
            </a:r>
          </a:p>
          <a:p>
            <a:r>
              <a:rPr lang="en-US" dirty="0" smtClean="0"/>
              <a:t>measured hadrons relative to </a:t>
            </a:r>
            <a:r>
              <a:rPr lang="en-US" i="1" dirty="0" smtClean="0"/>
              <a:t>L.</a:t>
            </a:r>
            <a:endParaRPr lang="ru-RU" dirty="0" smtClean="0"/>
          </a:p>
        </p:txBody>
      </p:sp>
      <p:sp>
        <p:nvSpPr>
          <p:cNvPr id="4" name="Номер слайда 3"/>
          <p:cNvSpPr>
            <a:spLocks noGrp="1"/>
          </p:cNvSpPr>
          <p:nvPr>
            <p:ph type="sldNum" sz="quarter" idx="5"/>
          </p:nvPr>
        </p:nvSpPr>
        <p:spPr/>
        <p:txBody>
          <a:bodyPr/>
          <a:lstStyle/>
          <a:p>
            <a:pPr>
              <a:defRPr/>
            </a:pPr>
            <a:fld id="{8917A406-0430-4447-A75F-136EF43BC391}" type="slidenum">
              <a:rPr lang="ru-RU" smtClean="0"/>
              <a:pPr>
                <a:defRPr/>
              </a:pPr>
              <a:t>43</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r>
              <a:rPr lang="en-US" dirty="0" smtClean="0"/>
              <a:t>(1) The global polarization of hyperons can be determined from the angular distribution of </a:t>
            </a:r>
            <a:r>
              <a:rPr lang="en-US" dirty="0" err="1" smtClean="0"/>
              <a:t>hyperon</a:t>
            </a:r>
            <a:r>
              <a:rPr lang="en-US" dirty="0" smtClean="0"/>
              <a:t> decay </a:t>
            </a:r>
            <a:r>
              <a:rPr lang="en-US" dirty="0" smtClean="0"/>
              <a:t>products relative </a:t>
            </a:r>
            <a:r>
              <a:rPr lang="en-US" dirty="0" smtClean="0"/>
              <a:t>to the system orbital momentum L or magnetic field B:</a:t>
            </a:r>
          </a:p>
          <a:p>
            <a:r>
              <a:rPr lang="en-US" dirty="0" smtClean="0"/>
              <a:t>where P_H is the </a:t>
            </a:r>
            <a:r>
              <a:rPr lang="en-US" dirty="0" err="1" smtClean="0"/>
              <a:t>hyperon</a:t>
            </a:r>
            <a:r>
              <a:rPr lang="en-US" dirty="0" smtClean="0"/>
              <a:t> global polarization, alpha is the </a:t>
            </a:r>
            <a:r>
              <a:rPr lang="en-US" dirty="0" err="1" smtClean="0"/>
              <a:t>hyperon</a:t>
            </a:r>
            <a:r>
              <a:rPr lang="en-US" dirty="0" smtClean="0"/>
              <a:t> decay parameter, and </a:t>
            </a:r>
            <a:r>
              <a:rPr lang="en-US" dirty="0" err="1" smtClean="0"/>
              <a:t>tetha</a:t>
            </a:r>
            <a:r>
              <a:rPr lang="en-US" dirty="0" smtClean="0"/>
              <a:t>  is the angle in the </a:t>
            </a:r>
            <a:r>
              <a:rPr lang="en-US" dirty="0" err="1" smtClean="0"/>
              <a:t>hyperon</a:t>
            </a:r>
            <a:endParaRPr lang="en-US" dirty="0" smtClean="0"/>
          </a:p>
          <a:p>
            <a:r>
              <a:rPr lang="en-US" dirty="0" smtClean="0"/>
              <a:t>rest frame between the system orbital momentum (magnetic field) L (B) and the 3-momentum of the baryon daughter from the </a:t>
            </a:r>
            <a:r>
              <a:rPr lang="en-US" dirty="0" err="1" smtClean="0"/>
              <a:t>hyperon</a:t>
            </a:r>
            <a:r>
              <a:rPr lang="en-US" dirty="0" smtClean="0"/>
              <a:t> decay.</a:t>
            </a:r>
          </a:p>
          <a:p>
            <a:r>
              <a:rPr lang="en-US" dirty="0" smtClean="0"/>
              <a:t>Since the system angular momentum (magnetic field) L (B) is perpendicular to the reaction plane, the global polarization can be measured via the distribution of the </a:t>
            </a:r>
            <a:r>
              <a:rPr lang="en-US" dirty="0" err="1" smtClean="0"/>
              <a:t>azimuthal</a:t>
            </a:r>
            <a:r>
              <a:rPr lang="en-US" dirty="0" smtClean="0"/>
              <a:t> angle of the </a:t>
            </a:r>
            <a:r>
              <a:rPr lang="en-US" dirty="0" err="1" smtClean="0"/>
              <a:t>hyperon</a:t>
            </a:r>
            <a:r>
              <a:rPr lang="en-US" dirty="0" smtClean="0"/>
              <a:t> decay baryon (in the </a:t>
            </a:r>
            <a:r>
              <a:rPr lang="en-US" dirty="0" err="1" smtClean="0"/>
              <a:t>hyperon</a:t>
            </a:r>
            <a:r>
              <a:rPr lang="en-US" dirty="0" smtClean="0"/>
              <a:t> rest frame) with respect to the reaction plane.</a:t>
            </a:r>
          </a:p>
          <a:p>
            <a:r>
              <a:rPr lang="en-US" dirty="0" smtClean="0"/>
              <a:t>(2) By definition of the global polarization: The angle brackets in this equation denote averaging over the solid angle of the </a:t>
            </a:r>
            <a:r>
              <a:rPr lang="en-US" dirty="0" err="1" smtClean="0"/>
              <a:t>hyperon</a:t>
            </a:r>
            <a:r>
              <a:rPr lang="en-US" dirty="0" smtClean="0"/>
              <a:t> decay baryon 3-momentum in the </a:t>
            </a:r>
            <a:r>
              <a:rPr lang="en-US" dirty="0" err="1" smtClean="0"/>
              <a:t>hyperon</a:t>
            </a:r>
            <a:r>
              <a:rPr lang="en-US" dirty="0" smtClean="0"/>
              <a:t> rest frame and over all directions of the system orbital momentum L, or, in other words, over all possible orientations of the reaction plane.</a:t>
            </a:r>
          </a:p>
          <a:p>
            <a:r>
              <a:rPr lang="en-US" dirty="0" smtClean="0"/>
              <a:t>(3) We can write an equation for the global polarization in terms of the reaction plane angle </a:t>
            </a:r>
            <a:r>
              <a:rPr lang="en-US" dirty="0" err="1" smtClean="0"/>
              <a:t>Psi_RP</a:t>
            </a:r>
            <a:r>
              <a:rPr lang="en-US" dirty="0" smtClean="0"/>
              <a:t> and the </a:t>
            </a:r>
            <a:r>
              <a:rPr lang="en-US" dirty="0" err="1" smtClean="0"/>
              <a:t>azimuthal</a:t>
            </a:r>
            <a:endParaRPr lang="en-US" dirty="0" smtClean="0"/>
          </a:p>
          <a:p>
            <a:r>
              <a:rPr lang="en-US" dirty="0" smtClean="0"/>
              <a:t>angle psi*_p of the </a:t>
            </a:r>
            <a:r>
              <a:rPr lang="en-US" dirty="0" err="1" smtClean="0"/>
              <a:t>hyperon</a:t>
            </a:r>
            <a:r>
              <a:rPr lang="en-US" dirty="0" smtClean="0"/>
              <a:t> decay baryon 3-momentum in the </a:t>
            </a:r>
            <a:r>
              <a:rPr lang="en-US" dirty="0" err="1" smtClean="0"/>
              <a:t>hyperon’s</a:t>
            </a:r>
            <a:r>
              <a:rPr lang="en-US" dirty="0" smtClean="0"/>
              <a:t> rest frame:</a:t>
            </a:r>
          </a:p>
          <a:p>
            <a:r>
              <a:rPr lang="en-US" dirty="0" smtClean="0"/>
              <a:t>(4) Reaction Plane </a:t>
            </a:r>
            <a:r>
              <a:rPr lang="en-US" dirty="0" err="1" smtClean="0"/>
              <a:t>orentation</a:t>
            </a:r>
            <a:r>
              <a:rPr lang="en-US" dirty="0" smtClean="0"/>
              <a:t> can be defined by measurement of direct flow v_1</a:t>
            </a:r>
            <a:endParaRPr lang="ru-RU" dirty="0" smtClean="0"/>
          </a:p>
        </p:txBody>
      </p:sp>
      <p:sp>
        <p:nvSpPr>
          <p:cNvPr id="4" name="Номер слайда 3"/>
          <p:cNvSpPr>
            <a:spLocks noGrp="1"/>
          </p:cNvSpPr>
          <p:nvPr>
            <p:ph type="sldNum" sz="quarter" idx="5"/>
          </p:nvPr>
        </p:nvSpPr>
        <p:spPr/>
        <p:txBody>
          <a:bodyPr/>
          <a:lstStyle/>
          <a:p>
            <a:pPr>
              <a:defRPr/>
            </a:pPr>
            <a:fld id="{77434652-EE11-43D0-8A73-8F6CEFB5BEC5}" type="slidenum">
              <a:rPr lang="ru-RU" smtClean="0"/>
              <a:pPr>
                <a:defRPr/>
              </a:pPr>
              <a:t>44</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r>
              <a:rPr lang="en-US" dirty="0" smtClean="0"/>
              <a:t>Idea: in a quark–gluon plasma state the (anti-)quarks can be polarized due to the coupling of the </a:t>
            </a:r>
            <a:r>
              <a:rPr lang="en-US" dirty="0" smtClean="0"/>
              <a:t>quark spins </a:t>
            </a:r>
            <a:r>
              <a:rPr lang="en-US" dirty="0" smtClean="0"/>
              <a:t>to the total orbital momentum </a:t>
            </a:r>
            <a:r>
              <a:rPr lang="en-US" i="1" dirty="0" smtClean="0"/>
              <a:t>L of a non-central collision system. This </a:t>
            </a:r>
            <a:r>
              <a:rPr lang="en-US" i="1" dirty="0" smtClean="0"/>
              <a:t>polarization  </a:t>
            </a:r>
            <a:r>
              <a:rPr lang="en-US" dirty="0" smtClean="0"/>
              <a:t>might </a:t>
            </a:r>
            <a:r>
              <a:rPr lang="en-US" dirty="0" smtClean="0"/>
              <a:t>survive </a:t>
            </a:r>
            <a:r>
              <a:rPr lang="en-US" dirty="0" err="1" smtClean="0"/>
              <a:t>hadronization</a:t>
            </a:r>
            <a:r>
              <a:rPr lang="en-US" dirty="0" smtClean="0"/>
              <a:t> and would thus be observable as a global polarization of </a:t>
            </a:r>
            <a:r>
              <a:rPr lang="en-US" dirty="0" smtClean="0"/>
              <a:t>the measured </a:t>
            </a:r>
            <a:r>
              <a:rPr lang="en-US" dirty="0" smtClean="0"/>
              <a:t>hadrons relative to </a:t>
            </a:r>
            <a:r>
              <a:rPr lang="en-US" i="1" dirty="0" smtClean="0"/>
              <a:t>L.</a:t>
            </a:r>
            <a:endParaRPr lang="en-US" dirty="0" smtClean="0"/>
          </a:p>
          <a:p>
            <a:r>
              <a:rPr lang="en-US" dirty="0" smtClean="0"/>
              <a:t>The essence of the models is that when a QGP </a:t>
            </a:r>
            <a:r>
              <a:rPr lang="en-US" dirty="0" smtClean="0"/>
              <a:t>has been </a:t>
            </a:r>
            <a:r>
              <a:rPr lang="en-US" dirty="0" smtClean="0"/>
              <a:t>formed, a </a:t>
            </a:r>
            <a:r>
              <a:rPr lang="en-US" dirty="0" err="1" smtClean="0"/>
              <a:t>hyperon</a:t>
            </a:r>
            <a:r>
              <a:rPr lang="en-US" dirty="0" smtClean="0"/>
              <a:t> (for example, a ) would be formed by coalescence of three </a:t>
            </a:r>
            <a:r>
              <a:rPr lang="en-US" dirty="0" smtClean="0"/>
              <a:t>random u</a:t>
            </a:r>
            <a:r>
              <a:rPr lang="en-US" dirty="0" smtClean="0"/>
              <a:t>, d and s quarks. The spins therefore have no preferred axis, and there is no net polarization.</a:t>
            </a:r>
            <a:endParaRPr lang="ru-RU" dirty="0" smtClean="0"/>
          </a:p>
        </p:txBody>
      </p:sp>
      <p:sp>
        <p:nvSpPr>
          <p:cNvPr id="4" name="Номер слайда 3"/>
          <p:cNvSpPr>
            <a:spLocks noGrp="1"/>
          </p:cNvSpPr>
          <p:nvPr>
            <p:ph type="sldNum" sz="quarter" idx="5"/>
          </p:nvPr>
        </p:nvSpPr>
        <p:spPr/>
        <p:txBody>
          <a:bodyPr/>
          <a:lstStyle/>
          <a:p>
            <a:pPr>
              <a:defRPr/>
            </a:pPr>
            <a:fld id="{C26F0936-7022-4FA4-84CD-08AD9360E971}" type="slidenum">
              <a:rPr lang="ru-RU" smtClean="0"/>
              <a:pPr>
                <a:defRPr/>
              </a:pPr>
              <a:t>45</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r>
              <a:rPr lang="en-US" dirty="0" smtClean="0"/>
              <a:t>Idea: in a quark–gluon plasma state the (anti-)quarks can be polarized due to the coupling of the quark</a:t>
            </a:r>
          </a:p>
          <a:p>
            <a:r>
              <a:rPr lang="en-US" dirty="0" smtClean="0"/>
              <a:t>spins to the total orbital momentum </a:t>
            </a:r>
            <a:r>
              <a:rPr lang="en-US" i="1" dirty="0" smtClean="0"/>
              <a:t>L of a non-central collision system. This polarization</a:t>
            </a:r>
          </a:p>
          <a:p>
            <a:r>
              <a:rPr lang="en-US" dirty="0" smtClean="0"/>
              <a:t>might survive </a:t>
            </a:r>
            <a:r>
              <a:rPr lang="en-US" dirty="0" err="1" smtClean="0"/>
              <a:t>hadronization</a:t>
            </a:r>
            <a:r>
              <a:rPr lang="en-US" dirty="0" smtClean="0"/>
              <a:t> and would thus be observable as a global polarization of the</a:t>
            </a:r>
          </a:p>
          <a:p>
            <a:r>
              <a:rPr lang="en-US" dirty="0" smtClean="0"/>
              <a:t>measured hadrons relative to </a:t>
            </a:r>
            <a:r>
              <a:rPr lang="en-US" i="1" dirty="0" smtClean="0"/>
              <a:t>L.</a:t>
            </a:r>
            <a:endParaRPr lang="en-US" dirty="0" smtClean="0"/>
          </a:p>
          <a:p>
            <a:r>
              <a:rPr lang="en-US" dirty="0" smtClean="0"/>
              <a:t>The essence of the models is that when a QGP has</a:t>
            </a:r>
          </a:p>
          <a:p>
            <a:r>
              <a:rPr lang="en-US" dirty="0" smtClean="0"/>
              <a:t>been formed, a </a:t>
            </a:r>
            <a:r>
              <a:rPr lang="en-US" dirty="0" err="1" smtClean="0"/>
              <a:t>hyperon</a:t>
            </a:r>
            <a:r>
              <a:rPr lang="en-US" dirty="0" smtClean="0"/>
              <a:t> (for example, a ) would be formed by coalescence of three random</a:t>
            </a:r>
          </a:p>
          <a:p>
            <a:r>
              <a:rPr lang="en-US" dirty="0" smtClean="0"/>
              <a:t>u, d and s quarks. The spins therefore have no preferred axis, and there is no net polarization.</a:t>
            </a:r>
            <a:endParaRPr lang="ru-RU" dirty="0" smtClean="0"/>
          </a:p>
        </p:txBody>
      </p:sp>
      <p:sp>
        <p:nvSpPr>
          <p:cNvPr id="4" name="Номер слайда 3"/>
          <p:cNvSpPr>
            <a:spLocks noGrp="1"/>
          </p:cNvSpPr>
          <p:nvPr>
            <p:ph type="sldNum" sz="quarter" idx="5"/>
          </p:nvPr>
        </p:nvSpPr>
        <p:spPr/>
        <p:txBody>
          <a:bodyPr/>
          <a:lstStyle/>
          <a:p>
            <a:pPr>
              <a:defRPr/>
            </a:pPr>
            <a:fld id="{C26F0936-7022-4FA4-84CD-08AD9360E971}" type="slidenum">
              <a:rPr lang="ru-RU" smtClean="0"/>
              <a:pPr>
                <a:defRPr/>
              </a:pPr>
              <a:t>46</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 name="Номер слайда 3"/>
          <p:cNvSpPr>
            <a:spLocks noGrp="1"/>
          </p:cNvSpPr>
          <p:nvPr>
            <p:ph type="sldNum" sz="quarter" idx="5"/>
          </p:nvPr>
        </p:nvSpPr>
        <p:spPr/>
        <p:txBody>
          <a:bodyPr/>
          <a:lstStyle/>
          <a:p>
            <a:pPr>
              <a:defRPr/>
            </a:pPr>
            <a:fld id="{C0B570EE-D02D-4864-A7D2-9B8713E8DCD3}" type="slidenum">
              <a:rPr lang="ru-RU" smtClean="0"/>
              <a:pPr>
                <a:defRPr/>
              </a:pPr>
              <a:t>47</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a quark–gluon plasma state the (anti-)quarks can be polarized due to the coupling of the quark</a:t>
            </a:r>
          </a:p>
          <a:p>
            <a:r>
              <a:rPr lang="en-US" dirty="0" smtClean="0"/>
              <a:t>spins to the total orbital momentum </a:t>
            </a:r>
            <a:r>
              <a:rPr lang="en-US" i="1" dirty="0" smtClean="0"/>
              <a:t>L of a non-central collision system. This polarization</a:t>
            </a:r>
          </a:p>
          <a:p>
            <a:r>
              <a:rPr lang="en-US" dirty="0" smtClean="0"/>
              <a:t>might survive </a:t>
            </a:r>
            <a:r>
              <a:rPr lang="en-US" dirty="0" err="1" smtClean="0"/>
              <a:t>hadronization</a:t>
            </a:r>
            <a:r>
              <a:rPr lang="en-US" dirty="0" smtClean="0"/>
              <a:t> and would thus be observable as a global polarization of the</a:t>
            </a:r>
          </a:p>
          <a:p>
            <a:r>
              <a:rPr lang="en-US" dirty="0" smtClean="0"/>
              <a:t>measured hadrons relative to </a:t>
            </a:r>
            <a:r>
              <a:rPr lang="en-US" i="1" dirty="0" smtClean="0"/>
              <a:t>L.</a:t>
            </a:r>
            <a:endParaRPr lang="ru-RU" dirty="0" smtClean="0"/>
          </a:p>
        </p:txBody>
      </p:sp>
      <p:sp>
        <p:nvSpPr>
          <p:cNvPr id="4" name="Номер слайда 3"/>
          <p:cNvSpPr>
            <a:spLocks noGrp="1"/>
          </p:cNvSpPr>
          <p:nvPr>
            <p:ph type="sldNum" sz="quarter" idx="5"/>
          </p:nvPr>
        </p:nvSpPr>
        <p:spPr/>
        <p:txBody>
          <a:bodyPr/>
          <a:lstStyle/>
          <a:p>
            <a:pPr>
              <a:defRPr/>
            </a:pPr>
            <a:fld id="{EA51B182-8C3A-459B-ABAB-0CBFF6210701}" type="slidenum">
              <a:rPr lang="ru-RU" smtClean="0"/>
              <a:pPr>
                <a:defRPr/>
              </a:pPr>
              <a:t>48</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latin typeface="+mn-lt"/>
                <a:ea typeface="+mn-ea"/>
                <a:cs typeface="+mn-cs"/>
              </a:rPr>
              <a:t>The system produced in non-central relativistic heavy ion collisions possesses large orbital</a:t>
            </a:r>
          </a:p>
          <a:p>
            <a:r>
              <a:rPr lang="en-US" sz="1200" kern="1200" baseline="0" dirty="0" smtClean="0">
                <a:solidFill>
                  <a:schemeClr val="tx1"/>
                </a:solidFill>
                <a:latin typeface="+mn-lt"/>
                <a:ea typeface="+mn-ea"/>
                <a:cs typeface="+mn-cs"/>
              </a:rPr>
              <a:t>angular momentum. Due to the spin-orbit coupling of QCD, this orbital motion may</a:t>
            </a:r>
          </a:p>
          <a:p>
            <a:r>
              <a:rPr lang="en-US" sz="1200" kern="1200" baseline="0" dirty="0" smtClean="0">
                <a:solidFill>
                  <a:schemeClr val="tx1"/>
                </a:solidFill>
                <a:latin typeface="+mn-lt"/>
                <a:ea typeface="+mn-ea"/>
                <a:cs typeface="+mn-cs"/>
              </a:rPr>
              <a:t>result in a net polarization of the produced particles along the direction of the initial angular</a:t>
            </a:r>
          </a:p>
          <a:p>
            <a:r>
              <a:rPr lang="en-US" sz="1200" kern="1200" baseline="0" dirty="0" smtClean="0">
                <a:solidFill>
                  <a:schemeClr val="tx1"/>
                </a:solidFill>
                <a:latin typeface="+mn-lt"/>
                <a:ea typeface="+mn-ea"/>
                <a:cs typeface="+mn-cs"/>
              </a:rPr>
              <a:t>momentum, that is, perpendicular to the reaction plane, yielding a global </a:t>
            </a:r>
            <a:r>
              <a:rPr lang="en-US" sz="1200" kern="1200" baseline="0" dirty="0" err="1" smtClean="0">
                <a:solidFill>
                  <a:schemeClr val="tx1"/>
                </a:solidFill>
                <a:latin typeface="+mn-lt"/>
                <a:ea typeface="+mn-ea"/>
                <a:cs typeface="+mn-cs"/>
              </a:rPr>
              <a:t>hadronic</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polarization in the final state [1,2]. </a:t>
            </a:r>
            <a:r>
              <a:rPr lang="en-US" dirty="0" smtClean="0"/>
              <a:t>In a quark–gluon plasma state the (anti-)quarks can be polarized due to the coupling of the </a:t>
            </a:r>
            <a:r>
              <a:rPr lang="en-US" dirty="0" smtClean="0"/>
              <a:t>quark spins </a:t>
            </a:r>
            <a:r>
              <a:rPr lang="en-US" dirty="0" smtClean="0"/>
              <a:t>to the total orbital momentum </a:t>
            </a:r>
            <a:r>
              <a:rPr lang="en-US" i="1" dirty="0" smtClean="0"/>
              <a:t>L of a non-central collision system. This polarization</a:t>
            </a:r>
          </a:p>
          <a:p>
            <a:r>
              <a:rPr lang="en-US" dirty="0" smtClean="0"/>
              <a:t>might survive </a:t>
            </a:r>
            <a:r>
              <a:rPr lang="en-US" dirty="0" err="1" smtClean="0"/>
              <a:t>hadronization</a:t>
            </a:r>
            <a:r>
              <a:rPr lang="en-US" dirty="0" smtClean="0"/>
              <a:t> and would thus be observable as a global polarization of the</a:t>
            </a:r>
          </a:p>
          <a:p>
            <a:r>
              <a:rPr lang="en-US" dirty="0" smtClean="0"/>
              <a:t>measured hadrons relative to </a:t>
            </a:r>
            <a:r>
              <a:rPr lang="en-US" i="1" dirty="0" smtClean="0"/>
              <a:t>L.</a:t>
            </a:r>
            <a:endParaRPr lang="ru-RU" dirty="0" smtClean="0"/>
          </a:p>
        </p:txBody>
      </p:sp>
      <p:sp>
        <p:nvSpPr>
          <p:cNvPr id="4" name="Номер слайда 3"/>
          <p:cNvSpPr>
            <a:spLocks noGrp="1"/>
          </p:cNvSpPr>
          <p:nvPr>
            <p:ph type="sldNum" sz="quarter" idx="5"/>
          </p:nvPr>
        </p:nvSpPr>
        <p:spPr/>
        <p:txBody>
          <a:bodyPr/>
          <a:lstStyle/>
          <a:p>
            <a:pPr>
              <a:defRPr/>
            </a:pPr>
            <a:fld id="{E7D26A5A-1F85-4541-98C3-16F2142B45D7}" type="slidenum">
              <a:rPr lang="ru-RU" smtClean="0"/>
              <a:pPr>
                <a:defRPr/>
              </a:pPr>
              <a:t>51</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noFill/>
          <a:ln>
            <a:solidFill>
              <a:srgbClr val="000000"/>
            </a:solidFill>
            <a:miter lim="800000"/>
            <a:headEnd/>
            <a:tailEnd/>
          </a:ln>
        </p:spPr>
      </p:sp>
      <p:sp>
        <p:nvSpPr>
          <p:cNvPr id="45059" name="Заметки 2"/>
          <p:cNvSpPr>
            <a:spLocks noGrp="1"/>
          </p:cNvSpPr>
          <p:nvPr>
            <p:ph type="body" idx="1"/>
          </p:nvPr>
        </p:nvSpPr>
        <p:spPr bwMode="auto">
          <a:noFill/>
        </p:spPr>
        <p:txBody>
          <a:bodyPr wrap="square" numCol="1" anchor="t" anchorCtr="0" compatLnSpc="1">
            <a:prstTxWarp prst="textNoShape">
              <a:avLst/>
            </a:prstTxWarp>
          </a:bodyPr>
          <a:lstStyle/>
          <a:p>
            <a:r>
              <a:rPr lang="en-US" smtClean="0"/>
              <a:t>The net momentum density at each point (x, y)  of the overlap region in the transverse plane reads:</a:t>
            </a:r>
          </a:p>
          <a:p>
            <a:r>
              <a:rPr lang="en-US" smtClean="0"/>
              <a:t>Nucleon Density profile function</a:t>
            </a:r>
          </a:p>
          <a:p>
            <a:r>
              <a:rPr lang="en-US" smtClean="0"/>
              <a:t>Total orbital angular momentum is integral </a:t>
            </a:r>
          </a:p>
          <a:p>
            <a:endParaRPr lang="ru-RU" smtClean="0"/>
          </a:p>
          <a:p>
            <a:endParaRPr lang="ru-RU" smtClean="0"/>
          </a:p>
        </p:txBody>
      </p:sp>
      <p:sp>
        <p:nvSpPr>
          <p:cNvPr id="4" name="Номер слайда 3"/>
          <p:cNvSpPr>
            <a:spLocks noGrp="1"/>
          </p:cNvSpPr>
          <p:nvPr>
            <p:ph type="sldNum" sz="quarter" idx="5"/>
          </p:nvPr>
        </p:nvSpPr>
        <p:spPr/>
        <p:txBody>
          <a:bodyPr/>
          <a:lstStyle/>
          <a:p>
            <a:pPr>
              <a:defRPr/>
            </a:pPr>
            <a:fld id="{2CEE89D3-A67F-4615-B1F8-57DAE79BDBA0}" type="slidenum">
              <a:rPr lang="ru-RU" smtClean="0"/>
              <a:pPr>
                <a:defRPr/>
              </a:pPr>
              <a:t>52</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noFill/>
          <a:ln>
            <a:solidFill>
              <a:srgbClr val="000000"/>
            </a:solidFill>
            <a:miter lim="800000"/>
            <a:headEnd/>
            <a:tailEnd/>
          </a:ln>
        </p:spPr>
      </p:sp>
      <p:sp>
        <p:nvSpPr>
          <p:cNvPr id="4608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A1018C56-4828-4D31-926B-39C3BD4563F5}" type="slidenum">
              <a:rPr lang="ru-RU" smtClean="0"/>
              <a:pPr>
                <a:defRPr/>
              </a:pPr>
              <a:t>53</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p:spPr>
      </p:sp>
      <p:sp>
        <p:nvSpPr>
          <p:cNvPr id="47107" name="Заметки 2"/>
          <p:cNvSpPr>
            <a:spLocks noGrp="1"/>
          </p:cNvSpPr>
          <p:nvPr>
            <p:ph type="body" idx="1"/>
          </p:nvPr>
        </p:nvSpPr>
        <p:spPr bwMode="auto">
          <a:noFill/>
        </p:spPr>
        <p:txBody>
          <a:bodyPr wrap="square" numCol="1" anchor="t" anchorCtr="0" compatLnSpc="1">
            <a:prstTxWarp prst="textNoShape">
              <a:avLst/>
            </a:prstTxWarp>
          </a:bodyPr>
          <a:lstStyle/>
          <a:p>
            <a:r>
              <a:rPr lang="en-US" smtClean="0"/>
              <a:t>The existence of the global orbital angular momentum of the system</a:t>
            </a:r>
          </a:p>
          <a:p>
            <a:r>
              <a:rPr lang="en-US" smtClean="0"/>
              <a:t>implies a finite transverse (along ˆx) gradient of the longitudinal flow velocity.</a:t>
            </a:r>
            <a:endParaRPr lang="ru-RU" smtClean="0"/>
          </a:p>
          <a:p>
            <a:r>
              <a:rPr lang="en-US" smtClean="0"/>
              <a:t>The orbital angular momentum of colliding particles can be converted into the spin angular This relates to non-central nucleus-nucleus collisions as well.</a:t>
            </a:r>
          </a:p>
          <a:p>
            <a:r>
              <a:rPr lang="en-US" smtClean="0"/>
              <a:t>Hadrons can be polarized due to the coupling of their spins to the total orbital momentum </a:t>
            </a:r>
            <a:r>
              <a:rPr lang="en-US" i="1" smtClean="0"/>
              <a:t>L </a:t>
            </a:r>
            <a:r>
              <a:rPr lang="en-US" smtClean="0"/>
              <a:t>of a non-central collision system. This polarization</a:t>
            </a:r>
          </a:p>
          <a:p>
            <a:r>
              <a:rPr lang="en-US" smtClean="0"/>
              <a:t>could be observable as a global polarization of the measured hadrons relative to </a:t>
            </a:r>
            <a:r>
              <a:rPr lang="en-US" i="1" smtClean="0"/>
              <a:t>L.</a:t>
            </a:r>
            <a:endParaRPr lang="ru-RU" smtClean="0"/>
          </a:p>
        </p:txBody>
      </p:sp>
      <p:sp>
        <p:nvSpPr>
          <p:cNvPr id="4" name="Номер слайда 3"/>
          <p:cNvSpPr>
            <a:spLocks noGrp="1"/>
          </p:cNvSpPr>
          <p:nvPr>
            <p:ph type="sldNum" sz="quarter" idx="5"/>
          </p:nvPr>
        </p:nvSpPr>
        <p:spPr/>
        <p:txBody>
          <a:bodyPr/>
          <a:lstStyle/>
          <a:p>
            <a:pPr>
              <a:defRPr/>
            </a:pPr>
            <a:fld id="{8EF029A1-3429-4B1B-B0D4-4D5AF97C6746}" type="slidenum">
              <a:rPr lang="ru-RU" smtClean="0"/>
              <a:pPr>
                <a:defRPr/>
              </a:pPr>
              <a:t>54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B0509C7-29F3-43A7-9793-C75C34347EA1}" type="slidenum">
              <a:rPr lang="en-GB" smtClean="0"/>
              <a:pPr/>
              <a:t>3</a:t>
            </a:fld>
            <a:endParaRPr lang="en-GB" smtClean="0"/>
          </a:p>
        </p:txBody>
      </p:sp>
      <p:sp>
        <p:nvSpPr>
          <p:cNvPr id="51203" name="Rectangle 2"/>
          <p:cNvSpPr>
            <a:spLocks noChangeArrowheads="1" noTextEdit="1"/>
          </p:cNvSpPr>
          <p:nvPr>
            <p:ph type="sldImg"/>
          </p:nvPr>
        </p:nvSpPr>
        <p:spPr>
          <a:xfrm>
            <a:off x="1066800" y="938213"/>
            <a:ext cx="4514850" cy="3386137"/>
          </a:xfrm>
          <a:solidFill>
            <a:srgbClr val="FFFFFF"/>
          </a:solidFill>
          <a:ln/>
        </p:spPr>
      </p:sp>
      <p:sp>
        <p:nvSpPr>
          <p:cNvPr id="51204" name="Rectangle 3"/>
          <p:cNvSpPr>
            <a:spLocks noChangeArrowheads="1"/>
          </p:cNvSpPr>
          <p:nvPr>
            <p:ph type="body" idx="1"/>
          </p:nvPr>
        </p:nvSpPr>
        <p:spPr>
          <a:xfrm>
            <a:off x="1028700" y="4652963"/>
            <a:ext cx="4592638" cy="3757612"/>
          </a:xfrm>
          <a:noFill/>
          <a:ln/>
        </p:spPr>
        <p:txBody>
          <a:bodyPr wrap="none" lIns="79232" tIns="39616" rIns="79232" bIns="39616" anchor="ctr"/>
          <a:lstStyle/>
          <a:p>
            <a:pPr eaLnBrk="1" hangingPunct="1"/>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bwMode="auto">
          <a:noFill/>
          <a:ln>
            <a:solidFill>
              <a:srgbClr val="000000"/>
            </a:solidFill>
            <a:miter lim="800000"/>
            <a:headEnd/>
            <a:tailEnd/>
          </a:ln>
        </p:spPr>
      </p:sp>
      <p:sp>
        <p:nvSpPr>
          <p:cNvPr id="48131" name="Заметки 2"/>
          <p:cNvSpPr>
            <a:spLocks noGrp="1"/>
          </p:cNvSpPr>
          <p:nvPr>
            <p:ph type="body" idx="1"/>
          </p:nvPr>
        </p:nvSpPr>
        <p:spPr bwMode="auto">
          <a:noFill/>
        </p:spPr>
        <p:txBody>
          <a:bodyPr wrap="square" numCol="1" anchor="t" anchorCtr="0" compatLnSpc="1">
            <a:prstTxWarp prst="textNoShape">
              <a:avLst/>
            </a:prstTxWarp>
          </a:bodyPr>
          <a:lstStyle/>
          <a:p>
            <a:r>
              <a:rPr lang="en-US" smtClean="0"/>
              <a:t>The existence of the global orbital angular momentum of the system discussed above implies a finite transverse (along ˆx) gradient of the longitudinal flow velocity that can be treated as a local angular momentum or vorticity.</a:t>
            </a:r>
            <a:endParaRPr lang="ru-RU" smtClean="0"/>
          </a:p>
        </p:txBody>
      </p:sp>
      <p:sp>
        <p:nvSpPr>
          <p:cNvPr id="4" name="Номер слайда 3"/>
          <p:cNvSpPr>
            <a:spLocks noGrp="1"/>
          </p:cNvSpPr>
          <p:nvPr>
            <p:ph type="sldNum" sz="quarter" idx="5"/>
          </p:nvPr>
        </p:nvSpPr>
        <p:spPr/>
        <p:txBody>
          <a:bodyPr/>
          <a:lstStyle/>
          <a:p>
            <a:pPr>
              <a:defRPr/>
            </a:pPr>
            <a:fld id="{C6EEA0A9-14C6-47EE-BE28-F40F55E35313}" type="slidenum">
              <a:rPr lang="ru-RU" smtClean="0"/>
              <a:pPr>
                <a:defRPr/>
              </a:pPr>
              <a:t>55</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r>
              <a:rPr lang="en-US" altLang="zh-CN" b="1" smtClean="0">
                <a:solidFill>
                  <a:srgbClr val="0000CC"/>
                </a:solidFill>
                <a:latin typeface="Arial Narrow" pitchFamily="34" charset="0"/>
              </a:rPr>
              <a:t>Can such a local orbital angular momentum be transferred to the polarization of quark or anti-quark through the interactions between the partons in a QGP? </a:t>
            </a:r>
            <a:endParaRPr lang="ru-RU" smtClean="0"/>
          </a:p>
        </p:txBody>
      </p:sp>
      <p:sp>
        <p:nvSpPr>
          <p:cNvPr id="4" name="Номер слайда 3"/>
          <p:cNvSpPr>
            <a:spLocks noGrp="1"/>
          </p:cNvSpPr>
          <p:nvPr>
            <p:ph type="sldNum" sz="quarter" idx="5"/>
          </p:nvPr>
        </p:nvSpPr>
        <p:spPr/>
        <p:txBody>
          <a:bodyPr/>
          <a:lstStyle/>
          <a:p>
            <a:pPr>
              <a:defRPr/>
            </a:pPr>
            <a:fld id="{27CE86DB-AA82-4F7E-BBD0-D55B5FDC385F}" type="slidenum">
              <a:rPr lang="ru-RU" smtClean="0"/>
              <a:pPr>
                <a:defRPr/>
              </a:pPr>
              <a:t>56</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bwMode="auto">
          <a:noFill/>
          <a:ln>
            <a:solidFill>
              <a:srgbClr val="000000"/>
            </a:solidFill>
            <a:miter lim="800000"/>
            <a:headEnd/>
            <a:tailEnd/>
          </a:ln>
        </p:spPr>
      </p:sp>
      <p:sp>
        <p:nvSpPr>
          <p:cNvPr id="52227" name="Заметки 2"/>
          <p:cNvSpPr>
            <a:spLocks noGrp="1"/>
          </p:cNvSpPr>
          <p:nvPr>
            <p:ph type="body" idx="1"/>
          </p:nvPr>
        </p:nvSpPr>
        <p:spPr bwMode="auto">
          <a:noFill/>
        </p:spPr>
        <p:txBody>
          <a:bodyPr wrap="square" numCol="1" anchor="t" anchorCtr="0" compatLnSpc="1">
            <a:prstTxWarp prst="textNoShape">
              <a:avLst/>
            </a:prstTxWarp>
          </a:bodyPr>
          <a:lstStyle/>
          <a:p>
            <a:r>
              <a:rPr lang="en-US" smtClean="0"/>
              <a:t>(1) The global polarization of hyperons can be determined from the angular distribution of hyperon decay products</a:t>
            </a:r>
          </a:p>
          <a:p>
            <a:r>
              <a:rPr lang="en-US" smtClean="0"/>
              <a:t>relative to the system orbital momentum L or magnetic field B:</a:t>
            </a:r>
          </a:p>
          <a:p>
            <a:r>
              <a:rPr lang="en-US" smtClean="0"/>
              <a:t>where P_H is the hyperon global polarization, alpha is the hyperon decay parameter, and tetha  is the angle in the hyperon</a:t>
            </a:r>
          </a:p>
          <a:p>
            <a:r>
              <a:rPr lang="en-US" smtClean="0"/>
              <a:t>rest frame between the system orbital momentum (magnetic field) L (B) and the 3-momentum of the baryon daughter from the hyperon decay.</a:t>
            </a:r>
          </a:p>
          <a:p>
            <a:r>
              <a:rPr lang="en-US" smtClean="0"/>
              <a:t>Since the system angular momentum (magnetic field) L (B) is perpendicular to the reaction plane, the global polarization can be measured via the distribution of the azimuthal angle of the hyperon decay baryon (in the hyperon rest frame) with respect to the reaction plane.</a:t>
            </a:r>
          </a:p>
          <a:p>
            <a:r>
              <a:rPr lang="en-US" smtClean="0"/>
              <a:t>(2) By definition of the global polarization: The angle brackets in this equation denote averaging over the solid angle of the hyperon decay baryon 3-momentum in the hyperon rest frame and over all directions of the system orbital momentum L, or, in other words, over all possible orientations of the reaction plane.</a:t>
            </a:r>
          </a:p>
          <a:p>
            <a:r>
              <a:rPr lang="en-US" smtClean="0"/>
              <a:t>(3) We can write an equation for the global polarization in terms of the reaction plane angle Psi_RP and the azimuthal</a:t>
            </a:r>
          </a:p>
          <a:p>
            <a:r>
              <a:rPr lang="en-US" smtClean="0"/>
              <a:t>angle psi*_p of the hyperon decay baryon 3-momentum in the hyperon’s rest frame:</a:t>
            </a:r>
          </a:p>
          <a:p>
            <a:r>
              <a:rPr lang="en-US" smtClean="0"/>
              <a:t>(4) Reaction Plane orentation can be defined by measurement of direct flow v_1</a:t>
            </a:r>
            <a:endParaRPr lang="ru-RU" smtClean="0"/>
          </a:p>
        </p:txBody>
      </p:sp>
      <p:sp>
        <p:nvSpPr>
          <p:cNvPr id="4" name="Номер слайда 3"/>
          <p:cNvSpPr>
            <a:spLocks noGrp="1"/>
          </p:cNvSpPr>
          <p:nvPr>
            <p:ph type="sldNum" sz="quarter" idx="5"/>
          </p:nvPr>
        </p:nvSpPr>
        <p:spPr/>
        <p:txBody>
          <a:bodyPr/>
          <a:lstStyle/>
          <a:p>
            <a:pPr>
              <a:defRPr/>
            </a:pPr>
            <a:fld id="{77434652-EE11-43D0-8A73-8F6CEFB5BEC5}" type="slidenum">
              <a:rPr lang="ru-RU" smtClean="0"/>
              <a:pPr>
                <a:defRPr/>
              </a:pPr>
              <a:t>59</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764118" y="9288353"/>
            <a:ext cx="2879619" cy="488950"/>
          </a:xfrm>
          <a:prstGeom prst="rect">
            <a:avLst/>
          </a:prstGeom>
          <a:noFill/>
          <a:ln w="9525">
            <a:noFill/>
            <a:miter lim="800000"/>
            <a:headEnd/>
            <a:tailEnd/>
          </a:ln>
        </p:spPr>
        <p:txBody>
          <a:bodyPr lIns="89228" tIns="44614" rIns="89228" bIns="44614" anchor="b"/>
          <a:lstStyle/>
          <a:p>
            <a:pPr algn="r" defTabSz="892175"/>
            <a:fld id="{418BBD72-74CB-460A-BD35-6AA44AC68794}" type="slidenum">
              <a:rPr lang="en-GB" sz="1200"/>
              <a:pPr algn="r" defTabSz="892175"/>
              <a:t>61</a:t>
            </a:fld>
            <a:endParaRPr lang="en-GB" sz="120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0126C45-D3BC-4ADA-BA85-27BC7D182FBE}" type="slidenum">
              <a:rPr lang="en-GB" smtClean="0"/>
              <a:pPr/>
              <a:t>64</a:t>
            </a:fld>
            <a:endParaRPr lang="en-GB" smtClean="0"/>
          </a:p>
        </p:txBody>
      </p:sp>
      <p:sp>
        <p:nvSpPr>
          <p:cNvPr id="61443" name="Rectangle 2"/>
          <p:cNvSpPr>
            <a:spLocks noChangeArrowheads="1" noTextEdit="1"/>
          </p:cNvSpPr>
          <p:nvPr>
            <p:ph type="sldImg"/>
          </p:nvPr>
        </p:nvSpPr>
        <p:spPr>
          <a:xfrm>
            <a:off x="1066800" y="938213"/>
            <a:ext cx="4514850" cy="3386137"/>
          </a:xfrm>
          <a:solidFill>
            <a:srgbClr val="FFFFFF"/>
          </a:solidFill>
          <a:ln/>
        </p:spPr>
      </p:sp>
      <p:sp>
        <p:nvSpPr>
          <p:cNvPr id="61444" name="Rectangle 3"/>
          <p:cNvSpPr>
            <a:spLocks noChangeArrowheads="1"/>
          </p:cNvSpPr>
          <p:nvPr>
            <p:ph type="body" idx="1"/>
          </p:nvPr>
        </p:nvSpPr>
        <p:spPr>
          <a:xfrm>
            <a:off x="1028700" y="4652963"/>
            <a:ext cx="4592638" cy="3757612"/>
          </a:xfrm>
          <a:noFill/>
          <a:ln/>
        </p:spPr>
        <p:txBody>
          <a:bodyPr wrap="none" lIns="79232" tIns="39616" rIns="79232" bIns="39616" anchor="ctr"/>
          <a:lstStyle/>
          <a:p>
            <a:pPr eaLnBrk="1" hangingPunct="1"/>
            <a:endParaRPr lang="ru-R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a:ln/>
        </p:spPr>
      </p:sp>
      <p:sp>
        <p:nvSpPr>
          <p:cNvPr id="62467" name="Заметки 2"/>
          <p:cNvSpPr>
            <a:spLocks noGrp="1"/>
          </p:cNvSpPr>
          <p:nvPr>
            <p:ph type="body" idx="1"/>
          </p:nvPr>
        </p:nvSpPr>
        <p:spPr>
          <a:noFill/>
          <a:ln/>
        </p:spPr>
        <p:txBody>
          <a:bodyPr/>
          <a:lstStyle/>
          <a:p>
            <a:endParaRPr lang="ru-RU" smtClean="0"/>
          </a:p>
        </p:txBody>
      </p:sp>
      <p:sp>
        <p:nvSpPr>
          <p:cNvPr id="62468" name="Номер слайда 3"/>
          <p:cNvSpPr>
            <a:spLocks noGrp="1"/>
          </p:cNvSpPr>
          <p:nvPr>
            <p:ph type="sldNum" sz="quarter" idx="5"/>
          </p:nvPr>
        </p:nvSpPr>
        <p:spPr>
          <a:noFill/>
        </p:spPr>
        <p:txBody>
          <a:bodyPr/>
          <a:lstStyle/>
          <a:p>
            <a:fld id="{F868BFFA-5852-4635-BE92-91CB98FA3810}" type="slidenum">
              <a:rPr lang="en-GB" smtClean="0"/>
              <a:pPr/>
              <a:t>65</a:t>
            </a:fld>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DD481C-C15A-438D-98DB-03B548AD4B01}" type="slidenum">
              <a:rPr lang="en-GB" smtClean="0"/>
              <a:pPr/>
              <a:t>66</a:t>
            </a:fld>
            <a:endParaRPr lang="en-GB" smtClean="0"/>
          </a:p>
        </p:txBody>
      </p:sp>
      <p:sp>
        <p:nvSpPr>
          <p:cNvPr id="64515" name="Rectangle 2"/>
          <p:cNvSpPr>
            <a:spLocks noChangeArrowheads="1" noTextEdit="1"/>
          </p:cNvSpPr>
          <p:nvPr>
            <p:ph type="sldImg"/>
          </p:nvPr>
        </p:nvSpPr>
        <p:spPr>
          <a:xfrm>
            <a:off x="879475" y="733425"/>
            <a:ext cx="4889500" cy="3668713"/>
          </a:xfrm>
          <a:solidFill>
            <a:srgbClr val="FFFFFF"/>
          </a:solidFill>
          <a:ln/>
        </p:spPr>
      </p:sp>
      <p:sp>
        <p:nvSpPr>
          <p:cNvPr id="64516" name="Rectangle 3"/>
          <p:cNvSpPr>
            <a:spLocks noChangeArrowheads="1"/>
          </p:cNvSpPr>
          <p:nvPr>
            <p:ph type="body" idx="1"/>
          </p:nvPr>
        </p:nvSpPr>
        <p:spPr>
          <a:xfrm>
            <a:off x="665163" y="4645025"/>
            <a:ext cx="5314950" cy="4400550"/>
          </a:xfrm>
          <a:solidFill>
            <a:srgbClr val="FFFFFF"/>
          </a:solidFill>
          <a:ln>
            <a:solidFill>
              <a:srgbClr val="000000"/>
            </a:solidFill>
          </a:ln>
        </p:spPr>
        <p:txBody>
          <a:bodyPr lIns="89659" tIns="44828" rIns="89659" bIns="44828"/>
          <a:lstStyle/>
          <a:p>
            <a:pPr eaLnBrk="1" hangingPunct="1"/>
            <a:endParaRPr lang="ru-R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B1CAE73-ACE7-4FC3-A27A-8A0787F58C75}" type="slidenum">
              <a:rPr lang="en-GB" smtClean="0"/>
              <a:pPr/>
              <a:t>67</a:t>
            </a:fld>
            <a:endParaRPr lang="en-GB" smtClean="0"/>
          </a:p>
        </p:txBody>
      </p:sp>
      <p:sp>
        <p:nvSpPr>
          <p:cNvPr id="65539" name="Rectangle 2"/>
          <p:cNvSpPr>
            <a:spLocks noChangeArrowheads="1" noTextEdit="1"/>
          </p:cNvSpPr>
          <p:nvPr>
            <p:ph type="sldImg"/>
          </p:nvPr>
        </p:nvSpPr>
        <p:spPr>
          <a:xfrm>
            <a:off x="1066800" y="938213"/>
            <a:ext cx="4514850" cy="3386137"/>
          </a:xfrm>
          <a:solidFill>
            <a:srgbClr val="FFFFFF"/>
          </a:solidFill>
          <a:ln/>
        </p:spPr>
      </p:sp>
      <p:sp>
        <p:nvSpPr>
          <p:cNvPr id="65540" name="Rectangle 3"/>
          <p:cNvSpPr>
            <a:spLocks noChangeArrowheads="1"/>
          </p:cNvSpPr>
          <p:nvPr>
            <p:ph type="body" idx="1"/>
          </p:nvPr>
        </p:nvSpPr>
        <p:spPr>
          <a:xfrm>
            <a:off x="1028700" y="4652963"/>
            <a:ext cx="4592638" cy="3757612"/>
          </a:xfrm>
          <a:noFill/>
          <a:ln/>
        </p:spPr>
        <p:txBody>
          <a:bodyPr wrap="none" lIns="79232" tIns="39616" rIns="79232" bIns="39616" anchor="ct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a:ln/>
        </p:spPr>
      </p:sp>
      <p:sp>
        <p:nvSpPr>
          <p:cNvPr id="52227" name="Заметки 2"/>
          <p:cNvSpPr>
            <a:spLocks noGrp="1"/>
          </p:cNvSpPr>
          <p:nvPr>
            <p:ph type="body" idx="1"/>
          </p:nvPr>
        </p:nvSpPr>
        <p:spPr>
          <a:noFill/>
          <a:ln/>
        </p:spPr>
        <p:txBody>
          <a:bodyPr/>
          <a:lstStyle/>
          <a:p>
            <a:r>
              <a:rPr lang="en-US" dirty="0" smtClean="0"/>
              <a:t>The question is ‘Does transition from HP to QGP is realized in HIC and does CP exist?’</a:t>
            </a:r>
          </a:p>
          <a:p>
            <a:r>
              <a:rPr lang="en-US" dirty="0" smtClean="0"/>
              <a:t>If yes, “Does NICA-FAIR energy range cover CP?”,</a:t>
            </a:r>
          </a:p>
          <a:p>
            <a:r>
              <a:rPr lang="en-US" dirty="0" smtClean="0"/>
              <a:t>If not, “Which states of nuclear matter we observe in low SPS energies?”  </a:t>
            </a:r>
            <a:endParaRPr lang="ru-RU" dirty="0" smtClean="0"/>
          </a:p>
        </p:txBody>
      </p:sp>
      <p:sp>
        <p:nvSpPr>
          <p:cNvPr id="52228" name="Номер слайда 3"/>
          <p:cNvSpPr>
            <a:spLocks noGrp="1"/>
          </p:cNvSpPr>
          <p:nvPr>
            <p:ph type="sldNum" sz="quarter" idx="5"/>
          </p:nvPr>
        </p:nvSpPr>
        <p:spPr>
          <a:noFill/>
        </p:spPr>
        <p:txBody>
          <a:bodyPr/>
          <a:lstStyle/>
          <a:p>
            <a:fld id="{074A1958-AB3E-4687-9A3D-D8B1CA72EFDE}" type="slidenum">
              <a:rPr lang="en-GB" smtClean="0"/>
              <a:pPr/>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37B8A28-3813-49F0-A2F8-8FEEB2006008}" type="slidenum">
              <a:rPr lang="ru-RU" smtClean="0"/>
              <a:pPr/>
              <a:t>9</a:t>
            </a:fld>
            <a:endParaRPr lang="ru-RU" smtClean="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xfrm>
            <a:off x="665163" y="4645025"/>
            <a:ext cx="5314950" cy="440055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baseline="0" dirty="0" smtClean="0"/>
              <a:t>Calculations were performed with two values for the compression modulus:  =</a:t>
            </a:r>
          </a:p>
          <a:p>
            <a:r>
              <a:rPr lang="en-US" sz="1200" baseline="0" dirty="0" smtClean="0"/>
              <a:t>200 </a:t>
            </a:r>
            <a:r>
              <a:rPr lang="en-US" sz="1200" baseline="0" dirty="0" err="1" smtClean="0"/>
              <a:t>MeV</a:t>
            </a:r>
            <a:r>
              <a:rPr lang="en-US" sz="1200" baseline="0" dirty="0" smtClean="0"/>
              <a:t> (solid line) and  = 380 </a:t>
            </a:r>
            <a:r>
              <a:rPr lang="en-US" sz="1200" baseline="0" dirty="0" err="1" smtClean="0"/>
              <a:t>MeV</a:t>
            </a:r>
            <a:r>
              <a:rPr lang="en-US" sz="1200" baseline="0" dirty="0" smtClean="0"/>
              <a:t> (dashed line) corresponding to a “soft” or to</a:t>
            </a:r>
          </a:p>
          <a:p>
            <a:r>
              <a:rPr lang="en-US" sz="1200" baseline="0" dirty="0" smtClean="0"/>
              <a:t>a “hard” nuclear equation-of-state, respectively. The RQMD transport model takes</a:t>
            </a:r>
          </a:p>
          <a:p>
            <a:r>
              <a:rPr lang="en-US" sz="1200" baseline="0" dirty="0" smtClean="0"/>
              <a:t>into account a repulsive K+N-potential and uses momentum-dependent </a:t>
            </a:r>
            <a:r>
              <a:rPr lang="en-US" sz="1200" baseline="0" dirty="0" err="1" smtClean="0"/>
              <a:t>Skyrme</a:t>
            </a:r>
            <a:r>
              <a:rPr lang="en-US" sz="1200" baseline="0" dirty="0" smtClean="0"/>
              <a:t> forces</a:t>
            </a:r>
          </a:p>
          <a:p>
            <a:r>
              <a:rPr lang="en-US" sz="1200" baseline="0" dirty="0" smtClean="0"/>
              <a:t>to determine the </a:t>
            </a:r>
            <a:r>
              <a:rPr lang="en-US" sz="1200" baseline="0" dirty="0" err="1" smtClean="0"/>
              <a:t>compressional</a:t>
            </a:r>
            <a:r>
              <a:rPr lang="en-US" sz="1200" baseline="0" dirty="0" smtClean="0"/>
              <a:t> energy per nucleon (i.e. the energy stored in the</a:t>
            </a:r>
          </a:p>
          <a:p>
            <a:r>
              <a:rPr lang="en-US" sz="1200" baseline="0" dirty="0" smtClean="0"/>
              <a:t>compression).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latin typeface="Times New Roman" pitchFamily="18" charset="0"/>
                <a:ea typeface="+mn-ea"/>
                <a:cs typeface="+mn-cs"/>
              </a:rPr>
              <a:t>K</a:t>
            </a:r>
            <a:r>
              <a:rPr lang="en-US" sz="1200" b="1" kern="1200" dirty="0" smtClean="0">
                <a:solidFill>
                  <a:schemeClr val="tx1"/>
                </a:solidFill>
                <a:latin typeface="Times New Roman" pitchFamily="18" charset="0"/>
                <a:ea typeface="+mn-ea"/>
                <a:cs typeface="+mn-cs"/>
              </a:rPr>
              <a:t>+ yield is sensitive to the EOS with increasing system mass and with decreasing beam energies.</a:t>
            </a:r>
            <a:endParaRPr lang="ru-RU" sz="1200" kern="1200" dirty="0" smtClean="0">
              <a:solidFill>
                <a:schemeClr val="tx1"/>
              </a:solidFill>
              <a:latin typeface="Times New Roman" pitchFamily="18" charset="0"/>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E76B9BAD-9A41-4FF1-9734-7E13DCF3E28D}" type="slidenum">
              <a:rPr lang="en-GB" smtClean="0"/>
              <a:pPr>
                <a:defRPr/>
              </a:pPr>
              <a:t>14</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p:spPr>
      </p:sp>
      <p:sp>
        <p:nvSpPr>
          <p:cNvPr id="28675" name="Заметки 2"/>
          <p:cNvSpPr>
            <a:spLocks noGrp="1"/>
          </p:cNvSpPr>
          <p:nvPr>
            <p:ph type="body" idx="1"/>
          </p:nvPr>
        </p:nvSpPr>
        <p:spPr bwMode="auto">
          <a:noFill/>
        </p:spPr>
        <p:txBody>
          <a:bodyPr wrap="square" numCol="1" anchor="t" anchorCtr="0" compatLnSpc="1">
            <a:prstTxWarp prst="textNoShape">
              <a:avLst/>
            </a:prstTxWarp>
          </a:bodyPr>
          <a:lstStyle/>
          <a:p>
            <a:r>
              <a:rPr lang="en-US" smtClean="0"/>
              <a:t>The data can be interpreted in the framework of the Statistical Model of the Early Stage (SMES) [8]. In</a:t>
            </a:r>
          </a:p>
          <a:p>
            <a:r>
              <a:rPr lang="en-US" smtClean="0"/>
              <a:t>this model it is assumed that the primordial particle production follows the prescription of statistical equilibrium.</a:t>
            </a:r>
          </a:p>
          <a:p>
            <a:r>
              <a:rPr lang="en-US" smtClean="0"/>
              <a:t>The increase of the hK+i/h+i ratio at low collision energies is a consequence of an enhanced strangeness</a:t>
            </a:r>
          </a:p>
          <a:p>
            <a:r>
              <a:rPr lang="en-US" smtClean="0"/>
              <a:t>content due to a larger energy deposit. The sharp decrease of the ratio above the beam energy of 30 AGeV</a:t>
            </a:r>
          </a:p>
          <a:p>
            <a:r>
              <a:rPr lang="en-US" smtClean="0"/>
              <a:t>is connected with a first order phase transition between hadronic and deconfined phases. The decreasing part</a:t>
            </a:r>
          </a:p>
          <a:p>
            <a:r>
              <a:rPr lang="en-US" smtClean="0"/>
              <a:t>of the excitation function corresponds to the mixture of the two phases, while the flat dependence at high energies</a:t>
            </a:r>
          </a:p>
          <a:p>
            <a:r>
              <a:rPr lang="en-US" smtClean="0"/>
              <a:t>is realized in the deconfined phase.</a:t>
            </a:r>
            <a:endParaRPr lang="ru-RU" smtClean="0"/>
          </a:p>
        </p:txBody>
      </p:sp>
      <p:sp>
        <p:nvSpPr>
          <p:cNvPr id="4" name="Номер слайда 3"/>
          <p:cNvSpPr>
            <a:spLocks noGrp="1"/>
          </p:cNvSpPr>
          <p:nvPr>
            <p:ph type="sldNum" sz="quarter" idx="5"/>
          </p:nvPr>
        </p:nvSpPr>
        <p:spPr/>
        <p:txBody>
          <a:bodyPr/>
          <a:lstStyle/>
          <a:p>
            <a:pPr>
              <a:defRPr/>
            </a:pPr>
            <a:fld id="{57C77899-DF8C-4F67-9241-5C31C7085913}" type="slidenum">
              <a:rPr lang="ru-RU" smtClean="0"/>
              <a:pPr>
                <a:defRPr/>
              </a:pPr>
              <a:t>17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p:spPr>
      </p:sp>
      <p:sp>
        <p:nvSpPr>
          <p:cNvPr id="28675" name="Заметки 2"/>
          <p:cNvSpPr>
            <a:spLocks noGrp="1"/>
          </p:cNvSpPr>
          <p:nvPr>
            <p:ph type="body" idx="1"/>
          </p:nvPr>
        </p:nvSpPr>
        <p:spPr bwMode="auto">
          <a:noFill/>
        </p:spPr>
        <p:txBody>
          <a:bodyPr wrap="square" numCol="1" anchor="t" anchorCtr="0" compatLnSpc="1">
            <a:prstTxWarp prst="textNoShape">
              <a:avLst/>
            </a:prstTxWarp>
          </a:bodyPr>
          <a:lstStyle/>
          <a:p>
            <a:r>
              <a:rPr lang="en-US" smtClean="0"/>
              <a:t>The data can be interpreted in the framework of the Statistical Model of the Early Stage (SMES) [8]. In</a:t>
            </a:r>
          </a:p>
          <a:p>
            <a:r>
              <a:rPr lang="en-US" smtClean="0"/>
              <a:t>this model it is assumed that the primordial particle production follows the prescription of statistical equilibrium.</a:t>
            </a:r>
          </a:p>
          <a:p>
            <a:r>
              <a:rPr lang="en-US" smtClean="0"/>
              <a:t>The increase of the hK+i/h+i ratio at low collision energies is a consequence of an enhanced strangeness</a:t>
            </a:r>
          </a:p>
          <a:p>
            <a:r>
              <a:rPr lang="en-US" smtClean="0"/>
              <a:t>content due to a larger energy deposit. The sharp decrease of the ratio above the beam energy of 30 AGeV</a:t>
            </a:r>
          </a:p>
          <a:p>
            <a:r>
              <a:rPr lang="en-US" smtClean="0"/>
              <a:t>is connected with a first order phase transition between hadronic and deconfined phases. The decreasing part</a:t>
            </a:r>
          </a:p>
          <a:p>
            <a:r>
              <a:rPr lang="en-US" smtClean="0"/>
              <a:t>of the excitation function corresponds to the mixture of the two phases, while the flat dependence at high energies</a:t>
            </a:r>
          </a:p>
          <a:p>
            <a:r>
              <a:rPr lang="en-US" smtClean="0"/>
              <a:t>is realized in the deconfined phase.</a:t>
            </a:r>
            <a:endParaRPr lang="ru-RU" smtClean="0"/>
          </a:p>
        </p:txBody>
      </p:sp>
      <p:sp>
        <p:nvSpPr>
          <p:cNvPr id="4" name="Номер слайда 3"/>
          <p:cNvSpPr>
            <a:spLocks noGrp="1"/>
          </p:cNvSpPr>
          <p:nvPr>
            <p:ph type="sldNum" sz="quarter" idx="5"/>
          </p:nvPr>
        </p:nvSpPr>
        <p:spPr/>
        <p:txBody>
          <a:bodyPr/>
          <a:lstStyle/>
          <a:p>
            <a:pPr>
              <a:defRPr/>
            </a:pPr>
            <a:fld id="{57C77899-DF8C-4F67-9241-5C31C7085913}" type="slidenum">
              <a:rPr lang="ru-RU" smtClean="0"/>
              <a:pPr>
                <a:defRPr/>
              </a:pPr>
              <a:t>18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data can be interpreted in the framework of the Statistical Model of the Early Stage (SMES) [8]. </a:t>
            </a:r>
            <a:r>
              <a:rPr lang="en-US" dirty="0" smtClean="0"/>
              <a:t>In this </a:t>
            </a:r>
            <a:r>
              <a:rPr lang="en-US" dirty="0" smtClean="0"/>
              <a:t>model it is assumed that the primordial particle production follows the prescription of statistical equilibrium</a:t>
            </a:r>
            <a:r>
              <a:rPr lang="en-US" dirty="0" smtClean="0"/>
              <a:t>. The </a:t>
            </a:r>
            <a:r>
              <a:rPr lang="en-US" dirty="0" smtClean="0"/>
              <a:t>increase of the </a:t>
            </a:r>
            <a:r>
              <a:rPr lang="en-US" dirty="0" smtClean="0"/>
              <a:t>K+/pi+ </a:t>
            </a:r>
            <a:r>
              <a:rPr lang="en-US" dirty="0" smtClean="0"/>
              <a:t>ratio at low collision energies is a consequence of an enhanced </a:t>
            </a:r>
            <a:r>
              <a:rPr lang="en-US" dirty="0" smtClean="0"/>
              <a:t>strangeness content </a:t>
            </a:r>
            <a:r>
              <a:rPr lang="en-US" dirty="0" smtClean="0"/>
              <a:t>due to a larger energy deposit. The sharp decrease of the ratio above the beam energy of 30 </a:t>
            </a:r>
            <a:r>
              <a:rPr lang="en-US" dirty="0" err="1" smtClean="0"/>
              <a:t>AGeV</a:t>
            </a:r>
            <a:r>
              <a:rPr lang="en-US" dirty="0" smtClean="0"/>
              <a:t> is </a:t>
            </a:r>
            <a:r>
              <a:rPr lang="en-US" dirty="0" smtClean="0"/>
              <a:t>connected with a first order phase transition between </a:t>
            </a:r>
            <a:r>
              <a:rPr lang="en-US" dirty="0" err="1" smtClean="0"/>
              <a:t>hadronic</a:t>
            </a:r>
            <a:r>
              <a:rPr lang="en-US" dirty="0" smtClean="0"/>
              <a:t> and </a:t>
            </a:r>
            <a:r>
              <a:rPr lang="en-US" dirty="0" err="1" smtClean="0"/>
              <a:t>deconfined</a:t>
            </a:r>
            <a:r>
              <a:rPr lang="en-US" dirty="0" smtClean="0"/>
              <a:t> phases. The decreasing part</a:t>
            </a:r>
          </a:p>
          <a:p>
            <a:r>
              <a:rPr lang="en-US" dirty="0" smtClean="0"/>
              <a:t>of the excitation function corresponds to the mixture of the two phases, while the flat dependence at high </a:t>
            </a:r>
            <a:r>
              <a:rPr lang="en-US" dirty="0" smtClean="0"/>
              <a:t>energies is </a:t>
            </a:r>
            <a:r>
              <a:rPr lang="en-US" dirty="0" smtClean="0"/>
              <a:t>realized in the </a:t>
            </a:r>
            <a:r>
              <a:rPr lang="en-US" dirty="0" err="1" smtClean="0"/>
              <a:t>deconfined</a:t>
            </a:r>
            <a:r>
              <a:rPr lang="en-US" dirty="0" smtClean="0"/>
              <a:t> phase.</a:t>
            </a:r>
            <a:endParaRPr lang="ru-RU" dirty="0" smtClean="0"/>
          </a:p>
        </p:txBody>
      </p:sp>
      <p:sp>
        <p:nvSpPr>
          <p:cNvPr id="4" name="Номер слайда 3"/>
          <p:cNvSpPr>
            <a:spLocks noGrp="1"/>
          </p:cNvSpPr>
          <p:nvPr>
            <p:ph type="sldNum" sz="quarter" idx="5"/>
          </p:nvPr>
        </p:nvSpPr>
        <p:spPr/>
        <p:txBody>
          <a:bodyPr/>
          <a:lstStyle/>
          <a:p>
            <a:pPr>
              <a:defRPr/>
            </a:pPr>
            <a:fld id="{A112DAF7-317B-4905-8CAC-BBB05252F64F}" type="slidenum">
              <a:rPr lang="ru-RU" smtClean="0"/>
              <a:pPr>
                <a:defRPr/>
              </a:pPr>
              <a:t>19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E59DD54-386C-47E7-852F-69307B5E181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CB3D9CD-F92C-43B0-B91F-6490B221206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F273D5F-1989-4872-9C10-B0F2FBF1D3EF}"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t>Terence Tarnowsky</a:t>
            </a:r>
          </a:p>
        </p:txBody>
      </p:sp>
      <p:sp>
        <p:nvSpPr>
          <p:cNvPr id="3" name="Rectangle 5"/>
          <p:cNvSpPr>
            <a:spLocks noGrp="1" noChangeArrowheads="1"/>
          </p:cNvSpPr>
          <p:nvPr>
            <p:ph type="ftr" sz="quarter" idx="11"/>
          </p:nvPr>
        </p:nvSpPr>
        <p:spPr/>
        <p:txBody>
          <a:bodyPr/>
          <a:lstStyle>
            <a:lvl1pPr>
              <a:defRPr/>
            </a:lvl1pPr>
          </a:lstStyle>
          <a:p>
            <a:pPr>
              <a:defRPr/>
            </a:pPr>
            <a:r>
              <a:rPr lang="en-US"/>
              <a:t>Quark Matter 2011</a:t>
            </a:r>
          </a:p>
          <a:p>
            <a:pPr>
              <a:defRPr/>
            </a:pPr>
            <a:r>
              <a:rPr lang="en-US"/>
              <a:t>May 23, 2011</a:t>
            </a:r>
          </a:p>
        </p:txBody>
      </p:sp>
      <p:sp>
        <p:nvSpPr>
          <p:cNvPr id="4" name="Rectangle 6"/>
          <p:cNvSpPr>
            <a:spLocks noGrp="1" noChangeArrowheads="1"/>
          </p:cNvSpPr>
          <p:nvPr>
            <p:ph type="sldNum" sz="quarter" idx="12"/>
          </p:nvPr>
        </p:nvSpPr>
        <p:spPr/>
        <p:txBody>
          <a:bodyPr/>
          <a:lstStyle>
            <a:lvl1pPr>
              <a:defRPr/>
            </a:lvl1pPr>
          </a:lstStyle>
          <a:p>
            <a:pPr>
              <a:defRPr/>
            </a:pPr>
            <a:fld id="{333711E5-5C1E-4190-B3C2-73FBB0148EEB}"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3" y="117475"/>
            <a:ext cx="8229600" cy="6477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908050"/>
            <a:ext cx="4038600" cy="54721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59313" y="908050"/>
            <a:ext cx="4038600" cy="26590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59313" y="3719513"/>
            <a:ext cx="4038600" cy="26606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r>
              <a:rPr lang="en-US" altLang="zh-CN"/>
              <a:t>IWND</a:t>
            </a:r>
            <a:r>
              <a:rPr lang="zh-CN" altLang="zh-CN"/>
              <a:t>09,   </a:t>
            </a:r>
            <a:r>
              <a:rPr lang="en-US" altLang="zh-CN"/>
              <a:t>August  </a:t>
            </a:r>
            <a:r>
              <a:rPr lang="zh-CN" altLang="zh-CN"/>
              <a:t>2</a:t>
            </a:r>
            <a:r>
              <a:rPr lang="en-US" altLang="zh-CN"/>
              <a:t>2</a:t>
            </a:r>
            <a:r>
              <a:rPr lang="zh-CN" altLang="zh-CN"/>
              <a:t>~2</a:t>
            </a:r>
            <a:r>
              <a:rPr lang="en-US" altLang="zh-CN"/>
              <a:t>5</a:t>
            </a:r>
            <a:r>
              <a:rPr lang="zh-CN" altLang="zh-CN"/>
              <a:t>,   </a:t>
            </a:r>
            <a:r>
              <a:rPr lang="en-US" altLang="zh-CN"/>
              <a:t>Shanghai</a:t>
            </a:r>
            <a:endParaRPr lang="zh-CN" altLang="zh-CN"/>
          </a:p>
        </p:txBody>
      </p:sp>
      <p:sp>
        <p:nvSpPr>
          <p:cNvPr id="8" name="Rectangle 6"/>
          <p:cNvSpPr>
            <a:spLocks noGrp="1" noChangeArrowheads="1"/>
          </p:cNvSpPr>
          <p:nvPr>
            <p:ph type="sldNum" sz="quarter" idx="12"/>
          </p:nvPr>
        </p:nvSpPr>
        <p:spPr/>
        <p:txBody>
          <a:bodyPr/>
          <a:lstStyle>
            <a:lvl1pPr>
              <a:defRPr/>
            </a:lvl1pPr>
          </a:lstStyle>
          <a:p>
            <a:pPr>
              <a:defRPr/>
            </a:pPr>
            <a:fld id="{B592172C-9EFA-46B4-AFBA-068B763278B1}"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583641E-1A63-4881-83D7-299353646E1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321D32E-65E5-48CB-80E9-547882A4ACE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A087D3A-660A-42E4-AD4F-A59CA78D142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1BE9B4E-5FED-4FC3-AF33-D0A0BA9F33C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FF9E5B8-4CFC-4700-80B9-E8CB3781A26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400050"/>
            <a:ext cx="7772400" cy="1143000"/>
          </a:xfrm>
        </p:spPr>
        <p:txBody>
          <a:bodyPr/>
          <a:lstStyle>
            <a:lvl1pPr>
              <a:defRPr sz="3200" b="1"/>
            </a:lvl1pPr>
          </a:lstStyle>
          <a:p>
            <a:r>
              <a:rPr lang="en-US" dirty="0" smtClean="0"/>
              <a:t>Connection to Physical Quantities</a:t>
            </a:r>
          </a:p>
        </p:txBody>
      </p:sp>
      <p:sp>
        <p:nvSpPr>
          <p:cNvPr id="6" name="Rectangle 3"/>
          <p:cNvSpPr>
            <a:spLocks noGrp="1" noChangeArrowheads="1"/>
          </p:cNvSpPr>
          <p:nvPr>
            <p:ph type="body" idx="1"/>
          </p:nvPr>
        </p:nvSpPr>
        <p:spPr>
          <a:xfrm>
            <a:off x="685800" y="1530350"/>
            <a:ext cx="7772400" cy="45656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2146D84-4A1C-4B6E-BCBD-95E721FCB28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1B0395D-2D9C-4859-8EF2-5F1547AB56D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baseline="0">
                <a:solidFill>
                  <a:schemeClr val="tx1"/>
                </a:solidFill>
                <a:effectLst/>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baseline="0">
                <a:solidFill>
                  <a:schemeClr val="tx1"/>
                </a:solidFill>
                <a:effectLst/>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baseline="0">
                <a:solidFill>
                  <a:schemeClr val="tx1"/>
                </a:solidFill>
                <a:effectLst/>
              </a:defRPr>
            </a:lvl1pPr>
          </a:lstStyle>
          <a:p>
            <a:pPr>
              <a:defRPr/>
            </a:pPr>
            <a:fld id="{C4CE35EA-74AB-46A8-9F8D-794F4056A32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91" r:id="rId7"/>
    <p:sldLayoutId id="2147483887" r:id="rId8"/>
    <p:sldLayoutId id="2147483888" r:id="rId9"/>
    <p:sldLayoutId id="2147483889" r:id="rId10"/>
    <p:sldLayoutId id="2147483890" r:id="rId11"/>
    <p:sldLayoutId id="2147483892" r:id="rId12"/>
    <p:sldLayoutId id="214748389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1.jpeg"/><Relationship Id="rId4" Type="http://schemas.openxmlformats.org/officeDocument/2006/relationships/oleObject" Target="../embeddings/oleObject9.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11.bin"/><Relationship Id="rId4" Type="http://schemas.openxmlformats.org/officeDocument/2006/relationships/image" Target="../media/image39.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45.png"/><Relationship Id="rId4" Type="http://schemas.openxmlformats.org/officeDocument/2006/relationships/oleObject" Target="../embeddings/oleObject12.bin"/></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13.bin"/><Relationship Id="rId4" Type="http://schemas.openxmlformats.org/officeDocument/2006/relationships/image" Target="../media/image48.wmf"/></Relationships>
</file>

<file path=ppt/slides/_rels/slide5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30.xml"/><Relationship Id="rId7"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48.wmf"/><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5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oleObject" Target="../embeddings/oleObject17.bin"/><Relationship Id="rId4" Type="http://schemas.openxmlformats.org/officeDocument/2006/relationships/image" Target="../media/image6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64.wmf"/><Relationship Id="rId4" Type="http://schemas.openxmlformats.org/officeDocument/2006/relationships/image" Target="../media/image63.wmf"/></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1.bin"/><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686300" y="2693988"/>
            <a:ext cx="1588" cy="312737"/>
          </a:xfrm>
          <a:prstGeom prst="rect">
            <a:avLst/>
          </a:prstGeom>
          <a:noFill/>
          <a:ln w="9525">
            <a:noFill/>
            <a:miter lim="800000"/>
            <a:headEnd/>
            <a:tailEnd/>
          </a:ln>
        </p:spPr>
        <p:txBody>
          <a:bodyPr wrap="none" anchor="ctr"/>
          <a:lstStyle/>
          <a:p>
            <a:pPr>
              <a:defRPr/>
            </a:pPr>
            <a:endParaRPr lang="ru-RU">
              <a:effectLst>
                <a:outerShdw blurRad="38100" dist="38100" dir="2700000" algn="tl">
                  <a:srgbClr val="000000">
                    <a:alpha val="43137"/>
                  </a:srgbClr>
                </a:outerShdw>
              </a:effectLst>
            </a:endParaRPr>
          </a:p>
        </p:txBody>
      </p:sp>
      <p:sp>
        <p:nvSpPr>
          <p:cNvPr id="3075" name="Text Box 3"/>
          <p:cNvSpPr txBox="1">
            <a:spLocks noChangeArrowheads="1"/>
          </p:cNvSpPr>
          <p:nvPr/>
        </p:nvSpPr>
        <p:spPr bwMode="auto">
          <a:xfrm>
            <a:off x="2387600" y="1668463"/>
            <a:ext cx="3338513" cy="312737"/>
          </a:xfrm>
          <a:prstGeom prst="rect">
            <a:avLst/>
          </a:prstGeom>
          <a:noFill/>
          <a:ln w="9525">
            <a:noFill/>
            <a:miter lim="800000"/>
            <a:headEnd/>
            <a:tailEnd/>
          </a:ln>
        </p:spPr>
        <p:txBody>
          <a:bodyPr wrap="none" anchor="ctr"/>
          <a:lstStyle/>
          <a:p>
            <a:pPr>
              <a:defRPr/>
            </a:pPr>
            <a:endParaRPr lang="ru-RU">
              <a:effectLst>
                <a:outerShdw blurRad="38100" dist="38100" dir="2700000" algn="tl">
                  <a:srgbClr val="000000">
                    <a:alpha val="43137"/>
                  </a:srgbClr>
                </a:outerShdw>
              </a:effectLst>
            </a:endParaRPr>
          </a:p>
        </p:txBody>
      </p:sp>
      <p:sp>
        <p:nvSpPr>
          <p:cNvPr id="3076" name="Text Box 4"/>
          <p:cNvSpPr txBox="1">
            <a:spLocks noChangeArrowheads="1"/>
          </p:cNvSpPr>
          <p:nvPr/>
        </p:nvSpPr>
        <p:spPr bwMode="auto">
          <a:xfrm>
            <a:off x="685800" y="3810000"/>
            <a:ext cx="7696200" cy="832216"/>
          </a:xfrm>
          <a:prstGeom prst="rect">
            <a:avLst/>
          </a:prstGeom>
          <a:noFill/>
          <a:ln w="9525">
            <a:noFill/>
            <a:miter lim="800000"/>
            <a:headEnd/>
            <a:tailEnd/>
          </a:ln>
        </p:spPr>
        <p:txBody>
          <a:bodyPr lIns="0" tIns="0" rIns="0" bIns="0">
            <a:spAutoFit/>
          </a:bodyPr>
          <a:lstStyle/>
          <a:p>
            <a:pPr algn="ctr" defTabSz="828675" hangingPunct="0">
              <a:lnSpc>
                <a:spcPct val="104000"/>
              </a:lnSpc>
              <a:buClr>
                <a:srgbClr val="000000"/>
              </a:buClr>
              <a:buSzPct val="45000"/>
              <a:buFont typeface="StarSymbol" charset="0"/>
              <a:buNone/>
              <a:tabLst>
                <a:tab pos="657225" algn="l"/>
                <a:tab pos="1312863" algn="l"/>
                <a:tab pos="1970088" algn="l"/>
                <a:tab pos="2627313" algn="l"/>
                <a:tab pos="3282950" algn="l"/>
                <a:tab pos="3940175" algn="l"/>
                <a:tab pos="4595813" algn="l"/>
              </a:tabLst>
              <a:defRPr/>
            </a:pPr>
            <a:r>
              <a:rPr lang="en-US" sz="2800" i="1" baseline="0" dirty="0">
                <a:solidFill>
                  <a:schemeClr val="accent2"/>
                </a:solidFill>
                <a:effectLst>
                  <a:outerShdw blurRad="38100" dist="38100" dir="2700000" algn="tl">
                    <a:srgbClr val="C0C0C0"/>
                  </a:outerShdw>
                </a:effectLst>
              </a:rPr>
              <a:t>G. </a:t>
            </a:r>
            <a:r>
              <a:rPr lang="en-US" sz="2800" i="1" baseline="0" dirty="0" err="1">
                <a:solidFill>
                  <a:schemeClr val="accent2"/>
                </a:solidFill>
                <a:effectLst>
                  <a:outerShdw blurRad="38100" dist="38100" dir="2700000" algn="tl">
                    <a:srgbClr val="C0C0C0"/>
                  </a:outerShdw>
                </a:effectLst>
              </a:rPr>
              <a:t>Musulmanbekov</a:t>
            </a:r>
            <a:endParaRPr lang="en-US" sz="2800" i="1" baseline="0" dirty="0">
              <a:solidFill>
                <a:schemeClr val="accent2"/>
              </a:solidFill>
              <a:effectLst>
                <a:outerShdw blurRad="38100" dist="38100" dir="2700000" algn="tl">
                  <a:srgbClr val="C0C0C0"/>
                </a:outerShdw>
              </a:effectLst>
            </a:endParaRPr>
          </a:p>
          <a:p>
            <a:pPr algn="ctr" defTabSz="828675" hangingPunct="0">
              <a:lnSpc>
                <a:spcPct val="104000"/>
              </a:lnSpc>
              <a:buClr>
                <a:srgbClr val="000000"/>
              </a:buClr>
              <a:buSzPct val="45000"/>
              <a:buFont typeface="StarSymbol" charset="0"/>
              <a:buNone/>
              <a:tabLst>
                <a:tab pos="657225" algn="l"/>
                <a:tab pos="1312863" algn="l"/>
                <a:tab pos="1970088" algn="l"/>
                <a:tab pos="2627313" algn="l"/>
                <a:tab pos="3282950" algn="l"/>
                <a:tab pos="3940175" algn="l"/>
                <a:tab pos="4595813" algn="l"/>
              </a:tabLst>
              <a:defRPr/>
            </a:pPr>
            <a:r>
              <a:rPr lang="de-DE" sz="2400" i="1" baseline="0" dirty="0">
                <a:solidFill>
                  <a:schemeClr val="tx1"/>
                </a:solidFill>
              </a:rPr>
              <a:t>g</a:t>
            </a:r>
            <a:r>
              <a:rPr lang="de-DE" sz="2400" i="1" baseline="0" dirty="0" smtClean="0">
                <a:solidFill>
                  <a:schemeClr val="tx1"/>
                </a:solidFill>
              </a:rPr>
              <a:t>enis@jinr.ru</a:t>
            </a:r>
            <a:endParaRPr lang="de-DE" sz="2400" i="1" baseline="0" dirty="0">
              <a:solidFill>
                <a:schemeClr val="tx1"/>
              </a:solidFill>
            </a:endParaRPr>
          </a:p>
        </p:txBody>
      </p:sp>
      <p:sp>
        <p:nvSpPr>
          <p:cNvPr id="3077" name="Rectangle 5"/>
          <p:cNvSpPr>
            <a:spLocks noGrp="1" noChangeArrowheads="1"/>
          </p:cNvSpPr>
          <p:nvPr>
            <p:ph type="ctrTitle"/>
          </p:nvPr>
        </p:nvSpPr>
        <p:spPr>
          <a:xfrm>
            <a:off x="500063" y="642938"/>
            <a:ext cx="8415337" cy="2786062"/>
          </a:xfrm>
        </p:spPr>
        <p:txBody>
          <a:bodyPr/>
          <a:lstStyle/>
          <a:p>
            <a:pPr eaLnBrk="1" hangingPunct="1">
              <a:defRPr/>
            </a:pPr>
            <a:r>
              <a:rPr lang="en-US" b="1" dirty="0" smtClean="0">
                <a:solidFill>
                  <a:schemeClr val="tx1"/>
                </a:solidFill>
                <a:effectLst>
                  <a:outerShdw blurRad="38100" dist="38100" dir="2700000" algn="tl">
                    <a:srgbClr val="C0C0C0"/>
                  </a:outerShdw>
                </a:effectLst>
                <a:latin typeface="+mn-lt"/>
              </a:rPr>
              <a:t>On </a:t>
            </a:r>
            <a:r>
              <a:rPr lang="en-US" b="1" dirty="0" err="1" smtClean="0">
                <a:solidFill>
                  <a:schemeClr val="tx1"/>
                </a:solidFill>
                <a:effectLst>
                  <a:outerShdw blurRad="38100" dist="38100" dir="2700000" algn="tl">
                    <a:srgbClr val="C0C0C0"/>
                  </a:outerShdw>
                </a:effectLst>
                <a:latin typeface="+mn-lt"/>
              </a:rPr>
              <a:t>Hyp</a:t>
            </a:r>
            <a:r>
              <a:rPr lang="en-US" b="1" dirty="0" err="1" smtClean="0">
                <a:solidFill>
                  <a:schemeClr val="tx1"/>
                </a:solidFill>
                <a:effectLst>
                  <a:outerShdw blurRad="38100" dist="38100" dir="2700000" algn="tl">
                    <a:srgbClr val="C0C0C0"/>
                  </a:outerShdw>
                </a:effectLst>
                <a:latin typeface="+mn-lt"/>
              </a:rPr>
              <a:t>e</a:t>
            </a:r>
            <a:r>
              <a:rPr lang="en-US" b="1" dirty="0" err="1" smtClean="0">
                <a:solidFill>
                  <a:schemeClr val="tx1"/>
                </a:solidFill>
                <a:effectLst>
                  <a:outerShdw blurRad="38100" dist="38100" dir="2700000" algn="tl">
                    <a:srgbClr val="C0C0C0"/>
                  </a:outerShdw>
                </a:effectLst>
                <a:latin typeface="+mn-lt"/>
              </a:rPr>
              <a:t>ron</a:t>
            </a:r>
            <a:r>
              <a:rPr lang="en-US" b="1" dirty="0" smtClean="0">
                <a:solidFill>
                  <a:schemeClr val="tx1"/>
                </a:solidFill>
                <a:effectLst>
                  <a:outerShdw blurRad="38100" dist="38100" dir="2700000" algn="tl">
                    <a:srgbClr val="C0C0C0"/>
                  </a:outerShdw>
                </a:effectLst>
                <a:latin typeface="+mn-lt"/>
              </a:rPr>
              <a:t> Production and Polarization in HIC</a:t>
            </a:r>
            <a:r>
              <a:rPr lang="en-US" b="1" dirty="0" smtClean="0">
                <a:solidFill>
                  <a:srgbClr val="FF3300"/>
                </a:solidFill>
                <a:effectLst>
                  <a:outerShdw blurRad="38100" dist="38100" dir="2700000" algn="tl">
                    <a:srgbClr val="C0C0C0"/>
                  </a:outerShdw>
                </a:effectLst>
                <a:latin typeface="+mn-lt"/>
              </a:rPr>
              <a:t> </a:t>
            </a:r>
            <a:r>
              <a:rPr lang="en-US" b="1" dirty="0" smtClean="0">
                <a:solidFill>
                  <a:srgbClr val="FF3300"/>
                </a:solidFill>
                <a:effectLst>
                  <a:outerShdw blurRad="38100" dist="38100" dir="2700000" algn="tl">
                    <a:srgbClr val="C0C0C0"/>
                  </a:outerShdw>
                </a:effectLst>
                <a:latin typeface="Nimbus Sans L" charset="0"/>
              </a:rPr>
              <a:t/>
            </a:r>
            <a:br>
              <a:rPr lang="en-US" b="1" dirty="0" smtClean="0">
                <a:solidFill>
                  <a:srgbClr val="FF3300"/>
                </a:solidFill>
                <a:effectLst>
                  <a:outerShdw blurRad="38100" dist="38100" dir="2700000" algn="tl">
                    <a:srgbClr val="C0C0C0"/>
                  </a:outerShdw>
                </a:effectLst>
                <a:latin typeface="Nimbus Sans L" charset="0"/>
              </a:rPr>
            </a:br>
            <a:endParaRPr lang="de-DE" i="1" dirty="0" smtClean="0">
              <a:solidFill>
                <a:srgbClr val="FF3300"/>
              </a:solidFill>
              <a:effectLst>
                <a:outerShdw blurRad="38100" dist="38100" dir="2700000" algn="tl">
                  <a:srgbClr val="C0C0C0"/>
                </a:outerShdw>
              </a:effectLst>
              <a:latin typeface="Nimbus Sans L"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813" y="571500"/>
            <a:ext cx="7072312" cy="3662363"/>
          </a:xfrm>
          <a:prstGeom prst="rect">
            <a:avLst/>
          </a:prstGeom>
        </p:spPr>
        <p:txBody>
          <a:bodyPr>
            <a:spAutoFit/>
          </a:bodyPr>
          <a:lstStyle/>
          <a:p>
            <a:pPr>
              <a:defRPr/>
            </a:pPr>
            <a:r>
              <a:rPr lang="en-US" sz="2800" baseline="0" dirty="0">
                <a:solidFill>
                  <a:schemeClr val="accent6"/>
                </a:solidFill>
                <a:effectLst>
                  <a:outerShdw blurRad="38100" dist="38100" dir="2700000" algn="tl">
                    <a:srgbClr val="000000">
                      <a:alpha val="43137"/>
                    </a:srgbClr>
                  </a:outerShdw>
                </a:effectLst>
              </a:rPr>
              <a:t>What are we searching for?</a:t>
            </a:r>
            <a:endParaRPr lang="ru-RU" sz="2800" baseline="0" dirty="0">
              <a:solidFill>
                <a:schemeClr val="accent6"/>
              </a:solidFill>
              <a:effectLst>
                <a:outerShdw blurRad="38100" dist="38100" dir="2700000" algn="tl">
                  <a:srgbClr val="000000">
                    <a:alpha val="43137"/>
                  </a:srgbClr>
                </a:outerShdw>
              </a:effectLst>
            </a:endParaRPr>
          </a:p>
          <a:p>
            <a:pPr>
              <a:defRPr/>
            </a:pPr>
            <a:endParaRPr lang="en-US" sz="2000" baseline="0" dirty="0">
              <a:solidFill>
                <a:schemeClr val="accent6"/>
              </a:solidFill>
              <a:effectLst>
                <a:outerShdw blurRad="38100" dist="38100" dir="2700000" algn="tl">
                  <a:srgbClr val="000000">
                    <a:alpha val="43137"/>
                  </a:srgbClr>
                </a:outerShdw>
              </a:effectLst>
            </a:endParaRPr>
          </a:p>
          <a:p>
            <a:pPr>
              <a:buFont typeface="Arial" pitchFamily="34" charset="0"/>
              <a:buChar char="•"/>
              <a:defRPr/>
            </a:pPr>
            <a:r>
              <a:rPr lang="en-US" sz="2000" baseline="0" dirty="0">
                <a:solidFill>
                  <a:schemeClr val="accent6"/>
                </a:solidFill>
                <a:effectLst>
                  <a:outerShdw blurRad="38100" dist="38100" dir="2700000" algn="tl">
                    <a:srgbClr val="000000">
                      <a:alpha val="43137"/>
                    </a:srgbClr>
                  </a:outerShdw>
                </a:effectLst>
              </a:rPr>
              <a:t> </a:t>
            </a:r>
            <a:r>
              <a:rPr lang="en-US" sz="2400" baseline="0" dirty="0">
                <a:solidFill>
                  <a:schemeClr val="accent6"/>
                </a:solidFill>
                <a:effectLst>
                  <a:outerShdw blurRad="38100" dist="38100" dir="2700000" algn="tl">
                    <a:srgbClr val="000000">
                      <a:alpha val="43137"/>
                    </a:srgbClr>
                  </a:outerShdw>
                </a:effectLst>
              </a:rPr>
              <a:t>Signatures of phase transition and/or mixed phase</a:t>
            </a:r>
            <a:endParaRPr lang="en-US" sz="2400" baseline="-25000" dirty="0">
              <a:solidFill>
                <a:schemeClr val="accent6"/>
              </a:solidFill>
              <a:effectLst>
                <a:outerShdw blurRad="38100" dist="38100" dir="2700000" algn="tl">
                  <a:srgbClr val="000000">
                    <a:alpha val="43137"/>
                  </a:srgbClr>
                </a:outerShdw>
              </a:effectLst>
            </a:endParaRPr>
          </a:p>
          <a:p>
            <a:pPr>
              <a:defRPr/>
            </a:pPr>
            <a:endParaRPr lang="el-GR" sz="2400" baseline="0" dirty="0">
              <a:solidFill>
                <a:schemeClr val="tx1"/>
              </a:solidFill>
              <a:effectLst>
                <a:outerShdw blurRad="38100" dist="38100" dir="2700000" algn="tl">
                  <a:srgbClr val="000000">
                    <a:alpha val="43137"/>
                  </a:srgbClr>
                </a:outerShdw>
              </a:effectLst>
            </a:endParaRPr>
          </a:p>
          <a:p>
            <a:pPr>
              <a:buFont typeface="Arial" pitchFamily="34" charset="0"/>
              <a:buChar char="•"/>
              <a:defRPr/>
            </a:pPr>
            <a:r>
              <a:rPr lang="en-US" sz="2400" baseline="0" dirty="0">
                <a:solidFill>
                  <a:schemeClr val="accent6"/>
                </a:solidFill>
                <a:effectLst>
                  <a:outerShdw blurRad="38100" dist="38100" dir="2700000" algn="tl">
                    <a:srgbClr val="000000">
                      <a:alpha val="43137"/>
                    </a:srgbClr>
                  </a:outerShdw>
                </a:effectLst>
              </a:rPr>
              <a:t> QCD critical (triple)endpoint </a:t>
            </a:r>
          </a:p>
          <a:p>
            <a:pPr>
              <a:defRPr/>
            </a:pPr>
            <a:endParaRPr lang="en-US" sz="2400" baseline="0" dirty="0">
              <a:solidFill>
                <a:schemeClr val="tx1"/>
              </a:solidFill>
              <a:effectLst>
                <a:outerShdw blurRad="38100" dist="38100" dir="2700000" algn="tl">
                  <a:srgbClr val="000000">
                    <a:alpha val="43137"/>
                  </a:srgbClr>
                </a:outerShdw>
              </a:effectLst>
            </a:endParaRPr>
          </a:p>
          <a:p>
            <a:pPr>
              <a:buFont typeface="Arial" pitchFamily="34" charset="0"/>
              <a:buChar char="•"/>
              <a:defRPr/>
            </a:pPr>
            <a:r>
              <a:rPr lang="en-US" sz="2400" baseline="0" dirty="0">
                <a:solidFill>
                  <a:schemeClr val="accent6"/>
                </a:solidFill>
                <a:effectLst>
                  <a:outerShdw blurRad="38100" dist="38100" dir="2700000" algn="tl">
                    <a:srgbClr val="000000">
                      <a:alpha val="43137"/>
                    </a:srgbClr>
                  </a:outerShdw>
                </a:effectLst>
              </a:rPr>
              <a:t> Onset of </a:t>
            </a:r>
            <a:r>
              <a:rPr lang="en-US" sz="2400" baseline="0" dirty="0" err="1">
                <a:solidFill>
                  <a:schemeClr val="accent6"/>
                </a:solidFill>
                <a:effectLst>
                  <a:outerShdw blurRad="38100" dist="38100" dir="2700000" algn="tl">
                    <a:srgbClr val="000000">
                      <a:alpha val="43137"/>
                    </a:srgbClr>
                  </a:outerShdw>
                </a:effectLst>
              </a:rPr>
              <a:t>chiral</a:t>
            </a:r>
            <a:r>
              <a:rPr lang="en-US" sz="2400" baseline="0" dirty="0">
                <a:solidFill>
                  <a:schemeClr val="accent6"/>
                </a:solidFill>
                <a:effectLst>
                  <a:outerShdw blurRad="38100" dist="38100" dir="2700000" algn="tl">
                    <a:srgbClr val="000000">
                      <a:alpha val="43137"/>
                    </a:srgbClr>
                  </a:outerShdw>
                </a:effectLst>
              </a:rPr>
              <a:t> symmetry restoration at high </a:t>
            </a:r>
            <a:r>
              <a:rPr lang="el-GR" sz="2400" baseline="0" dirty="0">
                <a:solidFill>
                  <a:schemeClr val="accent6"/>
                </a:solidFill>
                <a:effectLst>
                  <a:outerShdw blurRad="38100" dist="38100" dir="2700000" algn="tl">
                    <a:srgbClr val="000000">
                      <a:alpha val="43137"/>
                    </a:srgbClr>
                  </a:outerShdw>
                </a:effectLst>
              </a:rPr>
              <a:t>ρ</a:t>
            </a:r>
            <a:r>
              <a:rPr lang="en-US" sz="2400" baseline="-25000" dirty="0">
                <a:solidFill>
                  <a:schemeClr val="accent6"/>
                </a:solidFill>
                <a:effectLst>
                  <a:outerShdw blurRad="38100" dist="38100" dir="2700000" algn="tl">
                    <a:srgbClr val="000000">
                      <a:alpha val="43137"/>
                    </a:srgbClr>
                  </a:outerShdw>
                </a:effectLst>
              </a:rPr>
              <a:t>B</a:t>
            </a:r>
          </a:p>
          <a:p>
            <a:pPr>
              <a:defRPr/>
            </a:pPr>
            <a:endParaRPr lang="en-US" sz="2400" baseline="-25000" dirty="0">
              <a:solidFill>
                <a:schemeClr val="accent6"/>
              </a:solidFill>
              <a:effectLst>
                <a:outerShdw blurRad="38100" dist="38100" dir="2700000" algn="tl">
                  <a:srgbClr val="000000">
                    <a:alpha val="43137"/>
                  </a:srgbClr>
                </a:outerShdw>
              </a:effectLst>
            </a:endParaRPr>
          </a:p>
          <a:p>
            <a:pPr>
              <a:buFont typeface="Arial" pitchFamily="34" charset="0"/>
              <a:buChar char="•"/>
              <a:defRPr/>
            </a:pPr>
            <a:r>
              <a:rPr lang="en-US" sz="2400" baseline="0" dirty="0">
                <a:solidFill>
                  <a:schemeClr val="accent6"/>
                </a:solidFill>
                <a:effectLst>
                  <a:outerShdw blurRad="38100" dist="38100" dir="2700000" algn="tl">
                    <a:srgbClr val="000000">
                      <a:alpha val="43137"/>
                    </a:srgbClr>
                  </a:outerShdw>
                </a:effectLst>
              </a:rPr>
              <a:t>The equation-of-state at high </a:t>
            </a:r>
            <a:r>
              <a:rPr lang="el-GR" sz="2400" baseline="0" dirty="0">
                <a:solidFill>
                  <a:schemeClr val="accent6"/>
                </a:solidFill>
                <a:effectLst>
                  <a:outerShdw blurRad="38100" dist="38100" dir="2700000" algn="tl">
                    <a:srgbClr val="000000">
                      <a:alpha val="43137"/>
                    </a:srgbClr>
                  </a:outerShdw>
                </a:effectLst>
              </a:rPr>
              <a:t>ρ</a:t>
            </a:r>
            <a:r>
              <a:rPr lang="en-US" sz="2400" baseline="-25000" dirty="0">
                <a:solidFill>
                  <a:schemeClr val="accent6"/>
                </a:solidFill>
                <a:effectLst>
                  <a:outerShdw blurRad="38100" dist="38100" dir="2700000" algn="tl">
                    <a:srgbClr val="000000">
                      <a:alpha val="43137"/>
                    </a:srgbClr>
                  </a:outerShdw>
                </a:effectLst>
              </a:rPr>
              <a:t>B</a:t>
            </a:r>
            <a:r>
              <a:rPr lang="en-US" sz="2400" baseline="0" dirty="0">
                <a:solidFill>
                  <a:schemeClr val="accent6"/>
                </a:solidFill>
                <a:effectLst>
                  <a:outerShdw blurRad="38100" dist="38100" dir="2700000" algn="tl">
                    <a:srgbClr val="000000">
                      <a:alpha val="43137"/>
                    </a:srgbClr>
                  </a:outerShdw>
                </a:effectLst>
              </a:rPr>
              <a:t> </a:t>
            </a:r>
            <a:endParaRPr lang="en-US" sz="2400" baseline="0" dirty="0">
              <a:solidFill>
                <a:schemeClr val="tx1"/>
              </a:solidFill>
              <a:effectLst>
                <a:outerShdw blurRad="38100" dist="38100" dir="2700000" algn="tl">
                  <a:srgbClr val="000000">
                    <a:alpha val="43137"/>
                  </a:srgbClr>
                </a:outerShdw>
              </a:effectLst>
            </a:endParaRPr>
          </a:p>
          <a:p>
            <a:pPr>
              <a:defRPr/>
            </a:pPr>
            <a:endParaRPr lang="ru-RU" sz="2400" baseline="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813" y="571500"/>
            <a:ext cx="7072312" cy="5878513"/>
          </a:xfrm>
          <a:prstGeom prst="rect">
            <a:avLst/>
          </a:prstGeom>
        </p:spPr>
        <p:txBody>
          <a:bodyPr>
            <a:spAutoFit/>
          </a:bodyPr>
          <a:lstStyle/>
          <a:p>
            <a:pPr>
              <a:defRPr/>
            </a:pPr>
            <a:r>
              <a:rPr lang="en-US" sz="2400" baseline="0" dirty="0">
                <a:solidFill>
                  <a:schemeClr val="accent6"/>
                </a:solidFill>
                <a:effectLst>
                  <a:outerShdw blurRad="38100" dist="38100" dir="2700000" algn="tl">
                    <a:srgbClr val="000000">
                      <a:alpha val="43137"/>
                    </a:srgbClr>
                  </a:outerShdw>
                </a:effectLst>
              </a:rPr>
              <a:t>Observables</a:t>
            </a:r>
            <a:endParaRPr lang="ru-RU" sz="2400" baseline="0" dirty="0">
              <a:solidFill>
                <a:schemeClr val="accent6"/>
              </a:solidFill>
              <a:effectLst>
                <a:outerShdw blurRad="38100" dist="38100" dir="2700000" algn="tl">
                  <a:srgbClr val="000000">
                    <a:alpha val="43137"/>
                  </a:srgbClr>
                </a:outerShdw>
              </a:effectLst>
            </a:endParaRPr>
          </a:p>
          <a:p>
            <a:pPr>
              <a:defRPr/>
            </a:pPr>
            <a:endParaRPr lang="en-US" sz="2000" baseline="0" dirty="0">
              <a:solidFill>
                <a:schemeClr val="accent6"/>
              </a:solidFill>
              <a:effectLst>
                <a:outerShdw blurRad="38100" dist="38100" dir="2700000" algn="tl">
                  <a:srgbClr val="000000">
                    <a:alpha val="43137"/>
                  </a:srgbClr>
                </a:outerShdw>
              </a:effectLst>
            </a:endParaRPr>
          </a:p>
          <a:p>
            <a:pPr>
              <a:defRPr/>
            </a:pPr>
            <a:r>
              <a:rPr lang="en-US" sz="2000" baseline="0" dirty="0">
                <a:solidFill>
                  <a:schemeClr val="accent6"/>
                </a:solidFill>
                <a:effectLst>
                  <a:outerShdw blurRad="38100" dist="38100" dir="2700000" algn="tl">
                    <a:srgbClr val="000000">
                      <a:alpha val="43137"/>
                    </a:srgbClr>
                  </a:outerShdw>
                </a:effectLst>
              </a:rPr>
              <a:t>Signatures of phase transition and/or mixed  phase</a:t>
            </a:r>
            <a:endParaRPr lang="en-US" sz="2000" baseline="-25000" dirty="0">
              <a:solidFill>
                <a:schemeClr val="accent6"/>
              </a:solidFill>
              <a:effectLst>
                <a:outerShdw blurRad="38100" dist="38100" dir="2700000" algn="tl">
                  <a:srgbClr val="000000">
                    <a:alpha val="43137"/>
                  </a:srgbClr>
                </a:outerShdw>
              </a:effectLst>
            </a:endParaRPr>
          </a:p>
          <a:p>
            <a:pPr>
              <a:buFont typeface="Arial" pitchFamily="34" charset="0"/>
              <a:buChar char="•"/>
              <a:defRPr/>
            </a:pPr>
            <a:r>
              <a:rPr lang="en-US" baseline="0" dirty="0">
                <a:solidFill>
                  <a:schemeClr val="tx1"/>
                </a:solidFill>
                <a:effectLst>
                  <a:outerShdw blurRad="38100" dist="38100" dir="2700000" algn="tl">
                    <a:srgbClr val="000000">
                      <a:alpha val="43137"/>
                    </a:srgbClr>
                  </a:outerShdw>
                </a:effectLst>
              </a:rPr>
              <a:t>   </a:t>
            </a:r>
            <a:r>
              <a:rPr lang="en-US" baseline="0" dirty="0">
                <a:solidFill>
                  <a:srgbClr val="C00000"/>
                </a:solidFill>
                <a:effectLst>
                  <a:outerShdw blurRad="38100" dist="38100" dir="2700000" algn="tl">
                    <a:srgbClr val="000000">
                      <a:alpha val="43137"/>
                    </a:srgbClr>
                  </a:outerShdw>
                </a:effectLst>
              </a:rPr>
              <a:t>excitation function of particle yields and ratios (π, K, Λ, Σ, Ξ, Ω</a:t>
            </a:r>
            <a:r>
              <a:rPr lang="en-US" baseline="0" dirty="0">
                <a:solidFill>
                  <a:schemeClr val="tx1"/>
                </a:solidFill>
                <a:effectLst>
                  <a:outerShdw blurRad="38100" dist="38100" dir="2700000" algn="tl">
                    <a:srgbClr val="000000">
                      <a:alpha val="43137"/>
                    </a:srgbClr>
                  </a:outerShdw>
                </a:effectLst>
              </a:rPr>
              <a:t>)</a:t>
            </a:r>
          </a:p>
          <a:p>
            <a:pPr>
              <a:buFont typeface="Arial" pitchFamily="34" charset="0"/>
              <a:buChar char="•"/>
              <a:defRPr/>
            </a:pPr>
            <a:r>
              <a:rPr lang="en-US" baseline="0" dirty="0">
                <a:solidFill>
                  <a:schemeClr val="tx1"/>
                </a:solidFill>
                <a:effectLst>
                  <a:outerShdw blurRad="38100" dist="38100" dir="2700000" algn="tl">
                    <a:srgbClr val="000000">
                      <a:alpha val="43137"/>
                    </a:srgbClr>
                  </a:outerShdw>
                </a:effectLst>
              </a:rPr>
              <a:t>   </a:t>
            </a:r>
            <a:r>
              <a:rPr lang="en-US" baseline="0" dirty="0">
                <a:solidFill>
                  <a:srgbClr val="C00000"/>
                </a:solidFill>
                <a:effectLst>
                  <a:outerShdw blurRad="38100" dist="38100" dir="2700000" algn="tl">
                    <a:srgbClr val="000000">
                      <a:alpha val="43137"/>
                    </a:srgbClr>
                  </a:outerShdw>
                </a:effectLst>
              </a:rPr>
              <a:t>transverse mass spectra of </a:t>
            </a:r>
            <a:r>
              <a:rPr lang="en-US" baseline="0" dirty="0" err="1">
                <a:solidFill>
                  <a:srgbClr val="C00000"/>
                </a:solidFill>
                <a:effectLst>
                  <a:outerShdw blurRad="38100" dist="38100" dir="2700000" algn="tl">
                    <a:srgbClr val="000000">
                      <a:alpha val="43137"/>
                    </a:srgbClr>
                  </a:outerShdw>
                </a:effectLst>
              </a:rPr>
              <a:t>kaon</a:t>
            </a:r>
            <a:endParaRPr lang="en-US" baseline="0" dirty="0">
              <a:solidFill>
                <a:srgbClr val="C00000"/>
              </a:solidFill>
              <a:effectLst>
                <a:outerShdw blurRad="38100" dist="38100" dir="2700000" algn="tl">
                  <a:srgbClr val="000000">
                    <a:alpha val="43137"/>
                  </a:srgbClr>
                </a:outerShdw>
              </a:effectLst>
            </a:endParaRPr>
          </a:p>
          <a:p>
            <a:pPr>
              <a:buFont typeface="Arial" pitchFamily="34" charset="0"/>
              <a:buChar char="•"/>
              <a:defRPr/>
            </a:pPr>
            <a:r>
              <a:rPr lang="en-US" baseline="0" dirty="0">
                <a:solidFill>
                  <a:schemeClr val="tx1"/>
                </a:solidFill>
                <a:effectLst>
                  <a:outerShdw blurRad="38100" dist="38100" dir="2700000" algn="tl">
                    <a:srgbClr val="000000">
                      <a:alpha val="43137"/>
                    </a:srgbClr>
                  </a:outerShdw>
                </a:effectLst>
              </a:rPr>
              <a:t>   particle correlations</a:t>
            </a:r>
          </a:p>
          <a:p>
            <a:pPr>
              <a:defRPr/>
            </a:pPr>
            <a:endParaRPr lang="el-GR" baseline="0" dirty="0">
              <a:solidFill>
                <a:schemeClr val="tx1"/>
              </a:solidFill>
              <a:effectLst>
                <a:outerShdw blurRad="38100" dist="38100" dir="2700000" algn="tl">
                  <a:srgbClr val="000000">
                    <a:alpha val="43137"/>
                  </a:srgbClr>
                </a:outerShdw>
              </a:effectLst>
            </a:endParaRPr>
          </a:p>
          <a:p>
            <a:pPr>
              <a:defRPr/>
            </a:pPr>
            <a:r>
              <a:rPr lang="en-US" sz="2000" baseline="0" dirty="0">
                <a:solidFill>
                  <a:schemeClr val="accent6"/>
                </a:solidFill>
                <a:effectLst>
                  <a:outerShdw blurRad="38100" dist="38100" dir="2700000" algn="tl">
                    <a:srgbClr val="000000">
                      <a:alpha val="43137"/>
                    </a:srgbClr>
                  </a:outerShdw>
                </a:effectLst>
              </a:rPr>
              <a:t>QCD critical endpoint</a:t>
            </a:r>
          </a:p>
          <a:p>
            <a:pPr>
              <a:buFont typeface="Arial" pitchFamily="34" charset="0"/>
              <a:buChar char="•"/>
              <a:defRPr/>
            </a:pPr>
            <a:r>
              <a:rPr lang="en-US" baseline="0" dirty="0">
                <a:solidFill>
                  <a:schemeClr val="tx1"/>
                </a:solidFill>
                <a:effectLst>
                  <a:outerShdw blurRad="38100" dist="38100" dir="2700000" algn="tl">
                    <a:srgbClr val="000000">
                      <a:alpha val="43137"/>
                    </a:srgbClr>
                  </a:outerShdw>
                </a:effectLst>
              </a:rPr>
              <a:t>   excitation function of  event-by-event fluctuations (multiplicities, K/π, transverse </a:t>
            </a:r>
            <a:r>
              <a:rPr lang="en-US" baseline="0" dirty="0" err="1">
                <a:solidFill>
                  <a:schemeClr val="tx1"/>
                </a:solidFill>
                <a:effectLst>
                  <a:outerShdw blurRad="38100" dist="38100" dir="2700000" algn="tl">
                    <a:srgbClr val="000000">
                      <a:alpha val="43137"/>
                    </a:srgbClr>
                  </a:outerShdw>
                </a:effectLst>
              </a:rPr>
              <a:t>momenta</a:t>
            </a:r>
            <a:r>
              <a:rPr lang="en-US" baseline="0" dirty="0">
                <a:solidFill>
                  <a:schemeClr val="tx1"/>
                </a:solidFill>
                <a:effectLst>
                  <a:outerShdw blurRad="38100" dist="38100" dir="2700000" algn="tl">
                    <a:srgbClr val="000000">
                      <a:alpha val="43137"/>
                    </a:srgbClr>
                  </a:outerShdw>
                </a:effectLst>
              </a:rPr>
              <a:t>, …) </a:t>
            </a:r>
          </a:p>
          <a:p>
            <a:pPr>
              <a:defRPr/>
            </a:pPr>
            <a:endParaRPr lang="en-US" baseline="0" dirty="0">
              <a:solidFill>
                <a:schemeClr val="tx1"/>
              </a:solidFill>
              <a:effectLst>
                <a:outerShdw blurRad="38100" dist="38100" dir="2700000" algn="tl">
                  <a:srgbClr val="000000">
                    <a:alpha val="43137"/>
                  </a:srgbClr>
                </a:outerShdw>
              </a:effectLst>
            </a:endParaRPr>
          </a:p>
          <a:p>
            <a:pPr>
              <a:defRPr/>
            </a:pPr>
            <a:r>
              <a:rPr lang="en-US" sz="2000" baseline="0" dirty="0">
                <a:solidFill>
                  <a:schemeClr val="accent6"/>
                </a:solidFill>
                <a:effectLst>
                  <a:outerShdw blurRad="38100" dist="38100" dir="2700000" algn="tl">
                    <a:srgbClr val="000000">
                      <a:alpha val="43137"/>
                    </a:srgbClr>
                  </a:outerShdw>
                </a:effectLst>
              </a:rPr>
              <a:t>Onset of </a:t>
            </a:r>
            <a:r>
              <a:rPr lang="en-US" sz="2000" baseline="0" dirty="0" err="1">
                <a:solidFill>
                  <a:schemeClr val="accent6"/>
                </a:solidFill>
                <a:effectLst>
                  <a:outerShdw blurRad="38100" dist="38100" dir="2700000" algn="tl">
                    <a:srgbClr val="000000">
                      <a:alpha val="43137"/>
                    </a:srgbClr>
                  </a:outerShdw>
                </a:effectLst>
              </a:rPr>
              <a:t>chiral</a:t>
            </a:r>
            <a:r>
              <a:rPr lang="en-US" sz="2000" baseline="0" dirty="0">
                <a:solidFill>
                  <a:schemeClr val="accent6"/>
                </a:solidFill>
                <a:effectLst>
                  <a:outerShdw blurRad="38100" dist="38100" dir="2700000" algn="tl">
                    <a:srgbClr val="000000">
                      <a:alpha val="43137"/>
                    </a:srgbClr>
                  </a:outerShdw>
                </a:effectLst>
              </a:rPr>
              <a:t> symmetry restoration at high </a:t>
            </a:r>
            <a:r>
              <a:rPr lang="el-GR" sz="2000" baseline="0" dirty="0">
                <a:solidFill>
                  <a:schemeClr val="accent6"/>
                </a:solidFill>
                <a:effectLst>
                  <a:outerShdw blurRad="38100" dist="38100" dir="2700000" algn="tl">
                    <a:srgbClr val="000000">
                      <a:alpha val="43137"/>
                    </a:srgbClr>
                  </a:outerShdw>
                </a:effectLst>
              </a:rPr>
              <a:t>ρ</a:t>
            </a:r>
            <a:r>
              <a:rPr lang="en-US" sz="2000" baseline="-25000" dirty="0">
                <a:solidFill>
                  <a:schemeClr val="accent6"/>
                </a:solidFill>
                <a:effectLst>
                  <a:outerShdw blurRad="38100" dist="38100" dir="2700000" algn="tl">
                    <a:srgbClr val="000000">
                      <a:alpha val="43137"/>
                    </a:srgbClr>
                  </a:outerShdw>
                </a:effectLst>
              </a:rPr>
              <a:t>B</a:t>
            </a:r>
            <a:endParaRPr lang="en-US" sz="2000" baseline="0" dirty="0">
              <a:solidFill>
                <a:schemeClr val="accent6"/>
              </a:solidFill>
              <a:effectLst>
                <a:outerShdw blurRad="38100" dist="38100" dir="2700000" algn="tl">
                  <a:srgbClr val="000000">
                    <a:alpha val="43137"/>
                  </a:srgbClr>
                </a:outerShdw>
              </a:effectLst>
            </a:endParaRPr>
          </a:p>
          <a:p>
            <a:pPr>
              <a:buFont typeface="Arial" pitchFamily="34" charset="0"/>
              <a:buChar char="•"/>
              <a:defRPr/>
            </a:pPr>
            <a:r>
              <a:rPr lang="en-US" baseline="0" dirty="0">
                <a:solidFill>
                  <a:schemeClr val="tx1"/>
                </a:solidFill>
                <a:effectLst>
                  <a:outerShdw blurRad="38100" dist="38100" dir="2700000" algn="tl">
                    <a:srgbClr val="000000">
                      <a:alpha val="43137"/>
                    </a:srgbClr>
                  </a:outerShdw>
                </a:effectLst>
              </a:rPr>
              <a:t>   </a:t>
            </a:r>
            <a:r>
              <a:rPr lang="en-US" baseline="0" dirty="0" err="1" smtClean="0">
                <a:solidFill>
                  <a:srgbClr val="C00000"/>
                </a:solidFill>
                <a:effectLst>
                  <a:outerShdw blurRad="38100" dist="38100" dir="2700000" algn="tl">
                    <a:srgbClr val="000000">
                      <a:alpha val="43137"/>
                    </a:srgbClr>
                  </a:outerShdw>
                </a:effectLst>
              </a:rPr>
              <a:t>dilepton</a:t>
            </a:r>
            <a:r>
              <a:rPr lang="en-US" baseline="0" dirty="0" smtClean="0">
                <a:solidFill>
                  <a:srgbClr val="C00000"/>
                </a:solidFill>
                <a:effectLst>
                  <a:outerShdw blurRad="38100" dist="38100" dir="2700000" algn="tl">
                    <a:srgbClr val="000000">
                      <a:alpha val="43137"/>
                    </a:srgbClr>
                  </a:outerShdw>
                </a:effectLst>
              </a:rPr>
              <a:t> yield (ρ</a:t>
            </a:r>
            <a:r>
              <a:rPr lang="en-US" baseline="0" dirty="0">
                <a:solidFill>
                  <a:srgbClr val="C00000"/>
                </a:solidFill>
                <a:effectLst>
                  <a:outerShdw blurRad="38100" dist="38100" dir="2700000" algn="tl">
                    <a:srgbClr val="000000">
                      <a:alpha val="43137"/>
                    </a:srgbClr>
                  </a:outerShdw>
                </a:effectLst>
              </a:rPr>
              <a:t>, ω, φ → </a:t>
            </a:r>
            <a:r>
              <a:rPr lang="en-US" baseline="0" dirty="0" err="1">
                <a:solidFill>
                  <a:srgbClr val="C00000"/>
                </a:solidFill>
                <a:effectLst>
                  <a:outerShdw blurRad="38100" dist="38100" dir="2700000" algn="tl">
                    <a:srgbClr val="000000">
                      <a:alpha val="43137"/>
                    </a:srgbClr>
                  </a:outerShdw>
                </a:effectLst>
              </a:rPr>
              <a:t>e+e</a:t>
            </a:r>
            <a:r>
              <a:rPr lang="en-US" baseline="0" dirty="0">
                <a:solidFill>
                  <a:srgbClr val="C00000"/>
                </a:solidFill>
                <a:effectLst>
                  <a:outerShdw blurRad="38100" dist="38100" dir="2700000" algn="tl">
                    <a:srgbClr val="000000">
                      <a:alpha val="43137"/>
                    </a:srgbClr>
                  </a:outerShdw>
                </a:effectLst>
              </a:rPr>
              <a:t>-(</a:t>
            </a:r>
            <a:r>
              <a:rPr lang="en-US" baseline="0" dirty="0" err="1">
                <a:solidFill>
                  <a:srgbClr val="C00000"/>
                </a:solidFill>
                <a:effectLst>
                  <a:outerShdw blurRad="38100" dist="38100" dir="2700000" algn="tl">
                    <a:srgbClr val="000000">
                      <a:alpha val="43137"/>
                    </a:srgbClr>
                  </a:outerShdw>
                </a:effectLst>
              </a:rPr>
              <a:t>μ+μ</a:t>
            </a:r>
            <a:r>
              <a:rPr lang="en-US" baseline="0" dirty="0">
                <a:solidFill>
                  <a:srgbClr val="C00000"/>
                </a:solidFill>
                <a:effectLst>
                  <a:outerShdw blurRad="38100" dist="38100" dir="2700000" algn="tl">
                    <a:srgbClr val="000000">
                      <a:alpha val="43137"/>
                    </a:srgbClr>
                  </a:outerShdw>
                </a:effectLst>
              </a:rPr>
              <a:t>-))</a:t>
            </a:r>
          </a:p>
          <a:p>
            <a:pPr>
              <a:defRPr/>
            </a:pPr>
            <a:endParaRPr lang="en-US" baseline="0" dirty="0">
              <a:solidFill>
                <a:schemeClr val="tx1"/>
              </a:solidFill>
              <a:effectLst>
                <a:outerShdw blurRad="38100" dist="38100" dir="2700000" algn="tl">
                  <a:srgbClr val="000000">
                    <a:alpha val="43137"/>
                  </a:srgbClr>
                </a:outerShdw>
              </a:effectLst>
            </a:endParaRPr>
          </a:p>
          <a:p>
            <a:pPr>
              <a:defRPr/>
            </a:pPr>
            <a:r>
              <a:rPr lang="en-US" sz="2000" baseline="0" dirty="0">
                <a:solidFill>
                  <a:schemeClr val="accent6"/>
                </a:solidFill>
                <a:effectLst>
                  <a:outerShdw blurRad="38100" dist="38100" dir="2700000" algn="tl">
                    <a:srgbClr val="000000">
                      <a:alpha val="43137"/>
                    </a:srgbClr>
                  </a:outerShdw>
                </a:effectLst>
              </a:rPr>
              <a:t>The equation-of-state at high </a:t>
            </a:r>
            <a:r>
              <a:rPr lang="el-GR" sz="2000" baseline="0" dirty="0">
                <a:solidFill>
                  <a:schemeClr val="accent6"/>
                </a:solidFill>
                <a:effectLst>
                  <a:outerShdw blurRad="38100" dist="38100" dir="2700000" algn="tl">
                    <a:srgbClr val="000000">
                      <a:alpha val="43137"/>
                    </a:srgbClr>
                  </a:outerShdw>
                </a:effectLst>
              </a:rPr>
              <a:t>ρ</a:t>
            </a:r>
            <a:r>
              <a:rPr lang="en-US" sz="2000" baseline="-25000" dirty="0">
                <a:solidFill>
                  <a:schemeClr val="accent6"/>
                </a:solidFill>
                <a:effectLst>
                  <a:outerShdw blurRad="38100" dist="38100" dir="2700000" algn="tl">
                    <a:srgbClr val="000000">
                      <a:alpha val="43137"/>
                    </a:srgbClr>
                  </a:outerShdw>
                </a:effectLst>
              </a:rPr>
              <a:t>B</a:t>
            </a:r>
            <a:endParaRPr lang="en-US" sz="2000" baseline="0" dirty="0">
              <a:solidFill>
                <a:schemeClr val="accent6"/>
              </a:solidFill>
              <a:effectLst>
                <a:outerShdw blurRad="38100" dist="38100" dir="2700000" algn="tl">
                  <a:srgbClr val="000000">
                    <a:alpha val="43137"/>
                  </a:srgbClr>
                </a:outerShdw>
              </a:effectLst>
            </a:endParaRPr>
          </a:p>
          <a:p>
            <a:pPr>
              <a:buFont typeface="Arial" pitchFamily="34" charset="0"/>
              <a:buChar char="•"/>
              <a:defRPr/>
            </a:pPr>
            <a:r>
              <a:rPr lang="en-US" baseline="0" dirty="0">
                <a:solidFill>
                  <a:schemeClr val="tx1"/>
                </a:solidFill>
                <a:effectLst>
                  <a:outerShdw blurRad="38100" dist="38100" dir="2700000" algn="tl">
                    <a:srgbClr val="000000">
                      <a:alpha val="43137"/>
                    </a:srgbClr>
                  </a:outerShdw>
                </a:effectLst>
              </a:rPr>
              <a:t>   collective flow of hadrons</a:t>
            </a:r>
          </a:p>
          <a:p>
            <a:pPr>
              <a:buFont typeface="Arial" pitchFamily="34" charset="0"/>
              <a:buChar char="•"/>
              <a:defRPr/>
            </a:pPr>
            <a:r>
              <a:rPr lang="en-US" baseline="0" dirty="0">
                <a:solidFill>
                  <a:schemeClr val="tx1"/>
                </a:solidFill>
                <a:effectLst>
                  <a:outerShdw blurRad="38100" dist="38100" dir="2700000" algn="tl">
                    <a:srgbClr val="000000">
                      <a:alpha val="43137"/>
                    </a:srgbClr>
                  </a:outerShdw>
                </a:effectLst>
              </a:rPr>
              <a:t>   </a:t>
            </a:r>
            <a:r>
              <a:rPr lang="en-US" baseline="0" dirty="0" smtClean="0">
                <a:solidFill>
                  <a:srgbClr val="C00000"/>
                </a:solidFill>
                <a:effectLst>
                  <a:outerShdw blurRad="38100" dist="38100" dir="2700000" algn="tl">
                    <a:srgbClr val="000000">
                      <a:alpha val="43137"/>
                    </a:srgbClr>
                  </a:outerShdw>
                </a:effectLst>
              </a:rPr>
              <a:t>strange particle </a:t>
            </a:r>
            <a:r>
              <a:rPr lang="en-US" baseline="0" dirty="0">
                <a:solidFill>
                  <a:srgbClr val="C00000"/>
                </a:solidFill>
                <a:effectLst>
                  <a:outerShdw blurRad="38100" dist="38100" dir="2700000" algn="tl">
                    <a:srgbClr val="000000">
                      <a:alpha val="43137"/>
                    </a:srgbClr>
                  </a:outerShdw>
                </a:effectLst>
              </a:rPr>
              <a:t>production </a:t>
            </a:r>
            <a:r>
              <a:rPr lang="en-US" baseline="0" dirty="0" smtClean="0">
                <a:solidFill>
                  <a:srgbClr val="C00000"/>
                </a:solidFill>
                <a:effectLst>
                  <a:outerShdw blurRad="38100" dist="38100" dir="2700000" algn="tl">
                    <a:srgbClr val="000000">
                      <a:alpha val="43137"/>
                    </a:srgbClr>
                  </a:outerShdw>
                </a:effectLst>
              </a:rPr>
              <a:t>at a </a:t>
            </a:r>
            <a:r>
              <a:rPr lang="en-US" baseline="0" dirty="0">
                <a:solidFill>
                  <a:srgbClr val="C00000"/>
                </a:solidFill>
                <a:effectLst>
                  <a:outerShdw blurRad="38100" dist="38100" dir="2700000" algn="tl">
                    <a:srgbClr val="000000">
                      <a:alpha val="43137"/>
                    </a:srgbClr>
                  </a:outerShdw>
                </a:effectLst>
              </a:rPr>
              <a:t>threshold</a:t>
            </a:r>
          </a:p>
          <a:p>
            <a:pPr>
              <a:defRPr/>
            </a:pPr>
            <a:endParaRPr lang="en-US" baseline="0" dirty="0">
              <a:solidFill>
                <a:schemeClr val="tx1"/>
              </a:solidFill>
              <a:effectLst>
                <a:outerShdw blurRad="38100" dist="38100" dir="2700000" algn="tl">
                  <a:srgbClr val="000000">
                    <a:alpha val="43137"/>
                  </a:srgbClr>
                </a:outerShdw>
              </a:effectLst>
            </a:endParaRPr>
          </a:p>
          <a:p>
            <a:pPr>
              <a:defRPr/>
            </a:pPr>
            <a:r>
              <a:rPr lang="en-US" baseline="0" dirty="0">
                <a:solidFill>
                  <a:schemeClr val="tx1"/>
                </a:solidFill>
                <a:effectLst>
                  <a:outerShdw blurRad="38100" dist="38100" dir="2700000" algn="tl">
                    <a:srgbClr val="000000">
                      <a:alpha val="43137"/>
                    </a:srgbClr>
                  </a:outerShdw>
                </a:effectLst>
              </a:rPr>
              <a:t> </a:t>
            </a:r>
          </a:p>
          <a:p>
            <a:pPr>
              <a:defRPr/>
            </a:pPr>
            <a:endParaRPr lang="ru-RU" baseline="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467544" y="1628800"/>
            <a:ext cx="8158162" cy="1511300"/>
          </a:xfrm>
        </p:spPr>
        <p:txBody>
          <a:bodyPr/>
          <a:lstStyle/>
          <a:p>
            <a:pPr eaLnBrk="1" hangingPunct="1">
              <a:lnSpc>
                <a:spcPct val="90000"/>
              </a:lnSpc>
            </a:pPr>
            <a:r>
              <a:rPr lang="en-US" sz="2800" dirty="0" smtClean="0"/>
              <a:t>PT in HIC is not stable state but transient </a:t>
            </a:r>
            <a:r>
              <a:rPr lang="en-US" sz="2800" dirty="0" smtClean="0"/>
              <a:t>one</a:t>
            </a:r>
            <a:endParaRPr lang="en-US" sz="2800" dirty="0" smtClean="0"/>
          </a:p>
          <a:p>
            <a:pPr eaLnBrk="1" hangingPunct="1">
              <a:lnSpc>
                <a:spcPct val="90000"/>
              </a:lnSpc>
            </a:pPr>
            <a:r>
              <a:rPr lang="en-US" sz="2800" dirty="0" smtClean="0"/>
              <a:t>PT evolves in finite </a:t>
            </a:r>
            <a:r>
              <a:rPr lang="en-US" sz="2800" dirty="0" smtClean="0"/>
              <a:t>space/time</a:t>
            </a:r>
            <a:endParaRPr lang="en-US" sz="2800" dirty="0" smtClean="0"/>
          </a:p>
        </p:txBody>
      </p:sp>
      <p:sp>
        <p:nvSpPr>
          <p:cNvPr id="91144" name="Text Box 6"/>
          <p:cNvSpPr txBox="1">
            <a:spLocks noChangeArrowheads="1"/>
          </p:cNvSpPr>
          <p:nvPr/>
        </p:nvSpPr>
        <p:spPr bwMode="auto">
          <a:xfrm>
            <a:off x="755576" y="4005064"/>
            <a:ext cx="6911975" cy="1600438"/>
          </a:xfrm>
          <a:prstGeom prst="rect">
            <a:avLst/>
          </a:prstGeom>
          <a:noFill/>
          <a:ln w="9525" algn="ctr">
            <a:noFill/>
            <a:miter lim="800000"/>
            <a:headEnd/>
            <a:tailEnd/>
          </a:ln>
        </p:spPr>
        <p:txBody>
          <a:bodyPr>
            <a:spAutoFit/>
          </a:bodyPr>
          <a:lstStyle/>
          <a:p>
            <a:pPr algn="l">
              <a:spcBef>
                <a:spcPct val="50000"/>
              </a:spcBef>
            </a:pPr>
            <a:r>
              <a:rPr lang="en-US" sz="1800" dirty="0">
                <a:solidFill>
                  <a:schemeClr val="accent2"/>
                </a:solidFill>
                <a:cs typeface="Times New Roman" pitchFamily="18" charset="0"/>
              </a:rPr>
              <a:t>●</a:t>
            </a:r>
            <a:r>
              <a:rPr lang="en-US" sz="2800" dirty="0">
                <a:solidFill>
                  <a:schemeClr val="accent2"/>
                </a:solidFill>
                <a:cs typeface="Times New Roman" pitchFamily="18" charset="0"/>
              </a:rPr>
              <a:t> </a:t>
            </a:r>
            <a:r>
              <a:rPr lang="en-US" sz="2800" baseline="0" dirty="0">
                <a:solidFill>
                  <a:schemeClr val="accent2"/>
                </a:solidFill>
              </a:rPr>
              <a:t>There is not </a:t>
            </a:r>
            <a:r>
              <a:rPr lang="en-US" sz="2800" baseline="0" dirty="0" smtClean="0">
                <a:solidFill>
                  <a:schemeClr val="accent2"/>
                </a:solidFill>
              </a:rPr>
              <a:t>a crucial signal of PT</a:t>
            </a:r>
            <a:endParaRPr lang="en-US" sz="2800" baseline="0" dirty="0">
              <a:solidFill>
                <a:schemeClr val="accent2"/>
              </a:solidFill>
            </a:endParaRPr>
          </a:p>
          <a:p>
            <a:pPr algn="l">
              <a:spcBef>
                <a:spcPct val="50000"/>
              </a:spcBef>
            </a:pPr>
            <a:r>
              <a:rPr lang="en-US" sz="1800" b="0" baseline="0" dirty="0">
                <a:solidFill>
                  <a:schemeClr val="accent2"/>
                </a:solidFill>
                <a:cs typeface="Times New Roman" pitchFamily="18" charset="0"/>
              </a:rPr>
              <a:t>●</a:t>
            </a:r>
            <a:r>
              <a:rPr lang="en-US" sz="2800" b="0" baseline="0" dirty="0">
                <a:solidFill>
                  <a:schemeClr val="accent2"/>
                </a:solidFill>
                <a:cs typeface="Times New Roman" pitchFamily="18" charset="0"/>
              </a:rPr>
              <a:t> </a:t>
            </a:r>
            <a:r>
              <a:rPr lang="en-US" sz="2800" baseline="0" dirty="0">
                <a:solidFill>
                  <a:schemeClr val="accent2"/>
                </a:solidFill>
              </a:rPr>
              <a:t>Every signal is essentially washed out due to subsequent interactions</a:t>
            </a:r>
            <a:endParaRPr lang="ru-RU" sz="2800" baseline="0" dirty="0">
              <a:solidFill>
                <a:schemeClr val="accent2"/>
              </a:solidFill>
            </a:endParaRPr>
          </a:p>
        </p:txBody>
      </p:sp>
      <p:sp>
        <p:nvSpPr>
          <p:cNvPr id="9" name="Прямоугольник 8"/>
          <p:cNvSpPr/>
          <p:nvPr/>
        </p:nvSpPr>
        <p:spPr>
          <a:xfrm>
            <a:off x="179512" y="332656"/>
            <a:ext cx="8964488" cy="1077218"/>
          </a:xfrm>
          <a:prstGeom prst="rect">
            <a:avLst/>
          </a:prstGeom>
        </p:spPr>
        <p:txBody>
          <a:bodyPr wrap="square">
            <a:spAutoFit/>
          </a:bodyPr>
          <a:lstStyle/>
          <a:p>
            <a:pPr algn="ctr">
              <a:defRPr/>
            </a:pPr>
            <a:r>
              <a:rPr lang="en-US" sz="3200" baseline="0" dirty="0">
                <a:solidFill>
                  <a:schemeClr val="accent6"/>
                </a:solidFill>
                <a:effectLst>
                  <a:outerShdw blurRad="38100" dist="38100" dir="2700000" algn="tl">
                    <a:srgbClr val="000000">
                      <a:alpha val="43137"/>
                    </a:srgbClr>
                  </a:outerShdw>
                </a:effectLst>
              </a:rPr>
              <a:t>Signatures of phase transition </a:t>
            </a:r>
            <a:endParaRPr lang="en-US" sz="3200" baseline="0" dirty="0" smtClean="0">
              <a:solidFill>
                <a:schemeClr val="accent6"/>
              </a:solidFill>
              <a:effectLst>
                <a:outerShdw blurRad="38100" dist="38100" dir="2700000" algn="tl">
                  <a:srgbClr val="000000">
                    <a:alpha val="43137"/>
                  </a:srgbClr>
                </a:outerShdw>
              </a:effectLst>
            </a:endParaRPr>
          </a:p>
          <a:p>
            <a:pPr algn="ctr">
              <a:defRPr/>
            </a:pPr>
            <a:r>
              <a:rPr lang="en-US" sz="3200" baseline="0" dirty="0" smtClean="0">
                <a:solidFill>
                  <a:schemeClr val="accent6"/>
                </a:solidFill>
                <a:effectLst>
                  <a:outerShdw blurRad="38100" dist="38100" dir="2700000" algn="tl">
                    <a:srgbClr val="000000">
                      <a:alpha val="43137"/>
                    </a:srgbClr>
                  </a:outerShdw>
                </a:effectLst>
              </a:rPr>
              <a:t>and/or </a:t>
            </a:r>
            <a:r>
              <a:rPr lang="en-US" sz="3200" baseline="0" dirty="0">
                <a:solidFill>
                  <a:schemeClr val="accent6"/>
                </a:solidFill>
                <a:effectLst>
                  <a:outerShdw blurRad="38100" dist="38100" dir="2700000" algn="tl">
                    <a:srgbClr val="000000">
                      <a:alpha val="43137"/>
                    </a:srgbClr>
                  </a:outerShdw>
                </a:effectLst>
              </a:rPr>
              <a:t>mixed  </a:t>
            </a:r>
            <a:r>
              <a:rPr lang="en-US" sz="3200" baseline="0" dirty="0" smtClean="0">
                <a:solidFill>
                  <a:schemeClr val="accent6"/>
                </a:solidFill>
                <a:effectLst>
                  <a:outerShdw blurRad="38100" dist="38100" dir="2700000" algn="tl">
                    <a:srgbClr val="000000">
                      <a:alpha val="43137"/>
                    </a:srgbClr>
                  </a:outerShdw>
                </a:effectLst>
              </a:rPr>
              <a:t>phase</a:t>
            </a:r>
            <a:endParaRPr lang="en-US" sz="3200" baseline="0" dirty="0">
              <a:solidFill>
                <a:schemeClr val="accent6"/>
              </a:solidFill>
              <a:effectLst>
                <a:outerShdw blurRad="38100" dist="38100" dir="2700000" algn="tl">
                  <a:srgbClr val="000000">
                    <a:alpha val="43137"/>
                  </a:srgbClr>
                </a:outerShdw>
              </a:effectLst>
            </a:endParaRPr>
          </a:p>
        </p:txBody>
      </p:sp>
      <p:sp>
        <p:nvSpPr>
          <p:cNvPr id="10" name="AutoShape 5"/>
          <p:cNvSpPr>
            <a:spLocks noChangeArrowheads="1"/>
          </p:cNvSpPr>
          <p:nvPr/>
        </p:nvSpPr>
        <p:spPr bwMode="auto">
          <a:xfrm>
            <a:off x="3491880" y="3151764"/>
            <a:ext cx="648073" cy="314504"/>
          </a:xfrm>
          <a:prstGeom prst="downArrow">
            <a:avLst>
              <a:gd name="adj1" fmla="val 50000"/>
              <a:gd name="adj2" fmla="val 25000"/>
            </a:avLst>
          </a:prstGeom>
          <a:solidFill>
            <a:srgbClr val="0099FF"/>
          </a:solidFill>
          <a:ln w="9525" algn="ctr">
            <a:noFill/>
            <a:miter lim="800000"/>
            <a:headEnd/>
            <a:tailEnd/>
          </a:ln>
        </p:spPr>
        <p:txBody>
          <a:bodyPr wrap="square" anchor="ctr">
            <a:spAutoFit/>
          </a:bodyPr>
          <a:lstStyle/>
          <a:p>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9024" y="476672"/>
            <a:ext cx="8784976" cy="5355312"/>
          </a:xfrm>
          <a:prstGeom prst="rect">
            <a:avLst/>
          </a:prstGeom>
        </p:spPr>
        <p:txBody>
          <a:bodyPr wrap="square">
            <a:spAutoFit/>
          </a:bodyPr>
          <a:lstStyle/>
          <a:p>
            <a:pPr>
              <a:defRPr/>
            </a:pPr>
            <a:endParaRPr lang="en-US" sz="2400" baseline="-25000" dirty="0">
              <a:solidFill>
                <a:schemeClr val="accent6"/>
              </a:solidFill>
              <a:effectLst>
                <a:outerShdw blurRad="38100" dist="38100" dir="2700000" algn="tl">
                  <a:srgbClr val="000000">
                    <a:alpha val="43137"/>
                  </a:srgbClr>
                </a:outerShdw>
              </a:effectLst>
            </a:endParaRPr>
          </a:p>
          <a:p>
            <a:pPr algn="ctr">
              <a:defRPr/>
            </a:pPr>
            <a:r>
              <a:rPr lang="en-US" sz="3200" baseline="0" dirty="0">
                <a:solidFill>
                  <a:schemeClr val="tx1"/>
                </a:solidFill>
                <a:effectLst>
                  <a:outerShdw blurRad="38100" dist="38100" dir="2700000" algn="tl">
                    <a:srgbClr val="000000">
                      <a:alpha val="43137"/>
                    </a:srgbClr>
                  </a:outerShdw>
                </a:effectLst>
              </a:rPr>
              <a:t>E</a:t>
            </a:r>
            <a:r>
              <a:rPr lang="en-US" sz="3200" baseline="0" dirty="0" smtClean="0">
                <a:solidFill>
                  <a:schemeClr val="tx1"/>
                </a:solidFill>
                <a:effectLst>
                  <a:outerShdw blurRad="38100" dist="38100" dir="2700000" algn="tl">
                    <a:srgbClr val="000000">
                      <a:alpha val="43137"/>
                    </a:srgbClr>
                  </a:outerShdw>
                </a:effectLst>
              </a:rPr>
              <a:t>xcitation </a:t>
            </a:r>
            <a:r>
              <a:rPr lang="en-US" sz="3200" baseline="0" dirty="0">
                <a:solidFill>
                  <a:schemeClr val="tx1"/>
                </a:solidFill>
                <a:effectLst>
                  <a:outerShdw blurRad="38100" dist="38100" dir="2700000" algn="tl">
                    <a:srgbClr val="000000">
                      <a:alpha val="43137"/>
                    </a:srgbClr>
                  </a:outerShdw>
                </a:effectLst>
              </a:rPr>
              <a:t>function of particle yields and ratios (π, </a:t>
            </a:r>
            <a:r>
              <a:rPr lang="en-US" sz="3200" baseline="0" dirty="0">
                <a:solidFill>
                  <a:srgbClr val="C00000"/>
                </a:solidFill>
                <a:effectLst>
                  <a:outerShdw blurRad="38100" dist="38100" dir="2700000" algn="tl">
                    <a:srgbClr val="000000">
                      <a:alpha val="43137"/>
                    </a:srgbClr>
                  </a:outerShdw>
                </a:effectLst>
              </a:rPr>
              <a:t>K</a:t>
            </a:r>
            <a:r>
              <a:rPr lang="en-US" sz="3200" baseline="0" dirty="0">
                <a:solidFill>
                  <a:schemeClr val="tx1"/>
                </a:solidFill>
                <a:effectLst>
                  <a:outerShdw blurRad="38100" dist="38100" dir="2700000" algn="tl">
                    <a:srgbClr val="000000">
                      <a:alpha val="43137"/>
                    </a:srgbClr>
                  </a:outerShdw>
                </a:effectLst>
              </a:rPr>
              <a:t>, </a:t>
            </a:r>
            <a:r>
              <a:rPr lang="en-US" sz="3200" baseline="0" dirty="0">
                <a:solidFill>
                  <a:srgbClr val="C00000"/>
                </a:solidFill>
                <a:effectLst>
                  <a:outerShdw blurRad="38100" dist="38100" dir="2700000" algn="tl">
                    <a:srgbClr val="000000">
                      <a:alpha val="43137"/>
                    </a:srgbClr>
                  </a:outerShdw>
                </a:effectLst>
              </a:rPr>
              <a:t>Λ, Σ, Ξ, Ω</a:t>
            </a:r>
            <a:r>
              <a:rPr lang="en-US" sz="3200" baseline="0" dirty="0">
                <a:solidFill>
                  <a:schemeClr val="tx1"/>
                </a:solidFill>
                <a:effectLst>
                  <a:outerShdw blurRad="38100" dist="38100" dir="2700000" algn="tl">
                    <a:srgbClr val="000000">
                      <a:alpha val="43137"/>
                    </a:srgbClr>
                  </a:outerShdw>
                </a:effectLst>
              </a:rPr>
              <a:t>)</a:t>
            </a:r>
          </a:p>
          <a:p>
            <a:pPr>
              <a:defRPr/>
            </a:pPr>
            <a:r>
              <a:rPr lang="en-US" sz="3200" baseline="0" dirty="0" smtClean="0">
                <a:solidFill>
                  <a:schemeClr val="tx1"/>
                </a:solidFill>
                <a:effectLst>
                  <a:outerShdw blurRad="38100" dist="38100" dir="2700000" algn="tl">
                    <a:srgbClr val="000000">
                      <a:alpha val="43137"/>
                    </a:srgbClr>
                  </a:outerShdw>
                </a:effectLst>
              </a:rPr>
              <a:t> </a:t>
            </a:r>
            <a:r>
              <a:rPr lang="en-US" sz="2800" baseline="0" dirty="0" smtClean="0">
                <a:solidFill>
                  <a:schemeClr val="accent6"/>
                </a:solidFill>
                <a:effectLst>
                  <a:outerShdw blurRad="38100" dist="38100" dir="2700000" algn="tl">
                    <a:srgbClr val="000000">
                      <a:alpha val="43137"/>
                    </a:srgbClr>
                  </a:outerShdw>
                </a:effectLst>
              </a:rPr>
              <a:t>Energy range:  </a:t>
            </a:r>
            <a:r>
              <a:rPr lang="en-US" sz="2800" i="1" baseline="0" dirty="0" smtClean="0">
                <a:solidFill>
                  <a:schemeClr val="accent6"/>
                </a:solidFill>
                <a:effectLst>
                  <a:outerShdw blurRad="38100" dist="38100" dir="2700000" algn="tl">
                    <a:srgbClr val="000000">
                      <a:alpha val="43137"/>
                    </a:srgbClr>
                  </a:outerShdw>
                </a:effectLst>
              </a:rPr>
              <a:t>√s = 2 – 11 </a:t>
            </a:r>
            <a:r>
              <a:rPr lang="en-US" sz="2800" b="0" i="1" baseline="0" dirty="0" err="1" smtClean="0">
                <a:solidFill>
                  <a:schemeClr val="accent6"/>
                </a:solidFill>
                <a:effectLst>
                  <a:outerShdw blurRad="38100" dist="38100" dir="2700000" algn="tl">
                    <a:srgbClr val="000000">
                      <a:alpha val="43137"/>
                    </a:srgbClr>
                  </a:outerShdw>
                </a:effectLst>
              </a:rPr>
              <a:t>GeV</a:t>
            </a:r>
            <a:r>
              <a:rPr lang="en-US" sz="2800" b="0" i="1" baseline="0" dirty="0" smtClean="0">
                <a:solidFill>
                  <a:schemeClr val="accent6"/>
                </a:solidFill>
                <a:effectLst>
                  <a:outerShdw blurRad="38100" dist="38100" dir="2700000" algn="tl">
                    <a:srgbClr val="000000">
                      <a:alpha val="43137"/>
                    </a:srgbClr>
                  </a:outerShdw>
                </a:effectLst>
              </a:rPr>
              <a:t>       </a:t>
            </a:r>
            <a:r>
              <a:rPr lang="en-US" sz="2800" b="0" i="1" baseline="0" dirty="0" smtClean="0">
                <a:solidFill>
                  <a:srgbClr val="C00000"/>
                </a:solidFill>
                <a:effectLst>
                  <a:outerShdw blurRad="38100" dist="38100" dir="2700000" algn="tl">
                    <a:srgbClr val="000000">
                      <a:alpha val="43137"/>
                    </a:srgbClr>
                  </a:outerShdw>
                </a:effectLst>
              </a:rPr>
              <a:t>most interesting!</a:t>
            </a:r>
            <a:endParaRPr lang="en-US" sz="2800" b="0" i="1" baseline="0" dirty="0">
              <a:solidFill>
                <a:schemeClr val="accent6"/>
              </a:solidFill>
              <a:effectLst>
                <a:outerShdw blurRad="38100" dist="38100" dir="2700000" algn="tl">
                  <a:srgbClr val="000000">
                    <a:alpha val="43137"/>
                  </a:srgbClr>
                </a:outerShdw>
              </a:effectLst>
            </a:endParaRPr>
          </a:p>
          <a:p>
            <a:pPr>
              <a:defRPr/>
            </a:pPr>
            <a:endParaRPr lang="de-DE" sz="2800" baseline="0" dirty="0" smtClean="0">
              <a:solidFill>
                <a:schemeClr val="accent6">
                  <a:lumMod val="75000"/>
                </a:schemeClr>
              </a:solidFill>
              <a:effectLst>
                <a:outerShdw blurRad="38100" dist="38100" dir="2700000" algn="tl">
                  <a:srgbClr val="000000">
                    <a:alpha val="43137"/>
                  </a:srgbClr>
                </a:outerShdw>
              </a:effectLst>
              <a:latin typeface="+mj-lt"/>
            </a:endParaRPr>
          </a:p>
          <a:p>
            <a:pPr>
              <a:buFont typeface="Arial" pitchFamily="34" charset="0"/>
              <a:buChar char="•"/>
              <a:defRPr/>
            </a:pPr>
            <a:r>
              <a:rPr lang="en-US" sz="2800" baseline="0" dirty="0" smtClean="0">
                <a:solidFill>
                  <a:schemeClr val="accent6">
                    <a:lumMod val="75000"/>
                  </a:schemeClr>
                </a:solidFill>
                <a:effectLst>
                  <a:outerShdw blurRad="38100" dist="38100" dir="2700000" algn="tl">
                    <a:srgbClr val="000000">
                      <a:alpha val="43137"/>
                    </a:srgbClr>
                  </a:outerShdw>
                </a:effectLst>
              </a:rPr>
              <a:t> Enhanced yield of </a:t>
            </a:r>
            <a:r>
              <a:rPr lang="en-US" sz="2800" baseline="0" dirty="0">
                <a:solidFill>
                  <a:schemeClr val="accent6">
                    <a:lumMod val="75000"/>
                  </a:schemeClr>
                </a:solidFill>
                <a:effectLst>
                  <a:outerShdw blurRad="38100" dist="38100" dir="2700000" algn="tl">
                    <a:srgbClr val="000000">
                      <a:alpha val="43137"/>
                    </a:srgbClr>
                  </a:outerShdw>
                </a:effectLst>
              </a:rPr>
              <a:t>K</a:t>
            </a:r>
            <a:r>
              <a:rPr lang="en-US" sz="2800" baseline="30000" dirty="0" smtClean="0">
                <a:solidFill>
                  <a:schemeClr val="accent6">
                    <a:lumMod val="75000"/>
                  </a:schemeClr>
                </a:solidFill>
                <a:effectLst>
                  <a:outerShdw blurRad="38100" dist="38100" dir="2700000" algn="tl">
                    <a:srgbClr val="000000">
                      <a:alpha val="43137"/>
                    </a:srgbClr>
                  </a:outerShdw>
                </a:effectLst>
              </a:rPr>
              <a:t>+</a:t>
            </a:r>
          </a:p>
          <a:p>
            <a:pPr>
              <a:defRPr/>
            </a:pPr>
            <a:r>
              <a:rPr lang="de-DE" sz="2400" baseline="0" dirty="0" err="1" smtClean="0">
                <a:solidFill>
                  <a:schemeClr val="tx1"/>
                </a:solidFill>
              </a:rPr>
              <a:t>experiments</a:t>
            </a:r>
            <a:r>
              <a:rPr lang="ru-RU" sz="2400" baseline="0" dirty="0" smtClean="0">
                <a:solidFill>
                  <a:schemeClr val="tx1"/>
                </a:solidFill>
              </a:rPr>
              <a:t>:</a:t>
            </a:r>
            <a:r>
              <a:rPr lang="de-DE" sz="2400" baseline="0" dirty="0" smtClean="0">
                <a:solidFill>
                  <a:schemeClr val="tx1"/>
                </a:solidFill>
              </a:rPr>
              <a:t>       </a:t>
            </a:r>
            <a:r>
              <a:rPr lang="de-DE" sz="2400" baseline="0" dirty="0" err="1" smtClean="0">
                <a:solidFill>
                  <a:schemeClr val="tx1"/>
                </a:solidFill>
              </a:rPr>
              <a:t>KaoS</a:t>
            </a:r>
            <a:r>
              <a:rPr lang="de-DE" sz="2400" baseline="0" dirty="0" smtClean="0">
                <a:solidFill>
                  <a:schemeClr val="tx1"/>
                </a:solidFill>
              </a:rPr>
              <a:t> </a:t>
            </a:r>
            <a:r>
              <a:rPr lang="de-DE" sz="2400" baseline="0" dirty="0" err="1">
                <a:solidFill>
                  <a:schemeClr val="tx1"/>
                </a:solidFill>
              </a:rPr>
              <a:t>at</a:t>
            </a:r>
            <a:r>
              <a:rPr lang="de-DE" sz="2400" baseline="0" dirty="0">
                <a:solidFill>
                  <a:schemeClr val="tx1"/>
                </a:solidFill>
              </a:rPr>
              <a:t> SIS, AGS, NA49 </a:t>
            </a:r>
            <a:endParaRPr lang="de-DE" sz="2400" baseline="0" dirty="0" smtClean="0">
              <a:solidFill>
                <a:schemeClr val="tx1"/>
              </a:solidFill>
            </a:endParaRPr>
          </a:p>
          <a:p>
            <a:pPr>
              <a:defRPr/>
            </a:pPr>
            <a:endParaRPr lang="de-DE" sz="2400" baseline="0" dirty="0">
              <a:solidFill>
                <a:schemeClr val="accent6">
                  <a:lumMod val="75000"/>
                </a:schemeClr>
              </a:solidFill>
              <a:effectLst>
                <a:outerShdw blurRad="38100" dist="38100" dir="2700000" algn="tl">
                  <a:srgbClr val="000000">
                    <a:alpha val="43137"/>
                  </a:srgbClr>
                </a:outerShdw>
              </a:effectLst>
              <a:latin typeface="+mj-lt"/>
            </a:endParaRPr>
          </a:p>
          <a:p>
            <a:pPr>
              <a:buFont typeface="Arial" pitchFamily="34" charset="0"/>
              <a:buChar char="•"/>
              <a:defRPr/>
            </a:pPr>
            <a:r>
              <a:rPr lang="de-DE" sz="2400" baseline="0" dirty="0" smtClean="0">
                <a:solidFill>
                  <a:schemeClr val="accent6">
                    <a:lumMod val="75000"/>
                  </a:schemeClr>
                </a:solidFill>
                <a:effectLst>
                  <a:outerShdw blurRad="38100" dist="38100" dir="2700000" algn="tl">
                    <a:srgbClr val="000000">
                      <a:alpha val="43137"/>
                    </a:srgbClr>
                  </a:outerShdw>
                </a:effectLst>
                <a:latin typeface="+mj-lt"/>
              </a:rPr>
              <a:t> </a:t>
            </a:r>
            <a:r>
              <a:rPr lang="de-DE" sz="2800" baseline="0" dirty="0" smtClean="0">
                <a:solidFill>
                  <a:schemeClr val="accent6">
                    <a:lumMod val="75000"/>
                  </a:schemeClr>
                </a:solidFill>
                <a:effectLst>
                  <a:outerShdw blurRad="38100" dist="38100" dir="2700000" algn="tl">
                    <a:srgbClr val="000000">
                      <a:alpha val="43137"/>
                    </a:srgbClr>
                  </a:outerShdw>
                </a:effectLst>
                <a:latin typeface="+mj-lt"/>
              </a:rPr>
              <a:t>Horn </a:t>
            </a:r>
            <a:r>
              <a:rPr lang="de-DE" sz="2800" baseline="0" dirty="0" err="1" smtClean="0">
                <a:solidFill>
                  <a:schemeClr val="accent6">
                    <a:lumMod val="75000"/>
                  </a:schemeClr>
                </a:solidFill>
                <a:effectLst>
                  <a:outerShdw blurRad="38100" dist="38100" dir="2700000" algn="tl">
                    <a:srgbClr val="000000">
                      <a:alpha val="43137"/>
                    </a:srgbClr>
                  </a:outerShdw>
                </a:effectLst>
                <a:latin typeface="+mj-lt"/>
              </a:rPr>
              <a:t>Effect</a:t>
            </a:r>
            <a:r>
              <a:rPr lang="de-DE" sz="2800" baseline="0" dirty="0" smtClean="0">
                <a:solidFill>
                  <a:schemeClr val="accent6">
                    <a:lumMod val="75000"/>
                  </a:schemeClr>
                </a:solidFill>
                <a:effectLst>
                  <a:outerShdw blurRad="38100" dist="38100" dir="2700000" algn="tl">
                    <a:srgbClr val="000000">
                      <a:alpha val="43137"/>
                    </a:srgbClr>
                  </a:outerShdw>
                </a:effectLst>
                <a:latin typeface="+mj-lt"/>
              </a:rPr>
              <a:t> </a:t>
            </a:r>
            <a:r>
              <a:rPr lang="de-DE" sz="2400" b="0" baseline="0" dirty="0" smtClean="0">
                <a:solidFill>
                  <a:schemeClr val="accent6">
                    <a:lumMod val="75000"/>
                  </a:schemeClr>
                </a:solidFill>
                <a:effectLst>
                  <a:outerShdw blurRad="38100" dist="38100" dir="2700000" algn="tl">
                    <a:srgbClr val="000000">
                      <a:alpha val="43137"/>
                    </a:srgbClr>
                  </a:outerShdw>
                </a:effectLst>
                <a:latin typeface="+mj-lt"/>
              </a:rPr>
              <a:t>(</a:t>
            </a:r>
            <a:r>
              <a:rPr lang="en-US" sz="2400" b="0" baseline="0" dirty="0">
                <a:solidFill>
                  <a:schemeClr val="tx1"/>
                </a:solidFill>
                <a:effectLst>
                  <a:outerShdw blurRad="38100" dist="38100" dir="2700000" algn="tl">
                    <a:srgbClr val="000000">
                      <a:alpha val="43137"/>
                    </a:srgbClr>
                  </a:outerShdw>
                </a:effectLst>
              </a:rPr>
              <a:t>irregular </a:t>
            </a:r>
            <a:r>
              <a:rPr lang="en-US" sz="2400" b="0" baseline="0" dirty="0" err="1">
                <a:solidFill>
                  <a:schemeClr val="tx1"/>
                </a:solidFill>
                <a:effectLst>
                  <a:outerShdw blurRad="38100" dist="38100" dir="2700000" algn="tl">
                    <a:srgbClr val="000000">
                      <a:alpha val="43137"/>
                    </a:srgbClr>
                  </a:outerShdw>
                </a:effectLst>
              </a:rPr>
              <a:t>behaviour</a:t>
            </a:r>
            <a:r>
              <a:rPr lang="en-US" sz="2400" b="0" baseline="0" dirty="0">
                <a:solidFill>
                  <a:schemeClr val="tx1"/>
                </a:solidFill>
                <a:effectLst>
                  <a:outerShdw blurRad="38100" dist="38100" dir="2700000" algn="tl">
                    <a:srgbClr val="000000">
                      <a:alpha val="43137"/>
                    </a:srgbClr>
                  </a:outerShdw>
                </a:effectLst>
              </a:rPr>
              <a:t> of  K</a:t>
            </a:r>
            <a:r>
              <a:rPr lang="en-US" sz="2400" b="0" baseline="30000" dirty="0">
                <a:solidFill>
                  <a:schemeClr val="tx1"/>
                </a:solidFill>
                <a:effectLst>
                  <a:outerShdw blurRad="38100" dist="38100" dir="2700000" algn="tl">
                    <a:srgbClr val="000000">
                      <a:alpha val="43137"/>
                    </a:srgbClr>
                  </a:outerShdw>
                </a:effectLst>
              </a:rPr>
              <a:t>+</a:t>
            </a:r>
            <a:r>
              <a:rPr lang="en-US" sz="2400" b="0" baseline="0" dirty="0">
                <a:solidFill>
                  <a:schemeClr val="tx1"/>
                </a:solidFill>
                <a:effectLst>
                  <a:outerShdw blurRad="38100" dist="38100" dir="2700000" algn="tl">
                    <a:srgbClr val="000000">
                      <a:alpha val="43137"/>
                    </a:srgbClr>
                  </a:outerShdw>
                </a:effectLst>
              </a:rPr>
              <a:t>/</a:t>
            </a:r>
            <a:r>
              <a:rPr lang="el-GR" sz="2400" b="0" baseline="0" dirty="0">
                <a:solidFill>
                  <a:schemeClr val="tx1"/>
                </a:solidFill>
                <a:effectLst>
                  <a:outerShdw blurRad="38100" dist="38100" dir="2700000" algn="tl">
                    <a:srgbClr val="000000">
                      <a:alpha val="43137"/>
                    </a:srgbClr>
                  </a:outerShdw>
                </a:effectLst>
              </a:rPr>
              <a:t>π</a:t>
            </a:r>
            <a:r>
              <a:rPr lang="en-US" sz="2400" b="0" baseline="30000" dirty="0">
                <a:solidFill>
                  <a:schemeClr val="tx1"/>
                </a:solidFill>
                <a:effectLst>
                  <a:outerShdw blurRad="38100" dist="38100" dir="2700000" algn="tl">
                    <a:srgbClr val="000000">
                      <a:alpha val="43137"/>
                    </a:srgbClr>
                  </a:outerShdw>
                </a:effectLst>
              </a:rPr>
              <a:t>+</a:t>
            </a:r>
            <a:r>
              <a:rPr lang="en-US" sz="2400" b="0" baseline="0" dirty="0">
                <a:solidFill>
                  <a:schemeClr val="tx1"/>
                </a:solidFill>
                <a:effectLst>
                  <a:outerShdw blurRad="38100" dist="38100" dir="2700000" algn="tl">
                    <a:srgbClr val="000000">
                      <a:alpha val="43137"/>
                    </a:srgbClr>
                  </a:outerShdw>
                </a:effectLst>
              </a:rPr>
              <a:t> </a:t>
            </a:r>
            <a:r>
              <a:rPr lang="en-US" sz="2400" b="0" baseline="0" dirty="0" smtClean="0">
                <a:solidFill>
                  <a:schemeClr val="tx1"/>
                </a:solidFill>
                <a:effectLst>
                  <a:outerShdw blurRad="38100" dist="38100" dir="2700000" algn="tl">
                    <a:srgbClr val="000000">
                      <a:alpha val="43137"/>
                    </a:srgbClr>
                  </a:outerShdw>
                </a:effectLst>
              </a:rPr>
              <a:t>)</a:t>
            </a:r>
          </a:p>
          <a:p>
            <a:pPr>
              <a:buFont typeface="Arial" pitchFamily="34" charset="0"/>
              <a:buChar char="•"/>
              <a:defRPr/>
            </a:pPr>
            <a:r>
              <a:rPr lang="en-US" sz="2800" kern="0" baseline="0" dirty="0" smtClean="0">
                <a:solidFill>
                  <a:schemeClr val="accent6">
                    <a:lumMod val="75000"/>
                  </a:schemeClr>
                </a:solidFill>
                <a:cs typeface="Times New Roman" pitchFamily="18" charset="0"/>
              </a:rPr>
              <a:t> Kink</a:t>
            </a:r>
            <a:r>
              <a:rPr lang="en-US" sz="2400" b="0" kern="0" baseline="0" dirty="0" smtClean="0">
                <a:solidFill>
                  <a:schemeClr val="tx2"/>
                </a:solidFill>
                <a:cs typeface="Times New Roman" pitchFamily="18" charset="0"/>
              </a:rPr>
              <a:t> </a:t>
            </a:r>
            <a:r>
              <a:rPr lang="en-US" sz="2400" b="0" kern="0" baseline="0" dirty="0">
                <a:solidFill>
                  <a:schemeClr val="tx2"/>
                </a:solidFill>
                <a:cs typeface="Times New Roman" pitchFamily="18" charset="0"/>
              </a:rPr>
              <a:t>in Inverse Slope of </a:t>
            </a:r>
            <a:r>
              <a:rPr lang="en-US" sz="2400" b="0" kern="0" baseline="0" dirty="0" err="1">
                <a:solidFill>
                  <a:schemeClr val="tx2"/>
                </a:solidFill>
                <a:cs typeface="Times New Roman" pitchFamily="18" charset="0"/>
              </a:rPr>
              <a:t>Kaon</a:t>
            </a:r>
            <a:r>
              <a:rPr lang="en-US" sz="2400" b="0" kern="0" baseline="0" dirty="0">
                <a:solidFill>
                  <a:schemeClr val="tx2"/>
                </a:solidFill>
                <a:cs typeface="Times New Roman" pitchFamily="18" charset="0"/>
              </a:rPr>
              <a:t> </a:t>
            </a:r>
            <a:r>
              <a:rPr lang="en-US" sz="2400" b="0" kern="0" baseline="0" dirty="0" smtClean="0">
                <a:solidFill>
                  <a:schemeClr val="tx2"/>
                </a:solidFill>
                <a:cs typeface="Times New Roman" pitchFamily="18" charset="0"/>
              </a:rPr>
              <a:t>p</a:t>
            </a:r>
            <a:r>
              <a:rPr lang="en-US" sz="2400" b="0" kern="0" baseline="-25000" dirty="0" smtClean="0">
                <a:solidFill>
                  <a:schemeClr val="tx2"/>
                </a:solidFill>
                <a:cs typeface="Times New Roman" pitchFamily="18" charset="0"/>
              </a:rPr>
              <a:t>t</a:t>
            </a:r>
            <a:r>
              <a:rPr lang="en-US" sz="2400" b="0" kern="0" baseline="0" dirty="0" smtClean="0">
                <a:solidFill>
                  <a:schemeClr val="tx2"/>
                </a:solidFill>
                <a:cs typeface="Times New Roman" pitchFamily="18" charset="0"/>
              </a:rPr>
              <a:t> Distributions   </a:t>
            </a:r>
            <a:endParaRPr lang="ru-RU" sz="2400" b="0" kern="0" baseline="0" dirty="0">
              <a:solidFill>
                <a:schemeClr val="tx2"/>
              </a:solidFill>
              <a:cs typeface="Times New Roman" pitchFamily="18" charset="0"/>
            </a:endParaRPr>
          </a:p>
          <a:p>
            <a:pPr>
              <a:defRPr/>
            </a:pPr>
            <a:r>
              <a:rPr lang="de-DE" sz="2400" baseline="0" dirty="0" err="1" smtClean="0">
                <a:solidFill>
                  <a:schemeClr val="tx1"/>
                </a:solidFill>
                <a:effectLst>
                  <a:outerShdw blurRad="38100" dist="38100" dir="2700000" algn="tl">
                    <a:srgbClr val="000000">
                      <a:alpha val="43137"/>
                    </a:srgbClr>
                  </a:outerShdw>
                </a:effectLst>
                <a:latin typeface="+mj-lt"/>
              </a:rPr>
              <a:t>experiments</a:t>
            </a:r>
            <a:r>
              <a:rPr lang="de-DE" sz="2400" baseline="0" dirty="0" smtClean="0">
                <a:solidFill>
                  <a:schemeClr val="tx1"/>
                </a:solidFill>
                <a:effectLst>
                  <a:outerShdw blurRad="38100" dist="38100" dir="2700000" algn="tl">
                    <a:srgbClr val="000000">
                      <a:alpha val="43137"/>
                    </a:srgbClr>
                  </a:outerShdw>
                </a:effectLst>
                <a:latin typeface="+mj-lt"/>
              </a:rPr>
              <a:t>:      </a:t>
            </a:r>
            <a:r>
              <a:rPr lang="de-DE" sz="2400" baseline="0" dirty="0" smtClean="0">
                <a:solidFill>
                  <a:schemeClr val="tx1"/>
                </a:solidFill>
              </a:rPr>
              <a:t>NA49, STAR (BES RHIC </a:t>
            </a:r>
            <a:r>
              <a:rPr lang="de-DE" sz="2400" baseline="0" dirty="0" err="1" smtClean="0">
                <a:solidFill>
                  <a:schemeClr val="tx1"/>
                </a:solidFill>
              </a:rPr>
              <a:t>program</a:t>
            </a:r>
            <a:r>
              <a:rPr lang="de-DE" sz="2400" baseline="0" dirty="0" smtClean="0">
                <a:solidFill>
                  <a:schemeClr val="tx1"/>
                </a:solidFill>
              </a:rPr>
              <a:t>)</a:t>
            </a:r>
          </a:p>
          <a:p>
            <a:pPr>
              <a:defRPr/>
            </a:pPr>
            <a:endParaRPr lang="de-DE" sz="2800" baseline="0" dirty="0" smtClean="0">
              <a:solidFill>
                <a:schemeClr val="accent6">
                  <a:lumMod val="75000"/>
                </a:schemeClr>
              </a:solidFill>
              <a:effectLst>
                <a:outerShdw blurRad="38100" dist="38100" dir="2700000" algn="tl">
                  <a:srgbClr val="000000">
                    <a:alpha val="43137"/>
                  </a:srgbClr>
                </a:outerShdw>
              </a:effectLst>
              <a:latin typeface="+mj-lt"/>
            </a:endParaRPr>
          </a:p>
          <a:p>
            <a:pPr>
              <a:defRPr/>
            </a:pPr>
            <a:endParaRPr lang="ru-RU" baseline="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title"/>
          </p:nvPr>
        </p:nvSpPr>
        <p:spPr>
          <a:xfrm>
            <a:off x="0" y="115888"/>
            <a:ext cx="8964613" cy="792832"/>
          </a:xfrm>
        </p:spPr>
        <p:txBody>
          <a:bodyPr/>
          <a:lstStyle/>
          <a:p>
            <a:pPr eaLnBrk="1" hangingPunct="1"/>
            <a:r>
              <a:rPr lang="en-US" sz="3200" b="1" baseline="0" dirty="0" smtClean="0">
                <a:solidFill>
                  <a:schemeClr val="accent6">
                    <a:lumMod val="75000"/>
                  </a:schemeClr>
                </a:solidFill>
                <a:effectLst>
                  <a:outerShdw blurRad="38100" dist="38100" dir="2700000" algn="tl">
                    <a:srgbClr val="000000">
                      <a:alpha val="43137"/>
                    </a:srgbClr>
                  </a:outerShdw>
                </a:effectLst>
              </a:rPr>
              <a:t>Enhanced yield of K</a:t>
            </a:r>
            <a:r>
              <a:rPr lang="en-US" sz="3200" b="1" baseline="30000" dirty="0" smtClean="0">
                <a:solidFill>
                  <a:schemeClr val="accent6">
                    <a:lumMod val="75000"/>
                  </a:schemeClr>
                </a:solidFill>
                <a:effectLst>
                  <a:outerShdw blurRad="38100" dist="38100" dir="2700000" algn="tl">
                    <a:srgbClr val="000000">
                      <a:alpha val="43137"/>
                    </a:srgbClr>
                  </a:outerShdw>
                </a:effectLst>
              </a:rPr>
              <a:t>+  </a:t>
            </a:r>
            <a:r>
              <a:rPr lang="en-US" sz="3200" b="1" dirty="0" smtClean="0">
                <a:solidFill>
                  <a:schemeClr val="accent6">
                    <a:lumMod val="75000"/>
                  </a:schemeClr>
                </a:solidFill>
                <a:effectLst>
                  <a:outerShdw blurRad="38100" dist="38100" dir="2700000" algn="tl">
                    <a:srgbClr val="000000">
                      <a:alpha val="43137"/>
                    </a:srgbClr>
                  </a:outerShdw>
                </a:effectLst>
              </a:rPr>
              <a:t>in </a:t>
            </a:r>
            <a:r>
              <a:rPr lang="en-US" sz="3200" b="1" dirty="0" err="1" smtClean="0">
                <a:solidFill>
                  <a:schemeClr val="accent6">
                    <a:lumMod val="75000"/>
                  </a:schemeClr>
                </a:solidFill>
                <a:effectLst>
                  <a:outerShdw blurRad="38100" dist="38100" dir="2700000" algn="tl">
                    <a:srgbClr val="000000">
                      <a:alpha val="43137"/>
                    </a:srgbClr>
                  </a:outerShdw>
                </a:effectLst>
              </a:rPr>
              <a:t>subthreshold</a:t>
            </a:r>
            <a:r>
              <a:rPr lang="en-US" sz="3200" b="1" dirty="0" smtClean="0">
                <a:solidFill>
                  <a:schemeClr val="accent6">
                    <a:lumMod val="75000"/>
                  </a:schemeClr>
                </a:solidFill>
                <a:effectLst>
                  <a:outerShdw blurRad="38100" dist="38100" dir="2700000" algn="tl">
                    <a:srgbClr val="000000">
                      <a:alpha val="43137"/>
                    </a:srgbClr>
                  </a:outerShdw>
                </a:effectLst>
              </a:rPr>
              <a:t> </a:t>
            </a:r>
            <a:r>
              <a:rPr lang="en-US" sz="3200" b="1" dirty="0" err="1" smtClean="0">
                <a:solidFill>
                  <a:schemeClr val="accent6">
                    <a:lumMod val="75000"/>
                  </a:schemeClr>
                </a:solidFill>
                <a:effectLst>
                  <a:outerShdw blurRad="38100" dist="38100" dir="2700000" algn="tl">
                    <a:srgbClr val="000000">
                      <a:alpha val="43137"/>
                    </a:srgbClr>
                  </a:outerShdw>
                </a:effectLst>
              </a:rPr>
              <a:t>kaon</a:t>
            </a:r>
            <a:r>
              <a:rPr lang="en-US" sz="3200" b="1" dirty="0" smtClean="0">
                <a:solidFill>
                  <a:schemeClr val="accent6">
                    <a:lumMod val="75000"/>
                  </a:schemeClr>
                </a:solidFill>
                <a:effectLst>
                  <a:outerShdw blurRad="38100" dist="38100" dir="2700000" algn="tl">
                    <a:srgbClr val="000000">
                      <a:alpha val="43137"/>
                    </a:srgbClr>
                  </a:outerShdw>
                </a:effectLst>
              </a:rPr>
              <a:t> production</a:t>
            </a:r>
            <a:endParaRPr lang="el-GR" sz="3200" b="1" dirty="0" smtClean="0">
              <a:solidFill>
                <a:schemeClr val="accent2"/>
              </a:solidFill>
              <a:latin typeface="Times New Roman" pitchFamily="18" charset="0"/>
              <a:cs typeface="Times New Roman" pitchFamily="18" charset="0"/>
            </a:endParaRPr>
          </a:p>
        </p:txBody>
      </p:sp>
      <p:sp>
        <p:nvSpPr>
          <p:cNvPr id="52228" name="Text Box 7"/>
          <p:cNvSpPr txBox="1">
            <a:spLocks noChangeArrowheads="1"/>
          </p:cNvSpPr>
          <p:nvPr/>
        </p:nvSpPr>
        <p:spPr bwMode="auto">
          <a:xfrm>
            <a:off x="3995936" y="1196752"/>
            <a:ext cx="5004048" cy="1631216"/>
          </a:xfrm>
          <a:prstGeom prst="rect">
            <a:avLst/>
          </a:prstGeom>
          <a:noFill/>
          <a:ln w="9525" algn="ctr">
            <a:noFill/>
            <a:miter lim="800000"/>
            <a:headEnd/>
            <a:tailEnd/>
          </a:ln>
        </p:spPr>
        <p:txBody>
          <a:bodyPr wrap="square">
            <a:spAutoFit/>
          </a:bodyPr>
          <a:lstStyle/>
          <a:p>
            <a:r>
              <a:rPr lang="en-US" sz="2000" baseline="0" dirty="0" smtClean="0">
                <a:solidFill>
                  <a:schemeClr val="tx2"/>
                </a:solidFill>
              </a:rPr>
              <a:t>Transport models with NN-interactions</a:t>
            </a:r>
          </a:p>
          <a:p>
            <a:pPr>
              <a:buFont typeface="Arial" pitchFamily="34" charset="0"/>
              <a:buChar char="•"/>
            </a:pPr>
            <a:r>
              <a:rPr lang="en-US" sz="2000" baseline="0" dirty="0">
                <a:solidFill>
                  <a:srgbClr val="C00000"/>
                </a:solidFill>
              </a:rPr>
              <a:t> </a:t>
            </a:r>
            <a:r>
              <a:rPr lang="en-US" sz="2000" baseline="0" dirty="0" smtClean="0">
                <a:solidFill>
                  <a:srgbClr val="C00000"/>
                </a:solidFill>
              </a:rPr>
              <a:t>underestimate yield of  K</a:t>
            </a:r>
            <a:r>
              <a:rPr lang="en-US" sz="2000" baseline="30000" dirty="0" smtClean="0">
                <a:solidFill>
                  <a:srgbClr val="C00000"/>
                </a:solidFill>
              </a:rPr>
              <a:t>+</a:t>
            </a:r>
            <a:r>
              <a:rPr lang="en-US" sz="2000" baseline="0" dirty="0" smtClean="0">
                <a:solidFill>
                  <a:srgbClr val="C00000"/>
                </a:solidFill>
              </a:rPr>
              <a:t> by a factor of 6 </a:t>
            </a:r>
          </a:p>
          <a:p>
            <a:pPr>
              <a:buFont typeface="Arial" pitchFamily="34" charset="0"/>
              <a:buChar char="•"/>
            </a:pPr>
            <a:r>
              <a:rPr lang="en-US" sz="2000" baseline="0" dirty="0">
                <a:solidFill>
                  <a:srgbClr val="C00000"/>
                </a:solidFill>
              </a:rPr>
              <a:t> </a:t>
            </a:r>
            <a:r>
              <a:rPr lang="en-US" sz="2000" baseline="0" dirty="0" smtClean="0">
                <a:solidFill>
                  <a:srgbClr val="C00000"/>
                </a:solidFill>
              </a:rPr>
              <a:t>overestimate yield of  K</a:t>
            </a:r>
            <a:r>
              <a:rPr lang="en-US" sz="2000" baseline="30000" dirty="0" smtClean="0">
                <a:solidFill>
                  <a:srgbClr val="C00000"/>
                </a:solidFill>
              </a:rPr>
              <a:t>-</a:t>
            </a:r>
            <a:endParaRPr lang="en-US" sz="2000" baseline="30000" dirty="0" smtClean="0">
              <a:solidFill>
                <a:srgbClr val="C00000"/>
              </a:solidFill>
            </a:endParaRPr>
          </a:p>
          <a:p>
            <a:endParaRPr lang="en-US" sz="2000" baseline="0" dirty="0" smtClean="0">
              <a:solidFill>
                <a:schemeClr val="tx1"/>
              </a:solidFill>
            </a:endParaRPr>
          </a:p>
          <a:p>
            <a:pPr>
              <a:buFont typeface="Arial" pitchFamily="34" charset="0"/>
              <a:buChar char="•"/>
            </a:pPr>
            <a:endParaRPr lang="el-GR" sz="2000" b="1" baseline="0" dirty="0">
              <a:solidFill>
                <a:schemeClr val="accent2"/>
              </a:solidFill>
              <a:cs typeface="Times New Roman" pitchFamily="18" charset="0"/>
            </a:endParaRPr>
          </a:p>
        </p:txBody>
      </p:sp>
      <p:sp>
        <p:nvSpPr>
          <p:cNvPr id="5" name="Text Box 7"/>
          <p:cNvSpPr txBox="1">
            <a:spLocks noChangeArrowheads="1"/>
          </p:cNvSpPr>
          <p:nvPr/>
        </p:nvSpPr>
        <p:spPr bwMode="auto">
          <a:xfrm>
            <a:off x="4572000" y="2852936"/>
            <a:ext cx="2971800" cy="584775"/>
          </a:xfrm>
          <a:prstGeom prst="rect">
            <a:avLst/>
          </a:prstGeom>
          <a:noFill/>
          <a:ln w="9525" algn="ctr">
            <a:noFill/>
            <a:miter lim="800000"/>
            <a:headEnd/>
            <a:tailEnd/>
          </a:ln>
        </p:spPr>
        <p:txBody>
          <a:bodyPr>
            <a:spAutoFit/>
          </a:bodyPr>
          <a:lstStyle/>
          <a:p>
            <a:pPr>
              <a:spcBef>
                <a:spcPct val="50000"/>
              </a:spcBef>
            </a:pPr>
            <a:r>
              <a:rPr lang="en-US" sz="1600" b="0" i="1" baseline="0" dirty="0">
                <a:solidFill>
                  <a:schemeClr val="tx2"/>
                </a:solidFill>
              </a:rPr>
              <a:t>J. Phys. G: </a:t>
            </a:r>
            <a:r>
              <a:rPr lang="en-US" sz="1600" b="0" i="1" baseline="0" dirty="0" err="1">
                <a:solidFill>
                  <a:schemeClr val="tx2"/>
                </a:solidFill>
              </a:rPr>
              <a:t>Nucl</a:t>
            </a:r>
            <a:r>
              <a:rPr lang="en-US" sz="1600" b="0" i="1" baseline="0" dirty="0">
                <a:solidFill>
                  <a:schemeClr val="tx2"/>
                </a:solidFill>
              </a:rPr>
              <a:t>. Part. Phys. 27 (2001) </a:t>
            </a:r>
            <a:r>
              <a:rPr lang="en-US" sz="1600" b="0" i="1" baseline="0" dirty="0" smtClean="0">
                <a:solidFill>
                  <a:schemeClr val="tx2"/>
                </a:solidFill>
              </a:rPr>
              <a:t>275</a:t>
            </a:r>
            <a:endParaRPr lang="ru-RU" sz="1600" b="0" i="1" dirty="0">
              <a:solidFill>
                <a:schemeClr val="tx2"/>
              </a:solidFill>
            </a:endParaRPr>
          </a:p>
        </p:txBody>
      </p:sp>
      <p:sp>
        <p:nvSpPr>
          <p:cNvPr id="6" name="Содержимое 5"/>
          <p:cNvSpPr>
            <a:spLocks noGrp="1"/>
          </p:cNvSpPr>
          <p:nvPr>
            <p:ph idx="1"/>
          </p:nvPr>
        </p:nvSpPr>
        <p:spPr>
          <a:xfrm>
            <a:off x="1475656" y="1628800"/>
            <a:ext cx="2662064" cy="936104"/>
          </a:xfrm>
        </p:spPr>
        <p:txBody>
          <a:bodyPr/>
          <a:lstStyle/>
          <a:p>
            <a:pPr>
              <a:buNone/>
            </a:pPr>
            <a:r>
              <a:rPr lang="en-US" b="1" dirty="0" err="1" smtClean="0"/>
              <a:t>KaoS</a:t>
            </a:r>
            <a:r>
              <a:rPr lang="en-US" b="1" dirty="0" smtClean="0"/>
              <a:t> at SIS</a:t>
            </a:r>
            <a:endParaRPr lang="ru-RU" b="1" dirty="0"/>
          </a:p>
        </p:txBody>
      </p:sp>
      <p:pic>
        <p:nvPicPr>
          <p:cNvPr id="7" name="Рисунок 6" descr="kaos1.jpg"/>
          <p:cNvPicPr>
            <a:picLocks noChangeAspect="1"/>
          </p:cNvPicPr>
          <p:nvPr/>
        </p:nvPicPr>
        <p:blipFill>
          <a:blip r:embed="rId3" cstate="print"/>
          <a:stretch>
            <a:fillRect/>
          </a:stretch>
        </p:blipFill>
        <p:spPr>
          <a:xfrm>
            <a:off x="0" y="2348880"/>
            <a:ext cx="4095750" cy="3867150"/>
          </a:xfrm>
          <a:prstGeom prst="rect">
            <a:avLst/>
          </a:prstGeom>
        </p:spPr>
      </p:pic>
      <p:sp>
        <p:nvSpPr>
          <p:cNvPr id="8" name="Text Box 7"/>
          <p:cNvSpPr txBox="1">
            <a:spLocks noChangeArrowheads="1"/>
          </p:cNvSpPr>
          <p:nvPr/>
        </p:nvSpPr>
        <p:spPr bwMode="auto">
          <a:xfrm>
            <a:off x="3851920" y="3861048"/>
            <a:ext cx="5004048" cy="3477875"/>
          </a:xfrm>
          <a:prstGeom prst="rect">
            <a:avLst/>
          </a:prstGeom>
          <a:noFill/>
          <a:ln w="9525" algn="ctr">
            <a:noFill/>
            <a:miter lim="800000"/>
            <a:headEnd/>
            <a:tailEnd/>
          </a:ln>
        </p:spPr>
        <p:txBody>
          <a:bodyPr wrap="square">
            <a:spAutoFit/>
          </a:bodyPr>
          <a:lstStyle/>
          <a:p>
            <a:r>
              <a:rPr lang="en-US" sz="2000" baseline="0" dirty="0" smtClean="0">
                <a:solidFill>
                  <a:schemeClr val="tx2"/>
                </a:solidFill>
              </a:rPr>
              <a:t>RQMD:</a:t>
            </a:r>
          </a:p>
          <a:p>
            <a:pPr>
              <a:buFont typeface="Arial" pitchFamily="34" charset="0"/>
              <a:buChar char="•"/>
            </a:pPr>
            <a:r>
              <a:rPr lang="en-US" sz="2000" baseline="0" dirty="0">
                <a:solidFill>
                  <a:schemeClr val="tx2"/>
                </a:solidFill>
              </a:rPr>
              <a:t> </a:t>
            </a:r>
            <a:r>
              <a:rPr lang="en-US" sz="2000" baseline="0" dirty="0" smtClean="0">
                <a:solidFill>
                  <a:schemeClr val="tx2"/>
                </a:solidFill>
              </a:rPr>
              <a:t>K</a:t>
            </a:r>
            <a:r>
              <a:rPr lang="en-US" sz="2000" baseline="30000" dirty="0" smtClean="0">
                <a:solidFill>
                  <a:schemeClr val="tx2"/>
                </a:solidFill>
              </a:rPr>
              <a:t>+ </a:t>
            </a:r>
            <a:r>
              <a:rPr lang="en-US" sz="2000" baseline="0" dirty="0" smtClean="0">
                <a:solidFill>
                  <a:schemeClr val="tx2"/>
                </a:solidFill>
              </a:rPr>
              <a:t>N repulsive potential</a:t>
            </a:r>
            <a:endParaRPr lang="en-US" sz="2000" baseline="0" dirty="0" smtClean="0">
              <a:solidFill>
                <a:schemeClr val="tx2"/>
              </a:solidFill>
            </a:endParaRPr>
          </a:p>
          <a:p>
            <a:pPr>
              <a:buFont typeface="Arial" pitchFamily="34" charset="0"/>
              <a:buChar char="•"/>
            </a:pPr>
            <a:r>
              <a:rPr lang="en-US" sz="2000" baseline="0" dirty="0">
                <a:solidFill>
                  <a:schemeClr val="tx2"/>
                </a:solidFill>
              </a:rPr>
              <a:t> </a:t>
            </a:r>
            <a:r>
              <a:rPr lang="en-US" sz="2000" baseline="0" dirty="0" smtClean="0">
                <a:solidFill>
                  <a:schemeClr val="tx2"/>
                </a:solidFill>
              </a:rPr>
              <a:t> K</a:t>
            </a:r>
            <a:r>
              <a:rPr lang="en-US" sz="2000" baseline="30000" dirty="0" smtClean="0">
                <a:solidFill>
                  <a:schemeClr val="tx2"/>
                </a:solidFill>
              </a:rPr>
              <a:t>- </a:t>
            </a:r>
            <a:r>
              <a:rPr lang="en-US" sz="2000" baseline="0" dirty="0" smtClean="0">
                <a:solidFill>
                  <a:schemeClr val="tx2"/>
                </a:solidFill>
              </a:rPr>
              <a:t>N attractive potential</a:t>
            </a:r>
          </a:p>
          <a:p>
            <a:pPr>
              <a:buFont typeface="Arial" pitchFamily="34" charset="0"/>
              <a:buChar char="•"/>
            </a:pPr>
            <a:r>
              <a:rPr lang="en-US" sz="2000" baseline="0" dirty="0">
                <a:solidFill>
                  <a:schemeClr val="tx2"/>
                </a:solidFill>
              </a:rPr>
              <a:t> </a:t>
            </a:r>
            <a:r>
              <a:rPr lang="en-US" sz="2000" baseline="0" dirty="0" smtClean="0">
                <a:solidFill>
                  <a:schemeClr val="tx2"/>
                </a:solidFill>
              </a:rPr>
              <a:t>Momentum dependent </a:t>
            </a:r>
            <a:r>
              <a:rPr lang="en-US" sz="2000" baseline="0" dirty="0" err="1" smtClean="0">
                <a:solidFill>
                  <a:schemeClr val="tx2"/>
                </a:solidFill>
              </a:rPr>
              <a:t>Skyrme</a:t>
            </a:r>
            <a:r>
              <a:rPr lang="en-US" sz="2000" baseline="0" dirty="0" smtClean="0">
                <a:solidFill>
                  <a:schemeClr val="tx2"/>
                </a:solidFill>
              </a:rPr>
              <a:t> forces</a:t>
            </a:r>
            <a:endParaRPr lang="en-US" sz="2000" baseline="0" dirty="0" smtClean="0">
              <a:solidFill>
                <a:schemeClr val="tx2"/>
              </a:solidFill>
            </a:endParaRPr>
          </a:p>
          <a:p>
            <a:pPr>
              <a:buFont typeface="Arial" pitchFamily="34" charset="0"/>
              <a:buChar char="•"/>
            </a:pPr>
            <a:r>
              <a:rPr lang="en-US" sz="2000" baseline="0" dirty="0">
                <a:solidFill>
                  <a:schemeClr val="tx2"/>
                </a:solidFill>
              </a:rPr>
              <a:t> C</a:t>
            </a:r>
            <a:r>
              <a:rPr lang="en-US" sz="2000" baseline="0" dirty="0" smtClean="0">
                <a:solidFill>
                  <a:schemeClr val="tx2"/>
                </a:solidFill>
              </a:rPr>
              <a:t>ompression parameter</a:t>
            </a:r>
          </a:p>
          <a:p>
            <a:pPr lvl="1">
              <a:buFont typeface="Wingdings" pitchFamily="2" charset="2"/>
              <a:buChar char="ü"/>
            </a:pPr>
            <a:r>
              <a:rPr lang="en-US" sz="2000" baseline="0" dirty="0">
                <a:solidFill>
                  <a:schemeClr val="tx2"/>
                </a:solidFill>
              </a:rPr>
              <a:t> </a:t>
            </a:r>
            <a:r>
              <a:rPr lang="en-US" sz="2000" baseline="0" dirty="0" smtClean="0">
                <a:solidFill>
                  <a:schemeClr val="tx2"/>
                </a:solidFill>
              </a:rPr>
              <a:t>soft – 200 </a:t>
            </a:r>
            <a:r>
              <a:rPr lang="en-US" sz="2000" baseline="0" dirty="0" err="1" smtClean="0">
                <a:solidFill>
                  <a:schemeClr val="tx2"/>
                </a:solidFill>
              </a:rPr>
              <a:t>MeV</a:t>
            </a:r>
            <a:endParaRPr lang="en-US" sz="2000" baseline="0" dirty="0" smtClean="0">
              <a:solidFill>
                <a:schemeClr val="tx2"/>
              </a:solidFill>
            </a:endParaRPr>
          </a:p>
          <a:p>
            <a:pPr lvl="1">
              <a:buFont typeface="Wingdings" pitchFamily="2" charset="2"/>
              <a:buChar char="ü"/>
            </a:pPr>
            <a:r>
              <a:rPr lang="en-US" sz="2000" baseline="0" dirty="0">
                <a:solidFill>
                  <a:schemeClr val="tx2"/>
                </a:solidFill>
              </a:rPr>
              <a:t> </a:t>
            </a:r>
            <a:r>
              <a:rPr lang="en-US" sz="2000" baseline="0" dirty="0" smtClean="0">
                <a:solidFill>
                  <a:schemeClr val="tx2"/>
                </a:solidFill>
              </a:rPr>
              <a:t>hard – 380 </a:t>
            </a:r>
            <a:r>
              <a:rPr lang="en-US" sz="2000" baseline="0" dirty="0" err="1" smtClean="0">
                <a:solidFill>
                  <a:schemeClr val="tx2"/>
                </a:solidFill>
              </a:rPr>
              <a:t>MeV</a:t>
            </a:r>
            <a:endParaRPr lang="en-US" sz="2000" baseline="0" dirty="0" smtClean="0">
              <a:solidFill>
                <a:schemeClr val="tx2"/>
              </a:solidFill>
            </a:endParaRPr>
          </a:p>
          <a:p>
            <a:pPr lvl="1">
              <a:buFont typeface="Wingdings" pitchFamily="2" charset="2"/>
              <a:buChar char="ü"/>
            </a:pPr>
            <a:endParaRPr lang="en-US" sz="2000" baseline="0" dirty="0" smtClean="0">
              <a:solidFill>
                <a:schemeClr val="tx2"/>
              </a:solidFill>
            </a:endParaRPr>
          </a:p>
          <a:p>
            <a:pPr>
              <a:buFont typeface="Arial" pitchFamily="34" charset="0"/>
              <a:buChar char="•"/>
            </a:pPr>
            <a:endParaRPr lang="en-US" sz="2000" baseline="0" dirty="0" smtClean="0">
              <a:solidFill>
                <a:schemeClr val="tx2"/>
              </a:solidFill>
            </a:endParaRPr>
          </a:p>
          <a:p>
            <a:endParaRPr lang="en-US" sz="2000" baseline="0" dirty="0" smtClean="0">
              <a:solidFill>
                <a:schemeClr val="tx1"/>
              </a:solidFill>
            </a:endParaRPr>
          </a:p>
          <a:p>
            <a:pPr>
              <a:buFont typeface="Arial" pitchFamily="34" charset="0"/>
              <a:buChar char="•"/>
            </a:pPr>
            <a:endParaRPr lang="el-GR" sz="2000" b="1" baseline="0" dirty="0">
              <a:solidFill>
                <a:schemeClr val="accent2"/>
              </a:solidFill>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title"/>
          </p:nvPr>
        </p:nvSpPr>
        <p:spPr>
          <a:xfrm>
            <a:off x="0" y="115888"/>
            <a:ext cx="8964613" cy="633412"/>
          </a:xfrm>
        </p:spPr>
        <p:txBody>
          <a:bodyPr/>
          <a:lstStyle/>
          <a:p>
            <a:pPr eaLnBrk="1" hangingPunct="1"/>
            <a:r>
              <a:rPr lang="en-US" sz="2800" b="1" smtClean="0">
                <a:solidFill>
                  <a:schemeClr val="accent2"/>
                </a:solidFill>
              </a:rPr>
              <a:t>Excitation functions of K</a:t>
            </a:r>
            <a:r>
              <a:rPr lang="en-US" sz="2800" b="1" baseline="30000" smtClean="0">
                <a:solidFill>
                  <a:schemeClr val="accent2"/>
                </a:solidFill>
              </a:rPr>
              <a:t>+</a:t>
            </a:r>
            <a:r>
              <a:rPr lang="en-US" sz="2800" b="1" smtClean="0">
                <a:solidFill>
                  <a:schemeClr val="accent2"/>
                </a:solidFill>
              </a:rPr>
              <a:t>/</a:t>
            </a:r>
            <a:r>
              <a:rPr lang="el-GR" sz="2800" b="1" smtClean="0">
                <a:solidFill>
                  <a:schemeClr val="accent2"/>
                </a:solidFill>
                <a:latin typeface="Times New Roman" pitchFamily="18" charset="0"/>
                <a:cs typeface="Times New Roman" pitchFamily="18" charset="0"/>
              </a:rPr>
              <a:t>π</a:t>
            </a:r>
            <a:r>
              <a:rPr lang="en-US" sz="2800" b="1" baseline="30000" smtClean="0">
                <a:solidFill>
                  <a:schemeClr val="accent2"/>
                </a:solidFill>
                <a:latin typeface="Times New Roman" pitchFamily="18" charset="0"/>
                <a:cs typeface="Times New Roman" pitchFamily="18" charset="0"/>
              </a:rPr>
              <a:t>+</a:t>
            </a:r>
            <a:r>
              <a:rPr lang="en-US" sz="2800" b="1" smtClean="0">
                <a:solidFill>
                  <a:schemeClr val="accent2"/>
                </a:solidFill>
                <a:latin typeface="Times New Roman" pitchFamily="18" charset="0"/>
                <a:cs typeface="Times New Roman" pitchFamily="18" charset="0"/>
              </a:rPr>
              <a:t>, K</a:t>
            </a:r>
            <a:r>
              <a:rPr lang="en-US" sz="2800" b="1" baseline="30000" smtClean="0">
                <a:solidFill>
                  <a:schemeClr val="accent2"/>
                </a:solidFill>
                <a:latin typeface="Times New Roman" pitchFamily="18" charset="0"/>
                <a:cs typeface="Times New Roman" pitchFamily="18" charset="0"/>
              </a:rPr>
              <a:t>-</a:t>
            </a:r>
            <a:r>
              <a:rPr lang="en-US" sz="2800" b="1" smtClean="0">
                <a:solidFill>
                  <a:schemeClr val="accent2"/>
                </a:solidFill>
                <a:latin typeface="Times New Roman" pitchFamily="18" charset="0"/>
                <a:cs typeface="Times New Roman" pitchFamily="18" charset="0"/>
              </a:rPr>
              <a:t>/</a:t>
            </a:r>
            <a:r>
              <a:rPr lang="el-GR" sz="2800" b="1" smtClean="0">
                <a:solidFill>
                  <a:schemeClr val="accent2"/>
                </a:solidFill>
                <a:latin typeface="Times New Roman" pitchFamily="18" charset="0"/>
                <a:cs typeface="Times New Roman" pitchFamily="18" charset="0"/>
              </a:rPr>
              <a:t>π</a:t>
            </a:r>
            <a:r>
              <a:rPr lang="en-US" sz="2800" b="1" baseline="30000" smtClean="0">
                <a:solidFill>
                  <a:schemeClr val="accent2"/>
                </a:solidFill>
                <a:latin typeface="Times New Roman" pitchFamily="18" charset="0"/>
                <a:cs typeface="Times New Roman" pitchFamily="18" charset="0"/>
              </a:rPr>
              <a:t>-</a:t>
            </a:r>
            <a:r>
              <a:rPr lang="en-US" sz="2800" b="1" smtClean="0">
                <a:solidFill>
                  <a:schemeClr val="accent2"/>
                </a:solidFill>
                <a:latin typeface="Times New Roman" pitchFamily="18" charset="0"/>
                <a:cs typeface="Times New Roman" pitchFamily="18" charset="0"/>
              </a:rPr>
              <a:t> and (</a:t>
            </a:r>
            <a:r>
              <a:rPr lang="el-GR" sz="2800" b="1" smtClean="0">
                <a:solidFill>
                  <a:schemeClr val="accent2"/>
                </a:solidFill>
                <a:latin typeface="Times New Roman" pitchFamily="18" charset="0"/>
                <a:cs typeface="Times New Roman" pitchFamily="18" charset="0"/>
              </a:rPr>
              <a:t>Λ</a:t>
            </a:r>
            <a:r>
              <a:rPr lang="en-US" sz="2800" b="1" smtClean="0">
                <a:solidFill>
                  <a:schemeClr val="accent2"/>
                </a:solidFill>
                <a:latin typeface="Times New Roman" pitchFamily="18" charset="0"/>
                <a:cs typeface="Times New Roman" pitchFamily="18" charset="0"/>
              </a:rPr>
              <a:t>+</a:t>
            </a:r>
            <a:r>
              <a:rPr lang="el-GR" sz="2800" b="1" smtClean="0">
                <a:solidFill>
                  <a:schemeClr val="accent2"/>
                </a:solidFill>
                <a:latin typeface="Times New Roman" pitchFamily="18" charset="0"/>
                <a:cs typeface="Times New Roman" pitchFamily="18" charset="0"/>
              </a:rPr>
              <a:t>Σ</a:t>
            </a:r>
            <a:r>
              <a:rPr lang="en-US" sz="2800" b="1" baseline="30000" smtClean="0">
                <a:solidFill>
                  <a:schemeClr val="accent2"/>
                </a:solidFill>
                <a:latin typeface="Times New Roman" pitchFamily="18" charset="0"/>
                <a:cs typeface="Times New Roman" pitchFamily="18" charset="0"/>
              </a:rPr>
              <a:t>0</a:t>
            </a:r>
            <a:r>
              <a:rPr lang="en-US" sz="2800" b="1" smtClean="0">
                <a:solidFill>
                  <a:schemeClr val="accent2"/>
                </a:solidFill>
                <a:latin typeface="Times New Roman" pitchFamily="18" charset="0"/>
                <a:cs typeface="Times New Roman" pitchFamily="18" charset="0"/>
              </a:rPr>
              <a:t>)/</a:t>
            </a:r>
            <a:r>
              <a:rPr lang="el-GR" sz="2800" b="1" smtClean="0">
                <a:solidFill>
                  <a:schemeClr val="accent2"/>
                </a:solidFill>
                <a:latin typeface="Times New Roman" pitchFamily="18" charset="0"/>
                <a:cs typeface="Times New Roman" pitchFamily="18" charset="0"/>
              </a:rPr>
              <a:t>π</a:t>
            </a:r>
            <a:r>
              <a:rPr lang="en-US" sz="2800" b="1" smtClean="0">
                <a:solidFill>
                  <a:schemeClr val="accent2"/>
                </a:solidFill>
                <a:latin typeface="Times New Roman" pitchFamily="18" charset="0"/>
                <a:cs typeface="Times New Roman" pitchFamily="18" charset="0"/>
              </a:rPr>
              <a:t> ratios</a:t>
            </a:r>
            <a:endParaRPr lang="el-GR" sz="2800" b="1" smtClean="0">
              <a:solidFill>
                <a:schemeClr val="accent2"/>
              </a:solidFill>
              <a:latin typeface="Times New Roman" pitchFamily="18" charset="0"/>
              <a:cs typeface="Times New Roman" pitchFamily="18" charset="0"/>
            </a:endParaRPr>
          </a:p>
        </p:txBody>
      </p:sp>
      <p:pic>
        <p:nvPicPr>
          <p:cNvPr id="52227" name="Picture 4"/>
          <p:cNvPicPr>
            <a:picLocks noChangeAspect="1" noChangeArrowheads="1"/>
          </p:cNvPicPr>
          <p:nvPr>
            <p:ph idx="1"/>
          </p:nvPr>
        </p:nvPicPr>
        <p:blipFill>
          <a:blip r:embed="rId2" cstate="print"/>
          <a:srcRect/>
          <a:stretch>
            <a:fillRect/>
          </a:stretch>
        </p:blipFill>
        <p:spPr>
          <a:xfrm>
            <a:off x="107950" y="692150"/>
            <a:ext cx="5030788" cy="6165850"/>
          </a:xfrm>
          <a:noFill/>
        </p:spPr>
      </p:pic>
      <p:sp>
        <p:nvSpPr>
          <p:cNvPr id="52228" name="Text Box 7"/>
          <p:cNvSpPr txBox="1">
            <a:spLocks noChangeArrowheads="1"/>
          </p:cNvSpPr>
          <p:nvPr/>
        </p:nvSpPr>
        <p:spPr bwMode="auto">
          <a:xfrm>
            <a:off x="5219700" y="1773238"/>
            <a:ext cx="3851275" cy="3323987"/>
          </a:xfrm>
          <a:prstGeom prst="rect">
            <a:avLst/>
          </a:prstGeom>
          <a:noFill/>
          <a:ln w="9525" algn="ctr">
            <a:noFill/>
            <a:miter lim="800000"/>
            <a:headEnd/>
            <a:tailEnd/>
          </a:ln>
        </p:spPr>
        <p:txBody>
          <a:bodyPr>
            <a:spAutoFit/>
          </a:bodyPr>
          <a:lstStyle/>
          <a:p>
            <a:pPr>
              <a:buFont typeface="Arial" pitchFamily="34" charset="0"/>
              <a:buChar char="•"/>
            </a:pPr>
            <a:r>
              <a:rPr lang="en-US" sz="2000" baseline="0" dirty="0" smtClean="0">
                <a:solidFill>
                  <a:srgbClr val="C00000"/>
                </a:solidFill>
              </a:rPr>
              <a:t> Clear evidence for “horn” structure in K+/pi+ and Lambda/pi+ at </a:t>
            </a:r>
            <a:r>
              <a:rPr lang="en-US" sz="2000" baseline="0" dirty="0">
                <a:solidFill>
                  <a:srgbClr val="C00000"/>
                </a:solidFill>
                <a:cs typeface="Times New Roman" pitchFamily="18" charset="0"/>
              </a:rPr>
              <a:t>~30 A </a:t>
            </a:r>
            <a:r>
              <a:rPr lang="en-US" sz="2000" baseline="0" dirty="0" err="1">
                <a:solidFill>
                  <a:srgbClr val="C00000"/>
                </a:solidFill>
                <a:cs typeface="Times New Roman" pitchFamily="18" charset="0"/>
              </a:rPr>
              <a:t>GeV</a:t>
            </a:r>
            <a:r>
              <a:rPr lang="en-US" sz="2000" baseline="0" dirty="0">
                <a:solidFill>
                  <a:srgbClr val="C00000"/>
                </a:solidFill>
                <a:cs typeface="Times New Roman" pitchFamily="18" charset="0"/>
              </a:rPr>
              <a:t> </a:t>
            </a:r>
            <a:r>
              <a:rPr lang="en-US" sz="2000" baseline="0" dirty="0" smtClean="0">
                <a:solidFill>
                  <a:srgbClr val="C00000"/>
                </a:solidFill>
              </a:rPr>
              <a:t>!</a:t>
            </a:r>
          </a:p>
          <a:p>
            <a:endParaRPr lang="en-US" sz="2000" baseline="0" dirty="0" smtClean="0">
              <a:solidFill>
                <a:schemeClr val="tx1"/>
              </a:solidFill>
            </a:endParaRPr>
          </a:p>
          <a:p>
            <a:pPr>
              <a:buFont typeface="Arial" pitchFamily="34" charset="0"/>
              <a:buChar char="•"/>
            </a:pPr>
            <a:r>
              <a:rPr lang="en-US" sz="2000" baseline="0" dirty="0" smtClean="0">
                <a:solidFill>
                  <a:srgbClr val="C00000"/>
                </a:solidFill>
              </a:rPr>
              <a:t> Non-horn structure in K-/pi-  </a:t>
            </a:r>
          </a:p>
          <a:p>
            <a:pPr>
              <a:spcBef>
                <a:spcPct val="50000"/>
              </a:spcBef>
              <a:buFont typeface="Arial" pitchFamily="34" charset="0"/>
              <a:buChar char="•"/>
            </a:pPr>
            <a:r>
              <a:rPr lang="en-US" sz="2000" b="1" baseline="0" dirty="0" smtClean="0">
                <a:solidFill>
                  <a:schemeClr val="accent2"/>
                </a:solidFill>
                <a:cs typeface="Times New Roman" pitchFamily="18" charset="0"/>
              </a:rPr>
              <a:t> “</a:t>
            </a:r>
            <a:r>
              <a:rPr lang="en-US" sz="2000" b="1" baseline="0" dirty="0">
                <a:solidFill>
                  <a:schemeClr val="accent2"/>
                </a:solidFill>
                <a:cs typeface="Times New Roman" pitchFamily="18" charset="0"/>
              </a:rPr>
              <a:t>horn</a:t>
            </a:r>
            <a:r>
              <a:rPr lang="en-US" sz="2000" b="1" baseline="0" dirty="0" smtClean="0">
                <a:solidFill>
                  <a:schemeClr val="accent2"/>
                </a:solidFill>
                <a:cs typeface="Times New Roman" pitchFamily="18" charset="0"/>
              </a:rPr>
              <a:t>” is </a:t>
            </a:r>
            <a:r>
              <a:rPr lang="en-US" sz="2000" b="1" baseline="0" dirty="0">
                <a:solidFill>
                  <a:srgbClr val="C00000"/>
                </a:solidFill>
                <a:cs typeface="Times New Roman" pitchFamily="18" charset="0"/>
              </a:rPr>
              <a:t>not reproduced </a:t>
            </a:r>
            <a:r>
              <a:rPr lang="en-US" sz="2000" b="1" baseline="0" dirty="0">
                <a:solidFill>
                  <a:schemeClr val="accent2"/>
                </a:solidFill>
                <a:cs typeface="Times New Roman" pitchFamily="18" charset="0"/>
              </a:rPr>
              <a:t>by </a:t>
            </a:r>
            <a:r>
              <a:rPr lang="en-US" sz="2000" b="1" baseline="0" dirty="0" err="1">
                <a:solidFill>
                  <a:schemeClr val="accent2"/>
                </a:solidFill>
                <a:cs typeface="Times New Roman" pitchFamily="18" charset="0"/>
              </a:rPr>
              <a:t>hadronic</a:t>
            </a:r>
            <a:r>
              <a:rPr lang="en-US" sz="2000" b="1" baseline="0" dirty="0">
                <a:solidFill>
                  <a:schemeClr val="accent2"/>
                </a:solidFill>
                <a:cs typeface="Times New Roman" pitchFamily="18" charset="0"/>
              </a:rPr>
              <a:t> transport </a:t>
            </a:r>
            <a:r>
              <a:rPr lang="en-US" sz="2000" b="1" baseline="0" dirty="0" smtClean="0">
                <a:solidFill>
                  <a:schemeClr val="accent2"/>
                </a:solidFill>
                <a:cs typeface="Times New Roman" pitchFamily="18" charset="0"/>
              </a:rPr>
              <a:t>models</a:t>
            </a:r>
          </a:p>
          <a:p>
            <a:pPr>
              <a:spcBef>
                <a:spcPct val="50000"/>
              </a:spcBef>
              <a:buFont typeface="Arial" pitchFamily="34" charset="0"/>
              <a:buChar char="•"/>
            </a:pPr>
            <a:r>
              <a:rPr lang="en-US" sz="2000" baseline="0" dirty="0">
                <a:solidFill>
                  <a:schemeClr val="accent2"/>
                </a:solidFill>
                <a:cs typeface="Times New Roman" pitchFamily="18" charset="0"/>
              </a:rPr>
              <a:t> </a:t>
            </a:r>
            <a:r>
              <a:rPr lang="en-US" sz="2000" baseline="0" dirty="0" smtClean="0">
                <a:solidFill>
                  <a:srgbClr val="C00000"/>
                </a:solidFill>
                <a:cs typeface="Times New Roman" pitchFamily="18" charset="0"/>
              </a:rPr>
              <a:t>New degrees of freedom?</a:t>
            </a:r>
            <a:endParaRPr lang="en-US" sz="2000" b="1" baseline="0" dirty="0" smtClean="0">
              <a:solidFill>
                <a:srgbClr val="C00000"/>
              </a:solidFill>
              <a:cs typeface="Times New Roman" pitchFamily="18" charset="0"/>
            </a:endParaRPr>
          </a:p>
          <a:p>
            <a:pPr>
              <a:spcBef>
                <a:spcPct val="50000"/>
              </a:spcBef>
            </a:pPr>
            <a:endParaRPr lang="el-GR" sz="2000" b="1" baseline="0" dirty="0">
              <a:solidFill>
                <a:schemeClr val="accent2"/>
              </a:solidFill>
              <a:cs typeface="Times New Roman" pitchFamily="18" charset="0"/>
            </a:endParaRPr>
          </a:p>
        </p:txBody>
      </p:sp>
      <p:sp>
        <p:nvSpPr>
          <p:cNvPr id="5" name="Text Box 7"/>
          <p:cNvSpPr txBox="1">
            <a:spLocks noChangeArrowheads="1"/>
          </p:cNvSpPr>
          <p:nvPr/>
        </p:nvSpPr>
        <p:spPr bwMode="auto">
          <a:xfrm>
            <a:off x="5436096" y="836712"/>
            <a:ext cx="2971800" cy="461665"/>
          </a:xfrm>
          <a:prstGeom prst="rect">
            <a:avLst/>
          </a:prstGeom>
          <a:noFill/>
          <a:ln w="9525" algn="ctr">
            <a:noFill/>
            <a:miter lim="800000"/>
            <a:headEnd/>
            <a:tailEnd/>
          </a:ln>
        </p:spPr>
        <p:txBody>
          <a:bodyPr>
            <a:spAutoFit/>
          </a:bodyPr>
          <a:lstStyle/>
          <a:p>
            <a:pPr>
              <a:spcBef>
                <a:spcPct val="50000"/>
              </a:spcBef>
            </a:pPr>
            <a:r>
              <a:rPr lang="en-US" sz="1800" dirty="0" err="1">
                <a:solidFill>
                  <a:schemeClr val="accent1">
                    <a:lumMod val="50000"/>
                  </a:schemeClr>
                </a:solidFill>
              </a:rPr>
              <a:t>Phys.Rev</a:t>
            </a:r>
            <a:r>
              <a:rPr lang="en-US" sz="1800" dirty="0">
                <a:solidFill>
                  <a:schemeClr val="accent1">
                    <a:lumMod val="50000"/>
                  </a:schemeClr>
                </a:solidFill>
              </a:rPr>
              <a:t>. </a:t>
            </a:r>
            <a:r>
              <a:rPr lang="en-US" sz="1800" b="1" dirty="0">
                <a:solidFill>
                  <a:schemeClr val="accent1">
                    <a:lumMod val="50000"/>
                  </a:schemeClr>
                </a:solidFill>
              </a:rPr>
              <a:t>C69</a:t>
            </a:r>
            <a:r>
              <a:rPr lang="en-US" sz="1800" dirty="0">
                <a:solidFill>
                  <a:schemeClr val="accent1">
                    <a:lumMod val="50000"/>
                  </a:schemeClr>
                </a:solidFill>
              </a:rPr>
              <a:t> (2004) 015202 PRL </a:t>
            </a:r>
            <a:r>
              <a:rPr lang="en-US" sz="1800" b="1" dirty="0">
                <a:solidFill>
                  <a:schemeClr val="accent1">
                    <a:lumMod val="50000"/>
                  </a:schemeClr>
                </a:solidFill>
              </a:rPr>
              <a:t>92</a:t>
            </a:r>
            <a:r>
              <a:rPr lang="en-US" sz="1800" dirty="0">
                <a:solidFill>
                  <a:schemeClr val="accent1">
                    <a:lumMod val="50000"/>
                  </a:schemeClr>
                </a:solidFill>
              </a:rPr>
              <a:t> (2004) 013302</a:t>
            </a:r>
            <a:endParaRPr lang="ru-RU" sz="1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a:xfrm>
            <a:off x="457200" y="0"/>
            <a:ext cx="8229600" cy="620713"/>
          </a:xfrm>
        </p:spPr>
        <p:txBody>
          <a:bodyPr/>
          <a:lstStyle/>
          <a:p>
            <a:pPr eaLnBrk="1" hangingPunct="1"/>
            <a:r>
              <a:rPr lang="en-US" sz="2800" b="1" smtClean="0">
                <a:solidFill>
                  <a:schemeClr val="accent2"/>
                </a:solidFill>
              </a:rPr>
              <a:t>Inverse T slopes of K</a:t>
            </a:r>
            <a:r>
              <a:rPr lang="en-US" sz="2800" b="1" baseline="30000" smtClean="0">
                <a:solidFill>
                  <a:schemeClr val="accent2"/>
                </a:solidFill>
              </a:rPr>
              <a:t>+</a:t>
            </a:r>
            <a:r>
              <a:rPr lang="en-US" sz="2800" b="1" smtClean="0">
                <a:solidFill>
                  <a:schemeClr val="accent2"/>
                </a:solidFill>
              </a:rPr>
              <a:t> and K</a:t>
            </a:r>
            <a:r>
              <a:rPr lang="en-US" sz="2800" b="1" baseline="30000" smtClean="0">
                <a:solidFill>
                  <a:schemeClr val="accent2"/>
                </a:solidFill>
              </a:rPr>
              <a:t>-</a:t>
            </a:r>
            <a:r>
              <a:rPr lang="en-US" sz="2800" b="1" smtClean="0">
                <a:solidFill>
                  <a:schemeClr val="accent2"/>
                </a:solidFill>
              </a:rPr>
              <a:t> spectra</a:t>
            </a:r>
            <a:endParaRPr lang="ru-RU" sz="2800" b="1" smtClean="0">
              <a:solidFill>
                <a:schemeClr val="accent2"/>
              </a:solidFill>
            </a:endParaRPr>
          </a:p>
        </p:txBody>
      </p:sp>
      <p:graphicFrame>
        <p:nvGraphicFramePr>
          <p:cNvPr id="2050" name="Object 4"/>
          <p:cNvGraphicFramePr>
            <a:graphicFrameLocks noChangeAspect="1"/>
          </p:cNvGraphicFramePr>
          <p:nvPr>
            <p:ph idx="1"/>
          </p:nvPr>
        </p:nvGraphicFramePr>
        <p:xfrm>
          <a:off x="107950" y="333375"/>
          <a:ext cx="5545138" cy="6486525"/>
        </p:xfrm>
        <a:graphic>
          <a:graphicData uri="http://schemas.openxmlformats.org/presentationml/2006/ole">
            <p:oleObj spid="_x0000_s84994" name="Graph" r:id="rId3" imgW="3920400" imgH="3877200" progId="Origin50.Graph">
              <p:embed/>
            </p:oleObj>
          </a:graphicData>
        </a:graphic>
      </p:graphicFrame>
      <p:sp>
        <p:nvSpPr>
          <p:cNvPr id="2052" name="Text Box 7"/>
          <p:cNvSpPr txBox="1">
            <a:spLocks noChangeArrowheads="1"/>
          </p:cNvSpPr>
          <p:nvPr/>
        </p:nvSpPr>
        <p:spPr bwMode="auto">
          <a:xfrm>
            <a:off x="5652120" y="1196752"/>
            <a:ext cx="2971800" cy="461665"/>
          </a:xfrm>
          <a:prstGeom prst="rect">
            <a:avLst/>
          </a:prstGeom>
          <a:noFill/>
          <a:ln w="9525" algn="ctr">
            <a:noFill/>
            <a:miter lim="800000"/>
            <a:headEnd/>
            <a:tailEnd/>
          </a:ln>
        </p:spPr>
        <p:txBody>
          <a:bodyPr>
            <a:spAutoFit/>
          </a:bodyPr>
          <a:lstStyle/>
          <a:p>
            <a:pPr>
              <a:spcBef>
                <a:spcPct val="50000"/>
              </a:spcBef>
            </a:pPr>
            <a:r>
              <a:rPr lang="en-US" sz="1800" dirty="0" err="1">
                <a:solidFill>
                  <a:schemeClr val="accent1">
                    <a:lumMod val="50000"/>
                  </a:schemeClr>
                </a:solidFill>
              </a:rPr>
              <a:t>Phys.Rev</a:t>
            </a:r>
            <a:r>
              <a:rPr lang="en-US" sz="1800" dirty="0">
                <a:solidFill>
                  <a:schemeClr val="accent1">
                    <a:lumMod val="50000"/>
                  </a:schemeClr>
                </a:solidFill>
              </a:rPr>
              <a:t>. </a:t>
            </a:r>
            <a:r>
              <a:rPr lang="en-US" sz="1800" b="1" dirty="0">
                <a:solidFill>
                  <a:schemeClr val="accent1">
                    <a:lumMod val="50000"/>
                  </a:schemeClr>
                </a:solidFill>
              </a:rPr>
              <a:t>C69</a:t>
            </a:r>
            <a:r>
              <a:rPr lang="en-US" sz="1800" dirty="0">
                <a:solidFill>
                  <a:schemeClr val="accent1">
                    <a:lumMod val="50000"/>
                  </a:schemeClr>
                </a:solidFill>
              </a:rPr>
              <a:t> (2004) 015202 PRL </a:t>
            </a:r>
            <a:r>
              <a:rPr lang="en-US" sz="1800" b="1" dirty="0">
                <a:solidFill>
                  <a:schemeClr val="accent1">
                    <a:lumMod val="50000"/>
                  </a:schemeClr>
                </a:solidFill>
              </a:rPr>
              <a:t>92</a:t>
            </a:r>
            <a:r>
              <a:rPr lang="en-US" sz="1800" dirty="0">
                <a:solidFill>
                  <a:schemeClr val="accent1">
                    <a:lumMod val="50000"/>
                  </a:schemeClr>
                </a:solidFill>
              </a:rPr>
              <a:t> (2004) 013302</a:t>
            </a:r>
            <a:endParaRPr lang="ru-RU" sz="1800" dirty="0">
              <a:solidFill>
                <a:schemeClr val="accent1">
                  <a:lumMod val="50000"/>
                </a:schemeClr>
              </a:solidFill>
            </a:endParaRPr>
          </a:p>
        </p:txBody>
      </p:sp>
      <p:sp>
        <p:nvSpPr>
          <p:cNvPr id="2053" name="Text Box 8"/>
          <p:cNvSpPr txBox="1">
            <a:spLocks noChangeArrowheads="1"/>
          </p:cNvSpPr>
          <p:nvPr/>
        </p:nvSpPr>
        <p:spPr bwMode="auto">
          <a:xfrm>
            <a:off x="5435600" y="2636912"/>
            <a:ext cx="3708400" cy="1523494"/>
          </a:xfrm>
          <a:prstGeom prst="rect">
            <a:avLst/>
          </a:prstGeom>
          <a:noFill/>
          <a:ln w="9525" algn="ctr">
            <a:noFill/>
            <a:miter lim="800000"/>
            <a:headEnd/>
            <a:tailEnd/>
          </a:ln>
        </p:spPr>
        <p:txBody>
          <a:bodyPr>
            <a:spAutoFit/>
          </a:bodyPr>
          <a:lstStyle/>
          <a:p>
            <a:pPr>
              <a:spcBef>
                <a:spcPct val="50000"/>
              </a:spcBef>
            </a:pPr>
            <a:r>
              <a:rPr lang="en-US" baseline="0" dirty="0" smtClean="0">
                <a:solidFill>
                  <a:schemeClr val="accent2"/>
                </a:solidFill>
                <a:cs typeface="Times New Roman" pitchFamily="18" charset="0"/>
              </a:rPr>
              <a:t>Inverse slope is </a:t>
            </a:r>
            <a:r>
              <a:rPr lang="en-US" baseline="0" dirty="0">
                <a:solidFill>
                  <a:srgbClr val="C00000"/>
                </a:solidFill>
                <a:cs typeface="Times New Roman" pitchFamily="18" charset="0"/>
              </a:rPr>
              <a:t>not reproduced </a:t>
            </a:r>
            <a:r>
              <a:rPr lang="en-US" baseline="0" dirty="0">
                <a:solidFill>
                  <a:schemeClr val="accent2"/>
                </a:solidFill>
                <a:cs typeface="Times New Roman" pitchFamily="18" charset="0"/>
              </a:rPr>
              <a:t>by </a:t>
            </a:r>
            <a:r>
              <a:rPr lang="en-US" baseline="0" dirty="0" err="1">
                <a:solidFill>
                  <a:schemeClr val="accent2"/>
                </a:solidFill>
                <a:cs typeface="Times New Roman" pitchFamily="18" charset="0"/>
              </a:rPr>
              <a:t>hadronic</a:t>
            </a:r>
            <a:r>
              <a:rPr lang="en-US" baseline="0" dirty="0">
                <a:solidFill>
                  <a:schemeClr val="accent2"/>
                </a:solidFill>
                <a:cs typeface="Times New Roman" pitchFamily="18" charset="0"/>
              </a:rPr>
              <a:t> transport </a:t>
            </a:r>
            <a:r>
              <a:rPr lang="en-US" baseline="0" dirty="0" smtClean="0">
                <a:solidFill>
                  <a:schemeClr val="accent2"/>
                </a:solidFill>
                <a:cs typeface="Times New Roman" pitchFamily="18" charset="0"/>
              </a:rPr>
              <a:t>models</a:t>
            </a:r>
          </a:p>
          <a:p>
            <a:pPr>
              <a:spcBef>
                <a:spcPct val="50000"/>
              </a:spcBef>
            </a:pPr>
            <a:r>
              <a:rPr lang="en-US" baseline="0" dirty="0" smtClean="0">
                <a:solidFill>
                  <a:schemeClr val="accent2"/>
                </a:solidFill>
                <a:cs typeface="Times New Roman" pitchFamily="18" charset="0"/>
              </a:rPr>
              <a:t> </a:t>
            </a:r>
            <a:r>
              <a:rPr lang="en-US" baseline="0" dirty="0" smtClean="0">
                <a:solidFill>
                  <a:srgbClr val="C00000"/>
                </a:solidFill>
                <a:cs typeface="Times New Roman" pitchFamily="18" charset="0"/>
              </a:rPr>
              <a:t>New degrees of freedom?</a:t>
            </a:r>
            <a:endParaRPr lang="en-US" baseline="0" dirty="0">
              <a:solidFill>
                <a:srgbClr val="C00000"/>
              </a:solidFill>
              <a:cs typeface="Times New Roman" pitchFamily="18" charset="0"/>
            </a:endParaRPr>
          </a:p>
          <a:p>
            <a:pPr>
              <a:spcBef>
                <a:spcPct val="50000"/>
              </a:spcBef>
            </a:pPr>
            <a:endParaRPr lang="en-US" baseline="0" dirty="0">
              <a:solidFill>
                <a:schemeClr val="accent2"/>
              </a:solidFill>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274639"/>
            <a:ext cx="8229600" cy="634082"/>
          </a:xfrm>
        </p:spPr>
        <p:txBody>
          <a:bodyPr/>
          <a:lstStyle/>
          <a:p>
            <a:pPr eaLnBrk="1" hangingPunct="1"/>
            <a:r>
              <a:rPr lang="en-US" sz="3200" b="1" dirty="0" smtClean="0">
                <a:latin typeface="Times New Roman" pitchFamily="18" charset="0"/>
                <a:cs typeface="Times New Roman" pitchFamily="18" charset="0"/>
              </a:rPr>
              <a:t>Is ‘horn’-effect a signal of PT?</a:t>
            </a:r>
            <a:endParaRPr lang="en-US" sz="3200" b="1" dirty="0" smtClean="0">
              <a:latin typeface="Times New Roman" pitchFamily="18" charset="0"/>
              <a:cs typeface="Times New Roman" pitchFamily="18" charset="0"/>
            </a:endParaRPr>
          </a:p>
        </p:txBody>
      </p:sp>
      <p:sp>
        <p:nvSpPr>
          <p:cNvPr id="11267" name="Содержимое 2"/>
          <p:cNvSpPr>
            <a:spLocks noGrp="1"/>
          </p:cNvSpPr>
          <p:nvPr>
            <p:ph idx="1"/>
          </p:nvPr>
        </p:nvSpPr>
        <p:spPr>
          <a:xfrm>
            <a:off x="251520" y="980728"/>
            <a:ext cx="8892480" cy="5400600"/>
          </a:xfrm>
        </p:spPr>
        <p:txBody>
          <a:bodyPr/>
          <a:lstStyle/>
          <a:p>
            <a:pPr eaLnBrk="1" hangingPunct="1">
              <a:buFont typeface="Arial" pitchFamily="34" charset="0"/>
              <a:buNone/>
            </a:pPr>
            <a:r>
              <a:rPr lang="en-US" sz="2800" i="1" dirty="0" smtClean="0">
                <a:solidFill>
                  <a:schemeClr val="tx1"/>
                </a:solidFill>
                <a:latin typeface="+mn-lt"/>
                <a:ea typeface="+mn-ea"/>
                <a:cs typeface="+mn-cs"/>
              </a:rPr>
              <a:t>J. </a:t>
            </a:r>
            <a:r>
              <a:rPr lang="en-US" sz="2800" i="1" dirty="0" err="1" smtClean="0">
                <a:solidFill>
                  <a:schemeClr val="tx1"/>
                </a:solidFill>
                <a:latin typeface="+mn-lt"/>
                <a:ea typeface="+mn-ea"/>
                <a:cs typeface="+mn-cs"/>
              </a:rPr>
              <a:t>Rafelski</a:t>
            </a:r>
            <a:r>
              <a:rPr lang="en-US" sz="2800" i="1" dirty="0" smtClean="0">
                <a:solidFill>
                  <a:schemeClr val="tx1"/>
                </a:solidFill>
                <a:latin typeface="+mn-lt"/>
                <a:ea typeface="+mn-ea"/>
                <a:cs typeface="+mn-cs"/>
              </a:rPr>
              <a:t>, Phys. Rep. </a:t>
            </a:r>
            <a:r>
              <a:rPr lang="en-US" sz="2800" b="1" i="1" dirty="0" smtClean="0">
                <a:solidFill>
                  <a:schemeClr val="tx1"/>
                </a:solidFill>
                <a:latin typeface="+mn-lt"/>
                <a:ea typeface="+mn-ea"/>
                <a:cs typeface="+mn-cs"/>
              </a:rPr>
              <a:t>88 (1982) </a:t>
            </a:r>
            <a:r>
              <a:rPr lang="en-US" sz="2800" b="1" i="1" dirty="0" smtClean="0">
                <a:solidFill>
                  <a:schemeClr val="tx1"/>
                </a:solidFill>
                <a:latin typeface="+mn-lt"/>
                <a:ea typeface="+mn-ea"/>
                <a:cs typeface="+mn-cs"/>
              </a:rPr>
              <a:t>331</a:t>
            </a:r>
            <a:endParaRPr lang="en-US" sz="2800" b="1" i="1" dirty="0" smtClean="0">
              <a:latin typeface="Times New Roman" pitchFamily="18" charset="0"/>
              <a:cs typeface="Times New Roman" pitchFamily="18" charset="0"/>
            </a:endParaRPr>
          </a:p>
          <a:p>
            <a:pPr eaLnBrk="1" hangingPunct="1">
              <a:buNone/>
            </a:pPr>
            <a:r>
              <a:rPr lang="de-DE" sz="2800" b="1" dirty="0" err="1" smtClean="0">
                <a:solidFill>
                  <a:schemeClr val="tx1"/>
                </a:solidFill>
                <a:latin typeface="+mn-lt"/>
                <a:ea typeface="+mn-ea"/>
                <a:cs typeface="+mn-cs"/>
              </a:rPr>
              <a:t>Strangeness</a:t>
            </a:r>
            <a:r>
              <a:rPr lang="de-DE" sz="2800" dirty="0" smtClean="0">
                <a:solidFill>
                  <a:schemeClr val="tx1"/>
                </a:solidFill>
                <a:latin typeface="+mn-lt"/>
                <a:ea typeface="+mn-ea"/>
                <a:cs typeface="+mn-cs"/>
              </a:rPr>
              <a:t> </a:t>
            </a:r>
            <a:r>
              <a:rPr lang="de-DE" sz="2800" b="1" dirty="0" err="1" smtClean="0">
                <a:solidFill>
                  <a:schemeClr val="tx1"/>
                </a:solidFill>
                <a:latin typeface="+mn-lt"/>
                <a:ea typeface="+mn-ea"/>
                <a:cs typeface="+mn-cs"/>
              </a:rPr>
              <a:t>as</a:t>
            </a:r>
            <a:r>
              <a:rPr lang="de-DE" sz="2800" b="1" dirty="0" smtClean="0">
                <a:solidFill>
                  <a:schemeClr val="tx1"/>
                </a:solidFill>
                <a:latin typeface="+mn-lt"/>
                <a:ea typeface="+mn-ea"/>
                <a:cs typeface="+mn-cs"/>
              </a:rPr>
              <a:t> a </a:t>
            </a:r>
            <a:r>
              <a:rPr lang="de-DE" sz="2800" b="1" dirty="0" err="1" smtClean="0">
                <a:solidFill>
                  <a:schemeClr val="tx1"/>
                </a:solidFill>
                <a:latin typeface="+mn-lt"/>
                <a:ea typeface="+mn-ea"/>
                <a:cs typeface="+mn-cs"/>
              </a:rPr>
              <a:t>good</a:t>
            </a:r>
            <a:r>
              <a:rPr lang="de-DE" sz="2800" b="1" dirty="0" smtClean="0">
                <a:solidFill>
                  <a:schemeClr val="tx1"/>
                </a:solidFill>
                <a:latin typeface="+mn-lt"/>
                <a:ea typeface="+mn-ea"/>
                <a:cs typeface="+mn-cs"/>
              </a:rPr>
              <a:t> </a:t>
            </a:r>
            <a:r>
              <a:rPr lang="de-DE" sz="2800" b="1" dirty="0" err="1" smtClean="0">
                <a:solidFill>
                  <a:schemeClr val="tx1"/>
                </a:solidFill>
                <a:latin typeface="+mn-lt"/>
                <a:ea typeface="+mn-ea"/>
                <a:cs typeface="+mn-cs"/>
              </a:rPr>
              <a:t>signal</a:t>
            </a:r>
            <a:r>
              <a:rPr lang="de-DE" sz="2800" b="1" dirty="0" smtClean="0">
                <a:solidFill>
                  <a:schemeClr val="tx1"/>
                </a:solidFill>
                <a:latin typeface="+mn-lt"/>
                <a:ea typeface="+mn-ea"/>
                <a:cs typeface="+mn-cs"/>
              </a:rPr>
              <a:t> </a:t>
            </a:r>
            <a:r>
              <a:rPr lang="de-DE" sz="2800" b="1" dirty="0" err="1" smtClean="0">
                <a:solidFill>
                  <a:schemeClr val="tx1"/>
                </a:solidFill>
                <a:latin typeface="+mn-lt"/>
                <a:ea typeface="+mn-ea"/>
                <a:cs typeface="+mn-cs"/>
              </a:rPr>
              <a:t>of</a:t>
            </a:r>
            <a:r>
              <a:rPr lang="de-DE" sz="2800" b="1" dirty="0" smtClean="0">
                <a:solidFill>
                  <a:schemeClr val="tx1"/>
                </a:solidFill>
                <a:latin typeface="+mn-lt"/>
                <a:ea typeface="+mn-ea"/>
                <a:cs typeface="+mn-cs"/>
              </a:rPr>
              <a:t> </a:t>
            </a:r>
            <a:r>
              <a:rPr lang="de-DE" sz="2800" b="1" dirty="0" err="1" smtClean="0">
                <a:solidFill>
                  <a:schemeClr val="tx1"/>
                </a:solidFill>
                <a:latin typeface="+mn-lt"/>
                <a:ea typeface="+mn-ea"/>
                <a:cs typeface="+mn-cs"/>
              </a:rPr>
              <a:t>deconfinement</a:t>
            </a:r>
            <a:endParaRPr lang="de-DE" sz="2800" b="1" dirty="0" smtClean="0">
              <a:solidFill>
                <a:schemeClr val="tx1"/>
              </a:solidFill>
              <a:latin typeface="+mn-lt"/>
              <a:ea typeface="+mn-ea"/>
              <a:cs typeface="+mn-cs"/>
            </a:endParaRPr>
          </a:p>
          <a:p>
            <a:pPr eaLnBrk="1" hangingPunct="1">
              <a:buNone/>
            </a:pPr>
            <a:r>
              <a:rPr lang="en-US" sz="2800" b="1" dirty="0" smtClean="0">
                <a:latin typeface="Times New Roman" pitchFamily="18" charset="0"/>
                <a:cs typeface="Times New Roman" pitchFamily="18" charset="0"/>
              </a:rPr>
              <a:t>    </a:t>
            </a:r>
          </a:p>
          <a:p>
            <a:pPr eaLnBrk="1" hangingPunct="1">
              <a:buNone/>
            </a:pP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Strangeness production </a:t>
            </a:r>
            <a:endParaRPr lang="en-US" sz="2800" b="1" dirty="0" smtClean="0">
              <a:latin typeface="Times New Roman" pitchFamily="18" charset="0"/>
              <a:cs typeface="Times New Roman" pitchFamily="18" charset="0"/>
            </a:endParaRPr>
          </a:p>
          <a:p>
            <a:pPr eaLnBrk="1" hangingPunct="1">
              <a:buNone/>
            </a:pPr>
            <a:r>
              <a:rPr lang="en-US" sz="2400" dirty="0" smtClean="0">
                <a:latin typeface="Times New Roman" pitchFamily="18" charset="0"/>
                <a:cs typeface="Times New Roman" pitchFamily="18" charset="0"/>
              </a:rPr>
              <a:t>In a </a:t>
            </a:r>
            <a:r>
              <a:rPr lang="en-US" sz="2400" dirty="0" err="1" smtClean="0">
                <a:latin typeface="Times New Roman" pitchFamily="18" charset="0"/>
                <a:cs typeface="Times New Roman" pitchFamily="18" charset="0"/>
              </a:rPr>
              <a:t>hadronic</a:t>
            </a:r>
            <a:r>
              <a:rPr lang="en-US" sz="2400" dirty="0" smtClean="0">
                <a:latin typeface="Times New Roman" pitchFamily="18" charset="0"/>
                <a:cs typeface="Times New Roman" pitchFamily="18" charset="0"/>
              </a:rPr>
              <a:t> matter: </a:t>
            </a:r>
          </a:p>
          <a:p>
            <a:pPr eaLnBrk="1" hangingPunct="1">
              <a:buNone/>
            </a:pPr>
            <a:r>
              <a:rPr lang="ru-RU" sz="2400" dirty="0" smtClean="0">
                <a:solidFill>
                  <a:schemeClr val="tx1"/>
                </a:solidFill>
                <a:latin typeface="+mn-lt"/>
                <a:ea typeface="+mn-ea"/>
                <a:cs typeface="+mn-cs"/>
              </a:rPr>
              <a:t> </a:t>
            </a:r>
            <a:r>
              <a:rPr lang="de-DE" sz="2400" b="1" dirty="0" smtClean="0">
                <a:solidFill>
                  <a:schemeClr val="tx1"/>
                </a:solidFill>
                <a:latin typeface="+mn-lt"/>
                <a:ea typeface="+mn-ea"/>
                <a:cs typeface="+mn-cs"/>
              </a:rPr>
              <a:t>N+N -&gt; </a:t>
            </a:r>
            <a:r>
              <a:rPr lang="de-DE" sz="2400" b="1" dirty="0" smtClean="0">
                <a:solidFill>
                  <a:schemeClr val="tx1"/>
                </a:solidFill>
                <a:latin typeface="+mn-lt"/>
                <a:ea typeface="+mn-ea"/>
                <a:cs typeface="+mn-cs"/>
              </a:rPr>
              <a:t>N+</a:t>
            </a:r>
            <a:r>
              <a:rPr lang="el-GR" sz="2400" b="1" dirty="0" smtClean="0">
                <a:solidFill>
                  <a:schemeClr val="tx1"/>
                </a:solidFill>
                <a:latin typeface="+mn-lt"/>
                <a:ea typeface="+mn-ea"/>
                <a:cs typeface="+mn-cs"/>
              </a:rPr>
              <a:t>Λ</a:t>
            </a:r>
            <a:r>
              <a:rPr lang="de-DE" sz="2400" b="1" dirty="0" smtClean="0">
                <a:solidFill>
                  <a:schemeClr val="tx1"/>
                </a:solidFill>
                <a:latin typeface="+mn-lt"/>
                <a:ea typeface="+mn-ea"/>
                <a:cs typeface="+mn-cs"/>
              </a:rPr>
              <a:t>+K   </a:t>
            </a:r>
            <a:r>
              <a:rPr lang="de-DE" sz="2400" dirty="0" err="1" smtClean="0">
                <a:solidFill>
                  <a:schemeClr val="tx1"/>
                </a:solidFill>
                <a:latin typeface="+mn-lt"/>
                <a:ea typeface="+mn-ea"/>
                <a:cs typeface="+mn-cs"/>
              </a:rPr>
              <a:t>requires</a:t>
            </a:r>
            <a:r>
              <a:rPr lang="de-DE" sz="2400" dirty="0" smtClean="0">
                <a:solidFill>
                  <a:schemeClr val="tx1"/>
                </a:solidFill>
                <a:latin typeface="+mn-lt"/>
                <a:ea typeface="+mn-ea"/>
                <a:cs typeface="+mn-cs"/>
              </a:rPr>
              <a:t>  </a:t>
            </a:r>
            <a:r>
              <a:rPr lang="el-GR" sz="2400" dirty="0" smtClean="0">
                <a:solidFill>
                  <a:schemeClr val="tx1"/>
                </a:solidFill>
                <a:latin typeface="+mn-lt"/>
                <a:ea typeface="+mn-ea"/>
                <a:cs typeface="+mn-cs"/>
              </a:rPr>
              <a:t>Δ</a:t>
            </a:r>
            <a:r>
              <a:rPr lang="de-DE" sz="2400" dirty="0" smtClean="0">
                <a:solidFill>
                  <a:schemeClr val="tx1"/>
                </a:solidFill>
                <a:latin typeface="+mn-lt"/>
                <a:ea typeface="+mn-ea"/>
                <a:cs typeface="+mn-cs"/>
              </a:rPr>
              <a:t>E </a:t>
            </a:r>
            <a:r>
              <a:rPr lang="de-DE" sz="2400" dirty="0" smtClean="0">
                <a:solidFill>
                  <a:schemeClr val="tx1"/>
                </a:solidFill>
                <a:latin typeface="+mn-lt"/>
                <a:ea typeface="+mn-ea"/>
                <a:cs typeface="+mn-cs"/>
              </a:rPr>
              <a:t>= </a:t>
            </a:r>
            <a:r>
              <a:rPr lang="de-DE" sz="2400" dirty="0" smtClean="0">
                <a:solidFill>
                  <a:schemeClr val="tx1"/>
                </a:solidFill>
                <a:latin typeface="+mn-lt"/>
                <a:ea typeface="+mn-ea"/>
                <a:cs typeface="+mn-cs"/>
              </a:rPr>
              <a:t>670 </a:t>
            </a:r>
            <a:r>
              <a:rPr lang="de-DE" sz="2400" dirty="0" err="1" smtClean="0">
                <a:solidFill>
                  <a:schemeClr val="tx1"/>
                </a:solidFill>
                <a:latin typeface="+mn-lt"/>
                <a:ea typeface="+mn-ea"/>
                <a:cs typeface="+mn-cs"/>
              </a:rPr>
              <a:t>MeV</a:t>
            </a:r>
            <a:r>
              <a:rPr lang="de-DE" sz="2400" dirty="0" smtClean="0">
                <a:solidFill>
                  <a:schemeClr val="tx1"/>
                </a:solidFill>
                <a:latin typeface="+mn-lt"/>
                <a:ea typeface="+mn-ea"/>
                <a:cs typeface="+mn-cs"/>
              </a:rPr>
              <a:t> </a:t>
            </a:r>
            <a:endParaRPr lang="de-DE" sz="2400" dirty="0" smtClean="0">
              <a:solidFill>
                <a:schemeClr val="tx1"/>
              </a:solidFill>
              <a:latin typeface="+mn-lt"/>
              <a:ea typeface="+mn-ea"/>
              <a:cs typeface="+mn-cs"/>
            </a:endParaRPr>
          </a:p>
          <a:p>
            <a:pPr eaLnBrk="1" hangingPunct="1">
              <a:buNone/>
            </a:pPr>
            <a:r>
              <a:rPr lang="ru-RU" sz="2400" b="1" dirty="0" smtClean="0">
                <a:solidFill>
                  <a:schemeClr val="tx1"/>
                </a:solidFill>
                <a:latin typeface="+mn-lt"/>
                <a:ea typeface="+mn-ea"/>
                <a:cs typeface="+mn-cs"/>
              </a:rPr>
              <a:t> </a:t>
            </a:r>
            <a:r>
              <a:rPr lang="en-US" sz="2400" b="1" dirty="0" smtClean="0">
                <a:solidFill>
                  <a:schemeClr val="tx1"/>
                </a:solidFill>
                <a:latin typeface="+mn-lt"/>
                <a:ea typeface="+mn-ea"/>
                <a:cs typeface="+mn-cs"/>
              </a:rPr>
              <a:t> </a:t>
            </a:r>
            <a:r>
              <a:rPr lang="el-GR" sz="2400" b="1" dirty="0" smtClean="0">
                <a:solidFill>
                  <a:schemeClr val="tx1"/>
                </a:solidFill>
                <a:latin typeface="+mn-lt"/>
                <a:ea typeface="+mn-ea"/>
                <a:cs typeface="+mn-cs"/>
              </a:rPr>
              <a:t>π</a:t>
            </a:r>
            <a:r>
              <a:rPr lang="de-DE" sz="2400" b="1" dirty="0" smtClean="0">
                <a:solidFill>
                  <a:schemeClr val="tx1"/>
                </a:solidFill>
                <a:latin typeface="+mn-lt"/>
                <a:ea typeface="+mn-ea"/>
                <a:cs typeface="+mn-cs"/>
              </a:rPr>
              <a:t>+N -&gt; </a:t>
            </a:r>
            <a:r>
              <a:rPr lang="el-GR" sz="2400" b="1" dirty="0" smtClean="0">
                <a:solidFill>
                  <a:schemeClr val="tx1"/>
                </a:solidFill>
                <a:latin typeface="+mn-lt"/>
                <a:ea typeface="+mn-ea"/>
                <a:cs typeface="+mn-cs"/>
              </a:rPr>
              <a:t>Λ</a:t>
            </a:r>
            <a:r>
              <a:rPr lang="de-DE" sz="2400" b="1" dirty="0" smtClean="0">
                <a:solidFill>
                  <a:schemeClr val="tx1"/>
                </a:solidFill>
                <a:latin typeface="+mn-lt"/>
                <a:ea typeface="+mn-ea"/>
                <a:cs typeface="+mn-cs"/>
              </a:rPr>
              <a:t>+K   </a:t>
            </a:r>
            <a:r>
              <a:rPr lang="de-DE" sz="2400" dirty="0" err="1" smtClean="0">
                <a:solidFill>
                  <a:schemeClr val="tx1"/>
                </a:solidFill>
                <a:latin typeface="+mn-lt"/>
                <a:ea typeface="+mn-ea"/>
                <a:cs typeface="+mn-cs"/>
              </a:rPr>
              <a:t>requires</a:t>
            </a:r>
            <a:r>
              <a:rPr lang="de-DE" sz="2400" dirty="0" smtClean="0">
                <a:solidFill>
                  <a:schemeClr val="tx1"/>
                </a:solidFill>
                <a:latin typeface="+mn-lt"/>
                <a:ea typeface="+mn-ea"/>
                <a:cs typeface="+mn-cs"/>
              </a:rPr>
              <a:t>  </a:t>
            </a:r>
            <a:r>
              <a:rPr lang="el-GR" sz="2400" dirty="0" smtClean="0">
                <a:solidFill>
                  <a:schemeClr val="tx1"/>
                </a:solidFill>
                <a:latin typeface="+mn-lt"/>
                <a:ea typeface="+mn-ea"/>
                <a:cs typeface="+mn-cs"/>
              </a:rPr>
              <a:t>Δ</a:t>
            </a:r>
            <a:r>
              <a:rPr lang="de-DE" sz="2400" dirty="0" smtClean="0">
                <a:solidFill>
                  <a:schemeClr val="tx1"/>
                </a:solidFill>
                <a:latin typeface="+mn-lt"/>
                <a:ea typeface="+mn-ea"/>
                <a:cs typeface="+mn-cs"/>
              </a:rPr>
              <a:t>E = 535 </a:t>
            </a:r>
            <a:r>
              <a:rPr lang="de-DE" sz="2400" dirty="0" err="1" smtClean="0">
                <a:solidFill>
                  <a:schemeClr val="tx1"/>
                </a:solidFill>
                <a:latin typeface="+mn-lt"/>
                <a:ea typeface="+mn-ea"/>
                <a:cs typeface="+mn-cs"/>
              </a:rPr>
              <a:t>MeV</a:t>
            </a:r>
            <a:r>
              <a:rPr lang="de-DE" sz="2400" dirty="0" smtClean="0">
                <a:solidFill>
                  <a:schemeClr val="tx1"/>
                </a:solidFill>
                <a:latin typeface="+mn-lt"/>
                <a:ea typeface="+mn-ea"/>
                <a:cs typeface="+mn-cs"/>
              </a:rPr>
              <a:t> </a:t>
            </a:r>
            <a:endParaRPr lang="ru-RU" sz="2400" dirty="0" smtClean="0">
              <a:solidFill>
                <a:schemeClr val="tx1"/>
              </a:solidFill>
              <a:latin typeface="+mn-lt"/>
              <a:ea typeface="+mn-ea"/>
              <a:cs typeface="+mn-cs"/>
            </a:endParaRPr>
          </a:p>
          <a:p>
            <a:pPr eaLnBrk="1" hangingPunct="1">
              <a:buNone/>
            </a:pPr>
            <a:r>
              <a:rPr lang="en-US" sz="2800" b="1" dirty="0" smtClean="0">
                <a:latin typeface="Times New Roman" pitchFamily="18" charset="0"/>
                <a:cs typeface="Times New Roman" pitchFamily="18" charset="0"/>
              </a:rPr>
              <a:t>      </a:t>
            </a:r>
          </a:p>
          <a:p>
            <a:pPr eaLnBrk="1" hangingPunct="1">
              <a:buNone/>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In QGP</a:t>
            </a:r>
            <a:r>
              <a:rPr lang="en-US" sz="2800" b="1" dirty="0" smtClean="0">
                <a:latin typeface="Times New Roman" pitchFamily="18" charset="0"/>
                <a:cs typeface="Times New Roman" pitchFamily="18" charset="0"/>
              </a:rPr>
              <a:t>     </a:t>
            </a:r>
          </a:p>
          <a:p>
            <a:pPr eaLnBrk="1" hangingPunct="1">
              <a:buNone/>
            </a:pP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quarks</a:t>
            </a:r>
            <a:r>
              <a:rPr lang="en-US" sz="2800" dirty="0" smtClean="0">
                <a:latin typeface="Times New Roman" pitchFamily="18" charset="0"/>
                <a:cs typeface="Times New Roman" pitchFamily="18" charset="0"/>
              </a:rPr>
              <a:t> </a:t>
            </a:r>
            <a:r>
              <a:rPr lang="de-DE" sz="2800" dirty="0" err="1" smtClean="0">
                <a:solidFill>
                  <a:schemeClr val="tx1"/>
                </a:solidFill>
                <a:latin typeface="+mn-lt"/>
                <a:ea typeface="+mn-ea"/>
                <a:cs typeface="+mn-cs"/>
              </a:rPr>
              <a:t>requires</a:t>
            </a:r>
            <a:r>
              <a:rPr lang="de-DE" sz="2800" dirty="0" smtClean="0">
                <a:solidFill>
                  <a:schemeClr val="tx1"/>
                </a:solidFill>
                <a:latin typeface="+mn-lt"/>
                <a:ea typeface="+mn-ea"/>
                <a:cs typeface="+mn-cs"/>
              </a:rPr>
              <a:t>  </a:t>
            </a:r>
            <a:r>
              <a:rPr lang="el-GR" sz="2800" dirty="0" smtClean="0">
                <a:solidFill>
                  <a:schemeClr val="tx1"/>
                </a:solidFill>
                <a:latin typeface="+mn-lt"/>
                <a:ea typeface="+mn-ea"/>
                <a:cs typeface="+mn-cs"/>
              </a:rPr>
              <a:t>Δ</a:t>
            </a:r>
            <a:r>
              <a:rPr lang="de-DE" sz="2800" dirty="0" smtClean="0">
                <a:solidFill>
                  <a:schemeClr val="tx1"/>
                </a:solidFill>
                <a:latin typeface="+mn-lt"/>
                <a:ea typeface="+mn-ea"/>
                <a:cs typeface="+mn-cs"/>
              </a:rPr>
              <a:t>E = 300 </a:t>
            </a:r>
            <a:r>
              <a:rPr lang="de-DE" sz="2800" dirty="0" err="1" smtClean="0">
                <a:solidFill>
                  <a:schemeClr val="tx1"/>
                </a:solidFill>
                <a:latin typeface="+mn-lt"/>
                <a:ea typeface="+mn-ea"/>
                <a:cs typeface="+mn-cs"/>
              </a:rPr>
              <a:t>MeV</a:t>
            </a:r>
            <a:r>
              <a:rPr lang="de-DE" sz="2800" dirty="0" smtClean="0">
                <a:solidFill>
                  <a:schemeClr val="tx1"/>
                </a:solidFill>
                <a:latin typeface="+mn-lt"/>
                <a:ea typeface="+mn-ea"/>
                <a:cs typeface="+mn-cs"/>
              </a:rPr>
              <a:t>  - </a:t>
            </a:r>
            <a:r>
              <a:rPr lang="de-DE" sz="2800" b="1" dirty="0" err="1" smtClean="0">
                <a:solidFill>
                  <a:srgbClr val="C00000"/>
                </a:solidFill>
                <a:latin typeface="+mn-lt"/>
                <a:ea typeface="+mn-ea"/>
                <a:cs typeface="+mn-cs"/>
              </a:rPr>
              <a:t>cheaper</a:t>
            </a:r>
            <a:r>
              <a:rPr lang="de-DE" sz="2800" b="1" dirty="0" smtClean="0">
                <a:solidFill>
                  <a:srgbClr val="C00000"/>
                </a:solidFill>
                <a:latin typeface="+mn-lt"/>
                <a:ea typeface="+mn-ea"/>
                <a:cs typeface="+mn-cs"/>
              </a:rPr>
              <a:t> ! </a:t>
            </a:r>
            <a:endParaRPr lang="en-US" sz="2800" b="1" dirty="0" smtClean="0">
              <a:solidFill>
                <a:srgbClr val="C00000"/>
              </a:solidFill>
              <a:latin typeface="Times New Roman" pitchFamily="18" charset="0"/>
              <a:cs typeface="Times New Roman" pitchFamily="18" charset="0"/>
            </a:endParaRPr>
          </a:p>
          <a:p>
            <a:pPr eaLnBrk="1" hangingPunct="1">
              <a:buNone/>
            </a:pPr>
            <a:endParaRPr lang="en-US" sz="2400" i="1" dirty="0" smtClean="0">
              <a:latin typeface="Times New Roman" pitchFamily="18" charset="0"/>
              <a:cs typeface="Times New Roman" pitchFamily="18" charset="0"/>
            </a:endParaRPr>
          </a:p>
          <a:p>
            <a:pPr eaLnBrk="1" hangingPunct="1">
              <a:buFont typeface="Arial" pitchFamily="34" charset="0"/>
              <a:buNone/>
            </a:pPr>
            <a:endParaRPr lang="en-US" sz="2400" i="1" dirty="0" smtClean="0">
              <a:latin typeface="Times New Roman" pitchFamily="18" charset="0"/>
              <a:cs typeface="Times New Roman" pitchFamily="18" charset="0"/>
            </a:endParaRPr>
          </a:p>
          <a:p>
            <a:pPr eaLnBrk="1" hangingPunct="1">
              <a:buFont typeface="Arial" pitchFamily="34" charset="0"/>
              <a:buNone/>
            </a:pPr>
            <a:r>
              <a:rPr lang="en-US" sz="2400" b="1" dirty="0" smtClean="0">
                <a:latin typeface="Times New Roman" pitchFamily="18" charset="0"/>
                <a:cs typeface="Times New Roman" pitchFamily="18" charset="0"/>
              </a:rPr>
              <a:t> </a:t>
            </a:r>
          </a:p>
          <a:p>
            <a:pPr eaLnBrk="1" hangingPunct="1">
              <a:buFont typeface="Arial" pitchFamily="34" charset="0"/>
              <a:buNone/>
            </a:pPr>
            <a:r>
              <a:rPr lang="en-US"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eaLnBrk="1" hangingPunct="1">
              <a:buFont typeface="Arial" pitchFamily="34" charset="0"/>
              <a:buNone/>
            </a:pPr>
            <a:endParaRPr lang="ru-RU" b="1" dirty="0" smtClean="0">
              <a:latin typeface="Times New Roman" pitchFamily="18" charset="0"/>
              <a:cs typeface="Times New Roman" pitchFamily="18" charset="0"/>
            </a:endParaRPr>
          </a:p>
        </p:txBody>
      </p:sp>
      <p:graphicFrame>
        <p:nvGraphicFramePr>
          <p:cNvPr id="4" name="Объект 3"/>
          <p:cNvGraphicFramePr>
            <a:graphicFrameLocks noChangeAspect="1"/>
          </p:cNvGraphicFramePr>
          <p:nvPr/>
        </p:nvGraphicFramePr>
        <p:xfrm>
          <a:off x="395536" y="5445224"/>
          <a:ext cx="310006" cy="446155"/>
        </p:xfrm>
        <a:graphic>
          <a:graphicData uri="http://schemas.openxmlformats.org/presentationml/2006/ole">
            <p:oleObj spid="_x0000_s88066" name="Формула" r:id="rId4" imgW="177480" imgH="16488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274639"/>
            <a:ext cx="8229600" cy="634082"/>
          </a:xfrm>
        </p:spPr>
        <p:txBody>
          <a:bodyPr/>
          <a:lstStyle/>
          <a:p>
            <a:pPr eaLnBrk="1" hangingPunct="1"/>
            <a:r>
              <a:rPr lang="en-US" sz="3200" b="1" dirty="0" smtClean="0">
                <a:latin typeface="Times New Roman" pitchFamily="18" charset="0"/>
                <a:cs typeface="Times New Roman" pitchFamily="18" charset="0"/>
              </a:rPr>
              <a:t>Models</a:t>
            </a:r>
          </a:p>
        </p:txBody>
      </p:sp>
      <p:sp>
        <p:nvSpPr>
          <p:cNvPr id="11267" name="Содержимое 2"/>
          <p:cNvSpPr>
            <a:spLocks noGrp="1"/>
          </p:cNvSpPr>
          <p:nvPr>
            <p:ph idx="1"/>
          </p:nvPr>
        </p:nvSpPr>
        <p:spPr>
          <a:xfrm>
            <a:off x="251520" y="980728"/>
            <a:ext cx="8892480" cy="5877272"/>
          </a:xfrm>
        </p:spPr>
        <p:txBody>
          <a:bodyPr/>
          <a:lstStyle/>
          <a:p>
            <a:pPr eaLnBrk="1" hangingPunct="1">
              <a:buNone/>
            </a:pPr>
            <a:endParaRPr lang="en-US" sz="2800" dirty="0" smtClean="0">
              <a:latin typeface="Times New Roman" pitchFamily="18" charset="0"/>
              <a:cs typeface="Times New Roman" pitchFamily="18" charset="0"/>
            </a:endParaRPr>
          </a:p>
          <a:p>
            <a:pPr eaLnBrk="1" hangingPunct="1"/>
            <a:r>
              <a:rPr lang="en-US" sz="2800" b="1" dirty="0" smtClean="0">
                <a:latin typeface="Times New Roman" pitchFamily="18" charset="0"/>
                <a:cs typeface="Times New Roman" pitchFamily="18" charset="0"/>
              </a:rPr>
              <a:t>SMES: with PT  </a:t>
            </a:r>
            <a:r>
              <a:rPr lang="en-US" sz="2400" i="1" dirty="0" smtClean="0">
                <a:latin typeface="Times New Roman" pitchFamily="18" charset="0"/>
                <a:cs typeface="Times New Roman" pitchFamily="18" charset="0"/>
              </a:rPr>
              <a:t>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Gazditzki</a:t>
            </a:r>
            <a:r>
              <a:rPr lang="en-US" sz="2400" i="1" dirty="0" smtClean="0">
                <a:latin typeface="Times New Roman" pitchFamily="18" charset="0"/>
                <a:cs typeface="Times New Roman" pitchFamily="18" charset="0"/>
              </a:rPr>
              <a:t>, M. </a:t>
            </a:r>
            <a:r>
              <a:rPr lang="en-US" sz="2400" i="1" dirty="0" err="1" smtClean="0">
                <a:latin typeface="Times New Roman" pitchFamily="18" charset="0"/>
                <a:cs typeface="Times New Roman" pitchFamily="18" charset="0"/>
              </a:rPr>
              <a:t>Gorenstein</a:t>
            </a:r>
            <a:r>
              <a:rPr lang="en-US" sz="2400" i="1" dirty="0" smtClean="0">
                <a:latin typeface="Times New Roman" pitchFamily="18" charset="0"/>
                <a:cs typeface="Times New Roman" pitchFamily="18" charset="0"/>
              </a:rPr>
              <a:t>, 1999.</a:t>
            </a:r>
            <a:endParaRPr lang="en-US" sz="2400" i="1" dirty="0" smtClean="0">
              <a:latin typeface="Times New Roman" pitchFamily="18" charset="0"/>
              <a:cs typeface="Times New Roman" pitchFamily="18" charset="0"/>
            </a:endParaRPr>
          </a:p>
          <a:p>
            <a:pPr eaLnBrk="1" hangingPunct="1">
              <a:buNone/>
            </a:pPr>
            <a:endParaRPr lang="en-US" sz="2800" b="1" dirty="0" smtClean="0">
              <a:latin typeface="Times New Roman" pitchFamily="18" charset="0"/>
              <a:cs typeface="Times New Roman" pitchFamily="18" charset="0"/>
            </a:endParaRPr>
          </a:p>
          <a:p>
            <a:pPr eaLnBrk="1" hangingPunct="1"/>
            <a:r>
              <a:rPr lang="en-US" sz="2800" b="1" dirty="0" smtClean="0">
                <a:latin typeface="Times New Roman" pitchFamily="18" charset="0"/>
                <a:cs typeface="Times New Roman" pitchFamily="18" charset="0"/>
              </a:rPr>
              <a:t>Thermal-Statistical  HRG Model </a:t>
            </a:r>
            <a:r>
              <a:rPr lang="en-US" sz="2400" b="1" dirty="0" smtClean="0">
                <a:latin typeface="Times New Roman" pitchFamily="18" charset="0"/>
                <a:cs typeface="Times New Roman" pitchFamily="18" charset="0"/>
              </a:rPr>
              <a:t>	</a:t>
            </a:r>
          </a:p>
          <a:p>
            <a:pPr lvl="1" eaLnBrk="1" hangingPunct="1"/>
            <a:r>
              <a:rPr lang="en-US" sz="2400" i="1" dirty="0" smtClean="0">
                <a:latin typeface="Times New Roman" pitchFamily="18" charset="0"/>
                <a:cs typeface="Times New Roman" pitchFamily="18" charset="0"/>
              </a:rPr>
              <a:t>P. Brawn-</a:t>
            </a:r>
            <a:r>
              <a:rPr lang="en-US" sz="2400" i="1" dirty="0" err="1" smtClean="0">
                <a:latin typeface="Times New Roman" pitchFamily="18" charset="0"/>
                <a:cs typeface="Times New Roman" pitchFamily="18" charset="0"/>
              </a:rPr>
              <a:t>Munzinger</a:t>
            </a:r>
            <a:r>
              <a:rPr lang="en-US" sz="2400" i="1" dirty="0" smtClean="0">
                <a:latin typeface="Times New Roman" pitchFamily="18" charset="0"/>
                <a:cs typeface="Times New Roman" pitchFamily="18" charset="0"/>
              </a:rPr>
              <a:t>, et al. </a:t>
            </a:r>
            <a:r>
              <a:rPr lang="en-US" sz="2400" dirty="0" smtClean="0">
                <a:latin typeface="Times New Roman" pitchFamily="18" charset="0"/>
                <a:cs typeface="Times New Roman" pitchFamily="18" charset="0"/>
              </a:rPr>
              <a:t>(one-component </a:t>
            </a:r>
            <a:r>
              <a:rPr lang="en-US" sz="2400" dirty="0" err="1" smtClean="0">
                <a:latin typeface="Times New Roman" pitchFamily="18" charset="0"/>
                <a:cs typeface="Times New Roman" pitchFamily="18" charset="0"/>
              </a:rPr>
              <a:t>hadronic</a:t>
            </a:r>
            <a:r>
              <a:rPr lang="en-US" sz="2400" dirty="0" smtClean="0">
                <a:latin typeface="Times New Roman" pitchFamily="18" charset="0"/>
                <a:cs typeface="Times New Roman" pitchFamily="18" charset="0"/>
              </a:rPr>
              <a:t> core with artificial heavy resonances) </a:t>
            </a:r>
            <a:r>
              <a:rPr lang="en-US" sz="2400" b="1" dirty="0" smtClean="0">
                <a:latin typeface="Times New Roman" pitchFamily="18" charset="0"/>
                <a:cs typeface="Times New Roman" pitchFamily="18" charset="0"/>
              </a:rPr>
              <a:t> </a:t>
            </a:r>
          </a:p>
          <a:p>
            <a:pPr lvl="1" eaLnBrk="1" hangingPunct="1"/>
            <a:r>
              <a:rPr lang="en-US" sz="2400" i="1" dirty="0" smtClean="0">
                <a:latin typeface="Times New Roman" pitchFamily="18" charset="0"/>
                <a:cs typeface="Times New Roman" pitchFamily="18" charset="0"/>
              </a:rPr>
              <a:t>K. </a:t>
            </a:r>
            <a:r>
              <a:rPr lang="en-US" sz="2400" i="1" dirty="0" err="1" smtClean="0">
                <a:latin typeface="Times New Roman" pitchFamily="18" charset="0"/>
                <a:cs typeface="Times New Roman" pitchFamily="18" charset="0"/>
              </a:rPr>
              <a:t>Bugaev</a:t>
            </a:r>
            <a:r>
              <a:rPr lang="en-US" sz="2400" i="1" dirty="0" smtClean="0">
                <a:latin typeface="Times New Roman" pitchFamily="18" charset="0"/>
                <a:cs typeface="Times New Roman" pitchFamily="18" charset="0"/>
              </a:rPr>
              <a:t>, et al. </a:t>
            </a:r>
            <a:r>
              <a:rPr lang="en-US" sz="2400" dirty="0" smtClean="0">
                <a:latin typeface="Times New Roman" pitchFamily="18" charset="0"/>
                <a:cs typeface="Times New Roman" pitchFamily="18" charset="0"/>
              </a:rPr>
              <a:t>(multi-component </a:t>
            </a:r>
            <a:r>
              <a:rPr lang="en-US" sz="2400" dirty="0" err="1" smtClean="0">
                <a:latin typeface="Times New Roman" pitchFamily="18" charset="0"/>
                <a:cs typeface="Times New Roman" pitchFamily="18" charset="0"/>
              </a:rPr>
              <a:t>hadronic</a:t>
            </a:r>
            <a:r>
              <a:rPr lang="en-US" sz="2400" dirty="0" smtClean="0">
                <a:latin typeface="Times New Roman" pitchFamily="18" charset="0"/>
                <a:cs typeface="Times New Roman" pitchFamily="18" charset="0"/>
              </a:rPr>
              <a:t> cores)</a:t>
            </a:r>
          </a:p>
          <a:p>
            <a:pPr lvl="1" eaLnBrk="1" hangingPunct="1"/>
            <a:r>
              <a:rPr lang="en-US" sz="2400" dirty="0" smtClean="0">
                <a:latin typeface="Times New Roman" pitchFamily="18" charset="0"/>
                <a:cs typeface="Times New Roman" pitchFamily="18" charset="0"/>
              </a:rPr>
              <a:t>Others</a:t>
            </a:r>
          </a:p>
          <a:p>
            <a:pPr lvl="1" eaLnBrk="1" hangingPunct="1"/>
            <a:endParaRPr lang="en-US" sz="2400" dirty="0" smtClean="0">
              <a:latin typeface="Times New Roman" pitchFamily="18" charset="0"/>
              <a:cs typeface="Times New Roman" pitchFamily="18" charset="0"/>
            </a:endParaRPr>
          </a:p>
          <a:p>
            <a:pPr eaLnBrk="1" hangingPunct="1"/>
            <a:r>
              <a:rPr lang="en-US" sz="2800" b="1" dirty="0" err="1" smtClean="0">
                <a:latin typeface="Times New Roman" pitchFamily="18" charset="0"/>
                <a:cs typeface="Times New Roman" pitchFamily="18" charset="0"/>
              </a:rPr>
              <a:t>Hadronic</a:t>
            </a: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Kinetic Model  </a:t>
            </a:r>
            <a:r>
              <a:rPr lang="en-US" sz="2400" i="1" dirty="0" smtClean="0">
                <a:latin typeface="Times New Roman" pitchFamily="18" charset="0"/>
                <a:cs typeface="Times New Roman" pitchFamily="18" charset="0"/>
              </a:rPr>
              <a:t>E. </a:t>
            </a:r>
            <a:r>
              <a:rPr lang="en-US" sz="2400" i="1" dirty="0" err="1" smtClean="0">
                <a:latin typeface="Times New Roman" pitchFamily="18" charset="0"/>
                <a:cs typeface="Times New Roman" pitchFamily="18" charset="0"/>
              </a:rPr>
              <a:t>Kolomeitsev</a:t>
            </a:r>
            <a:r>
              <a:rPr lang="en-US" sz="2400" i="1" dirty="0" smtClean="0">
                <a:latin typeface="Times New Roman" pitchFamily="18" charset="0"/>
                <a:cs typeface="Times New Roman" pitchFamily="18" charset="0"/>
              </a:rPr>
              <a:t>, B. </a:t>
            </a:r>
            <a:r>
              <a:rPr lang="en-US" sz="2400" i="1" dirty="0" err="1" smtClean="0">
                <a:latin typeface="Times New Roman" pitchFamily="18" charset="0"/>
                <a:cs typeface="Times New Roman" pitchFamily="18" charset="0"/>
              </a:rPr>
              <a:t>Tomasic</a:t>
            </a:r>
            <a:endParaRPr lang="en-US" sz="2400" i="1" dirty="0" smtClean="0">
              <a:latin typeface="Times New Roman" pitchFamily="18" charset="0"/>
              <a:cs typeface="Times New Roman" pitchFamily="18" charset="0"/>
            </a:endParaRPr>
          </a:p>
          <a:p>
            <a:pPr eaLnBrk="1" hangingPunct="1">
              <a:buNone/>
            </a:pPr>
            <a:endParaRPr lang="en-US" sz="2400" i="1" dirty="0" smtClean="0">
              <a:latin typeface="Times New Roman" pitchFamily="18" charset="0"/>
              <a:cs typeface="Times New Roman" pitchFamily="18" charset="0"/>
            </a:endParaRPr>
          </a:p>
          <a:p>
            <a:pPr eaLnBrk="1" hangingPunct="1">
              <a:buFont typeface="Arial" pitchFamily="34" charset="0"/>
              <a:buNone/>
            </a:pPr>
            <a:endParaRPr lang="en-US" sz="2400" i="1" dirty="0" smtClean="0">
              <a:latin typeface="Times New Roman" pitchFamily="18" charset="0"/>
              <a:cs typeface="Times New Roman" pitchFamily="18" charset="0"/>
            </a:endParaRPr>
          </a:p>
          <a:p>
            <a:pPr eaLnBrk="1" hangingPunct="1">
              <a:buFont typeface="Arial" pitchFamily="34" charset="0"/>
              <a:buNone/>
            </a:pPr>
            <a:r>
              <a:rPr lang="en-US" sz="2400" b="1" dirty="0" smtClean="0">
                <a:latin typeface="Times New Roman" pitchFamily="18" charset="0"/>
                <a:cs typeface="Times New Roman" pitchFamily="18" charset="0"/>
              </a:rPr>
              <a:t> </a:t>
            </a:r>
          </a:p>
          <a:p>
            <a:pPr eaLnBrk="1" hangingPunct="1">
              <a:buFont typeface="Arial" pitchFamily="34" charset="0"/>
              <a:buNone/>
            </a:pPr>
            <a:r>
              <a:rPr lang="en-US"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eaLnBrk="1" hangingPunct="1">
              <a:buFont typeface="Arial" pitchFamily="34" charset="0"/>
              <a:buNone/>
            </a:pPr>
            <a:endParaRPr lang="ru-RU"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274638"/>
            <a:ext cx="8229600" cy="796925"/>
          </a:xfrm>
        </p:spPr>
        <p:txBody>
          <a:bodyPr/>
          <a:lstStyle/>
          <a:p>
            <a:pPr eaLnBrk="1" hangingPunct="1"/>
            <a:r>
              <a:rPr lang="en-US" sz="3200" b="1" smtClean="0">
                <a:latin typeface="Times New Roman" pitchFamily="18" charset="0"/>
                <a:cs typeface="Times New Roman" pitchFamily="18" charset="0"/>
              </a:rPr>
              <a:t>Models</a:t>
            </a:r>
          </a:p>
        </p:txBody>
      </p:sp>
      <p:sp>
        <p:nvSpPr>
          <p:cNvPr id="12291" name="Содержимое 2"/>
          <p:cNvSpPr>
            <a:spLocks noGrp="1"/>
          </p:cNvSpPr>
          <p:nvPr>
            <p:ph idx="1"/>
          </p:nvPr>
        </p:nvSpPr>
        <p:spPr>
          <a:xfrm>
            <a:off x="285750" y="1214438"/>
            <a:ext cx="8429625" cy="571500"/>
          </a:xfrm>
        </p:spPr>
        <p:txBody>
          <a:bodyPr/>
          <a:lstStyle/>
          <a:p>
            <a:pPr eaLnBrk="1" hangingPunct="1">
              <a:buFont typeface="Arial" pitchFamily="34" charset="0"/>
              <a:buNone/>
            </a:pPr>
            <a:r>
              <a:rPr lang="en-US" sz="2800" b="1" dirty="0" smtClean="0">
                <a:latin typeface="Times New Roman" pitchFamily="18" charset="0"/>
                <a:cs typeface="Times New Roman" pitchFamily="18" charset="0"/>
              </a:rPr>
              <a:t>SMES  </a:t>
            </a:r>
            <a:r>
              <a:rPr lang="en-US" sz="2400" baseline="0" dirty="0" smtClean="0"/>
              <a:t> </a:t>
            </a:r>
            <a:r>
              <a:rPr lang="en-US" sz="2000" baseline="0" dirty="0" smtClean="0"/>
              <a:t>M. </a:t>
            </a:r>
            <a:r>
              <a:rPr lang="en-US" sz="2000" baseline="0" dirty="0" err="1" smtClean="0"/>
              <a:t>Ga´zdzicki</a:t>
            </a:r>
            <a:r>
              <a:rPr lang="en-US" sz="2000" baseline="0" dirty="0" smtClean="0"/>
              <a:t>, M.I. </a:t>
            </a:r>
            <a:r>
              <a:rPr lang="en-US" sz="2000" baseline="0" dirty="0" err="1" smtClean="0"/>
              <a:t>Gorenstein</a:t>
            </a:r>
            <a:r>
              <a:rPr lang="en-US" sz="2000" baseline="0" dirty="0" smtClean="0"/>
              <a:t>, </a:t>
            </a:r>
            <a:r>
              <a:rPr lang="en-US" sz="2000" baseline="0" dirty="0" err="1" smtClean="0"/>
              <a:t>Acta</a:t>
            </a:r>
            <a:r>
              <a:rPr lang="en-US" sz="2000" baseline="0" dirty="0" smtClean="0"/>
              <a:t> Phys. </a:t>
            </a:r>
            <a:r>
              <a:rPr lang="en-US" sz="2000" baseline="0" dirty="0" err="1" smtClean="0"/>
              <a:t>Polon</a:t>
            </a:r>
            <a:r>
              <a:rPr lang="en-US" sz="2000" baseline="0" dirty="0" smtClean="0"/>
              <a:t>. B 30 (1999) 2705</a:t>
            </a:r>
            <a:endParaRPr lang="ru-RU" sz="2000" b="1" dirty="0" smtClean="0">
              <a:latin typeface="Times New Roman" pitchFamily="18" charset="0"/>
              <a:cs typeface="Times New Roman" pitchFamily="18" charset="0"/>
            </a:endParaRPr>
          </a:p>
        </p:txBody>
      </p:sp>
      <p:pic>
        <p:nvPicPr>
          <p:cNvPr id="12292" name="Рисунок 3" descr="SMES_0.jpg"/>
          <p:cNvPicPr>
            <a:picLocks noChangeAspect="1"/>
          </p:cNvPicPr>
          <p:nvPr/>
        </p:nvPicPr>
        <p:blipFill>
          <a:blip r:embed="rId3" cstate="print"/>
          <a:srcRect/>
          <a:stretch>
            <a:fillRect/>
          </a:stretch>
        </p:blipFill>
        <p:spPr bwMode="auto">
          <a:xfrm>
            <a:off x="1282700" y="2071688"/>
            <a:ext cx="6075363"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2"/>
          <p:cNvSpPr>
            <a:spLocks noGrp="1"/>
          </p:cNvSpPr>
          <p:nvPr>
            <p:ph idx="1"/>
          </p:nvPr>
        </p:nvSpPr>
        <p:spPr>
          <a:xfrm>
            <a:off x="457200" y="857250"/>
            <a:ext cx="8229600" cy="5596086"/>
          </a:xfrm>
        </p:spPr>
        <p:txBody>
          <a:bodyPr/>
          <a:lstStyle/>
          <a:p>
            <a:pPr eaLnBrk="1" hangingPunct="1">
              <a:buFont typeface="Arial" pitchFamily="34" charset="0"/>
              <a:buNone/>
            </a:pPr>
            <a:r>
              <a:rPr lang="en-US" b="1" dirty="0" smtClean="0">
                <a:latin typeface="Times New Roman" pitchFamily="18" charset="0"/>
                <a:cs typeface="Times New Roman" pitchFamily="18" charset="0"/>
              </a:rPr>
              <a:t>Content</a:t>
            </a:r>
          </a:p>
          <a:p>
            <a:pPr eaLnBrk="1" hangingPunct="1"/>
            <a:r>
              <a:rPr lang="en-US" sz="2800" dirty="0" smtClean="0">
                <a:latin typeface="Times New Roman" pitchFamily="18" charset="0"/>
                <a:cs typeface="Times New Roman" pitchFamily="18" charset="0"/>
              </a:rPr>
              <a:t>Motivation</a:t>
            </a:r>
          </a:p>
          <a:p>
            <a:pPr eaLnBrk="1" hangingPunct="1">
              <a:spcBef>
                <a:spcPts val="0"/>
              </a:spcBef>
            </a:pPr>
            <a:r>
              <a:rPr lang="en-US" sz="2800" dirty="0" smtClean="0">
                <a:latin typeface="Times New Roman" pitchFamily="18" charset="0"/>
                <a:cs typeface="Times New Roman" pitchFamily="18" charset="0"/>
              </a:rPr>
              <a:t>Strangeness Enhancement: </a:t>
            </a:r>
            <a:r>
              <a:rPr lang="en-US" sz="2400" dirty="0" smtClean="0">
                <a:latin typeface="Times New Roman" pitchFamily="18" charset="0"/>
                <a:cs typeface="Times New Roman" pitchFamily="18" charset="0"/>
              </a:rPr>
              <a:t>From </a:t>
            </a:r>
            <a:r>
              <a:rPr lang="en-US" sz="2400" dirty="0" err="1" smtClean="0">
                <a:latin typeface="Times New Roman" pitchFamily="18" charset="0"/>
                <a:cs typeface="Times New Roman" pitchFamily="18" charset="0"/>
              </a:rPr>
              <a:t>subthreshold</a:t>
            </a:r>
            <a:r>
              <a:rPr lang="en-US" sz="2400" dirty="0" smtClean="0">
                <a:latin typeface="Times New Roman" pitchFamily="18" charset="0"/>
                <a:cs typeface="Times New Roman" pitchFamily="18" charset="0"/>
              </a:rPr>
              <a:t> yield        of  K</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-s to ‘Horn’-effect </a:t>
            </a:r>
            <a:endParaRPr lang="en-US" sz="2400" dirty="0" smtClean="0">
              <a:latin typeface="Times New Roman" pitchFamily="18" charset="0"/>
              <a:cs typeface="Times New Roman" pitchFamily="18" charset="0"/>
            </a:endParaRPr>
          </a:p>
          <a:p>
            <a:pPr eaLnBrk="1" hangingPunct="1"/>
            <a:r>
              <a:rPr lang="en-US" sz="2800" dirty="0" smtClean="0">
                <a:latin typeface="Times New Roman" pitchFamily="18" charset="0"/>
                <a:cs typeface="Times New Roman" pitchFamily="18" charset="0"/>
              </a:rPr>
              <a:t>New interpretation of Strangeness Enhancement </a:t>
            </a:r>
          </a:p>
          <a:p>
            <a:pPr eaLnBrk="1" hangingPunct="1"/>
            <a:r>
              <a:rPr lang="en-US" sz="2800" dirty="0" err="1" smtClean="0">
                <a:latin typeface="Times New Roman" pitchFamily="18" charset="0"/>
                <a:cs typeface="Times New Roman" pitchFamily="18" charset="0"/>
              </a:rPr>
              <a:t>Hyperon</a:t>
            </a:r>
            <a:r>
              <a:rPr lang="en-US" sz="2800" dirty="0" smtClean="0">
                <a:latin typeface="Times New Roman" pitchFamily="18" charset="0"/>
                <a:cs typeface="Times New Roman" pitchFamily="18" charset="0"/>
              </a:rPr>
              <a:t> P</a:t>
            </a:r>
            <a:r>
              <a:rPr lang="en-US" sz="2800" dirty="0" smtClean="0">
                <a:latin typeface="Times New Roman" pitchFamily="18" charset="0"/>
                <a:cs typeface="Times New Roman" pitchFamily="18" charset="0"/>
              </a:rPr>
              <a:t>olarization </a:t>
            </a:r>
            <a:r>
              <a:rPr lang="en-US" sz="2800" dirty="0" smtClean="0">
                <a:latin typeface="Times New Roman" pitchFamily="18" charset="0"/>
                <a:cs typeface="Times New Roman" pitchFamily="18" charset="0"/>
              </a:rPr>
              <a:t>in HIC</a:t>
            </a:r>
          </a:p>
          <a:p>
            <a:pPr eaLnBrk="1" hangingPunct="1"/>
            <a:r>
              <a:rPr lang="en-US" sz="2800" dirty="0" smtClean="0">
                <a:latin typeface="Times New Roman" pitchFamily="18" charset="0"/>
                <a:cs typeface="Times New Roman" pitchFamily="18" charset="0"/>
              </a:rPr>
              <a:t>Global Polarization of Hyperons</a:t>
            </a:r>
          </a:p>
          <a:p>
            <a:pPr lvl="1" eaLnBrk="1" hangingPunct="1"/>
            <a:r>
              <a:rPr lang="en-US" sz="2400" dirty="0" smtClean="0">
                <a:latin typeface="Times New Roman" pitchFamily="18" charset="0"/>
                <a:cs typeface="Times New Roman" pitchFamily="18" charset="0"/>
              </a:rPr>
              <a:t>Effects </a:t>
            </a:r>
            <a:r>
              <a:rPr lang="en-US" sz="2400" dirty="0" smtClean="0">
                <a:latin typeface="Times New Roman" pitchFamily="18" charset="0"/>
                <a:cs typeface="Times New Roman" pitchFamily="18" charset="0"/>
              </a:rPr>
              <a:t>of Strong magnetic field in HIC</a:t>
            </a:r>
          </a:p>
          <a:p>
            <a:pPr lvl="1" eaLnBrk="1" hangingPunct="1"/>
            <a:r>
              <a:rPr lang="en-US" sz="2400" dirty="0" smtClean="0">
                <a:latin typeface="Times New Roman" pitchFamily="18" charset="0"/>
                <a:cs typeface="Times New Roman" pitchFamily="18" charset="0"/>
              </a:rPr>
              <a:t>Effects of Angular Momentum and </a:t>
            </a:r>
            <a:r>
              <a:rPr lang="en-US" sz="2400" dirty="0" err="1" smtClean="0">
                <a:latin typeface="Times New Roman" pitchFamily="18" charset="0"/>
                <a:cs typeface="Times New Roman" pitchFamily="18" charset="0"/>
              </a:rPr>
              <a:t>Vorticity</a:t>
            </a:r>
            <a:r>
              <a:rPr lang="en-US" sz="2400" dirty="0" smtClean="0">
                <a:latin typeface="Times New Roman" pitchFamily="18" charset="0"/>
                <a:cs typeface="Times New Roman" pitchFamily="18" charset="0"/>
              </a:rPr>
              <a:t> in HIC</a:t>
            </a:r>
          </a:p>
          <a:p>
            <a:pPr eaLnBrk="1" hangingPunct="1"/>
            <a:r>
              <a:rPr lang="en-US" sz="2800" dirty="0" smtClean="0">
                <a:latin typeface="Times New Roman" pitchFamily="18" charset="0"/>
                <a:cs typeface="Times New Roman" pitchFamily="18" charset="0"/>
              </a:rPr>
              <a:t>Conclusion</a:t>
            </a:r>
            <a:endParaRPr lang="en-US" sz="2800" dirty="0" smtClean="0">
              <a:latin typeface="Times New Roman" pitchFamily="18" charset="0"/>
              <a:cs typeface="Times New Roman" pitchFamily="18" charset="0"/>
            </a:endParaRPr>
          </a:p>
          <a:p>
            <a:pPr eaLnBrk="1" hangingPunct="1"/>
            <a:endParaRPr lang="en-US" sz="2800" dirty="0" smtClean="0">
              <a:latin typeface="Times New Roman" pitchFamily="18" charset="0"/>
              <a:cs typeface="Times New Roman" pitchFamily="18" charset="0"/>
            </a:endParaRPr>
          </a:p>
          <a:p>
            <a:pPr eaLnBrk="1" hangingPunct="1"/>
            <a:endParaRPr lang="en-US" sz="2800" dirty="0" smtClean="0">
              <a:latin typeface="Times New Roman" pitchFamily="18" charset="0"/>
              <a:cs typeface="Times New Roman" pitchFamily="18" charset="0"/>
            </a:endParaRPr>
          </a:p>
          <a:p>
            <a:pPr eaLnBrk="1" hangingPunct="1"/>
            <a:endParaRPr lang="ru-RU" sz="2800" dirty="0" smtClean="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57200" y="274638"/>
            <a:ext cx="8229600" cy="796925"/>
          </a:xfrm>
        </p:spPr>
        <p:txBody>
          <a:bodyPr/>
          <a:lstStyle/>
          <a:p>
            <a:pPr eaLnBrk="1" hangingPunct="1"/>
            <a:r>
              <a:rPr lang="en-US" sz="3200" b="1" smtClean="0">
                <a:latin typeface="Times New Roman" pitchFamily="18" charset="0"/>
                <a:cs typeface="Times New Roman" pitchFamily="18" charset="0"/>
              </a:rPr>
              <a:t>Models</a:t>
            </a:r>
          </a:p>
        </p:txBody>
      </p:sp>
      <p:sp>
        <p:nvSpPr>
          <p:cNvPr id="13315" name="Содержимое 2"/>
          <p:cNvSpPr>
            <a:spLocks noGrp="1"/>
          </p:cNvSpPr>
          <p:nvPr>
            <p:ph idx="1"/>
          </p:nvPr>
        </p:nvSpPr>
        <p:spPr>
          <a:xfrm>
            <a:off x="285750" y="1214438"/>
            <a:ext cx="8429625" cy="571500"/>
          </a:xfrm>
        </p:spPr>
        <p:txBody>
          <a:bodyPr/>
          <a:lstStyle/>
          <a:p>
            <a:pPr eaLnBrk="1" hangingPunct="1">
              <a:buFont typeface="Arial" pitchFamily="34" charset="0"/>
              <a:buNone/>
            </a:pPr>
            <a:r>
              <a:rPr lang="en-US" sz="2800" b="1" smtClean="0">
                <a:latin typeface="Times New Roman" pitchFamily="18" charset="0"/>
                <a:cs typeface="Times New Roman" pitchFamily="18" charset="0"/>
              </a:rPr>
              <a:t>SMES  	</a:t>
            </a:r>
            <a:r>
              <a:rPr lang="en-US" sz="2400" i="1" smtClean="0">
                <a:latin typeface="Times New Roman" pitchFamily="18" charset="0"/>
                <a:cs typeface="Times New Roman" pitchFamily="18" charset="0"/>
              </a:rPr>
              <a:t>M. Gazditzki, M. Gorenstein</a:t>
            </a:r>
          </a:p>
          <a:p>
            <a:pPr eaLnBrk="1" hangingPunct="1">
              <a:buFont typeface="Arial" pitchFamily="34" charset="0"/>
              <a:buNone/>
            </a:pPr>
            <a:r>
              <a:rPr lang="en-US" sz="2800" smtClean="0">
                <a:latin typeface="Times New Roman" pitchFamily="18" charset="0"/>
                <a:cs typeface="Times New Roman" pitchFamily="18" charset="0"/>
              </a:rPr>
              <a:t>			</a:t>
            </a:r>
            <a:endParaRPr lang="en-US" sz="2800" b="1" smtClean="0">
              <a:latin typeface="Times New Roman" pitchFamily="18" charset="0"/>
              <a:cs typeface="Times New Roman" pitchFamily="18" charset="0"/>
            </a:endParaRPr>
          </a:p>
          <a:p>
            <a:pPr eaLnBrk="1" hangingPunct="1">
              <a:buFont typeface="Arial" pitchFamily="34" charset="0"/>
              <a:buNone/>
            </a:pPr>
            <a:endParaRPr lang="ru-RU" b="1" smtClean="0">
              <a:latin typeface="Times New Roman" pitchFamily="18" charset="0"/>
              <a:cs typeface="Times New Roman" pitchFamily="18" charset="0"/>
            </a:endParaRPr>
          </a:p>
        </p:txBody>
      </p:sp>
      <p:pic>
        <p:nvPicPr>
          <p:cNvPr id="13316" name="Рисунок 4" descr="SMES_2.jpg"/>
          <p:cNvPicPr>
            <a:picLocks noChangeAspect="1"/>
          </p:cNvPicPr>
          <p:nvPr/>
        </p:nvPicPr>
        <p:blipFill>
          <a:blip r:embed="rId3" cstate="print"/>
          <a:srcRect/>
          <a:stretch>
            <a:fillRect/>
          </a:stretch>
        </p:blipFill>
        <p:spPr bwMode="auto">
          <a:xfrm>
            <a:off x="714375" y="2143125"/>
            <a:ext cx="7581900"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500063" y="142875"/>
            <a:ext cx="8229600" cy="582613"/>
          </a:xfrm>
        </p:spPr>
        <p:txBody>
          <a:bodyPr/>
          <a:lstStyle/>
          <a:p>
            <a:pPr eaLnBrk="1" hangingPunct="1"/>
            <a:r>
              <a:rPr lang="en-US" sz="3200" b="1" dirty="0" smtClean="0">
                <a:latin typeface="Times New Roman" pitchFamily="18" charset="0"/>
                <a:cs typeface="Times New Roman" pitchFamily="18" charset="0"/>
              </a:rPr>
              <a:t>Models</a:t>
            </a:r>
          </a:p>
        </p:txBody>
      </p:sp>
      <p:sp>
        <p:nvSpPr>
          <p:cNvPr id="14339" name="Содержимое 2"/>
          <p:cNvSpPr>
            <a:spLocks noGrp="1"/>
          </p:cNvSpPr>
          <p:nvPr>
            <p:ph idx="1"/>
          </p:nvPr>
        </p:nvSpPr>
        <p:spPr>
          <a:xfrm>
            <a:off x="0" y="785813"/>
            <a:ext cx="9144000" cy="1275035"/>
          </a:xfrm>
        </p:spPr>
        <p:txBody>
          <a:bodyPr/>
          <a:lstStyle/>
          <a:p>
            <a:pPr eaLnBrk="1" hangingPunct="1">
              <a:buFont typeface="Arial" pitchFamily="34" charset="0"/>
              <a:buNone/>
            </a:pPr>
            <a:r>
              <a:rPr lang="en-US" sz="2400" b="1" dirty="0" smtClean="0">
                <a:latin typeface="Times New Roman" pitchFamily="18" charset="0"/>
                <a:cs typeface="Times New Roman" pitchFamily="18" charset="0"/>
              </a:rPr>
              <a:t>HRG</a:t>
            </a:r>
            <a:r>
              <a:rPr lang="en-US" sz="2400" b="1"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P. Brawn-</a:t>
            </a:r>
            <a:r>
              <a:rPr lang="en-US" sz="2400" i="1" dirty="0" err="1" smtClean="0">
                <a:latin typeface="Times New Roman" pitchFamily="18" charset="0"/>
                <a:cs typeface="Times New Roman" pitchFamily="18" charset="0"/>
              </a:rPr>
              <a:t>Munzinger</a:t>
            </a:r>
            <a:r>
              <a:rPr lang="en-US" sz="2400" i="1" dirty="0" smtClean="0">
                <a:latin typeface="Times New Roman" pitchFamily="18" charset="0"/>
                <a:cs typeface="Times New Roman" pitchFamily="18" charset="0"/>
              </a:rPr>
              <a:t>, et al</a:t>
            </a:r>
            <a:r>
              <a:rPr lang="en-US" sz="2400" i="1" dirty="0" smtClean="0">
                <a:latin typeface="Times New Roman" pitchFamily="18" charset="0"/>
                <a:cs typeface="Times New Roman" pitchFamily="18" charset="0"/>
              </a:rPr>
              <a:t>.</a:t>
            </a:r>
            <a:endParaRPr lang="en-US" sz="2000" dirty="0" smtClean="0"/>
          </a:p>
          <a:p>
            <a:r>
              <a:rPr lang="en-US" sz="2000" baseline="0" dirty="0" smtClean="0"/>
              <a:t>One-component, with artificial heavy resonances</a:t>
            </a:r>
          </a:p>
          <a:p>
            <a:r>
              <a:rPr lang="en-US" sz="2000" baseline="0" dirty="0" smtClean="0"/>
              <a:t>parameters are the chemical freeze-out temperature</a:t>
            </a:r>
          </a:p>
          <a:p>
            <a:pPr>
              <a:buNone/>
            </a:pPr>
            <a:r>
              <a:rPr lang="en-US" sz="2000" b="1" i="1" baseline="0" dirty="0" smtClean="0"/>
              <a:t>T</a:t>
            </a:r>
            <a:r>
              <a:rPr lang="en-US" sz="2000" baseline="0" dirty="0" smtClean="0"/>
              <a:t>, the </a:t>
            </a:r>
            <a:r>
              <a:rPr lang="en-US" sz="2000" baseline="0" dirty="0" err="1" smtClean="0"/>
              <a:t>baryo</a:t>
            </a:r>
            <a:r>
              <a:rPr lang="en-US" sz="2000" baseline="0" dirty="0" smtClean="0"/>
              <a:t>-chemical potential </a:t>
            </a:r>
            <a:r>
              <a:rPr lang="en-US" sz="2000" b="1" i="1" baseline="0" dirty="0" err="1" smtClean="0"/>
              <a:t>μ</a:t>
            </a:r>
            <a:r>
              <a:rPr lang="en-US" sz="2000" b="1" i="1" baseline="-25000" dirty="0" err="1" smtClean="0"/>
              <a:t>b</a:t>
            </a:r>
            <a:r>
              <a:rPr lang="en-US" sz="2000" baseline="0" dirty="0" smtClean="0"/>
              <a:t>, and the fireball volume </a:t>
            </a:r>
            <a:r>
              <a:rPr lang="en-US" sz="2000" b="1" i="1" baseline="0" dirty="0" smtClean="0"/>
              <a:t>V</a:t>
            </a:r>
            <a:r>
              <a:rPr lang="en-US" sz="2000" i="1" baseline="0" dirty="0" smtClean="0"/>
              <a:t>. </a:t>
            </a:r>
          </a:p>
          <a:p>
            <a:pPr>
              <a:buFont typeface="Arial" pitchFamily="34" charset="0"/>
              <a:buNone/>
            </a:pPr>
            <a:endParaRPr lang="en-US" sz="2000" i="1" dirty="0" smtClean="0">
              <a:latin typeface="Times New Roman" pitchFamily="18" charset="0"/>
              <a:cs typeface="Times New Roman" pitchFamily="18" charset="0"/>
            </a:endParaRPr>
          </a:p>
          <a:p>
            <a:pPr eaLnBrk="1" hangingPunct="1">
              <a:buFont typeface="Arial" pitchFamily="34" charset="0"/>
              <a:buNone/>
            </a:pPr>
            <a:r>
              <a:rPr lang="en-US" sz="2800" dirty="0" smtClean="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eaLnBrk="1" hangingPunct="1">
              <a:buFont typeface="Arial" pitchFamily="34" charset="0"/>
              <a:buNone/>
            </a:pPr>
            <a:endParaRPr lang="ru-RU" b="1" dirty="0" smtClean="0">
              <a:latin typeface="Times New Roman" pitchFamily="18" charset="0"/>
              <a:cs typeface="Times New Roman" pitchFamily="18" charset="0"/>
            </a:endParaRPr>
          </a:p>
        </p:txBody>
      </p:sp>
      <p:pic>
        <p:nvPicPr>
          <p:cNvPr id="5" name="Рисунок 4" descr="TM_horn.bmp"/>
          <p:cNvPicPr>
            <a:picLocks noChangeAspect="1"/>
          </p:cNvPicPr>
          <p:nvPr/>
        </p:nvPicPr>
        <p:blipFill>
          <a:blip r:embed="rId3" cstate="print"/>
          <a:stretch>
            <a:fillRect/>
          </a:stretch>
        </p:blipFill>
        <p:spPr>
          <a:xfrm>
            <a:off x="1619672" y="2887300"/>
            <a:ext cx="5760640" cy="3970699"/>
          </a:xfrm>
          <a:prstGeom prst="rect">
            <a:avLst/>
          </a:prstGeom>
        </p:spPr>
      </p:pic>
      <p:pic>
        <p:nvPicPr>
          <p:cNvPr id="6" name="Рисунок 5" descr="TM_formula.bmp"/>
          <p:cNvPicPr>
            <a:picLocks noChangeAspect="1"/>
          </p:cNvPicPr>
          <p:nvPr/>
        </p:nvPicPr>
        <p:blipFill>
          <a:blip r:embed="rId4" cstate="print"/>
          <a:stretch>
            <a:fillRect/>
          </a:stretch>
        </p:blipFill>
        <p:spPr>
          <a:xfrm>
            <a:off x="1187624" y="2276872"/>
            <a:ext cx="6352381" cy="63809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500063" y="142875"/>
            <a:ext cx="8229600" cy="582613"/>
          </a:xfrm>
        </p:spPr>
        <p:txBody>
          <a:bodyPr/>
          <a:lstStyle/>
          <a:p>
            <a:pPr eaLnBrk="1" hangingPunct="1"/>
            <a:r>
              <a:rPr lang="en-US" sz="3200" b="1" dirty="0" smtClean="0">
                <a:latin typeface="Times New Roman" pitchFamily="18" charset="0"/>
                <a:cs typeface="Times New Roman" pitchFamily="18" charset="0"/>
              </a:rPr>
              <a:t>Models</a:t>
            </a:r>
          </a:p>
        </p:txBody>
      </p:sp>
      <p:sp>
        <p:nvSpPr>
          <p:cNvPr id="14339" name="Содержимое 2"/>
          <p:cNvSpPr>
            <a:spLocks noGrp="1"/>
          </p:cNvSpPr>
          <p:nvPr>
            <p:ph idx="1"/>
          </p:nvPr>
        </p:nvSpPr>
        <p:spPr>
          <a:xfrm>
            <a:off x="0" y="785813"/>
            <a:ext cx="9144000" cy="1275035"/>
          </a:xfrm>
        </p:spPr>
        <p:txBody>
          <a:bodyPr/>
          <a:lstStyle/>
          <a:p>
            <a:pPr eaLnBrk="1" hangingPunct="1">
              <a:buFont typeface="Arial" pitchFamily="34" charset="0"/>
              <a:buNone/>
            </a:pPr>
            <a:r>
              <a:rPr lang="en-US" sz="2400" i="1" dirty="0" smtClean="0">
                <a:latin typeface="Times New Roman" pitchFamily="18" charset="0"/>
                <a:cs typeface="Times New Roman" pitchFamily="18" charset="0"/>
              </a:rPr>
              <a:t>K. </a:t>
            </a:r>
            <a:r>
              <a:rPr lang="en-US" sz="2400" i="1" dirty="0" err="1" smtClean="0">
                <a:latin typeface="Times New Roman" pitchFamily="18" charset="0"/>
                <a:cs typeface="Times New Roman" pitchFamily="18" charset="0"/>
              </a:rPr>
              <a:t>Bugaev</a:t>
            </a:r>
            <a:r>
              <a:rPr lang="en-US" sz="2400" i="1"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 et al.</a:t>
            </a:r>
            <a:endParaRPr lang="en-US" sz="2000" dirty="0" smtClean="0"/>
          </a:p>
          <a:p>
            <a:pPr>
              <a:buNone/>
            </a:pPr>
            <a:r>
              <a:rPr lang="en-US" sz="2400" b="1" baseline="0" dirty="0" smtClean="0"/>
              <a:t>HRG</a:t>
            </a:r>
            <a:r>
              <a:rPr lang="en-US" sz="2400" baseline="0" dirty="0" smtClean="0"/>
              <a:t> model with multi-component hard-core radii R</a:t>
            </a:r>
            <a:r>
              <a:rPr lang="el-GR" sz="2400" baseline="-25000" dirty="0" smtClean="0"/>
              <a:t>π</a:t>
            </a:r>
            <a:r>
              <a:rPr lang="en-US" sz="2400" dirty="0" smtClean="0"/>
              <a:t>, </a:t>
            </a:r>
            <a:r>
              <a:rPr lang="en-US" sz="2400" baseline="0" dirty="0" smtClean="0"/>
              <a:t>R</a:t>
            </a:r>
            <a:r>
              <a:rPr lang="en-US" sz="2400" baseline="-25000" dirty="0" smtClean="0"/>
              <a:t>K</a:t>
            </a:r>
            <a:r>
              <a:rPr lang="en-US" sz="2400" dirty="0" smtClean="0"/>
              <a:t>, </a:t>
            </a:r>
            <a:r>
              <a:rPr lang="en-US" sz="2400" baseline="0" dirty="0" smtClean="0"/>
              <a:t>R</a:t>
            </a:r>
            <a:r>
              <a:rPr lang="en-US" sz="2400" baseline="-25000" dirty="0" smtClean="0"/>
              <a:t>B</a:t>
            </a:r>
            <a:r>
              <a:rPr lang="en-US" sz="2400" dirty="0" smtClean="0"/>
              <a:t>, </a:t>
            </a:r>
            <a:r>
              <a:rPr lang="en-US" sz="2400" baseline="0" dirty="0" err="1" smtClean="0"/>
              <a:t>R</a:t>
            </a:r>
            <a:r>
              <a:rPr lang="en-US" sz="2400" baseline="-25000" dirty="0" err="1" smtClean="0"/>
              <a:t>m</a:t>
            </a:r>
            <a:endParaRPr lang="en-US" sz="2400" dirty="0" smtClean="0"/>
          </a:p>
          <a:p>
            <a:pPr eaLnBrk="1" hangingPunct="1">
              <a:buFont typeface="Arial" pitchFamily="34" charset="0"/>
              <a:buNone/>
            </a:pPr>
            <a:r>
              <a:rPr lang="en-US" sz="2800" dirty="0" smtClean="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eaLnBrk="1" hangingPunct="1">
              <a:buFont typeface="Arial" pitchFamily="34" charset="0"/>
              <a:buNone/>
            </a:pPr>
            <a:endParaRPr lang="ru-RU" b="1" dirty="0" smtClean="0">
              <a:latin typeface="Times New Roman" pitchFamily="18" charset="0"/>
              <a:cs typeface="Times New Roman" pitchFamily="18" charset="0"/>
            </a:endParaRPr>
          </a:p>
        </p:txBody>
      </p:sp>
      <p:pic>
        <p:nvPicPr>
          <p:cNvPr id="7" name="Рисунок 6" descr="Bugaev_horn.jpg"/>
          <p:cNvPicPr>
            <a:picLocks noChangeAspect="1"/>
          </p:cNvPicPr>
          <p:nvPr/>
        </p:nvPicPr>
        <p:blipFill>
          <a:blip r:embed="rId3" cstate="print"/>
          <a:stretch>
            <a:fillRect/>
          </a:stretch>
        </p:blipFill>
        <p:spPr>
          <a:xfrm>
            <a:off x="1763688" y="2420888"/>
            <a:ext cx="6092975" cy="294263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500063" y="142875"/>
            <a:ext cx="8229600" cy="582613"/>
          </a:xfrm>
        </p:spPr>
        <p:txBody>
          <a:bodyPr/>
          <a:lstStyle/>
          <a:p>
            <a:pPr eaLnBrk="1" hangingPunct="1"/>
            <a:r>
              <a:rPr lang="en-US" sz="3200" b="1" smtClean="0">
                <a:latin typeface="Times New Roman" pitchFamily="18" charset="0"/>
                <a:cs typeface="Times New Roman" pitchFamily="18" charset="0"/>
              </a:rPr>
              <a:t>Models</a:t>
            </a:r>
          </a:p>
        </p:txBody>
      </p:sp>
      <p:sp>
        <p:nvSpPr>
          <p:cNvPr id="15363" name="Содержимое 2"/>
          <p:cNvSpPr>
            <a:spLocks noGrp="1"/>
          </p:cNvSpPr>
          <p:nvPr>
            <p:ph idx="1"/>
          </p:nvPr>
        </p:nvSpPr>
        <p:spPr>
          <a:xfrm>
            <a:off x="0" y="785813"/>
            <a:ext cx="9144000" cy="642937"/>
          </a:xfrm>
        </p:spPr>
        <p:txBody>
          <a:bodyPr/>
          <a:lstStyle/>
          <a:p>
            <a:pPr eaLnBrk="1" hangingPunct="1">
              <a:buFont typeface="Arial" pitchFamily="34" charset="0"/>
              <a:buNone/>
            </a:pPr>
            <a:r>
              <a:rPr lang="en-US" sz="2400" b="1" dirty="0" smtClean="0">
                <a:latin typeface="Times New Roman" pitchFamily="18" charset="0"/>
                <a:cs typeface="Times New Roman" pitchFamily="18" charset="0"/>
              </a:rPr>
              <a:t>Non-equilibrium Kinetic Model  </a:t>
            </a:r>
            <a:r>
              <a:rPr lang="en-US" sz="2400" i="1" dirty="0" smtClean="0">
                <a:latin typeface="Times New Roman" pitchFamily="18" charset="0"/>
                <a:cs typeface="Times New Roman" pitchFamily="18" charset="0"/>
              </a:rPr>
              <a:t>E. </a:t>
            </a:r>
            <a:r>
              <a:rPr lang="en-US" sz="2400" i="1" dirty="0" err="1" smtClean="0">
                <a:latin typeface="Times New Roman" pitchFamily="18" charset="0"/>
                <a:cs typeface="Times New Roman" pitchFamily="18" charset="0"/>
              </a:rPr>
              <a:t>Kolomeitsev</a:t>
            </a:r>
            <a:r>
              <a:rPr lang="en-US" sz="2400" i="1" dirty="0" smtClean="0">
                <a:latin typeface="Times New Roman" pitchFamily="18" charset="0"/>
                <a:cs typeface="Times New Roman" pitchFamily="18" charset="0"/>
              </a:rPr>
              <a:t>, B. </a:t>
            </a:r>
            <a:r>
              <a:rPr lang="en-US" sz="2400" i="1" dirty="0" err="1" smtClean="0">
                <a:latin typeface="Times New Roman" pitchFamily="18" charset="0"/>
                <a:cs typeface="Times New Roman" pitchFamily="18" charset="0"/>
              </a:rPr>
              <a:t>Tomasik</a:t>
            </a:r>
            <a:endParaRPr lang="en-US" sz="2400" i="1" dirty="0" smtClean="0">
              <a:latin typeface="Times New Roman" pitchFamily="18" charset="0"/>
              <a:cs typeface="Times New Roman" pitchFamily="18" charset="0"/>
            </a:endParaRPr>
          </a:p>
          <a:p>
            <a:pPr eaLnBrk="1" hangingPunct="1">
              <a:buFont typeface="Arial" pitchFamily="34" charset="0"/>
              <a:buNone/>
            </a:pPr>
            <a:endParaRPr lang="en-US" sz="2400" i="1" dirty="0" smtClean="0">
              <a:latin typeface="Times New Roman" pitchFamily="18" charset="0"/>
              <a:cs typeface="Times New Roman" pitchFamily="18" charset="0"/>
            </a:endParaRPr>
          </a:p>
          <a:p>
            <a:pPr eaLnBrk="1" hangingPunct="1">
              <a:buFont typeface="Arial" pitchFamily="34" charset="0"/>
              <a:buNone/>
            </a:pPr>
            <a:endParaRPr lang="en-US" sz="2000" dirty="0" smtClean="0"/>
          </a:p>
          <a:p>
            <a:pPr>
              <a:buFont typeface="Arial" pitchFamily="34" charset="0"/>
              <a:buNone/>
            </a:pPr>
            <a:endParaRPr lang="en-US" sz="2000" i="1" dirty="0" smtClean="0">
              <a:latin typeface="Times New Roman" pitchFamily="18" charset="0"/>
              <a:cs typeface="Times New Roman" pitchFamily="18" charset="0"/>
            </a:endParaRPr>
          </a:p>
          <a:p>
            <a:pPr eaLnBrk="1" hangingPunct="1">
              <a:buFont typeface="Arial" pitchFamily="34" charset="0"/>
              <a:buNone/>
            </a:pPr>
            <a:r>
              <a:rPr lang="en-US" sz="2800" dirty="0" smtClean="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eaLnBrk="1" hangingPunct="1">
              <a:buFont typeface="Arial" pitchFamily="34" charset="0"/>
              <a:buNone/>
            </a:pPr>
            <a:endParaRPr lang="ru-RU" b="1" dirty="0" smtClean="0">
              <a:latin typeface="Times New Roman" pitchFamily="18" charset="0"/>
              <a:cs typeface="Times New Roman" pitchFamily="18" charset="0"/>
            </a:endParaRPr>
          </a:p>
        </p:txBody>
      </p:sp>
      <p:grpSp>
        <p:nvGrpSpPr>
          <p:cNvPr id="2" name="Group 4"/>
          <p:cNvGrpSpPr>
            <a:grpSpLocks/>
          </p:cNvGrpSpPr>
          <p:nvPr/>
        </p:nvGrpSpPr>
        <p:grpSpPr bwMode="auto">
          <a:xfrm>
            <a:off x="179512" y="3789040"/>
            <a:ext cx="8534400" cy="2590800"/>
            <a:chOff x="288" y="1248"/>
            <a:chExt cx="5376" cy="1632"/>
          </a:xfrm>
          <a:solidFill>
            <a:schemeClr val="bg2"/>
          </a:solidFill>
        </p:grpSpPr>
        <p:sp>
          <p:nvSpPr>
            <p:cNvPr id="6" name="Rectangle 5"/>
            <p:cNvSpPr>
              <a:spLocks noChangeArrowheads="1"/>
            </p:cNvSpPr>
            <p:nvPr/>
          </p:nvSpPr>
          <p:spPr bwMode="auto">
            <a:xfrm>
              <a:off x="288" y="1248"/>
              <a:ext cx="5376" cy="1632"/>
            </a:xfrm>
            <a:prstGeom prst="rect">
              <a:avLst/>
            </a:prstGeom>
            <a:grpFill/>
            <a:ln w="9525">
              <a:noFill/>
              <a:miter lim="800000"/>
              <a:headEnd/>
              <a:tailEnd/>
            </a:ln>
            <a:effectLst>
              <a:outerShdw dist="71842" dir="2700000" algn="ctr" rotWithShape="0">
                <a:schemeClr val="bg2"/>
              </a:outerShdw>
            </a:effectLst>
          </p:spPr>
          <p:txBody>
            <a:bodyPr wrap="none" anchor="ctr"/>
            <a:lstStyle/>
            <a:p>
              <a:pPr>
                <a:defRPr/>
              </a:pPr>
              <a:endParaRPr lang="ru-RU">
                <a:latin typeface="Arial" charset="0"/>
              </a:endParaRPr>
            </a:p>
          </p:txBody>
        </p:sp>
        <p:pic>
          <p:nvPicPr>
            <p:cNvPr id="7" name="Picture 6" descr="txp_fig"/>
            <p:cNvPicPr>
              <a:picLocks noChangeAspect="1" noChangeArrowheads="1"/>
            </p:cNvPicPr>
            <p:nvPr/>
          </p:nvPicPr>
          <p:blipFill>
            <a:blip r:embed="rId3" cstate="print"/>
            <a:srcRect/>
            <a:stretch>
              <a:fillRect/>
            </a:stretch>
          </p:blipFill>
          <p:spPr bwMode="auto">
            <a:xfrm>
              <a:off x="485" y="1392"/>
              <a:ext cx="4984" cy="1344"/>
            </a:xfrm>
            <a:prstGeom prst="rect">
              <a:avLst/>
            </a:prstGeom>
            <a:noFill/>
            <a:ln>
              <a:noFill/>
            </a:ln>
          </p:spPr>
        </p:pic>
      </p:grpSp>
      <p:sp>
        <p:nvSpPr>
          <p:cNvPr id="8" name="Rectangle 4"/>
          <p:cNvSpPr>
            <a:spLocks noChangeArrowheads="1"/>
          </p:cNvSpPr>
          <p:nvPr/>
        </p:nvSpPr>
        <p:spPr bwMode="auto">
          <a:xfrm>
            <a:off x="323528" y="1412776"/>
            <a:ext cx="7133748" cy="461665"/>
          </a:xfrm>
          <a:prstGeom prst="rect">
            <a:avLst/>
          </a:prstGeom>
          <a:noFill/>
          <a:ln w="9525">
            <a:noFill/>
            <a:miter lim="800000"/>
            <a:headEnd/>
            <a:tailEnd/>
          </a:ln>
        </p:spPr>
        <p:txBody>
          <a:bodyPr wrap="none">
            <a:spAutoFit/>
          </a:bodyPr>
          <a:lstStyle/>
          <a:p>
            <a:r>
              <a:rPr lang="en-US" sz="2400" baseline="0" dirty="0">
                <a:solidFill>
                  <a:schemeClr val="tx1"/>
                </a:solidFill>
              </a:rPr>
              <a:t>The strangeness production in a HIC is controlled by</a:t>
            </a:r>
          </a:p>
        </p:txBody>
      </p:sp>
      <p:sp>
        <p:nvSpPr>
          <p:cNvPr id="9" name="Rectangle 5"/>
          <p:cNvSpPr>
            <a:spLocks noChangeArrowheads="1"/>
          </p:cNvSpPr>
          <p:nvPr/>
        </p:nvSpPr>
        <p:spPr bwMode="auto">
          <a:xfrm>
            <a:off x="395536" y="1988840"/>
            <a:ext cx="8568952" cy="1569660"/>
          </a:xfrm>
          <a:prstGeom prst="rect">
            <a:avLst/>
          </a:prstGeom>
          <a:noFill/>
          <a:ln w="9525">
            <a:noFill/>
            <a:miter lim="800000"/>
            <a:headEnd/>
            <a:tailEnd/>
          </a:ln>
        </p:spPr>
        <p:txBody>
          <a:bodyPr wrap="square">
            <a:spAutoFit/>
          </a:bodyPr>
          <a:lstStyle/>
          <a:p>
            <a:pPr>
              <a:buFont typeface="Arial" pitchFamily="34" charset="0"/>
              <a:buChar char="•"/>
            </a:pPr>
            <a:r>
              <a:rPr lang="en-US" sz="2400" b="0" baseline="0" dirty="0" smtClean="0">
                <a:solidFill>
                  <a:schemeClr val="tx1"/>
                </a:solidFill>
              </a:rPr>
              <a:t> fireball expansion</a:t>
            </a:r>
          </a:p>
          <a:p>
            <a:pPr>
              <a:buFont typeface="Arial" pitchFamily="34" charset="0"/>
              <a:buChar char="•"/>
            </a:pPr>
            <a:r>
              <a:rPr lang="en-US" sz="2400" b="0" baseline="0" dirty="0">
                <a:solidFill>
                  <a:schemeClr val="tx1"/>
                </a:solidFill>
              </a:rPr>
              <a:t> </a:t>
            </a:r>
            <a:r>
              <a:rPr lang="en-US" sz="2400" b="0" baseline="0" dirty="0" smtClean="0">
                <a:solidFill>
                  <a:schemeClr val="tx1"/>
                </a:solidFill>
              </a:rPr>
              <a:t>available </a:t>
            </a:r>
            <a:r>
              <a:rPr lang="en-US" sz="2400" b="0" baseline="0" dirty="0">
                <a:solidFill>
                  <a:schemeClr val="tx1"/>
                </a:solidFill>
              </a:rPr>
              <a:t>energy (</a:t>
            </a:r>
            <a:r>
              <a:rPr lang="en-US" sz="2400" baseline="0" dirty="0">
                <a:solidFill>
                  <a:srgbClr val="C00000"/>
                </a:solidFill>
              </a:rPr>
              <a:t>energy density</a:t>
            </a:r>
            <a:r>
              <a:rPr lang="en-US" sz="2400" b="0" baseline="0" dirty="0">
                <a:solidFill>
                  <a:schemeClr val="tx1"/>
                </a:solidFill>
              </a:rPr>
              <a:t>) </a:t>
            </a:r>
            <a:r>
              <a:rPr lang="en-US" sz="2400" b="0" baseline="0" dirty="0" smtClean="0">
                <a:solidFill>
                  <a:schemeClr val="tx1"/>
                </a:solidFill>
              </a:rPr>
              <a:t>for strangeness production ~     </a:t>
            </a:r>
            <a:r>
              <a:rPr lang="en-US" sz="2400" baseline="0" dirty="0" smtClean="0">
                <a:solidFill>
                  <a:srgbClr val="C00000"/>
                </a:solidFill>
              </a:rPr>
              <a:t>collision energy</a:t>
            </a:r>
          </a:p>
          <a:p>
            <a:pPr>
              <a:buFont typeface="Arial" pitchFamily="34" charset="0"/>
              <a:buChar char="•"/>
            </a:pPr>
            <a:r>
              <a:rPr lang="en-US" sz="2400" b="0" baseline="0" dirty="0">
                <a:solidFill>
                  <a:schemeClr val="tx1"/>
                </a:solidFill>
              </a:rPr>
              <a:t> </a:t>
            </a:r>
            <a:r>
              <a:rPr lang="en-US" sz="2400" b="0" baseline="0" dirty="0" smtClean="0">
                <a:solidFill>
                  <a:schemeClr val="tx1"/>
                </a:solidFill>
              </a:rPr>
              <a:t>temporal </a:t>
            </a:r>
            <a:r>
              <a:rPr lang="en-US" sz="2400" b="0" baseline="0" dirty="0">
                <a:solidFill>
                  <a:schemeClr val="tx1"/>
                </a:solidFill>
              </a:rPr>
              <a:t>evolution of a HIC (</a:t>
            </a:r>
            <a:r>
              <a:rPr lang="en-US" sz="2400" baseline="0" dirty="0">
                <a:solidFill>
                  <a:srgbClr val="C00000"/>
                </a:solidFill>
              </a:rPr>
              <a:t>fireball lifetime</a:t>
            </a:r>
            <a:r>
              <a:rPr lang="en-US" sz="2400" b="0" baseline="0" dirty="0">
                <a:solidFill>
                  <a:schemeClr val="tx1"/>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23528" y="2420888"/>
            <a:ext cx="8496944" cy="2923877"/>
          </a:xfrm>
          <a:prstGeom prst="rect">
            <a:avLst/>
          </a:prstGeom>
          <a:noFill/>
          <a:ln w="9525">
            <a:noFill/>
            <a:miter lim="800000"/>
            <a:headEnd/>
            <a:tailEnd/>
          </a:ln>
        </p:spPr>
        <p:txBody>
          <a:bodyPr wrap="square">
            <a:spAutoFit/>
          </a:bodyPr>
          <a:lstStyle/>
          <a:p>
            <a:pPr>
              <a:buFont typeface="Arial" pitchFamily="34" charset="0"/>
              <a:buChar char="•"/>
            </a:pPr>
            <a:r>
              <a:rPr lang="en-US" sz="2000" baseline="0" dirty="0" smtClean="0">
                <a:solidFill>
                  <a:srgbClr val="3333FF"/>
                </a:solidFill>
              </a:rPr>
              <a:t> </a:t>
            </a:r>
            <a:r>
              <a:rPr lang="en-US" sz="2400" baseline="0" dirty="0" smtClean="0">
                <a:solidFill>
                  <a:srgbClr val="3333FF"/>
                </a:solidFill>
              </a:rPr>
              <a:t>Initial </a:t>
            </a:r>
            <a:r>
              <a:rPr lang="en-US" sz="2400" baseline="0" dirty="0">
                <a:solidFill>
                  <a:srgbClr val="3333FF"/>
                </a:solidFill>
              </a:rPr>
              <a:t>K+ content</a:t>
            </a:r>
            <a:r>
              <a:rPr lang="en-US" sz="2400" baseline="0" dirty="0"/>
              <a:t> estimated from pp (</a:t>
            </a:r>
            <a:r>
              <a:rPr lang="en-US" sz="2400" baseline="0" dirty="0" err="1"/>
              <a:t>pn</a:t>
            </a:r>
            <a:r>
              <a:rPr lang="en-US" sz="2400" baseline="0" dirty="0"/>
              <a:t>, </a:t>
            </a:r>
            <a:r>
              <a:rPr lang="en-US" sz="2400" baseline="0" dirty="0" err="1"/>
              <a:t>nn</a:t>
            </a:r>
            <a:r>
              <a:rPr lang="en-US" sz="2400" baseline="0" dirty="0"/>
              <a:t>) </a:t>
            </a:r>
            <a:r>
              <a:rPr lang="en-US" sz="2400" baseline="0" dirty="0" smtClean="0"/>
              <a:t>collisions</a:t>
            </a:r>
          </a:p>
          <a:p>
            <a:pPr>
              <a:buFont typeface="Arial" pitchFamily="34" charset="0"/>
              <a:buChar char="•"/>
            </a:pPr>
            <a:endParaRPr lang="en-US" sz="2400" baseline="0" dirty="0"/>
          </a:p>
          <a:p>
            <a:pPr>
              <a:buFont typeface="Arial" pitchFamily="34" charset="0"/>
              <a:buChar char="•"/>
            </a:pPr>
            <a:r>
              <a:rPr lang="en-US" sz="2400" baseline="0" dirty="0" smtClean="0">
                <a:solidFill>
                  <a:srgbClr val="3333FF"/>
                </a:solidFill>
              </a:rPr>
              <a:t> </a:t>
            </a:r>
            <a:r>
              <a:rPr lang="en-US" sz="2400" baseline="0" dirty="0" err="1" smtClean="0">
                <a:solidFill>
                  <a:srgbClr val="3333FF"/>
                </a:solidFill>
              </a:rPr>
              <a:t>Rescattering</a:t>
            </a:r>
            <a:r>
              <a:rPr lang="en-US" sz="2400" baseline="0" dirty="0" smtClean="0">
                <a:solidFill>
                  <a:srgbClr val="3333FF"/>
                </a:solidFill>
              </a:rPr>
              <a:t>, production and annihilation in binary collisions</a:t>
            </a:r>
          </a:p>
          <a:p>
            <a:pPr>
              <a:buFont typeface="Arial" pitchFamily="34" charset="0"/>
              <a:buChar char="•"/>
            </a:pPr>
            <a:endParaRPr lang="en-US" sz="2400" baseline="0" dirty="0" smtClean="0">
              <a:solidFill>
                <a:srgbClr val="3333FF"/>
              </a:solidFill>
            </a:endParaRPr>
          </a:p>
          <a:p>
            <a:pPr>
              <a:buFont typeface="Arial" pitchFamily="34" charset="0"/>
              <a:buChar char="•"/>
            </a:pPr>
            <a:r>
              <a:rPr lang="en-US" sz="2400" baseline="0" dirty="0">
                <a:solidFill>
                  <a:srgbClr val="3333FF"/>
                </a:solidFill>
              </a:rPr>
              <a:t> </a:t>
            </a:r>
            <a:r>
              <a:rPr lang="en-US" sz="2400" baseline="0" dirty="0" smtClean="0">
                <a:solidFill>
                  <a:srgbClr val="3333FF"/>
                </a:solidFill>
              </a:rPr>
              <a:t>Fireball </a:t>
            </a:r>
            <a:r>
              <a:rPr lang="en-US" sz="2400" baseline="0" dirty="0" err="1" smtClean="0">
                <a:solidFill>
                  <a:srgbClr val="3333FF"/>
                </a:solidFill>
              </a:rPr>
              <a:t>freezout</a:t>
            </a:r>
            <a:r>
              <a:rPr lang="en-US" sz="2400" baseline="0" dirty="0" smtClean="0">
                <a:solidFill>
                  <a:srgbClr val="3333FF"/>
                </a:solidFill>
              </a:rPr>
              <a:t> : fix the final state </a:t>
            </a:r>
            <a:r>
              <a:rPr lang="en-US" sz="2400" i="1" baseline="0" dirty="0" smtClean="0">
                <a:solidFill>
                  <a:srgbClr val="3333FF"/>
                </a:solidFill>
                <a:latin typeface="Symbol" pitchFamily="18" charset="2"/>
                <a:sym typeface="Symbol" pitchFamily="18" charset="2"/>
              </a:rPr>
              <a:t></a:t>
            </a:r>
            <a:r>
              <a:rPr lang="en-US" sz="2400" i="1" baseline="-25000" dirty="0" smtClean="0">
                <a:solidFill>
                  <a:srgbClr val="3333FF"/>
                </a:solidFill>
                <a:sym typeface="Symbol" pitchFamily="18" charset="2"/>
              </a:rPr>
              <a:t>FO</a:t>
            </a:r>
            <a:r>
              <a:rPr lang="en-US" sz="2400" baseline="0" dirty="0" smtClean="0">
                <a:solidFill>
                  <a:srgbClr val="3333FF"/>
                </a:solidFill>
              </a:rPr>
              <a:t>, </a:t>
            </a:r>
            <a:r>
              <a:rPr lang="en-US" sz="2400" i="1" baseline="0" dirty="0" smtClean="0">
                <a:solidFill>
                  <a:srgbClr val="3333FF"/>
                </a:solidFill>
                <a:latin typeface="Symbol" pitchFamily="18" charset="2"/>
                <a:sym typeface="Symbol" pitchFamily="18" charset="2"/>
              </a:rPr>
              <a:t></a:t>
            </a:r>
            <a:r>
              <a:rPr lang="en-US" sz="2400" i="1" baseline="-25000" dirty="0" smtClean="0">
                <a:solidFill>
                  <a:srgbClr val="3333FF"/>
                </a:solidFill>
              </a:rPr>
              <a:t>B,FO</a:t>
            </a:r>
          </a:p>
          <a:p>
            <a:pPr>
              <a:buFont typeface="Arial" pitchFamily="34" charset="0"/>
              <a:buChar char="•"/>
            </a:pPr>
            <a:endParaRPr lang="en-US" sz="2400" i="1" baseline="-25000" dirty="0" smtClean="0">
              <a:solidFill>
                <a:srgbClr val="3333FF"/>
              </a:solidFill>
            </a:endParaRPr>
          </a:p>
          <a:p>
            <a:pPr>
              <a:buFont typeface="Arial" pitchFamily="34" charset="0"/>
              <a:buChar char="•"/>
            </a:pPr>
            <a:r>
              <a:rPr lang="en-US" sz="2400" baseline="0" dirty="0" smtClean="0">
                <a:solidFill>
                  <a:srgbClr val="3333FF"/>
                </a:solidFill>
              </a:rPr>
              <a:t>  Parameters: </a:t>
            </a:r>
            <a:r>
              <a:rPr lang="en-US" sz="2400" baseline="0" dirty="0"/>
              <a:t>the initial </a:t>
            </a:r>
            <a:r>
              <a:rPr lang="en-US" sz="2400" i="1" baseline="0" dirty="0">
                <a:sym typeface="Symbol" pitchFamily="18" charset="2"/>
              </a:rPr>
              <a:t></a:t>
            </a:r>
            <a:r>
              <a:rPr lang="en-US" sz="2400" i="1" baseline="-25000" dirty="0">
                <a:sym typeface="Symbol" pitchFamily="18" charset="2"/>
              </a:rPr>
              <a:t>0</a:t>
            </a:r>
            <a:r>
              <a:rPr lang="en-US" sz="2400" baseline="0" dirty="0"/>
              <a:t> and the lifetime </a:t>
            </a:r>
            <a:r>
              <a:rPr lang="en-US" sz="2400" i="1" baseline="0" dirty="0">
                <a:sym typeface="Symbol" pitchFamily="18" charset="2"/>
              </a:rPr>
              <a:t></a:t>
            </a:r>
            <a:r>
              <a:rPr lang="en-US" sz="2400" i="1" baseline="-25000" dirty="0" smtClean="0">
                <a:sym typeface="Symbol" pitchFamily="18" charset="2"/>
              </a:rPr>
              <a:t>T</a:t>
            </a:r>
          </a:p>
          <a:p>
            <a:pPr>
              <a:buFont typeface="Arial" pitchFamily="34" charset="0"/>
              <a:buChar char="•"/>
            </a:pPr>
            <a:endParaRPr lang="en-US" sz="2400" baseline="0" dirty="0">
              <a:solidFill>
                <a:srgbClr val="3333FF"/>
              </a:solidFill>
            </a:endParaRPr>
          </a:p>
        </p:txBody>
      </p:sp>
      <p:sp>
        <p:nvSpPr>
          <p:cNvPr id="14" name="TextBox 13"/>
          <p:cNvSpPr txBox="1"/>
          <p:nvPr/>
        </p:nvSpPr>
        <p:spPr>
          <a:xfrm>
            <a:off x="827584" y="1124744"/>
            <a:ext cx="1584176" cy="523220"/>
          </a:xfrm>
          <a:prstGeom prst="rect">
            <a:avLst/>
          </a:prstGeom>
          <a:noFill/>
        </p:spPr>
        <p:txBody>
          <a:bodyPr wrap="square" rtlCol="0">
            <a:spAutoFit/>
          </a:bodyPr>
          <a:lstStyle/>
          <a:p>
            <a:r>
              <a:rPr lang="en-US" sz="2800" baseline="0" dirty="0" smtClean="0"/>
              <a:t>Inputs</a:t>
            </a:r>
            <a:endParaRPr lang="ru-RU" sz="2800" baseline="0" dirty="0"/>
          </a:p>
        </p:txBody>
      </p:sp>
      <p:sp>
        <p:nvSpPr>
          <p:cNvPr id="15" name="Text Box 3"/>
          <p:cNvSpPr txBox="1">
            <a:spLocks noChangeArrowheads="1"/>
          </p:cNvSpPr>
          <p:nvPr/>
        </p:nvSpPr>
        <p:spPr bwMode="auto">
          <a:xfrm>
            <a:off x="323528" y="5373216"/>
            <a:ext cx="8635184" cy="800219"/>
          </a:xfrm>
          <a:prstGeom prst="rect">
            <a:avLst/>
          </a:prstGeom>
          <a:noFill/>
          <a:ln w="9525">
            <a:noFill/>
            <a:miter lim="800000"/>
            <a:headEnd/>
            <a:tailEnd/>
          </a:ln>
        </p:spPr>
        <p:txBody>
          <a:bodyPr wrap="none">
            <a:spAutoFit/>
          </a:bodyPr>
          <a:lstStyle/>
          <a:p>
            <a:r>
              <a:rPr lang="en-US" sz="2200" baseline="0" dirty="0">
                <a:solidFill>
                  <a:schemeClr val="tx2"/>
                </a:solidFill>
              </a:rPr>
              <a:t>The time needed for a strangeness </a:t>
            </a:r>
            <a:r>
              <a:rPr lang="en-US" sz="2200" baseline="0" dirty="0" smtClean="0">
                <a:solidFill>
                  <a:schemeClr val="tx2"/>
                </a:solidFill>
              </a:rPr>
              <a:t>production</a:t>
            </a:r>
            <a:r>
              <a:rPr lang="en-US" sz="2200" baseline="0" dirty="0" smtClean="0">
                <a:solidFill>
                  <a:srgbClr val="C00000"/>
                </a:solidFill>
              </a:rPr>
              <a:t>,</a:t>
            </a:r>
            <a:r>
              <a:rPr lang="en-US" sz="2000" i="1" baseline="0" dirty="0" smtClean="0">
                <a:sym typeface="Symbol" pitchFamily="18" charset="2"/>
              </a:rPr>
              <a:t> </a:t>
            </a:r>
            <a:r>
              <a:rPr lang="en-US" sz="2400" i="1" baseline="0" dirty="0" smtClean="0">
                <a:sym typeface="Symbol" pitchFamily="18" charset="2"/>
              </a:rPr>
              <a:t></a:t>
            </a:r>
            <a:r>
              <a:rPr lang="en-US" sz="2400" i="1" baseline="-25000" dirty="0" smtClean="0">
                <a:sym typeface="Symbol" pitchFamily="18" charset="2"/>
              </a:rPr>
              <a:t>T</a:t>
            </a:r>
            <a:r>
              <a:rPr lang="en-US" sz="2200" baseline="0" dirty="0" smtClean="0">
                <a:solidFill>
                  <a:srgbClr val="C00000"/>
                </a:solidFill>
              </a:rPr>
              <a:t> </a:t>
            </a:r>
            <a:r>
              <a:rPr lang="en-US" sz="2200" baseline="0" dirty="0" smtClean="0">
                <a:solidFill>
                  <a:schemeClr val="tx2"/>
                </a:solidFill>
              </a:rPr>
              <a:t>, </a:t>
            </a:r>
            <a:r>
              <a:rPr lang="en-US" sz="2200" baseline="0" dirty="0">
                <a:solidFill>
                  <a:schemeClr val="tx2"/>
                </a:solidFill>
              </a:rPr>
              <a:t>is about </a:t>
            </a:r>
            <a:r>
              <a:rPr lang="en-US" sz="2200" b="1" baseline="0" dirty="0">
                <a:solidFill>
                  <a:srgbClr val="C00000"/>
                </a:solidFill>
              </a:rPr>
              <a:t>15-20 fm/c</a:t>
            </a:r>
            <a:r>
              <a:rPr lang="en-US" sz="2200" baseline="0" dirty="0">
                <a:solidFill>
                  <a:srgbClr val="C00000"/>
                </a:solidFill>
              </a:rPr>
              <a:t>.</a:t>
            </a:r>
          </a:p>
          <a:p>
            <a:r>
              <a:rPr lang="en-US" sz="2200" baseline="0" dirty="0">
                <a:solidFill>
                  <a:schemeClr val="tx2"/>
                </a:solidFill>
              </a:rPr>
              <a:t>  In hydro the typical expansion time is  </a:t>
            </a:r>
            <a:r>
              <a:rPr lang="en-US" sz="2200" b="1" baseline="0" dirty="0">
                <a:solidFill>
                  <a:srgbClr val="C00000"/>
                </a:solidFill>
              </a:rPr>
              <a:t>&lt;10 fm/c</a:t>
            </a:r>
            <a:r>
              <a:rPr lang="en-US" sz="2200" baseline="0" dirty="0">
                <a:solidFill>
                  <a:srgbClr val="C00000"/>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500063" y="142875"/>
            <a:ext cx="8229600" cy="582613"/>
          </a:xfrm>
        </p:spPr>
        <p:txBody>
          <a:bodyPr/>
          <a:lstStyle/>
          <a:p>
            <a:pPr eaLnBrk="1" hangingPunct="1"/>
            <a:r>
              <a:rPr lang="en-US" sz="3200" b="1" smtClean="0">
                <a:latin typeface="Times New Roman" pitchFamily="18" charset="0"/>
                <a:cs typeface="Times New Roman" pitchFamily="18" charset="0"/>
              </a:rPr>
              <a:t>Models</a:t>
            </a:r>
          </a:p>
        </p:txBody>
      </p:sp>
      <p:sp>
        <p:nvSpPr>
          <p:cNvPr id="15363" name="Содержимое 2"/>
          <p:cNvSpPr>
            <a:spLocks noGrp="1"/>
          </p:cNvSpPr>
          <p:nvPr>
            <p:ph idx="1"/>
          </p:nvPr>
        </p:nvSpPr>
        <p:spPr>
          <a:xfrm>
            <a:off x="0" y="785813"/>
            <a:ext cx="9144000" cy="642937"/>
          </a:xfrm>
        </p:spPr>
        <p:txBody>
          <a:bodyPr/>
          <a:lstStyle/>
          <a:p>
            <a:pPr eaLnBrk="1" hangingPunct="1">
              <a:buFont typeface="Arial" pitchFamily="34" charset="0"/>
              <a:buNone/>
            </a:pPr>
            <a:r>
              <a:rPr lang="en-US" sz="2400" b="1" smtClean="0">
                <a:latin typeface="Times New Roman" pitchFamily="18" charset="0"/>
                <a:cs typeface="Times New Roman" pitchFamily="18" charset="0"/>
              </a:rPr>
              <a:t>Non-equilibrium Kinetic Model  </a:t>
            </a:r>
            <a:r>
              <a:rPr lang="en-US" sz="2400" i="1" smtClean="0">
                <a:latin typeface="Times New Roman" pitchFamily="18" charset="0"/>
                <a:cs typeface="Times New Roman" pitchFamily="18" charset="0"/>
              </a:rPr>
              <a:t>E. Kolomeitsev, B. Tomasik</a:t>
            </a:r>
            <a:endParaRPr lang="en-US" sz="2000" smtClean="0"/>
          </a:p>
          <a:p>
            <a:pPr>
              <a:buFont typeface="Arial" pitchFamily="34" charset="0"/>
              <a:buNone/>
            </a:pPr>
            <a:endParaRPr lang="en-US" sz="2000" i="1" smtClean="0">
              <a:latin typeface="Times New Roman" pitchFamily="18" charset="0"/>
              <a:cs typeface="Times New Roman" pitchFamily="18" charset="0"/>
            </a:endParaRPr>
          </a:p>
          <a:p>
            <a:pPr eaLnBrk="1" hangingPunct="1">
              <a:buFont typeface="Arial" pitchFamily="34" charset="0"/>
              <a:buNone/>
            </a:pPr>
            <a:r>
              <a:rPr lang="en-US" sz="2800" smtClean="0">
                <a:latin typeface="Times New Roman" pitchFamily="18" charset="0"/>
                <a:cs typeface="Times New Roman" pitchFamily="18" charset="0"/>
              </a:rPr>
              <a:t>			</a:t>
            </a:r>
            <a:endParaRPr lang="en-US" sz="2800" b="1" smtClean="0">
              <a:latin typeface="Times New Roman" pitchFamily="18" charset="0"/>
              <a:cs typeface="Times New Roman" pitchFamily="18" charset="0"/>
            </a:endParaRPr>
          </a:p>
          <a:p>
            <a:pPr eaLnBrk="1" hangingPunct="1">
              <a:buFont typeface="Arial" pitchFamily="34" charset="0"/>
              <a:buNone/>
            </a:pPr>
            <a:endParaRPr lang="ru-RU" b="1" smtClean="0">
              <a:latin typeface="Times New Roman" pitchFamily="18" charset="0"/>
              <a:cs typeface="Times New Roman" pitchFamily="18" charset="0"/>
            </a:endParaRPr>
          </a:p>
        </p:txBody>
      </p:sp>
      <p:pic>
        <p:nvPicPr>
          <p:cNvPr id="8" name="Picture 3" descr="txp_fig"/>
          <p:cNvPicPr>
            <a:picLocks noChangeAspect="1" noChangeArrowheads="1"/>
          </p:cNvPicPr>
          <p:nvPr>
            <p:custDataLst>
              <p:tags r:id="rId1"/>
            </p:custDataLst>
          </p:nvPr>
        </p:nvPicPr>
        <p:blipFill>
          <a:blip r:embed="rId4" cstate="print"/>
          <a:srcRect/>
          <a:stretch>
            <a:fillRect/>
          </a:stretch>
        </p:blipFill>
        <p:spPr bwMode="auto">
          <a:xfrm>
            <a:off x="1331640" y="1844824"/>
            <a:ext cx="5936704" cy="42796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571500" y="0"/>
            <a:ext cx="7772400" cy="642938"/>
          </a:xfrm>
        </p:spPr>
        <p:txBody>
          <a:bodyPr/>
          <a:lstStyle/>
          <a:p>
            <a:pPr eaLnBrk="1" hangingPunct="1"/>
            <a:r>
              <a:rPr lang="en-US" sz="3200" b="1" smtClean="0"/>
              <a:t>FAIR–NICA Energy Range</a:t>
            </a:r>
            <a:r>
              <a:rPr lang="en-US" smtClean="0"/>
              <a:t> </a:t>
            </a:r>
          </a:p>
        </p:txBody>
      </p:sp>
      <p:sp>
        <p:nvSpPr>
          <p:cNvPr id="39939" name="Text Box 8"/>
          <p:cNvSpPr txBox="1">
            <a:spLocks noChangeArrowheads="1"/>
          </p:cNvSpPr>
          <p:nvPr/>
        </p:nvSpPr>
        <p:spPr bwMode="auto">
          <a:xfrm>
            <a:off x="571500" y="928688"/>
            <a:ext cx="7858125" cy="5570756"/>
          </a:xfrm>
          <a:prstGeom prst="rect">
            <a:avLst/>
          </a:prstGeom>
          <a:noFill/>
          <a:ln w="9525" algn="ctr">
            <a:noFill/>
            <a:miter lim="800000"/>
            <a:headEnd/>
            <a:tailEnd/>
          </a:ln>
        </p:spPr>
        <p:txBody>
          <a:bodyPr wrap="square">
            <a:spAutoFit/>
          </a:bodyPr>
          <a:lstStyle/>
          <a:p>
            <a:endParaRPr kumimoji="1" lang="en-US" sz="2400" baseline="0" dirty="0">
              <a:solidFill>
                <a:schemeClr val="tx1"/>
              </a:solidFill>
              <a:latin typeface="Arial" pitchFamily="34" charset="0"/>
            </a:endParaRPr>
          </a:p>
          <a:p>
            <a:r>
              <a:rPr kumimoji="1" lang="en-US" sz="2400" baseline="0" dirty="0" smtClean="0">
                <a:latin typeface="Arial" pitchFamily="34" charset="0"/>
              </a:rPr>
              <a:t>“</a:t>
            </a:r>
            <a:r>
              <a:rPr kumimoji="1" lang="en-US" sz="2400" baseline="0" dirty="0">
                <a:latin typeface="Arial" pitchFamily="34" charset="0"/>
              </a:rPr>
              <a:t>Horn” and “Kink” </a:t>
            </a:r>
            <a:r>
              <a:rPr kumimoji="1" lang="en-US" sz="2400" baseline="0" dirty="0" smtClean="0">
                <a:latin typeface="Arial" pitchFamily="34" charset="0"/>
              </a:rPr>
              <a:t>effects </a:t>
            </a:r>
            <a:r>
              <a:rPr kumimoji="1" lang="en-US" sz="2400" baseline="0" dirty="0" smtClean="0">
                <a:solidFill>
                  <a:schemeClr val="tx2"/>
                </a:solidFill>
                <a:latin typeface="Arial" pitchFamily="34" charset="0"/>
              </a:rPr>
              <a:t>are of most interest!</a:t>
            </a:r>
            <a:endParaRPr kumimoji="1" lang="en-US" sz="2400" baseline="0" dirty="0">
              <a:solidFill>
                <a:schemeClr val="tx2"/>
              </a:solidFill>
              <a:latin typeface="Arial" pitchFamily="34" charset="0"/>
            </a:endParaRPr>
          </a:p>
          <a:p>
            <a:endParaRPr kumimoji="1" lang="en-US" sz="2400" baseline="0" dirty="0">
              <a:latin typeface="Arial" pitchFamily="34" charset="0"/>
            </a:endParaRPr>
          </a:p>
          <a:p>
            <a:r>
              <a:rPr kumimoji="1" lang="en-US" sz="2400" baseline="0" dirty="0">
                <a:solidFill>
                  <a:schemeClr val="tx1"/>
                </a:solidFill>
                <a:latin typeface="Arial" pitchFamily="34" charset="0"/>
              </a:rPr>
              <a:t>Are them a manifestation of phase transition from HP to  QGP?</a:t>
            </a:r>
          </a:p>
          <a:p>
            <a:r>
              <a:rPr kumimoji="1" lang="en-US" sz="2400" baseline="0" dirty="0">
                <a:latin typeface="Arial" pitchFamily="34" charset="0"/>
              </a:rPr>
              <a:t>Not likely!</a:t>
            </a:r>
          </a:p>
          <a:p>
            <a:endParaRPr kumimoji="1" lang="en-US" sz="2400" baseline="0" dirty="0">
              <a:latin typeface="Arial" pitchFamily="34" charset="0"/>
            </a:endParaRPr>
          </a:p>
          <a:p>
            <a:r>
              <a:rPr kumimoji="1" lang="en-US" sz="2400" baseline="0" dirty="0">
                <a:solidFill>
                  <a:schemeClr val="tx1"/>
                </a:solidFill>
                <a:latin typeface="Arial" pitchFamily="34" charset="0"/>
              </a:rPr>
              <a:t>Then of what?</a:t>
            </a:r>
          </a:p>
          <a:p>
            <a:endParaRPr kumimoji="1" lang="en-US" sz="2400" baseline="0" dirty="0">
              <a:solidFill>
                <a:schemeClr val="tx1"/>
              </a:solidFill>
              <a:latin typeface="Arial" pitchFamily="34" charset="0"/>
            </a:endParaRPr>
          </a:p>
          <a:p>
            <a:pPr>
              <a:buFont typeface="Arial" pitchFamily="34" charset="0"/>
              <a:buChar char="•"/>
            </a:pPr>
            <a:r>
              <a:rPr kumimoji="1" lang="en-US" sz="2400" baseline="0" dirty="0" smtClean="0">
                <a:solidFill>
                  <a:schemeClr val="tx1"/>
                </a:solidFill>
                <a:latin typeface="Arial" pitchFamily="34" charset="0"/>
              </a:rPr>
              <a:t> How </a:t>
            </a:r>
            <a:r>
              <a:rPr kumimoji="1" lang="en-US" sz="2400" baseline="0" dirty="0">
                <a:solidFill>
                  <a:schemeClr val="tx1"/>
                </a:solidFill>
                <a:latin typeface="Arial" pitchFamily="34" charset="0"/>
              </a:rPr>
              <a:t>nucleons behave under high compression and do they change their properties</a:t>
            </a:r>
            <a:r>
              <a:rPr kumimoji="1" lang="en-US" sz="2400" baseline="0" dirty="0" smtClean="0">
                <a:solidFill>
                  <a:schemeClr val="tx1"/>
                </a:solidFill>
                <a:latin typeface="Arial" pitchFamily="34" charset="0"/>
              </a:rPr>
              <a:t>? Like </a:t>
            </a:r>
            <a:r>
              <a:rPr kumimoji="1" lang="el-GR" sz="2400" baseline="0" dirty="0" smtClean="0">
                <a:solidFill>
                  <a:schemeClr val="tx1"/>
                </a:solidFill>
                <a:latin typeface="Arial" pitchFamily="34" charset="0"/>
              </a:rPr>
              <a:t>ρ</a:t>
            </a:r>
            <a:r>
              <a:rPr kumimoji="1" lang="en-US" sz="2400" baseline="0" dirty="0" smtClean="0">
                <a:solidFill>
                  <a:schemeClr val="tx1"/>
                </a:solidFill>
                <a:latin typeface="Arial" pitchFamily="34" charset="0"/>
              </a:rPr>
              <a:t>, </a:t>
            </a:r>
            <a:r>
              <a:rPr kumimoji="1" lang="el-GR" sz="2400" baseline="0" dirty="0" smtClean="0">
                <a:solidFill>
                  <a:schemeClr val="tx1"/>
                </a:solidFill>
                <a:latin typeface="Arial" pitchFamily="34" charset="0"/>
              </a:rPr>
              <a:t>ω</a:t>
            </a:r>
            <a:r>
              <a:rPr kumimoji="1" lang="en-US" sz="2400" baseline="0" dirty="0" smtClean="0">
                <a:solidFill>
                  <a:schemeClr val="tx1"/>
                </a:solidFill>
                <a:latin typeface="Arial" pitchFamily="34" charset="0"/>
              </a:rPr>
              <a:t>, </a:t>
            </a:r>
            <a:r>
              <a:rPr kumimoji="1" lang="el-GR" sz="2400" baseline="0" dirty="0" smtClean="0">
                <a:solidFill>
                  <a:schemeClr val="tx1"/>
                </a:solidFill>
                <a:latin typeface="Arial" pitchFamily="34" charset="0"/>
              </a:rPr>
              <a:t>φ</a:t>
            </a:r>
            <a:r>
              <a:rPr kumimoji="1" lang="en-US" sz="2400" baseline="0" dirty="0" smtClean="0">
                <a:solidFill>
                  <a:schemeClr val="tx1"/>
                </a:solidFill>
                <a:latin typeface="Arial" pitchFamily="34" charset="0"/>
              </a:rPr>
              <a:t>.</a:t>
            </a:r>
          </a:p>
          <a:p>
            <a:endParaRPr kumimoji="1" lang="en-US" sz="2400" baseline="0" dirty="0" smtClean="0">
              <a:solidFill>
                <a:schemeClr val="tx2"/>
              </a:solidFill>
              <a:latin typeface="Arial" pitchFamily="34" charset="0"/>
            </a:endParaRPr>
          </a:p>
          <a:p>
            <a:r>
              <a:rPr kumimoji="1" lang="en-US" sz="2400" baseline="0" dirty="0" smtClean="0">
                <a:solidFill>
                  <a:schemeClr val="tx2"/>
                </a:solidFill>
                <a:latin typeface="Arial" pitchFamily="34" charset="0"/>
              </a:rPr>
              <a:t>Conjecture: </a:t>
            </a:r>
          </a:p>
          <a:p>
            <a:r>
              <a:rPr kumimoji="1" lang="en-US" sz="2400" baseline="0" dirty="0" smtClean="0">
                <a:latin typeface="Arial" pitchFamily="34" charset="0"/>
              </a:rPr>
              <a:t>Nucleons </a:t>
            </a:r>
            <a:r>
              <a:rPr kumimoji="1" lang="en-US" sz="2400" baseline="0" dirty="0">
                <a:latin typeface="Arial" pitchFamily="34" charset="0"/>
              </a:rPr>
              <a:t>transit to </a:t>
            </a:r>
            <a:r>
              <a:rPr kumimoji="1" lang="en-US" sz="2400" baseline="0" dirty="0" err="1">
                <a:latin typeface="Arial" pitchFamily="34" charset="0"/>
              </a:rPr>
              <a:t>hypronic</a:t>
            </a:r>
            <a:r>
              <a:rPr kumimoji="1" lang="en-US" sz="2400" baseline="0" dirty="0">
                <a:latin typeface="Arial" pitchFamily="34" charset="0"/>
              </a:rPr>
              <a:t> states!</a:t>
            </a:r>
          </a:p>
          <a:p>
            <a:endParaRPr kumimoji="1" lang="ru-RU" sz="2000" baseline="0" dirty="0">
              <a:latin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214313" y="142875"/>
            <a:ext cx="6829425" cy="796925"/>
          </a:xfrm>
        </p:spPr>
        <p:txBody>
          <a:bodyPr/>
          <a:lstStyle/>
          <a:p>
            <a:pPr eaLnBrk="1" hangingPunct="1"/>
            <a:r>
              <a:rPr lang="en-US" sz="3200" b="1" dirty="0" smtClean="0">
                <a:cs typeface="Times New Roman" pitchFamily="18" charset="0"/>
              </a:rPr>
              <a:t>Central HIC</a:t>
            </a:r>
          </a:p>
        </p:txBody>
      </p:sp>
      <p:sp>
        <p:nvSpPr>
          <p:cNvPr id="40963" name="Содержимое 2"/>
          <p:cNvSpPr>
            <a:spLocks noGrp="1"/>
          </p:cNvSpPr>
          <p:nvPr>
            <p:ph idx="1"/>
          </p:nvPr>
        </p:nvSpPr>
        <p:spPr>
          <a:xfrm>
            <a:off x="251520" y="1340768"/>
            <a:ext cx="3528392" cy="484659"/>
          </a:xfrm>
        </p:spPr>
        <p:txBody>
          <a:bodyPr/>
          <a:lstStyle/>
          <a:p>
            <a:pPr eaLnBrk="1" hangingPunct="1">
              <a:buFontTx/>
              <a:buNone/>
            </a:pPr>
            <a:r>
              <a:rPr lang="en-US" sz="2000" b="1" dirty="0" smtClean="0">
                <a:cs typeface="Times New Roman" pitchFamily="18" charset="0"/>
              </a:rPr>
              <a:t>Baryon  density evolution</a:t>
            </a:r>
          </a:p>
          <a:p>
            <a:pPr eaLnBrk="1" hangingPunct="1">
              <a:buFontTx/>
              <a:buNone/>
            </a:pPr>
            <a:r>
              <a:rPr lang="en-US" sz="2000" b="1" dirty="0" smtClean="0">
                <a:cs typeface="Times New Roman" pitchFamily="18" charset="0"/>
              </a:rPr>
              <a:t> </a:t>
            </a:r>
            <a:endParaRPr lang="en-US" sz="2000" b="1" baseline="-25000" dirty="0" smtClean="0">
              <a:cs typeface="Times New Roman" pitchFamily="18" charset="0"/>
            </a:endParaRPr>
          </a:p>
          <a:p>
            <a:pPr eaLnBrk="1" hangingPunct="1">
              <a:buFontTx/>
              <a:buNone/>
            </a:pPr>
            <a:endParaRPr lang="en-US" sz="2000" b="1" dirty="0" smtClean="0">
              <a:cs typeface="Times New Roman" pitchFamily="18" charset="0"/>
            </a:endParaRPr>
          </a:p>
        </p:txBody>
      </p:sp>
      <p:pic>
        <p:nvPicPr>
          <p:cNvPr id="40964" name="Рисунок 2" descr="baryon_density_vs_time1.jpg"/>
          <p:cNvPicPr>
            <a:picLocks noChangeAspect="1"/>
          </p:cNvPicPr>
          <p:nvPr/>
        </p:nvPicPr>
        <p:blipFill>
          <a:blip r:embed="rId3" cstate="print"/>
          <a:srcRect/>
          <a:stretch>
            <a:fillRect/>
          </a:stretch>
        </p:blipFill>
        <p:spPr bwMode="auto">
          <a:xfrm>
            <a:off x="0" y="1916832"/>
            <a:ext cx="3357563" cy="3810000"/>
          </a:xfrm>
          <a:prstGeom prst="rect">
            <a:avLst/>
          </a:prstGeom>
          <a:noFill/>
          <a:ln w="9525">
            <a:noFill/>
            <a:miter lim="800000"/>
            <a:headEnd/>
            <a:tailEnd/>
          </a:ln>
        </p:spPr>
      </p:pic>
      <p:grpSp>
        <p:nvGrpSpPr>
          <p:cNvPr id="40965" name="Группа 45"/>
          <p:cNvGrpSpPr>
            <a:grpSpLocks/>
          </p:cNvGrpSpPr>
          <p:nvPr/>
        </p:nvGrpSpPr>
        <p:grpSpPr bwMode="auto">
          <a:xfrm>
            <a:off x="6643688" y="357188"/>
            <a:ext cx="2347912" cy="1000125"/>
            <a:chOff x="6643688" y="357188"/>
            <a:chExt cx="2347912" cy="1000125"/>
          </a:xfrm>
        </p:grpSpPr>
        <p:sp>
          <p:nvSpPr>
            <p:cNvPr id="5" name="Овал 4"/>
            <p:cNvSpPr/>
            <p:nvPr/>
          </p:nvSpPr>
          <p:spPr bwMode="auto">
            <a:xfrm>
              <a:off x="7215188" y="357188"/>
              <a:ext cx="571500" cy="100012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Овал 7"/>
            <p:cNvSpPr/>
            <p:nvPr/>
          </p:nvSpPr>
          <p:spPr bwMode="auto">
            <a:xfrm>
              <a:off x="7786688" y="357188"/>
              <a:ext cx="571500" cy="100012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0" name="Прямая со стрелкой 9"/>
            <p:cNvCxnSpPr/>
            <p:nvPr/>
          </p:nvCxnSpPr>
          <p:spPr bwMode="auto">
            <a:xfrm>
              <a:off x="6643688" y="857250"/>
              <a:ext cx="5715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bwMode="auto">
            <a:xfrm rot="10800000" flipV="1">
              <a:off x="8358188" y="857250"/>
              <a:ext cx="633412" cy="111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0966" name="Прямоугольник 50"/>
          <p:cNvSpPr>
            <a:spLocks noChangeArrowheads="1"/>
          </p:cNvSpPr>
          <p:nvPr/>
        </p:nvSpPr>
        <p:spPr bwMode="auto">
          <a:xfrm>
            <a:off x="3635896" y="1772816"/>
            <a:ext cx="2928938" cy="4524315"/>
          </a:xfrm>
          <a:prstGeom prst="rect">
            <a:avLst/>
          </a:prstGeom>
          <a:noFill/>
          <a:ln w="9525">
            <a:noFill/>
            <a:miter lim="800000"/>
            <a:headEnd/>
            <a:tailEnd/>
          </a:ln>
        </p:spPr>
        <p:txBody>
          <a:bodyPr wrap="square">
            <a:spAutoFit/>
          </a:bodyPr>
          <a:lstStyle/>
          <a:p>
            <a:endParaRPr lang="en-US" baseline="0" dirty="0">
              <a:solidFill>
                <a:schemeClr val="tx1"/>
              </a:solidFill>
              <a:cs typeface="Times New Roman" pitchFamily="18" charset="0"/>
            </a:endParaRPr>
          </a:p>
          <a:p>
            <a:pPr>
              <a:buFont typeface="Arial" pitchFamily="34" charset="0"/>
              <a:buChar char="•"/>
            </a:pPr>
            <a:r>
              <a:rPr lang="en-US" baseline="0" dirty="0" smtClean="0">
                <a:solidFill>
                  <a:schemeClr val="tx1"/>
                </a:solidFill>
                <a:cs typeface="Times New Roman" pitchFamily="18" charset="0"/>
              </a:rPr>
              <a:t> </a:t>
            </a:r>
            <a:r>
              <a:rPr lang="en-US" baseline="0" dirty="0">
                <a:solidFill>
                  <a:schemeClr val="tx1"/>
                </a:solidFill>
                <a:cs typeface="Times New Roman" pitchFamily="18" charset="0"/>
              </a:rPr>
              <a:t>In overlap region nucleons are suppressed and forced to occupy much less space volume.</a:t>
            </a:r>
          </a:p>
          <a:p>
            <a:pPr>
              <a:buFont typeface="Arial" pitchFamily="34" charset="0"/>
              <a:buChar char="•"/>
            </a:pPr>
            <a:endParaRPr lang="en-US" baseline="0" dirty="0">
              <a:solidFill>
                <a:schemeClr val="tx1"/>
              </a:solidFill>
              <a:cs typeface="Times New Roman" pitchFamily="18" charset="0"/>
            </a:endParaRPr>
          </a:p>
          <a:p>
            <a:pPr>
              <a:buFont typeface="Arial" pitchFamily="34" charset="0"/>
              <a:buChar char="•"/>
            </a:pPr>
            <a:r>
              <a:rPr lang="en-US" baseline="0" dirty="0">
                <a:solidFill>
                  <a:schemeClr val="tx1"/>
                </a:solidFill>
                <a:cs typeface="Times New Roman" pitchFamily="18" charset="0"/>
              </a:rPr>
              <a:t> </a:t>
            </a:r>
            <a:r>
              <a:rPr lang="en-US" sz="2000" baseline="0" dirty="0">
                <a:solidFill>
                  <a:schemeClr val="tx1"/>
                </a:solidFill>
                <a:cs typeface="Times New Roman" pitchFamily="18" charset="0"/>
              </a:rPr>
              <a:t>Overlap </a:t>
            </a:r>
            <a:r>
              <a:rPr lang="en-US" sz="2000" baseline="0" dirty="0" smtClean="0">
                <a:solidFill>
                  <a:schemeClr val="tx1"/>
                </a:solidFill>
                <a:cs typeface="Times New Roman" pitchFamily="18" charset="0"/>
              </a:rPr>
              <a:t>time</a:t>
            </a:r>
            <a:endParaRPr lang="en-US" sz="2000" baseline="0" dirty="0">
              <a:solidFill>
                <a:schemeClr val="tx1"/>
              </a:solidFill>
              <a:cs typeface="Times New Roman" pitchFamily="18" charset="0"/>
            </a:endParaRPr>
          </a:p>
          <a:p>
            <a:r>
              <a:rPr lang="en-US" sz="2000" baseline="0" dirty="0" smtClean="0">
                <a:solidFill>
                  <a:schemeClr val="tx1"/>
                </a:solidFill>
                <a:cs typeface="Times New Roman" pitchFamily="18" charset="0"/>
              </a:rPr>
              <a:t>    </a:t>
            </a:r>
            <a:r>
              <a:rPr lang="el-GR" sz="2000" baseline="0" dirty="0" smtClean="0">
                <a:solidFill>
                  <a:schemeClr val="tx1"/>
                </a:solidFill>
                <a:cs typeface="Times New Roman" pitchFamily="18" charset="0"/>
              </a:rPr>
              <a:t>τ</a:t>
            </a:r>
            <a:r>
              <a:rPr lang="en-US" sz="2000" baseline="-25000" dirty="0">
                <a:solidFill>
                  <a:schemeClr val="tx1"/>
                </a:solidFill>
                <a:cs typeface="Times New Roman" pitchFamily="18" charset="0"/>
              </a:rPr>
              <a:t>O</a:t>
            </a:r>
            <a:r>
              <a:rPr lang="en-US" sz="2000" baseline="0" dirty="0">
                <a:solidFill>
                  <a:schemeClr val="tx1"/>
                </a:solidFill>
                <a:cs typeface="Times New Roman" pitchFamily="18" charset="0"/>
              </a:rPr>
              <a:t>  = </a:t>
            </a:r>
            <a:r>
              <a:rPr lang="en-US" sz="2000" baseline="0" dirty="0" smtClean="0">
                <a:solidFill>
                  <a:schemeClr val="tx1"/>
                </a:solidFill>
                <a:cs typeface="Times New Roman" pitchFamily="18" charset="0"/>
              </a:rPr>
              <a:t>[2R</a:t>
            </a:r>
            <a:r>
              <a:rPr lang="en-US" sz="2000" baseline="-25000" dirty="0" smtClean="0">
                <a:solidFill>
                  <a:schemeClr val="tx1"/>
                </a:solidFill>
                <a:cs typeface="Times New Roman" pitchFamily="18" charset="0"/>
              </a:rPr>
              <a:t>A</a:t>
            </a:r>
            <a:r>
              <a:rPr lang="en-US" sz="2000" baseline="0" dirty="0">
                <a:solidFill>
                  <a:schemeClr val="tx1"/>
                </a:solidFill>
                <a:cs typeface="Times New Roman" pitchFamily="18" charset="0"/>
              </a:rPr>
              <a:t>/(</a:t>
            </a:r>
            <a:r>
              <a:rPr lang="el-GR" sz="2000" baseline="0" dirty="0" smtClean="0">
                <a:solidFill>
                  <a:schemeClr val="tx1"/>
                </a:solidFill>
                <a:cs typeface="Times New Roman" pitchFamily="18" charset="0"/>
              </a:rPr>
              <a:t>γβ</a:t>
            </a:r>
            <a:r>
              <a:rPr lang="en-US" sz="2000" baseline="0" dirty="0" smtClean="0">
                <a:solidFill>
                  <a:schemeClr val="tx1"/>
                </a:solidFill>
                <a:cs typeface="Times New Roman" pitchFamily="18" charset="0"/>
              </a:rPr>
              <a:t>)]·</a:t>
            </a:r>
            <a:r>
              <a:rPr lang="en-US" sz="2000" baseline="0" dirty="0" err="1" smtClean="0">
                <a:solidFill>
                  <a:schemeClr val="tx1"/>
                </a:solidFill>
                <a:cs typeface="Times New Roman" pitchFamily="18" charset="0"/>
              </a:rPr>
              <a:t>b</a:t>
            </a:r>
            <a:r>
              <a:rPr lang="en-US" sz="2000" baseline="-25000" dirty="0" err="1" smtClean="0">
                <a:solidFill>
                  <a:schemeClr val="tx1"/>
                </a:solidFill>
                <a:cs typeface="Times New Roman" pitchFamily="18" charset="0"/>
              </a:rPr>
              <a:t>SP</a:t>
            </a:r>
            <a:r>
              <a:rPr lang="en-US" sz="2000" baseline="0" dirty="0" smtClean="0">
                <a:solidFill>
                  <a:schemeClr val="tx1"/>
                </a:solidFill>
                <a:cs typeface="Times New Roman" pitchFamily="18" charset="0"/>
              </a:rPr>
              <a:t> </a:t>
            </a:r>
            <a:endParaRPr lang="en-US" sz="2000" baseline="0" dirty="0" smtClean="0">
              <a:solidFill>
                <a:schemeClr val="tx1"/>
              </a:solidFill>
              <a:cs typeface="Times New Roman" pitchFamily="18" charset="0"/>
            </a:endParaRPr>
          </a:p>
          <a:p>
            <a:endParaRPr lang="en-US" sz="2000" baseline="0" dirty="0" smtClean="0">
              <a:solidFill>
                <a:schemeClr val="tx1"/>
              </a:solidFill>
              <a:cs typeface="Times New Roman" pitchFamily="18" charset="0"/>
            </a:endParaRPr>
          </a:p>
          <a:p>
            <a:pPr>
              <a:buFont typeface="Arial" pitchFamily="34" charset="0"/>
              <a:buChar char="•"/>
            </a:pPr>
            <a:r>
              <a:rPr lang="en-US" sz="2000" baseline="0" dirty="0">
                <a:solidFill>
                  <a:schemeClr val="tx1"/>
                </a:solidFill>
                <a:cs typeface="Times New Roman" pitchFamily="18" charset="0"/>
              </a:rPr>
              <a:t> </a:t>
            </a:r>
            <a:r>
              <a:rPr lang="en-US" sz="2000" baseline="0" dirty="0" smtClean="0">
                <a:solidFill>
                  <a:schemeClr val="tx1"/>
                </a:solidFill>
                <a:cs typeface="Times New Roman" pitchFamily="18" charset="0"/>
              </a:rPr>
              <a:t>For central </a:t>
            </a:r>
            <a:r>
              <a:rPr lang="en-US" sz="2000" baseline="0" dirty="0" err="1" smtClean="0">
                <a:solidFill>
                  <a:schemeClr val="tx1"/>
                </a:solidFill>
                <a:cs typeface="Times New Roman" pitchFamily="18" charset="0"/>
              </a:rPr>
              <a:t>AuAu</a:t>
            </a:r>
            <a:r>
              <a:rPr lang="en-US" sz="2000" baseline="0" dirty="0" smtClean="0">
                <a:solidFill>
                  <a:schemeClr val="tx1"/>
                </a:solidFill>
                <a:cs typeface="Times New Roman" pitchFamily="18" charset="0"/>
              </a:rPr>
              <a:t>-collisions at energies   below ‘horn’</a:t>
            </a:r>
          </a:p>
          <a:p>
            <a:r>
              <a:rPr lang="en-US" sz="2000" baseline="0" dirty="0">
                <a:solidFill>
                  <a:schemeClr val="tx1"/>
                </a:solidFill>
                <a:cs typeface="Times New Roman" pitchFamily="18" charset="0"/>
              </a:rPr>
              <a:t> </a:t>
            </a:r>
            <a:r>
              <a:rPr lang="en-US" sz="2000" baseline="0" dirty="0" smtClean="0">
                <a:solidFill>
                  <a:schemeClr val="tx1"/>
                </a:solidFill>
                <a:cs typeface="Times New Roman" pitchFamily="18" charset="0"/>
              </a:rPr>
              <a:t>	</a:t>
            </a:r>
            <a:r>
              <a:rPr lang="el-GR" sz="2000" baseline="0" dirty="0" smtClean="0">
                <a:solidFill>
                  <a:schemeClr val="tx1"/>
                </a:solidFill>
                <a:cs typeface="Times New Roman" pitchFamily="18" charset="0"/>
              </a:rPr>
              <a:t> τ</a:t>
            </a:r>
            <a:r>
              <a:rPr lang="en-US" sz="2000" baseline="-25000" dirty="0" smtClean="0">
                <a:solidFill>
                  <a:schemeClr val="tx1"/>
                </a:solidFill>
                <a:cs typeface="Times New Roman" pitchFamily="18" charset="0"/>
              </a:rPr>
              <a:t>O</a:t>
            </a:r>
            <a:r>
              <a:rPr lang="en-US" sz="2000" baseline="0" dirty="0" smtClean="0">
                <a:solidFill>
                  <a:schemeClr val="tx1"/>
                </a:solidFill>
                <a:cs typeface="Times New Roman" pitchFamily="18" charset="0"/>
              </a:rPr>
              <a:t>  ≥ 1 fm</a:t>
            </a:r>
            <a:r>
              <a:rPr lang="en-US" sz="2000" baseline="30000" dirty="0" smtClean="0">
                <a:solidFill>
                  <a:schemeClr val="tx1"/>
                </a:solidFill>
                <a:cs typeface="Times New Roman" pitchFamily="18" charset="0"/>
              </a:rPr>
              <a:t>-1</a:t>
            </a:r>
          </a:p>
          <a:p>
            <a:r>
              <a:rPr lang="en-US" sz="2000" baseline="0" dirty="0" smtClean="0">
                <a:solidFill>
                  <a:schemeClr val="tx1"/>
                </a:solidFill>
                <a:cs typeface="Times New Roman" pitchFamily="18" charset="0"/>
              </a:rPr>
              <a:t>Above ‘horn’</a:t>
            </a:r>
          </a:p>
          <a:p>
            <a:r>
              <a:rPr lang="en-US" sz="2000" baseline="0" dirty="0">
                <a:solidFill>
                  <a:schemeClr val="tx1"/>
                </a:solidFill>
                <a:cs typeface="Times New Roman" pitchFamily="18" charset="0"/>
              </a:rPr>
              <a:t>	</a:t>
            </a:r>
            <a:r>
              <a:rPr lang="el-GR" sz="2000" baseline="0" dirty="0" smtClean="0">
                <a:solidFill>
                  <a:schemeClr val="tx1"/>
                </a:solidFill>
                <a:cs typeface="Times New Roman" pitchFamily="18" charset="0"/>
              </a:rPr>
              <a:t> τ</a:t>
            </a:r>
            <a:r>
              <a:rPr lang="en-US" sz="2000" baseline="-25000" dirty="0" smtClean="0">
                <a:solidFill>
                  <a:schemeClr val="tx1"/>
                </a:solidFill>
                <a:cs typeface="Times New Roman" pitchFamily="18" charset="0"/>
              </a:rPr>
              <a:t>O</a:t>
            </a:r>
            <a:r>
              <a:rPr lang="en-US" sz="2000" baseline="0" dirty="0" smtClean="0">
                <a:solidFill>
                  <a:schemeClr val="tx1"/>
                </a:solidFill>
                <a:cs typeface="Times New Roman" pitchFamily="18" charset="0"/>
              </a:rPr>
              <a:t>  </a:t>
            </a:r>
            <a:r>
              <a:rPr lang="en-US" sz="2000" baseline="0" dirty="0" smtClean="0">
                <a:solidFill>
                  <a:schemeClr val="tx1"/>
                </a:solidFill>
                <a:cs typeface="Times New Roman" pitchFamily="18" charset="0"/>
                <a:sym typeface="Wingdings" pitchFamily="2" charset="2"/>
              </a:rPr>
              <a:t></a:t>
            </a:r>
            <a:r>
              <a:rPr lang="en-US" sz="2000" baseline="0" dirty="0" smtClean="0">
                <a:solidFill>
                  <a:schemeClr val="tx1"/>
                </a:solidFill>
                <a:cs typeface="Times New Roman" pitchFamily="18" charset="0"/>
              </a:rPr>
              <a:t>  0</a:t>
            </a:r>
            <a:endParaRPr lang="en-US" sz="2000" baseline="0" dirty="0" smtClean="0">
              <a:solidFill>
                <a:schemeClr val="tx1"/>
              </a:solidFill>
              <a:cs typeface="Times New Roman" pitchFamily="18" charset="0"/>
            </a:endParaRPr>
          </a:p>
        </p:txBody>
      </p:sp>
      <p:grpSp>
        <p:nvGrpSpPr>
          <p:cNvPr id="40967" name="Группа 67"/>
          <p:cNvGrpSpPr>
            <a:grpSpLocks/>
          </p:cNvGrpSpPr>
          <p:nvPr/>
        </p:nvGrpSpPr>
        <p:grpSpPr bwMode="auto">
          <a:xfrm>
            <a:off x="6643688" y="5572125"/>
            <a:ext cx="2357437" cy="1000125"/>
            <a:chOff x="6786578" y="5857868"/>
            <a:chExt cx="2357422" cy="1000132"/>
          </a:xfrm>
        </p:grpSpPr>
        <p:sp>
          <p:nvSpPr>
            <p:cNvPr id="60" name="Овал 59"/>
            <p:cNvSpPr/>
            <p:nvPr/>
          </p:nvSpPr>
          <p:spPr>
            <a:xfrm>
              <a:off x="7429511" y="5857868"/>
              <a:ext cx="571496" cy="1000132"/>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61" name="Прямая со стрелкой 60"/>
            <p:cNvCxnSpPr/>
            <p:nvPr/>
          </p:nvCxnSpPr>
          <p:spPr>
            <a:xfrm rot="10800000" flipV="1">
              <a:off x="6786578" y="6357935"/>
              <a:ext cx="633408" cy="111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0973" name="Группа 61"/>
            <p:cNvGrpSpPr>
              <a:grpSpLocks/>
            </p:cNvGrpSpPr>
            <p:nvPr/>
          </p:nvGrpSpPr>
          <p:grpSpPr bwMode="auto">
            <a:xfrm>
              <a:off x="8000992" y="5857868"/>
              <a:ext cx="1143008" cy="1000132"/>
              <a:chOff x="7867640" y="4500570"/>
              <a:chExt cx="1143008" cy="1000132"/>
            </a:xfrm>
          </p:grpSpPr>
          <p:cxnSp>
            <p:nvCxnSpPr>
              <p:cNvPr id="63" name="Прямая со стрелкой 62"/>
              <p:cNvCxnSpPr/>
              <p:nvPr/>
            </p:nvCxnSpPr>
            <p:spPr>
              <a:xfrm>
                <a:off x="8439151" y="4929198"/>
                <a:ext cx="571497"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Овал 63"/>
              <p:cNvSpPr/>
              <p:nvPr/>
            </p:nvSpPr>
            <p:spPr>
              <a:xfrm>
                <a:off x="7867655" y="4500570"/>
                <a:ext cx="571497" cy="1000132"/>
              </a:xfrm>
              <a:prstGeom prst="ellipse">
                <a:avLst/>
              </a:prstGeom>
              <a:solidFill>
                <a:schemeClr val="tx2">
                  <a:lumMod val="40000"/>
                  <a:lumOff val="6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66" name="Овал 65"/>
            <p:cNvSpPr/>
            <p:nvPr/>
          </p:nvSpPr>
          <p:spPr>
            <a:xfrm>
              <a:off x="8001007" y="5857868"/>
              <a:ext cx="571496" cy="1000132"/>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pic>
        <p:nvPicPr>
          <p:cNvPr id="40968" name="Рисунок 47" descr="coll_2.JPG"/>
          <p:cNvPicPr>
            <a:picLocks noChangeAspect="1"/>
          </p:cNvPicPr>
          <p:nvPr/>
        </p:nvPicPr>
        <p:blipFill>
          <a:blip r:embed="rId4" cstate="print"/>
          <a:srcRect/>
          <a:stretch>
            <a:fillRect/>
          </a:stretch>
        </p:blipFill>
        <p:spPr bwMode="auto">
          <a:xfrm>
            <a:off x="6786563" y="1571625"/>
            <a:ext cx="2152650" cy="1095375"/>
          </a:xfrm>
          <a:prstGeom prst="rect">
            <a:avLst/>
          </a:prstGeom>
          <a:noFill/>
          <a:ln w="9525">
            <a:noFill/>
            <a:miter lim="800000"/>
            <a:headEnd/>
            <a:tailEnd/>
          </a:ln>
        </p:spPr>
      </p:pic>
      <p:pic>
        <p:nvPicPr>
          <p:cNvPr id="40969" name="Рисунок 48" descr="coll_3.JPG"/>
          <p:cNvPicPr>
            <a:picLocks noChangeAspect="1"/>
          </p:cNvPicPr>
          <p:nvPr/>
        </p:nvPicPr>
        <p:blipFill>
          <a:blip r:embed="rId5" cstate="print"/>
          <a:srcRect/>
          <a:stretch>
            <a:fillRect/>
          </a:stretch>
        </p:blipFill>
        <p:spPr bwMode="auto">
          <a:xfrm>
            <a:off x="7000875" y="2928938"/>
            <a:ext cx="1771650" cy="1123950"/>
          </a:xfrm>
          <a:prstGeom prst="rect">
            <a:avLst/>
          </a:prstGeom>
          <a:noFill/>
          <a:ln w="9525">
            <a:noFill/>
            <a:miter lim="800000"/>
            <a:headEnd/>
            <a:tailEnd/>
          </a:ln>
        </p:spPr>
      </p:pic>
      <p:pic>
        <p:nvPicPr>
          <p:cNvPr id="40970" name="Рисунок 49" descr="coll_4.JPG"/>
          <p:cNvPicPr>
            <a:picLocks noChangeAspect="1"/>
          </p:cNvPicPr>
          <p:nvPr/>
        </p:nvPicPr>
        <p:blipFill>
          <a:blip r:embed="rId6" cstate="print"/>
          <a:srcRect/>
          <a:stretch>
            <a:fillRect/>
          </a:stretch>
        </p:blipFill>
        <p:spPr bwMode="auto">
          <a:xfrm>
            <a:off x="6858000" y="4286250"/>
            <a:ext cx="2066925"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a:xfrm>
            <a:off x="571500" y="0"/>
            <a:ext cx="8229600" cy="582613"/>
          </a:xfrm>
        </p:spPr>
        <p:txBody>
          <a:bodyPr/>
          <a:lstStyle/>
          <a:p>
            <a:pPr eaLnBrk="1" hangingPunct="1"/>
            <a:r>
              <a:rPr lang="en-US" sz="3200" b="1" dirty="0" smtClean="0">
                <a:cs typeface="Times New Roman" pitchFamily="18" charset="0"/>
              </a:rPr>
              <a:t>Nucleon Transition </a:t>
            </a:r>
            <a:r>
              <a:rPr lang="en-US" sz="3200" b="1" dirty="0" smtClean="0">
                <a:cs typeface="Times New Roman" pitchFamily="18" charset="0"/>
              </a:rPr>
              <a:t>into </a:t>
            </a:r>
            <a:r>
              <a:rPr lang="en-US" sz="3200" b="1" dirty="0" err="1" smtClean="0">
                <a:cs typeface="Times New Roman" pitchFamily="18" charset="0"/>
              </a:rPr>
              <a:t>Hyperon</a:t>
            </a:r>
            <a:r>
              <a:rPr lang="en-US" sz="3200" b="1" dirty="0" smtClean="0">
                <a:cs typeface="Times New Roman" pitchFamily="18" charset="0"/>
              </a:rPr>
              <a:t> Phase</a:t>
            </a:r>
            <a:endParaRPr lang="en-US" sz="3200" b="1" dirty="0" smtClean="0">
              <a:cs typeface="Times New Roman" pitchFamily="18" charset="0"/>
            </a:endParaRPr>
          </a:p>
        </p:txBody>
      </p:sp>
      <p:sp>
        <p:nvSpPr>
          <p:cNvPr id="41987" name="Содержимое 2"/>
          <p:cNvSpPr>
            <a:spLocks noGrp="1"/>
          </p:cNvSpPr>
          <p:nvPr>
            <p:ph idx="1"/>
          </p:nvPr>
        </p:nvSpPr>
        <p:spPr>
          <a:xfrm>
            <a:off x="142875" y="714375"/>
            <a:ext cx="9001125" cy="5857875"/>
          </a:xfrm>
        </p:spPr>
        <p:txBody>
          <a:bodyPr/>
          <a:lstStyle/>
          <a:p>
            <a:pPr eaLnBrk="1" hangingPunct="1">
              <a:buFontTx/>
              <a:buNone/>
            </a:pPr>
            <a:r>
              <a:rPr lang="en-US" sz="2400" b="1" dirty="0" smtClean="0">
                <a:cs typeface="Times New Roman" pitchFamily="18" charset="0"/>
              </a:rPr>
              <a:t>How do nucleons transform into hyperons</a:t>
            </a:r>
            <a:r>
              <a:rPr lang="en-US" sz="2400" b="1" dirty="0" smtClean="0">
                <a:cs typeface="Times New Roman" pitchFamily="18" charset="0"/>
              </a:rPr>
              <a:t>?</a:t>
            </a:r>
          </a:p>
          <a:p>
            <a:pPr eaLnBrk="1" hangingPunct="1">
              <a:buFontTx/>
              <a:buNone/>
            </a:pPr>
            <a:endParaRPr lang="en-US" sz="2400" b="1" dirty="0" smtClean="0">
              <a:cs typeface="Times New Roman" pitchFamily="18" charset="0"/>
            </a:endParaRPr>
          </a:p>
          <a:p>
            <a:pPr eaLnBrk="1" hangingPunct="1"/>
            <a:r>
              <a:rPr lang="en-US" sz="2400" b="1" dirty="0" smtClean="0">
                <a:solidFill>
                  <a:schemeClr val="tx2"/>
                </a:solidFill>
                <a:cs typeface="Times New Roman" pitchFamily="18" charset="0"/>
              </a:rPr>
              <a:t>Inside compressed nuclear </a:t>
            </a:r>
            <a:r>
              <a:rPr lang="en-US" sz="2400" b="1" dirty="0" smtClean="0">
                <a:solidFill>
                  <a:schemeClr val="tx2"/>
                </a:solidFill>
                <a:cs typeface="Times New Roman" pitchFamily="18" charset="0"/>
              </a:rPr>
              <a:t>matter a</a:t>
            </a:r>
            <a:r>
              <a:rPr lang="en-US" sz="2400" b="1" dirty="0" smtClean="0">
                <a:solidFill>
                  <a:schemeClr val="tx2"/>
                </a:solidFill>
                <a:cs typeface="Times New Roman" pitchFamily="18" charset="0"/>
              </a:rPr>
              <a:t> </a:t>
            </a:r>
            <a:r>
              <a:rPr lang="en-US" sz="2400" b="1" dirty="0" smtClean="0">
                <a:solidFill>
                  <a:schemeClr val="tx2"/>
                </a:solidFill>
                <a:cs typeface="Times New Roman" pitchFamily="18" charset="0"/>
              </a:rPr>
              <a:t>strange quark-</a:t>
            </a:r>
            <a:r>
              <a:rPr lang="en-US" sz="2400" b="1" dirty="0" err="1" smtClean="0">
                <a:solidFill>
                  <a:schemeClr val="tx2"/>
                </a:solidFill>
                <a:cs typeface="Times New Roman" pitchFamily="18" charset="0"/>
              </a:rPr>
              <a:t>antiquark</a:t>
            </a:r>
            <a:r>
              <a:rPr lang="en-US" sz="2400" b="1" dirty="0" smtClean="0">
                <a:solidFill>
                  <a:schemeClr val="tx2"/>
                </a:solidFill>
                <a:cs typeface="Times New Roman" pitchFamily="18" charset="0"/>
              </a:rPr>
              <a:t> condensate is created.</a:t>
            </a:r>
          </a:p>
          <a:p>
            <a:pPr eaLnBrk="1" hangingPunct="1">
              <a:buFontTx/>
              <a:buNone/>
            </a:pPr>
            <a:r>
              <a:rPr lang="en-US" sz="2400" b="1" dirty="0" smtClean="0">
                <a:solidFill>
                  <a:schemeClr val="tx2"/>
                </a:solidFill>
                <a:cs typeface="Times New Roman" pitchFamily="18" charset="0"/>
              </a:rPr>
              <a:t>And:</a:t>
            </a:r>
          </a:p>
          <a:p>
            <a:pPr eaLnBrk="1" hangingPunct="1"/>
            <a:r>
              <a:rPr lang="en-US" sz="2400" b="1" i="1" dirty="0" smtClean="0">
                <a:cs typeface="Times New Roman" pitchFamily="18" charset="0"/>
              </a:rPr>
              <a:t>u</a:t>
            </a:r>
            <a:r>
              <a:rPr lang="en-US" sz="2400" b="1" dirty="0" smtClean="0">
                <a:cs typeface="Times New Roman" pitchFamily="18" charset="0"/>
              </a:rPr>
              <a:t> and </a:t>
            </a:r>
            <a:r>
              <a:rPr lang="en-US" sz="2400" b="1" i="1" dirty="0" smtClean="0">
                <a:cs typeface="Times New Roman" pitchFamily="18" charset="0"/>
              </a:rPr>
              <a:t>d </a:t>
            </a:r>
            <a:r>
              <a:rPr lang="en-US" sz="2400" b="1" dirty="0" smtClean="0">
                <a:cs typeface="Times New Roman" pitchFamily="18" charset="0"/>
              </a:rPr>
              <a:t>quarks in nucleons are replaced by</a:t>
            </a:r>
            <a:r>
              <a:rPr lang="en-US" sz="2400" b="1" i="1" dirty="0" smtClean="0">
                <a:cs typeface="Times New Roman" pitchFamily="18" charset="0"/>
              </a:rPr>
              <a:t> s </a:t>
            </a:r>
            <a:r>
              <a:rPr lang="en-US" sz="2400" b="1" dirty="0" smtClean="0">
                <a:cs typeface="Times New Roman" pitchFamily="18" charset="0"/>
              </a:rPr>
              <a:t>quarks and </a:t>
            </a:r>
            <a:r>
              <a:rPr lang="en-US" sz="2400" b="1" dirty="0" err="1" smtClean="0">
                <a:cs typeface="Times New Roman" pitchFamily="18" charset="0"/>
              </a:rPr>
              <a:t>antiquarks</a:t>
            </a:r>
            <a:r>
              <a:rPr lang="en-US" sz="2400" b="1" dirty="0" smtClean="0">
                <a:cs typeface="Times New Roman" pitchFamily="18" charset="0"/>
              </a:rPr>
              <a:t> binding with the </a:t>
            </a:r>
            <a:r>
              <a:rPr lang="en-US" sz="2400" b="1" dirty="0" smtClean="0">
                <a:cs typeface="Times New Roman" pitchFamily="18" charset="0"/>
              </a:rPr>
              <a:t>formers </a:t>
            </a:r>
            <a:r>
              <a:rPr lang="en-US" sz="2400" b="1" dirty="0" smtClean="0">
                <a:cs typeface="Times New Roman" pitchFamily="18" charset="0"/>
              </a:rPr>
              <a:t>form </a:t>
            </a:r>
            <a:r>
              <a:rPr lang="en-US" sz="2400" b="1" dirty="0" err="1" smtClean="0">
                <a:cs typeface="Times New Roman" pitchFamily="18" charset="0"/>
              </a:rPr>
              <a:t>kaons</a:t>
            </a:r>
            <a:r>
              <a:rPr lang="en-US" sz="2400" b="1" dirty="0" smtClean="0">
                <a:cs typeface="Times New Roman" pitchFamily="18" charset="0"/>
              </a:rPr>
              <a:t>:</a:t>
            </a:r>
            <a:endParaRPr lang="en-US" sz="2400" b="1" i="1" dirty="0" smtClean="0">
              <a:cs typeface="Times New Roman" pitchFamily="18" charset="0"/>
            </a:endParaRPr>
          </a:p>
          <a:p>
            <a:pPr eaLnBrk="1" hangingPunct="1">
              <a:buFontTx/>
              <a:buNone/>
            </a:pPr>
            <a:r>
              <a:rPr lang="en-US" sz="2400" b="1" dirty="0" smtClean="0">
                <a:cs typeface="Times New Roman" pitchFamily="18" charset="0"/>
              </a:rPr>
              <a:t>			p, n </a:t>
            </a:r>
            <a:r>
              <a:rPr lang="en-US" sz="2400" b="1" dirty="0" smtClean="0">
                <a:cs typeface="Times New Roman" pitchFamily="18" charset="0"/>
                <a:sym typeface="Wingdings" pitchFamily="2" charset="2"/>
              </a:rPr>
              <a:t> hyperons + </a:t>
            </a:r>
            <a:r>
              <a:rPr lang="en-US" sz="2400" b="1" dirty="0" err="1" smtClean="0">
                <a:cs typeface="Times New Roman" pitchFamily="18" charset="0"/>
                <a:sym typeface="Wingdings" pitchFamily="2" charset="2"/>
              </a:rPr>
              <a:t>kaons</a:t>
            </a:r>
            <a:endParaRPr lang="en-US" sz="2400" b="1" dirty="0" smtClean="0">
              <a:cs typeface="Times New Roman" pitchFamily="18" charset="0"/>
            </a:endParaRPr>
          </a:p>
          <a:p>
            <a:pPr eaLnBrk="1" hangingPunct="1"/>
            <a:r>
              <a:rPr lang="en-US" sz="2400" b="1" dirty="0" smtClean="0">
                <a:cs typeface="Times New Roman" pitchFamily="18" charset="0"/>
              </a:rPr>
              <a:t>the heavier quark content of a baryon, the less spatial dimensions it </a:t>
            </a:r>
            <a:r>
              <a:rPr lang="en-US" sz="2400" b="1" dirty="0" smtClean="0">
                <a:cs typeface="Times New Roman" pitchFamily="18" charset="0"/>
              </a:rPr>
              <a:t>occupies</a:t>
            </a:r>
          </a:p>
          <a:p>
            <a:pPr eaLnBrk="1" hangingPunct="1"/>
            <a:r>
              <a:rPr lang="en-US" sz="2400" b="1" dirty="0" smtClean="0">
                <a:cs typeface="Times New Roman" pitchFamily="18" charset="0"/>
              </a:rPr>
              <a:t>Produced </a:t>
            </a:r>
            <a:r>
              <a:rPr lang="en-US" sz="2400" b="1" dirty="0" err="1" smtClean="0">
                <a:cs typeface="Times New Roman" pitchFamily="18" charset="0"/>
              </a:rPr>
              <a:t>kaons</a:t>
            </a:r>
            <a:r>
              <a:rPr lang="en-US" sz="2400" b="1" dirty="0" smtClean="0">
                <a:cs typeface="Times New Roman" pitchFamily="18" charset="0"/>
              </a:rPr>
              <a:t> are rejected from the compressed zone</a:t>
            </a:r>
            <a:endParaRPr lang="en-US" sz="2400" b="1" dirty="0" smtClean="0">
              <a:cs typeface="Times New Roman" pitchFamily="18" charset="0"/>
            </a:endParaRPr>
          </a:p>
          <a:p>
            <a:pPr eaLnBrk="1" hangingPunct="1">
              <a:buFontTx/>
              <a:buNone/>
            </a:pPr>
            <a:r>
              <a:rPr lang="en-US" sz="2400" b="1" dirty="0" smtClean="0">
                <a:cs typeface="Times New Roman" pitchFamily="18" charset="0"/>
              </a:rPr>
              <a:t>			</a:t>
            </a:r>
            <a:endParaRPr lang="en-US" sz="2400" b="1" dirty="0" smtClean="0">
              <a:cs typeface="Times New Roman" pitchFamily="18" charset="0"/>
              <a:sym typeface="Wingdings" pitchFamily="2" charset="2"/>
            </a:endParaRPr>
          </a:p>
          <a:p>
            <a:pPr eaLnBrk="1" hangingPunct="1">
              <a:buFontTx/>
              <a:buNone/>
            </a:pPr>
            <a:r>
              <a:rPr lang="en-US" sz="2400" b="1" dirty="0" smtClean="0">
                <a:cs typeface="Times New Roman" pitchFamily="18" charset="0"/>
              </a:rPr>
              <a:t>	</a:t>
            </a:r>
            <a:r>
              <a:rPr lang="en-US" sz="2400" dirty="0" smtClean="0">
                <a:cs typeface="Times New Roman" pitchFamily="18" charset="0"/>
              </a:rPr>
              <a:t>	</a:t>
            </a:r>
          </a:p>
          <a:p>
            <a:pPr eaLnBrk="1" hangingPunct="1">
              <a:buFontTx/>
              <a:buNone/>
            </a:pPr>
            <a:r>
              <a:rPr lang="en-US" sz="2800" dirty="0" smtClean="0">
                <a:cs typeface="Times New Roman" pitchFamily="18" charset="0"/>
              </a:rPr>
              <a:t>			</a:t>
            </a:r>
            <a:endParaRPr lang="en-US" sz="2800" b="1" dirty="0" smtClean="0">
              <a:cs typeface="Times New Roman" pitchFamily="18" charset="0"/>
            </a:endParaRPr>
          </a:p>
          <a:p>
            <a:pPr eaLnBrk="1" hangingPunct="1">
              <a:buFontTx/>
              <a:buNone/>
            </a:pPr>
            <a:endParaRPr lang="ru-RU" b="1" dirty="0" smtClean="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Прямоугольник 19"/>
          <p:cNvSpPr>
            <a:spLocks noChangeArrowheads="1"/>
          </p:cNvSpPr>
          <p:nvPr/>
        </p:nvSpPr>
        <p:spPr bwMode="auto">
          <a:xfrm>
            <a:off x="395536" y="1214438"/>
            <a:ext cx="7920880" cy="6001643"/>
          </a:xfrm>
          <a:prstGeom prst="rect">
            <a:avLst/>
          </a:prstGeom>
          <a:noFill/>
          <a:ln w="9525">
            <a:noFill/>
            <a:miter lim="800000"/>
            <a:headEnd/>
            <a:tailEnd/>
          </a:ln>
        </p:spPr>
        <p:txBody>
          <a:bodyPr wrap="square">
            <a:spAutoFit/>
          </a:bodyPr>
          <a:lstStyle/>
          <a:p>
            <a:pPr>
              <a:buFont typeface="Arial" pitchFamily="34" charset="0"/>
              <a:buChar char="•"/>
            </a:pPr>
            <a:r>
              <a:rPr lang="en-US" sz="2800" baseline="0" dirty="0" smtClean="0">
                <a:solidFill>
                  <a:schemeClr val="tx1"/>
                </a:solidFill>
                <a:cs typeface="Times New Roman" pitchFamily="18" charset="0"/>
              </a:rPr>
              <a:t> Initial stage of a central fireball formation</a:t>
            </a:r>
          </a:p>
          <a:p>
            <a:r>
              <a:rPr lang="en-US" sz="2400" b="0" baseline="0" dirty="0" smtClean="0">
                <a:solidFill>
                  <a:schemeClr val="tx1"/>
                </a:solidFill>
                <a:cs typeface="Times New Roman" pitchFamily="18" charset="0"/>
              </a:rPr>
              <a:t>Nucleons </a:t>
            </a:r>
            <a:r>
              <a:rPr lang="en-US" sz="2400" b="0" baseline="0" dirty="0">
                <a:solidFill>
                  <a:schemeClr val="tx1"/>
                </a:solidFill>
                <a:cs typeface="Times New Roman" pitchFamily="18" charset="0"/>
              </a:rPr>
              <a:t>transformation to hyperons</a:t>
            </a:r>
          </a:p>
          <a:p>
            <a:r>
              <a:rPr lang="en-US" sz="2800" baseline="0" dirty="0">
                <a:solidFill>
                  <a:schemeClr val="tx1"/>
                </a:solidFill>
                <a:cs typeface="Times New Roman" pitchFamily="18" charset="0"/>
              </a:rPr>
              <a:t>	</a:t>
            </a:r>
            <a:r>
              <a:rPr lang="en-US" sz="2800" b="0" baseline="0" dirty="0">
                <a:solidFill>
                  <a:schemeClr val="tx1"/>
                </a:solidFill>
                <a:cs typeface="Times New Roman" pitchFamily="18" charset="0"/>
              </a:rPr>
              <a:t>	 ~ (</a:t>
            </a:r>
            <a:r>
              <a:rPr lang="el-GR" sz="2800" b="0" baseline="0" dirty="0">
                <a:solidFill>
                  <a:schemeClr val="tx1"/>
                </a:solidFill>
                <a:cs typeface="Times New Roman" pitchFamily="18" charset="0"/>
              </a:rPr>
              <a:t>τ</a:t>
            </a:r>
            <a:r>
              <a:rPr lang="en-US" sz="2800" b="0" baseline="-25000" dirty="0">
                <a:solidFill>
                  <a:schemeClr val="tx1"/>
                </a:solidFill>
                <a:cs typeface="Times New Roman" pitchFamily="18" charset="0"/>
              </a:rPr>
              <a:t>O </a:t>
            </a:r>
            <a:r>
              <a:rPr lang="en-US" sz="2800" b="0" baseline="0" dirty="0">
                <a:solidFill>
                  <a:schemeClr val="tx1"/>
                </a:solidFill>
                <a:cs typeface="Times New Roman" pitchFamily="18" charset="0"/>
              </a:rPr>
              <a:t>/</a:t>
            </a:r>
            <a:r>
              <a:rPr lang="el-GR" sz="2800" b="0" baseline="0" dirty="0">
                <a:solidFill>
                  <a:schemeClr val="tx1"/>
                </a:solidFill>
                <a:cs typeface="Times New Roman" pitchFamily="18" charset="0"/>
              </a:rPr>
              <a:t> τ</a:t>
            </a:r>
            <a:r>
              <a:rPr lang="en-US" sz="2800" b="0" baseline="-25000" dirty="0" smtClean="0">
                <a:solidFill>
                  <a:schemeClr val="tx1"/>
                </a:solidFill>
                <a:cs typeface="Times New Roman" pitchFamily="18" charset="0"/>
              </a:rPr>
              <a:t>re</a:t>
            </a:r>
            <a:r>
              <a:rPr lang="en-US" sz="2800" b="0" baseline="0" dirty="0" smtClean="0">
                <a:solidFill>
                  <a:schemeClr val="tx1"/>
                </a:solidFill>
                <a:cs typeface="Times New Roman" pitchFamily="18" charset="0"/>
              </a:rPr>
              <a:t>)</a:t>
            </a:r>
            <a:r>
              <a:rPr lang="el-GR" sz="2800" b="0" baseline="30000" dirty="0" smtClean="0">
                <a:solidFill>
                  <a:schemeClr val="tx1"/>
                </a:solidFill>
                <a:cs typeface="Times New Roman" pitchFamily="18" charset="0"/>
              </a:rPr>
              <a:t>α</a:t>
            </a:r>
            <a:r>
              <a:rPr lang="el-GR" sz="2800" b="0" baseline="0" dirty="0" smtClean="0">
                <a:solidFill>
                  <a:schemeClr val="tx1"/>
                </a:solidFill>
                <a:cs typeface="Times New Roman" pitchFamily="18" charset="0"/>
              </a:rPr>
              <a:t> </a:t>
            </a:r>
            <a:r>
              <a:rPr lang="en-US" sz="2800" b="0" baseline="0" dirty="0">
                <a:solidFill>
                  <a:schemeClr val="tx1"/>
                </a:solidFill>
                <a:cs typeface="Times New Roman" pitchFamily="18" charset="0"/>
              </a:rPr>
              <a:t>f(</a:t>
            </a:r>
            <a:r>
              <a:rPr lang="el-GR" sz="2800" b="0" baseline="0" dirty="0">
                <a:solidFill>
                  <a:schemeClr val="tx1"/>
                </a:solidFill>
                <a:cs typeface="Times New Roman" pitchFamily="18" charset="0"/>
              </a:rPr>
              <a:t>ρ</a:t>
            </a:r>
            <a:r>
              <a:rPr lang="en-US" sz="2800" b="0" baseline="0" dirty="0">
                <a:solidFill>
                  <a:schemeClr val="tx1"/>
                </a:solidFill>
                <a:cs typeface="Times New Roman" pitchFamily="18" charset="0"/>
              </a:rPr>
              <a:t>)</a:t>
            </a:r>
          </a:p>
          <a:p>
            <a:r>
              <a:rPr lang="en-US" sz="2800" b="0" baseline="0" dirty="0">
                <a:solidFill>
                  <a:schemeClr val="tx1"/>
                </a:solidFill>
                <a:cs typeface="Times New Roman" pitchFamily="18" charset="0"/>
              </a:rPr>
              <a:t>	</a:t>
            </a:r>
            <a:r>
              <a:rPr lang="el-GR" sz="2800" b="0" baseline="0" dirty="0">
                <a:solidFill>
                  <a:schemeClr val="tx1"/>
                </a:solidFill>
                <a:cs typeface="Times New Roman" pitchFamily="18" charset="0"/>
              </a:rPr>
              <a:t>τ</a:t>
            </a:r>
            <a:r>
              <a:rPr lang="en-US" sz="2800" b="0" baseline="-25000" dirty="0">
                <a:solidFill>
                  <a:schemeClr val="tx1"/>
                </a:solidFill>
                <a:cs typeface="Times New Roman" pitchFamily="18" charset="0"/>
              </a:rPr>
              <a:t>O</a:t>
            </a:r>
            <a:r>
              <a:rPr lang="en-US" sz="2800" b="0" baseline="0" dirty="0">
                <a:solidFill>
                  <a:schemeClr val="tx1"/>
                </a:solidFill>
                <a:cs typeface="Times New Roman" pitchFamily="18" charset="0"/>
              </a:rPr>
              <a:t>  - </a:t>
            </a:r>
            <a:r>
              <a:rPr lang="en-US" sz="2400" b="0" baseline="0" dirty="0">
                <a:solidFill>
                  <a:schemeClr val="tx1"/>
                </a:solidFill>
                <a:cs typeface="Times New Roman" pitchFamily="18" charset="0"/>
              </a:rPr>
              <a:t>overlap time     </a:t>
            </a:r>
          </a:p>
          <a:p>
            <a:r>
              <a:rPr lang="en-US" sz="2800" b="0" baseline="0" dirty="0">
                <a:solidFill>
                  <a:schemeClr val="tx1"/>
                </a:solidFill>
                <a:cs typeface="Times New Roman" pitchFamily="18" charset="0"/>
              </a:rPr>
              <a:t>	</a:t>
            </a:r>
            <a:r>
              <a:rPr lang="el-GR" sz="2800" b="0" baseline="0" dirty="0">
                <a:solidFill>
                  <a:schemeClr val="tx1"/>
                </a:solidFill>
                <a:cs typeface="Times New Roman" pitchFamily="18" charset="0"/>
              </a:rPr>
              <a:t>τ</a:t>
            </a:r>
            <a:r>
              <a:rPr lang="en-US" sz="2800" b="0" baseline="-25000" dirty="0">
                <a:solidFill>
                  <a:schemeClr val="tx1"/>
                </a:solidFill>
                <a:cs typeface="Times New Roman" pitchFamily="18" charset="0"/>
              </a:rPr>
              <a:t>re</a:t>
            </a:r>
            <a:r>
              <a:rPr lang="en-US" sz="2800" b="0" baseline="0" dirty="0">
                <a:solidFill>
                  <a:schemeClr val="tx1"/>
                </a:solidFill>
                <a:cs typeface="Times New Roman" pitchFamily="18" charset="0"/>
              </a:rPr>
              <a:t> </a:t>
            </a:r>
            <a:r>
              <a:rPr lang="en-US" sz="2800" b="0" baseline="0" dirty="0" smtClean="0">
                <a:solidFill>
                  <a:schemeClr val="tx1"/>
                </a:solidFill>
                <a:cs typeface="Times New Roman" pitchFamily="18" charset="0"/>
              </a:rPr>
              <a:t>~ </a:t>
            </a:r>
            <a:r>
              <a:rPr lang="en-US" sz="2400" b="0" baseline="0" dirty="0" smtClean="0">
                <a:solidFill>
                  <a:schemeClr val="tx1"/>
                </a:solidFill>
                <a:cs typeface="Times New Roman" pitchFamily="18" charset="0"/>
              </a:rPr>
              <a:t>1fm</a:t>
            </a:r>
            <a:r>
              <a:rPr lang="en-US" sz="2400" b="0" baseline="30000" dirty="0" smtClean="0">
                <a:solidFill>
                  <a:schemeClr val="tx1"/>
                </a:solidFill>
                <a:cs typeface="Times New Roman" pitchFamily="18" charset="0"/>
              </a:rPr>
              <a:t>-1</a:t>
            </a:r>
            <a:r>
              <a:rPr lang="en-US" sz="2800" b="0" baseline="0" dirty="0" smtClean="0">
                <a:solidFill>
                  <a:schemeClr val="tx1"/>
                </a:solidFill>
                <a:cs typeface="Times New Roman" pitchFamily="18" charset="0"/>
              </a:rPr>
              <a:t>  </a:t>
            </a:r>
            <a:r>
              <a:rPr lang="en-US" sz="2800" b="0" baseline="0" dirty="0">
                <a:solidFill>
                  <a:schemeClr val="tx1"/>
                </a:solidFill>
                <a:cs typeface="Times New Roman" pitchFamily="18" charset="0"/>
              </a:rPr>
              <a:t>- </a:t>
            </a:r>
            <a:r>
              <a:rPr lang="en-US" sz="2400" b="0" baseline="0" dirty="0">
                <a:solidFill>
                  <a:schemeClr val="tx1"/>
                </a:solidFill>
                <a:cs typeface="Times New Roman" pitchFamily="18" charset="0"/>
              </a:rPr>
              <a:t>rearrangement </a:t>
            </a:r>
            <a:r>
              <a:rPr lang="en-US" sz="2400" b="0" baseline="0" dirty="0" smtClean="0">
                <a:solidFill>
                  <a:schemeClr val="tx1"/>
                </a:solidFill>
                <a:cs typeface="Times New Roman" pitchFamily="18" charset="0"/>
              </a:rPr>
              <a:t>time</a:t>
            </a:r>
          </a:p>
          <a:p>
            <a:r>
              <a:rPr lang="en-US" sz="2400" b="0" baseline="0" dirty="0">
                <a:solidFill>
                  <a:schemeClr val="tx1"/>
                </a:solidFill>
                <a:cs typeface="Times New Roman" pitchFamily="18" charset="0"/>
              </a:rPr>
              <a:t>	</a:t>
            </a:r>
            <a:r>
              <a:rPr lang="en-US" sz="2400" b="0" baseline="0" dirty="0" smtClean="0">
                <a:solidFill>
                  <a:schemeClr val="tx1"/>
                </a:solidFill>
                <a:cs typeface="Times New Roman" pitchFamily="18" charset="0"/>
              </a:rPr>
              <a:t> f(</a:t>
            </a:r>
            <a:r>
              <a:rPr lang="el-GR" sz="2400" b="0" baseline="0" dirty="0" smtClean="0">
                <a:solidFill>
                  <a:schemeClr val="tx1"/>
                </a:solidFill>
                <a:cs typeface="Times New Roman" pitchFamily="18" charset="0"/>
              </a:rPr>
              <a:t>ρ</a:t>
            </a:r>
            <a:r>
              <a:rPr lang="en-US" sz="2400" b="0" baseline="0" dirty="0" smtClean="0">
                <a:solidFill>
                  <a:schemeClr val="tx1"/>
                </a:solidFill>
                <a:cs typeface="Times New Roman" pitchFamily="18" charset="0"/>
              </a:rPr>
              <a:t>) – nucleon </a:t>
            </a:r>
            <a:r>
              <a:rPr lang="en-US" sz="2400" b="0" baseline="0" dirty="0" smtClean="0">
                <a:solidFill>
                  <a:schemeClr val="tx1"/>
                </a:solidFill>
                <a:cs typeface="Times New Roman" pitchFamily="18" charset="0"/>
                <a:sym typeface="Wingdings" pitchFamily="2" charset="2"/>
              </a:rPr>
              <a:t> </a:t>
            </a:r>
            <a:r>
              <a:rPr lang="en-US" sz="2400" b="0" baseline="0" dirty="0" err="1" smtClean="0">
                <a:solidFill>
                  <a:schemeClr val="tx1"/>
                </a:solidFill>
                <a:cs typeface="Times New Roman" pitchFamily="18" charset="0"/>
                <a:sym typeface="Wingdings" pitchFamily="2" charset="2"/>
              </a:rPr>
              <a:t>hyperon</a:t>
            </a:r>
            <a:r>
              <a:rPr lang="en-US" sz="2400" b="0" baseline="0" dirty="0" smtClean="0">
                <a:solidFill>
                  <a:schemeClr val="tx1"/>
                </a:solidFill>
                <a:cs typeface="Times New Roman" pitchFamily="18" charset="0"/>
                <a:sym typeface="Wingdings" pitchFamily="2" charset="2"/>
              </a:rPr>
              <a:t> probability</a:t>
            </a:r>
            <a:endParaRPr lang="en-US" sz="2400" b="0" baseline="0" dirty="0" smtClean="0">
              <a:solidFill>
                <a:schemeClr val="tx1"/>
              </a:solidFill>
              <a:cs typeface="Times New Roman" pitchFamily="18" charset="0"/>
            </a:endParaRPr>
          </a:p>
          <a:p>
            <a:endParaRPr lang="en-US" sz="2400" b="0" baseline="0" dirty="0">
              <a:solidFill>
                <a:schemeClr val="tx1"/>
              </a:solidFill>
              <a:cs typeface="Times New Roman" pitchFamily="18" charset="0"/>
            </a:endParaRPr>
          </a:p>
          <a:p>
            <a:pPr>
              <a:buFont typeface="Arial" pitchFamily="34" charset="0"/>
              <a:buChar char="•"/>
            </a:pPr>
            <a:r>
              <a:rPr lang="en-US" sz="2400" baseline="0" dirty="0" smtClean="0">
                <a:solidFill>
                  <a:schemeClr val="tx1"/>
                </a:solidFill>
                <a:cs typeface="Times New Roman" pitchFamily="18" charset="0"/>
              </a:rPr>
              <a:t> Expansion of the central fireball</a:t>
            </a:r>
            <a:endParaRPr lang="en-US" sz="2400" baseline="0" dirty="0">
              <a:solidFill>
                <a:schemeClr val="tx1"/>
              </a:solidFill>
              <a:cs typeface="Times New Roman" pitchFamily="18" charset="0"/>
            </a:endParaRPr>
          </a:p>
          <a:p>
            <a:r>
              <a:rPr lang="en-US" sz="2400" b="0" baseline="0" dirty="0" smtClean="0">
                <a:solidFill>
                  <a:schemeClr val="tx1"/>
                </a:solidFill>
                <a:cs typeface="Times New Roman" pitchFamily="18" charset="0"/>
              </a:rPr>
              <a:t>Non-equilibrium  </a:t>
            </a:r>
            <a:r>
              <a:rPr lang="en-US" sz="2400" b="0" baseline="0" dirty="0">
                <a:solidFill>
                  <a:schemeClr val="tx1"/>
                </a:solidFill>
                <a:cs typeface="Times New Roman" pitchFamily="18" charset="0"/>
              </a:rPr>
              <a:t>kinetic mechanism</a:t>
            </a:r>
          </a:p>
          <a:p>
            <a:endParaRPr lang="en-US" sz="2400" baseline="0" dirty="0">
              <a:solidFill>
                <a:schemeClr val="tx1"/>
              </a:solidFill>
              <a:cs typeface="Times New Roman" pitchFamily="18" charset="0"/>
            </a:endParaRPr>
          </a:p>
          <a:p>
            <a:r>
              <a:rPr lang="en-US" sz="2400" baseline="0" dirty="0">
                <a:solidFill>
                  <a:schemeClr val="tx1"/>
                </a:solidFill>
                <a:cs typeface="Times New Roman" pitchFamily="18" charset="0"/>
              </a:rPr>
              <a:t>		</a:t>
            </a:r>
            <a:r>
              <a:rPr lang="en-US" sz="2400" b="0" baseline="0" dirty="0">
                <a:solidFill>
                  <a:schemeClr val="tx1"/>
                </a:solidFill>
                <a:cs typeface="Times New Roman" pitchFamily="18" charset="0"/>
              </a:rPr>
              <a:t>~ 1/</a:t>
            </a:r>
            <a:r>
              <a:rPr lang="el-GR" sz="2400" b="0" baseline="0" dirty="0">
                <a:solidFill>
                  <a:schemeClr val="tx1"/>
                </a:solidFill>
                <a:cs typeface="Times New Roman" pitchFamily="18" charset="0"/>
              </a:rPr>
              <a:t>λ</a:t>
            </a:r>
            <a:r>
              <a:rPr lang="en-US" sz="2400" b="0" baseline="-25000" dirty="0" err="1">
                <a:solidFill>
                  <a:schemeClr val="tx1"/>
                </a:solidFill>
                <a:cs typeface="Times New Roman" pitchFamily="18" charset="0"/>
              </a:rPr>
              <a:t>int</a:t>
            </a:r>
            <a:r>
              <a:rPr lang="en-US" sz="2400" b="0" baseline="0" dirty="0">
                <a:solidFill>
                  <a:schemeClr val="tx1"/>
                </a:solidFill>
                <a:cs typeface="Times New Roman" pitchFamily="18" charset="0"/>
              </a:rPr>
              <a:t> ~ </a:t>
            </a:r>
            <a:r>
              <a:rPr lang="el-GR" sz="2400" b="0" baseline="0" dirty="0">
                <a:solidFill>
                  <a:schemeClr val="tx1"/>
                </a:solidFill>
                <a:cs typeface="Times New Roman" pitchFamily="18" charset="0"/>
              </a:rPr>
              <a:t>ρσ</a:t>
            </a:r>
            <a:r>
              <a:rPr lang="en-US" sz="2400" b="0" baseline="-25000" dirty="0" err="1" smtClean="0">
                <a:solidFill>
                  <a:schemeClr val="tx1"/>
                </a:solidFill>
                <a:cs typeface="Times New Roman" pitchFamily="18" charset="0"/>
              </a:rPr>
              <a:t>hN</a:t>
            </a:r>
            <a:endParaRPr lang="en-US" sz="2400" b="0" baseline="-25000" dirty="0" smtClean="0">
              <a:solidFill>
                <a:schemeClr val="tx1"/>
              </a:solidFill>
              <a:cs typeface="Times New Roman" pitchFamily="18" charset="0"/>
            </a:endParaRPr>
          </a:p>
          <a:p>
            <a:endParaRPr lang="en-US" sz="2400" b="0" baseline="0" dirty="0">
              <a:solidFill>
                <a:schemeClr val="tx1"/>
              </a:solidFill>
              <a:cs typeface="Times New Roman" pitchFamily="18" charset="0"/>
            </a:endParaRPr>
          </a:p>
          <a:p>
            <a:r>
              <a:rPr lang="en-US" sz="2800" b="0" baseline="0" dirty="0">
                <a:solidFill>
                  <a:schemeClr val="tx1"/>
                </a:solidFill>
                <a:cs typeface="Times New Roman" pitchFamily="18" charset="0"/>
              </a:rPr>
              <a:t>	</a:t>
            </a:r>
            <a:r>
              <a:rPr lang="el-GR" sz="2800" b="0" baseline="0" dirty="0">
                <a:solidFill>
                  <a:schemeClr val="tx1"/>
                </a:solidFill>
                <a:cs typeface="Times New Roman" pitchFamily="18" charset="0"/>
              </a:rPr>
              <a:t>λ</a:t>
            </a:r>
            <a:r>
              <a:rPr lang="en-US" sz="2800" b="0" baseline="0" dirty="0">
                <a:solidFill>
                  <a:schemeClr val="tx1"/>
                </a:solidFill>
                <a:cs typeface="Times New Roman" pitchFamily="18" charset="0"/>
              </a:rPr>
              <a:t>    </a:t>
            </a:r>
            <a:r>
              <a:rPr lang="en-US" sz="2400" b="0" baseline="0" dirty="0">
                <a:solidFill>
                  <a:schemeClr val="tx1"/>
                </a:solidFill>
                <a:cs typeface="Times New Roman" pitchFamily="18" charset="0"/>
              </a:rPr>
              <a:t>- mean free path   </a:t>
            </a:r>
            <a:endParaRPr lang="ru-RU" sz="2400" b="0" baseline="0" dirty="0">
              <a:solidFill>
                <a:schemeClr val="tx1"/>
              </a:solidFill>
            </a:endParaRPr>
          </a:p>
          <a:p>
            <a:r>
              <a:rPr lang="en-US" sz="2400" b="0" baseline="0" dirty="0">
                <a:solidFill>
                  <a:schemeClr val="tx1"/>
                </a:solidFill>
                <a:cs typeface="Times New Roman" pitchFamily="18" charset="0"/>
              </a:rPr>
              <a:t>	</a:t>
            </a:r>
            <a:r>
              <a:rPr lang="el-GR" sz="2400" b="0" baseline="0" dirty="0">
                <a:solidFill>
                  <a:schemeClr val="tx1"/>
                </a:solidFill>
                <a:cs typeface="Times New Roman" pitchFamily="18" charset="0"/>
              </a:rPr>
              <a:t>σ</a:t>
            </a:r>
            <a:r>
              <a:rPr lang="en-US" sz="2400" b="0" baseline="-25000" dirty="0" err="1">
                <a:solidFill>
                  <a:schemeClr val="tx1"/>
                </a:solidFill>
                <a:cs typeface="Times New Roman" pitchFamily="18" charset="0"/>
              </a:rPr>
              <a:t>hB</a:t>
            </a:r>
            <a:r>
              <a:rPr lang="en-US" sz="2400" b="0" baseline="0" dirty="0">
                <a:solidFill>
                  <a:schemeClr val="tx1"/>
                </a:solidFill>
                <a:cs typeface="Times New Roman" pitchFamily="18" charset="0"/>
              </a:rPr>
              <a:t>    - </a:t>
            </a:r>
            <a:r>
              <a:rPr lang="en-US" sz="2400" b="0" baseline="0" dirty="0" err="1">
                <a:solidFill>
                  <a:schemeClr val="tx1"/>
                </a:solidFill>
                <a:cs typeface="Times New Roman" pitchFamily="18" charset="0"/>
              </a:rPr>
              <a:t>hadron</a:t>
            </a:r>
            <a:r>
              <a:rPr lang="en-US" sz="2400" b="0" baseline="0" dirty="0">
                <a:solidFill>
                  <a:schemeClr val="tx1"/>
                </a:solidFill>
                <a:cs typeface="Times New Roman" pitchFamily="18" charset="0"/>
              </a:rPr>
              <a:t>-baryon cross section</a:t>
            </a:r>
          </a:p>
          <a:p>
            <a:r>
              <a:rPr lang="en-US" sz="2400" b="0" baseline="0" dirty="0">
                <a:solidFill>
                  <a:schemeClr val="tx1"/>
                </a:solidFill>
                <a:cs typeface="Times New Roman" pitchFamily="18"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686300" y="2693988"/>
            <a:ext cx="1588" cy="312737"/>
          </a:xfrm>
          <a:prstGeom prst="rect">
            <a:avLst/>
          </a:prstGeom>
          <a:noFill/>
          <a:ln w="9525">
            <a:noFill/>
            <a:miter lim="800000"/>
            <a:headEnd/>
            <a:tailEnd/>
          </a:ln>
        </p:spPr>
        <p:txBody>
          <a:bodyPr wrap="none" anchor="ctr"/>
          <a:lstStyle/>
          <a:p>
            <a:pPr>
              <a:defRPr/>
            </a:pPr>
            <a:endParaRPr lang="ru-RU">
              <a:effectLst>
                <a:outerShdw blurRad="38100" dist="38100" dir="2700000" algn="tl">
                  <a:srgbClr val="000000">
                    <a:alpha val="43137"/>
                  </a:srgbClr>
                </a:outerShdw>
              </a:effectLst>
            </a:endParaRPr>
          </a:p>
        </p:txBody>
      </p:sp>
      <p:sp>
        <p:nvSpPr>
          <p:cNvPr id="3075" name="Text Box 3"/>
          <p:cNvSpPr txBox="1">
            <a:spLocks noChangeArrowheads="1"/>
          </p:cNvSpPr>
          <p:nvPr/>
        </p:nvSpPr>
        <p:spPr bwMode="auto">
          <a:xfrm>
            <a:off x="2387600" y="1668463"/>
            <a:ext cx="3338513" cy="312737"/>
          </a:xfrm>
          <a:prstGeom prst="rect">
            <a:avLst/>
          </a:prstGeom>
          <a:noFill/>
          <a:ln w="9525">
            <a:noFill/>
            <a:miter lim="800000"/>
            <a:headEnd/>
            <a:tailEnd/>
          </a:ln>
        </p:spPr>
        <p:txBody>
          <a:bodyPr wrap="none" anchor="ctr"/>
          <a:lstStyle/>
          <a:p>
            <a:pPr>
              <a:defRPr/>
            </a:pPr>
            <a:endParaRPr lang="ru-RU">
              <a:effectLst>
                <a:outerShdw blurRad="38100" dist="38100" dir="2700000" algn="tl">
                  <a:srgbClr val="000000">
                    <a:alpha val="43137"/>
                  </a:srgbClr>
                </a:outerShdw>
              </a:effectLst>
            </a:endParaRPr>
          </a:p>
        </p:txBody>
      </p:sp>
      <p:sp>
        <p:nvSpPr>
          <p:cNvPr id="3076" name="Text Box 4"/>
          <p:cNvSpPr txBox="1">
            <a:spLocks noChangeArrowheads="1"/>
          </p:cNvSpPr>
          <p:nvPr/>
        </p:nvSpPr>
        <p:spPr bwMode="auto">
          <a:xfrm>
            <a:off x="685800" y="3810000"/>
            <a:ext cx="7696200" cy="1728788"/>
          </a:xfrm>
          <a:prstGeom prst="rect">
            <a:avLst/>
          </a:prstGeom>
          <a:noFill/>
          <a:ln w="9525">
            <a:noFill/>
            <a:miter lim="800000"/>
            <a:headEnd/>
            <a:tailEnd/>
          </a:ln>
        </p:spPr>
        <p:txBody>
          <a:bodyPr lIns="0" tIns="0" rIns="0" bIns="0">
            <a:spAutoFit/>
          </a:bodyPr>
          <a:lstStyle/>
          <a:p>
            <a:pPr algn="ctr" defTabSz="828675" hangingPunct="0">
              <a:lnSpc>
                <a:spcPct val="104000"/>
              </a:lnSpc>
              <a:buClr>
                <a:srgbClr val="000000"/>
              </a:buClr>
              <a:buSzPct val="45000"/>
              <a:buFont typeface="StarSymbol" charset="0"/>
              <a:buNone/>
              <a:tabLst>
                <a:tab pos="657225" algn="l"/>
                <a:tab pos="1312863" algn="l"/>
                <a:tab pos="1970088" algn="l"/>
                <a:tab pos="2627313" algn="l"/>
                <a:tab pos="3282950" algn="l"/>
                <a:tab pos="3940175" algn="l"/>
                <a:tab pos="4595813" algn="l"/>
              </a:tabLst>
              <a:defRPr/>
            </a:pPr>
            <a:r>
              <a:rPr lang="en-US" sz="3600" baseline="0" dirty="0">
                <a:solidFill>
                  <a:schemeClr val="accent2"/>
                </a:solidFill>
              </a:rPr>
              <a:t>Which one of the following scenario is realized?</a:t>
            </a:r>
          </a:p>
          <a:p>
            <a:pPr algn="ctr" defTabSz="828675" hangingPunct="0">
              <a:lnSpc>
                <a:spcPct val="104000"/>
              </a:lnSpc>
              <a:buClr>
                <a:srgbClr val="000000"/>
              </a:buClr>
              <a:buSzPct val="45000"/>
              <a:buFont typeface="StarSymbol" charset="0"/>
              <a:buNone/>
              <a:tabLst>
                <a:tab pos="657225" algn="l"/>
                <a:tab pos="1312863" algn="l"/>
                <a:tab pos="1970088" algn="l"/>
                <a:tab pos="2627313" algn="l"/>
                <a:tab pos="3282950" algn="l"/>
                <a:tab pos="3940175" algn="l"/>
                <a:tab pos="4595813" algn="l"/>
              </a:tabLst>
              <a:defRPr/>
            </a:pPr>
            <a:endParaRPr lang="de-DE" sz="2000" baseline="0" dirty="0">
              <a:solidFill>
                <a:schemeClr val="accent2"/>
              </a:solidFill>
              <a:effectLst>
                <a:outerShdw blurRad="38100" dist="38100" dir="2700000" algn="tl">
                  <a:srgbClr val="C0C0C0"/>
                </a:outerShdw>
              </a:effectLst>
            </a:endParaRPr>
          </a:p>
          <a:p>
            <a:pPr algn="ctr" defTabSz="828675" hangingPunct="0">
              <a:lnSpc>
                <a:spcPct val="104000"/>
              </a:lnSpc>
              <a:buClr>
                <a:srgbClr val="000000"/>
              </a:buClr>
              <a:buSzPct val="45000"/>
              <a:buFont typeface="StarSymbol" charset="0"/>
              <a:buNone/>
              <a:tabLst>
                <a:tab pos="657225" algn="l"/>
                <a:tab pos="1312863" algn="l"/>
                <a:tab pos="1970088" algn="l"/>
                <a:tab pos="2627313" algn="l"/>
                <a:tab pos="3282950" algn="l"/>
                <a:tab pos="3940175" algn="l"/>
                <a:tab pos="4595813" algn="l"/>
              </a:tabLst>
              <a:defRPr/>
            </a:pPr>
            <a:endParaRPr lang="de-DE" sz="1600" baseline="0" dirty="0">
              <a:solidFill>
                <a:srgbClr val="6699FF"/>
              </a:solidFill>
              <a:effectLst>
                <a:outerShdw blurRad="38100" dist="38100" dir="2700000" algn="tl">
                  <a:srgbClr val="C0C0C0"/>
                </a:outerShdw>
              </a:effectLst>
            </a:endParaRPr>
          </a:p>
        </p:txBody>
      </p:sp>
      <p:sp>
        <p:nvSpPr>
          <p:cNvPr id="3077" name="Rectangle 5"/>
          <p:cNvSpPr>
            <a:spLocks noGrp="1" noChangeArrowheads="1"/>
          </p:cNvSpPr>
          <p:nvPr>
            <p:ph type="ctrTitle"/>
          </p:nvPr>
        </p:nvSpPr>
        <p:spPr>
          <a:xfrm>
            <a:off x="500063" y="642938"/>
            <a:ext cx="8415337" cy="2786062"/>
          </a:xfrm>
        </p:spPr>
        <p:txBody>
          <a:bodyPr/>
          <a:lstStyle/>
          <a:p>
            <a:pPr eaLnBrk="1" hangingPunct="1">
              <a:defRPr/>
            </a:pPr>
            <a:r>
              <a:rPr lang="en-US" sz="3600" b="1" dirty="0" smtClean="0">
                <a:solidFill>
                  <a:schemeClr val="tx1"/>
                </a:solidFill>
                <a:latin typeface="+mn-lt"/>
              </a:rPr>
              <a:t>Does a </a:t>
            </a:r>
            <a:r>
              <a:rPr lang="en-US" sz="3600" b="1" dirty="0" smtClean="0">
                <a:solidFill>
                  <a:schemeClr val="tx1"/>
                </a:solidFill>
                <a:latin typeface="+mn-lt"/>
              </a:rPr>
              <a:t>Phase Transition take place in central H</a:t>
            </a:r>
            <a:r>
              <a:rPr lang="en-US" sz="3600" b="1" dirty="0" smtClean="0">
                <a:solidFill>
                  <a:schemeClr val="tx1"/>
                </a:solidFill>
                <a:latin typeface="+mn-lt"/>
              </a:rPr>
              <a:t>eavy </a:t>
            </a:r>
            <a:r>
              <a:rPr lang="en-US" sz="3600" b="1" dirty="0" smtClean="0">
                <a:solidFill>
                  <a:schemeClr val="tx1"/>
                </a:solidFill>
                <a:latin typeface="+mn-lt"/>
              </a:rPr>
              <a:t>Ion </a:t>
            </a:r>
            <a:r>
              <a:rPr lang="en-US" sz="3600" b="1" dirty="0" smtClean="0">
                <a:solidFill>
                  <a:schemeClr val="tx1"/>
                </a:solidFill>
                <a:latin typeface="+mn-lt"/>
              </a:rPr>
              <a:t>Collisions (HIC)?</a:t>
            </a:r>
            <a:endParaRPr lang="de-DE" sz="3600" b="1" i="1" dirty="0" smtClean="0">
              <a:solidFill>
                <a:schemeClr val="tx1"/>
              </a:solidFill>
              <a:latin typeface="+mn-lt"/>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285750" y="274638"/>
            <a:ext cx="8229600" cy="1143000"/>
          </a:xfrm>
        </p:spPr>
        <p:txBody>
          <a:bodyPr/>
          <a:lstStyle/>
          <a:p>
            <a:r>
              <a:rPr lang="en-US" sz="2800" b="1" smtClean="0">
                <a:cs typeface="Times New Roman" pitchFamily="18" charset="0"/>
              </a:rPr>
              <a:t>Enchancment Mechanism in HIC</a:t>
            </a:r>
            <a:br>
              <a:rPr lang="en-US" sz="2800" b="1" smtClean="0">
                <a:cs typeface="Times New Roman" pitchFamily="18" charset="0"/>
              </a:rPr>
            </a:br>
            <a:endParaRPr lang="ru-RU" sz="2800" smtClean="0"/>
          </a:p>
        </p:txBody>
      </p:sp>
      <p:grpSp>
        <p:nvGrpSpPr>
          <p:cNvPr id="2" name="Группа 23"/>
          <p:cNvGrpSpPr>
            <a:grpSpLocks/>
          </p:cNvGrpSpPr>
          <p:nvPr/>
        </p:nvGrpSpPr>
        <p:grpSpPr bwMode="auto">
          <a:xfrm>
            <a:off x="214313" y="1785938"/>
            <a:ext cx="7858125" cy="3552825"/>
            <a:chOff x="214304" y="785794"/>
            <a:chExt cx="7858125" cy="3552841"/>
          </a:xfrm>
        </p:grpSpPr>
        <p:grpSp>
          <p:nvGrpSpPr>
            <p:cNvPr id="3" name="Группа 22"/>
            <p:cNvGrpSpPr>
              <a:grpSpLocks/>
            </p:cNvGrpSpPr>
            <p:nvPr/>
          </p:nvGrpSpPr>
          <p:grpSpPr bwMode="auto">
            <a:xfrm>
              <a:off x="214304" y="1785927"/>
              <a:ext cx="7858125" cy="2552708"/>
              <a:chOff x="214304" y="1785927"/>
              <a:chExt cx="7858125" cy="2552708"/>
            </a:xfrm>
          </p:grpSpPr>
          <p:sp>
            <p:nvSpPr>
              <p:cNvPr id="5" name="Rectangle 5"/>
              <p:cNvSpPr>
                <a:spLocks noChangeArrowheads="1"/>
              </p:cNvSpPr>
              <p:nvPr/>
            </p:nvSpPr>
            <p:spPr bwMode="auto">
              <a:xfrm rot="16200000">
                <a:off x="-623901" y="2624129"/>
                <a:ext cx="2105034" cy="428625"/>
              </a:xfrm>
              <a:prstGeom prst="rect">
                <a:avLst/>
              </a:prstGeom>
              <a:solidFill>
                <a:schemeClr val="bg1"/>
              </a:solidFill>
              <a:ln w="19050">
                <a:solidFill>
                  <a:schemeClr val="tx1"/>
                </a:solidFill>
                <a:miter lim="800000"/>
                <a:headEnd/>
                <a:tailEnd/>
              </a:ln>
              <a:effectLst>
                <a:outerShdw dist="71842" dir="2700000" algn="ctr" rotWithShape="0">
                  <a:schemeClr val="bg2"/>
                </a:outerShdw>
              </a:effectLst>
            </p:spPr>
            <p:txBody>
              <a:bodyPr wrap="none" anchor="ctr"/>
              <a:lstStyle/>
              <a:p>
                <a:pPr>
                  <a:defRPr/>
                </a:pPr>
                <a:r>
                  <a:rPr lang="en-US" dirty="0">
                    <a:latin typeface="Arial" charset="0"/>
                  </a:rPr>
                  <a:t>Baryon Density</a:t>
                </a:r>
                <a:endParaRPr lang="ru-RU" dirty="0">
                  <a:latin typeface="Arial" charset="0"/>
                </a:endParaRPr>
              </a:p>
            </p:txBody>
          </p:sp>
          <p:sp>
            <p:nvSpPr>
              <p:cNvPr id="8" name="Прямоугольник 7"/>
              <p:cNvSpPr/>
              <p:nvPr/>
            </p:nvSpPr>
            <p:spPr>
              <a:xfrm>
                <a:off x="714366" y="1928800"/>
                <a:ext cx="2000250" cy="1857383"/>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олилиния 10"/>
              <p:cNvSpPr/>
              <p:nvPr/>
            </p:nvSpPr>
            <p:spPr>
              <a:xfrm>
                <a:off x="714366" y="2285988"/>
                <a:ext cx="1071563" cy="1495431"/>
              </a:xfrm>
              <a:custGeom>
                <a:avLst/>
                <a:gdLst>
                  <a:gd name="connsiteX0" fmla="*/ 0 w 1383957"/>
                  <a:gd name="connsiteY0" fmla="*/ 1495168 h 1495168"/>
                  <a:gd name="connsiteX1" fmla="*/ 345990 w 1383957"/>
                  <a:gd name="connsiteY1" fmla="*/ 951471 h 1495168"/>
                  <a:gd name="connsiteX2" fmla="*/ 976184 w 1383957"/>
                  <a:gd name="connsiteY2" fmla="*/ 259492 h 1495168"/>
                  <a:gd name="connsiteX3" fmla="*/ 1383957 w 1383957"/>
                  <a:gd name="connsiteY3" fmla="*/ 0 h 1495168"/>
                </a:gdLst>
                <a:ahLst/>
                <a:cxnLst>
                  <a:cxn ang="0">
                    <a:pos x="connsiteX0" y="connsiteY0"/>
                  </a:cxn>
                  <a:cxn ang="0">
                    <a:pos x="connsiteX1" y="connsiteY1"/>
                  </a:cxn>
                  <a:cxn ang="0">
                    <a:pos x="connsiteX2" y="connsiteY2"/>
                  </a:cxn>
                  <a:cxn ang="0">
                    <a:pos x="connsiteX3" y="connsiteY3"/>
                  </a:cxn>
                </a:cxnLst>
                <a:rect l="l" t="t" r="r" b="b"/>
                <a:pathLst>
                  <a:path w="1383957" h="1495168">
                    <a:moveTo>
                      <a:pt x="0" y="1495168"/>
                    </a:moveTo>
                    <a:cubicBezTo>
                      <a:pt x="91646" y="1326292"/>
                      <a:pt x="183293" y="1157417"/>
                      <a:pt x="345990" y="951471"/>
                    </a:cubicBezTo>
                    <a:cubicBezTo>
                      <a:pt x="508687" y="745525"/>
                      <a:pt x="803190" y="418070"/>
                      <a:pt x="976184" y="259492"/>
                    </a:cubicBezTo>
                    <a:cubicBezTo>
                      <a:pt x="1149178" y="100914"/>
                      <a:pt x="1266567" y="50457"/>
                      <a:pt x="1383957"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2" name="Прямоугольник 11"/>
              <p:cNvSpPr/>
              <p:nvPr/>
            </p:nvSpPr>
            <p:spPr>
              <a:xfrm>
                <a:off x="3286116" y="1928800"/>
                <a:ext cx="2000250" cy="1857383"/>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6072179" y="1928800"/>
                <a:ext cx="2000250" cy="1857383"/>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3020" name="TextBox 16"/>
              <p:cNvSpPr txBox="1">
                <a:spLocks noChangeArrowheads="1"/>
              </p:cNvSpPr>
              <p:nvPr/>
            </p:nvSpPr>
            <p:spPr bwMode="auto">
              <a:xfrm rot="-5400000">
                <a:off x="2263755" y="2665399"/>
                <a:ext cx="1557338" cy="369887"/>
              </a:xfrm>
              <a:prstGeom prst="rect">
                <a:avLst/>
              </a:prstGeom>
              <a:noFill/>
              <a:ln w="19050">
                <a:solidFill>
                  <a:schemeClr val="tx1"/>
                </a:solidFill>
                <a:miter lim="800000"/>
                <a:headEnd/>
                <a:tailEnd/>
              </a:ln>
            </p:spPr>
            <p:txBody>
              <a:bodyPr wrap="none">
                <a:spAutoFit/>
              </a:bodyPr>
              <a:lstStyle/>
              <a:p>
                <a:r>
                  <a:rPr lang="en-US"/>
                  <a:t>Overlap Time</a:t>
                </a:r>
                <a:endParaRPr lang="ru-RU"/>
              </a:p>
            </p:txBody>
          </p:sp>
          <p:sp>
            <p:nvSpPr>
              <p:cNvPr id="18" name="Полилиния 17"/>
              <p:cNvSpPr/>
              <p:nvPr/>
            </p:nvSpPr>
            <p:spPr>
              <a:xfrm>
                <a:off x="6143616" y="2357426"/>
                <a:ext cx="1363663" cy="1357318"/>
              </a:xfrm>
              <a:custGeom>
                <a:avLst/>
                <a:gdLst>
                  <a:gd name="connsiteX0" fmla="*/ 0 w 1223319"/>
                  <a:gd name="connsiteY0" fmla="*/ 677562 h 986481"/>
                  <a:gd name="connsiteX1" fmla="*/ 345989 w 1223319"/>
                  <a:gd name="connsiteY1" fmla="*/ 22654 h 986481"/>
                  <a:gd name="connsiteX2" fmla="*/ 679622 w 1223319"/>
                  <a:gd name="connsiteY2" fmla="*/ 813486 h 986481"/>
                  <a:gd name="connsiteX3" fmla="*/ 1223319 w 1223319"/>
                  <a:gd name="connsiteY3" fmla="*/ 986481 h 986481"/>
                </a:gdLst>
                <a:ahLst/>
                <a:cxnLst>
                  <a:cxn ang="0">
                    <a:pos x="connsiteX0" y="connsiteY0"/>
                  </a:cxn>
                  <a:cxn ang="0">
                    <a:pos x="connsiteX1" y="connsiteY1"/>
                  </a:cxn>
                  <a:cxn ang="0">
                    <a:pos x="connsiteX2" y="connsiteY2"/>
                  </a:cxn>
                  <a:cxn ang="0">
                    <a:pos x="connsiteX3" y="connsiteY3"/>
                  </a:cxn>
                </a:cxnLst>
                <a:rect l="l" t="t" r="r" b="b"/>
                <a:pathLst>
                  <a:path w="1223319" h="986481">
                    <a:moveTo>
                      <a:pt x="0" y="677562"/>
                    </a:moveTo>
                    <a:cubicBezTo>
                      <a:pt x="116359" y="338781"/>
                      <a:pt x="232719" y="0"/>
                      <a:pt x="345989" y="22654"/>
                    </a:cubicBezTo>
                    <a:cubicBezTo>
                      <a:pt x="459259" y="45308"/>
                      <a:pt x="533400" y="652848"/>
                      <a:pt x="679622" y="813486"/>
                    </a:cubicBezTo>
                    <a:cubicBezTo>
                      <a:pt x="825844" y="974124"/>
                      <a:pt x="1024581" y="980302"/>
                      <a:pt x="1223319" y="986481"/>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43022" name="TextBox 18"/>
              <p:cNvSpPr txBox="1">
                <a:spLocks noChangeArrowheads="1"/>
              </p:cNvSpPr>
              <p:nvPr/>
            </p:nvSpPr>
            <p:spPr bwMode="auto">
              <a:xfrm rot="-5400000">
                <a:off x="5204448" y="2579031"/>
                <a:ext cx="1248099" cy="461665"/>
              </a:xfrm>
              <a:prstGeom prst="rect">
                <a:avLst/>
              </a:prstGeom>
              <a:noFill/>
              <a:ln w="19050">
                <a:solidFill>
                  <a:schemeClr val="tx1"/>
                </a:solidFill>
                <a:miter lim="800000"/>
                <a:headEnd/>
                <a:tailEnd/>
              </a:ln>
            </p:spPr>
            <p:txBody>
              <a:bodyPr wrap="none">
                <a:spAutoFit/>
              </a:bodyPr>
              <a:lstStyle/>
              <a:p>
                <a:r>
                  <a:rPr lang="en-US" sz="2400">
                    <a:cs typeface="Times New Roman" pitchFamily="18" charset="0"/>
                  </a:rPr>
                  <a:t>K/</a:t>
                </a:r>
                <a:r>
                  <a:rPr lang="el-GR" sz="2400">
                    <a:cs typeface="Times New Roman" pitchFamily="18" charset="0"/>
                  </a:rPr>
                  <a:t>π</a:t>
                </a:r>
                <a:r>
                  <a:rPr lang="en-US" sz="2400">
                    <a:cs typeface="Times New Roman" pitchFamily="18" charset="0"/>
                  </a:rPr>
                  <a:t>, </a:t>
                </a:r>
                <a:r>
                  <a:rPr lang="el-GR" sz="2400">
                    <a:cs typeface="Times New Roman" pitchFamily="18" charset="0"/>
                  </a:rPr>
                  <a:t>Λ</a:t>
                </a:r>
                <a:r>
                  <a:rPr lang="en-US" sz="2400">
                    <a:cs typeface="Times New Roman" pitchFamily="18" charset="0"/>
                  </a:rPr>
                  <a:t>/</a:t>
                </a:r>
                <a:r>
                  <a:rPr lang="el-GR" sz="2400">
                    <a:cs typeface="Times New Roman" pitchFamily="18" charset="0"/>
                  </a:rPr>
                  <a:t>π</a:t>
                </a:r>
                <a:endParaRPr lang="ru-RU" sz="2400"/>
              </a:p>
            </p:txBody>
          </p:sp>
          <p:sp>
            <p:nvSpPr>
              <p:cNvPr id="14" name="Rectangle 5"/>
              <p:cNvSpPr>
                <a:spLocks noChangeArrowheads="1"/>
              </p:cNvSpPr>
              <p:nvPr/>
            </p:nvSpPr>
            <p:spPr bwMode="auto">
              <a:xfrm>
                <a:off x="3071804" y="3857620"/>
                <a:ext cx="2105025" cy="481015"/>
              </a:xfrm>
              <a:prstGeom prst="rect">
                <a:avLst/>
              </a:prstGeom>
              <a:solidFill>
                <a:schemeClr val="bg1"/>
              </a:solidFill>
              <a:ln w="19050">
                <a:solidFill>
                  <a:schemeClr val="tx1"/>
                </a:solidFill>
                <a:miter lim="800000"/>
                <a:headEnd/>
                <a:tailEnd/>
              </a:ln>
              <a:effectLst>
                <a:outerShdw dist="71842" dir="2700000" algn="ctr" rotWithShape="0">
                  <a:schemeClr val="bg2"/>
                </a:outerShdw>
              </a:effectLst>
            </p:spPr>
            <p:txBody>
              <a:bodyPr wrap="none" anchor="ctr"/>
              <a:lstStyle/>
              <a:p>
                <a:pPr>
                  <a:defRPr/>
                </a:pPr>
                <a:r>
                  <a:rPr lang="en-US" dirty="0">
                    <a:latin typeface="Arial" charset="0"/>
                  </a:rPr>
                  <a:t>Collision Energy</a:t>
                </a:r>
                <a:endParaRPr lang="ru-RU" dirty="0">
                  <a:latin typeface="Arial" charset="0"/>
                </a:endParaRPr>
              </a:p>
            </p:txBody>
          </p:sp>
        </p:grpSp>
        <p:sp>
          <p:nvSpPr>
            <p:cNvPr id="16" name="Дуга 15"/>
            <p:cNvSpPr/>
            <p:nvPr/>
          </p:nvSpPr>
          <p:spPr>
            <a:xfrm rot="10800000">
              <a:off x="3357554" y="785794"/>
              <a:ext cx="2428875" cy="292895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grpSp>
      <p:sp>
        <p:nvSpPr>
          <p:cNvPr id="43012" name="Прямоугольник 16"/>
          <p:cNvSpPr>
            <a:spLocks noChangeArrowheads="1"/>
          </p:cNvSpPr>
          <p:nvPr/>
        </p:nvSpPr>
        <p:spPr bwMode="auto">
          <a:xfrm>
            <a:off x="3214688" y="1214438"/>
            <a:ext cx="3060700" cy="523875"/>
          </a:xfrm>
          <a:prstGeom prst="rect">
            <a:avLst/>
          </a:prstGeom>
          <a:noFill/>
          <a:ln w="9525">
            <a:noFill/>
            <a:miter lim="800000"/>
            <a:headEnd/>
            <a:tailEnd/>
          </a:ln>
        </p:spPr>
        <p:txBody>
          <a:bodyPr wrap="none">
            <a:spAutoFit/>
          </a:bodyPr>
          <a:lstStyle/>
          <a:p>
            <a:r>
              <a:rPr lang="en-US" sz="2800" baseline="0">
                <a:cs typeface="Times New Roman" pitchFamily="18" charset="0"/>
              </a:rPr>
              <a:t>K/</a:t>
            </a:r>
            <a:r>
              <a:rPr lang="el-GR" sz="2800" baseline="0">
                <a:cs typeface="Times New Roman" pitchFamily="18" charset="0"/>
              </a:rPr>
              <a:t>π</a:t>
            </a:r>
            <a:r>
              <a:rPr lang="en-US" sz="2800" baseline="0">
                <a:cs typeface="Times New Roman" pitchFamily="18" charset="0"/>
              </a:rPr>
              <a:t> and </a:t>
            </a:r>
            <a:r>
              <a:rPr lang="el-GR" sz="2800" baseline="0">
                <a:cs typeface="Times New Roman" pitchFamily="18" charset="0"/>
              </a:rPr>
              <a:t>Λ</a:t>
            </a:r>
            <a:r>
              <a:rPr lang="en-US" sz="2800" baseline="0">
                <a:cs typeface="Times New Roman" pitchFamily="18" charset="0"/>
              </a:rPr>
              <a:t>/</a:t>
            </a:r>
            <a:r>
              <a:rPr lang="el-GR" sz="2800" baseline="0">
                <a:cs typeface="Times New Roman" pitchFamily="18" charset="0"/>
              </a:rPr>
              <a:t>π</a:t>
            </a:r>
            <a:r>
              <a:rPr lang="en-US" sz="2800" baseline="0">
                <a:cs typeface="Times New Roman" pitchFamily="18" charset="0"/>
              </a:rPr>
              <a:t>  ratio </a:t>
            </a:r>
            <a:endParaRPr lang="ru-RU" sz="2800" baseline="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285750" y="274638"/>
            <a:ext cx="8229600" cy="1143000"/>
          </a:xfrm>
        </p:spPr>
        <p:txBody>
          <a:bodyPr/>
          <a:lstStyle/>
          <a:p>
            <a:r>
              <a:rPr lang="en-US" sz="2800" b="1" dirty="0" smtClean="0">
                <a:latin typeface="Times New Roman" pitchFamily="18" charset="0"/>
                <a:cs typeface="Times New Roman" pitchFamily="18" charset="0"/>
              </a:rPr>
              <a:t>But why </a:t>
            </a:r>
            <a:r>
              <a:rPr lang="en-US" sz="2800" b="1" dirty="0" smtClean="0">
                <a:latin typeface="Times New Roman" pitchFamily="18" charset="0"/>
                <a:cs typeface="Times New Roman" pitchFamily="18" charset="0"/>
              </a:rPr>
              <a:t>‘horn’ structure takes place for K</a:t>
            </a:r>
            <a:r>
              <a:rPr lang="en-US" sz="4000" b="1" baseline="30000"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a:t>
            </a:r>
            <a:r>
              <a:rPr lang="el-GR" sz="2800" b="1" dirty="0" smtClean="0">
                <a:latin typeface="Times New Roman" pitchFamily="18" charset="0"/>
                <a:cs typeface="Times New Roman" pitchFamily="18" charset="0"/>
              </a:rPr>
              <a:t>π</a:t>
            </a:r>
            <a:r>
              <a:rPr lang="en-US" sz="4000" b="1" baseline="30000" dirty="0" smtClean="0">
                <a:latin typeface="Times New Roman" pitchFamily="18" charset="0"/>
                <a:cs typeface="Times New Roman" pitchFamily="18" charset="0"/>
              </a:rPr>
              <a:t>+ </a:t>
            </a:r>
            <a:br>
              <a:rPr lang="en-US" sz="4000" b="1" baseline="30000"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but not for K</a:t>
            </a:r>
            <a:r>
              <a:rPr lang="en-US" sz="4000" b="1" baseline="30000"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a:t>
            </a:r>
            <a:r>
              <a:rPr lang="el-GR" sz="2800" b="1" dirty="0" smtClean="0">
                <a:latin typeface="Times New Roman" pitchFamily="18" charset="0"/>
                <a:cs typeface="Times New Roman" pitchFamily="18" charset="0"/>
              </a:rPr>
              <a:t>π</a:t>
            </a:r>
            <a:r>
              <a:rPr lang="en-US" sz="4000" b="1" baseline="30000"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a:t>
            </a:r>
            <a:endParaRPr lang="ru-RU" sz="2800" dirty="0" smtClean="0"/>
          </a:p>
        </p:txBody>
      </p:sp>
      <p:grpSp>
        <p:nvGrpSpPr>
          <p:cNvPr id="2" name="Группа 21"/>
          <p:cNvGrpSpPr>
            <a:grpSpLocks/>
          </p:cNvGrpSpPr>
          <p:nvPr/>
        </p:nvGrpSpPr>
        <p:grpSpPr bwMode="auto">
          <a:xfrm>
            <a:off x="642938" y="2071688"/>
            <a:ext cx="8066087" cy="4111625"/>
            <a:chOff x="642911" y="2071677"/>
            <a:chExt cx="8065818" cy="4111149"/>
          </a:xfrm>
        </p:grpSpPr>
        <p:pic>
          <p:nvPicPr>
            <p:cNvPr id="25606" name="Рисунок 14" descr="horn.jpg"/>
            <p:cNvPicPr>
              <a:picLocks noChangeAspect="1"/>
            </p:cNvPicPr>
            <p:nvPr/>
          </p:nvPicPr>
          <p:blipFill>
            <a:blip r:embed="rId2" cstate="print"/>
            <a:srcRect/>
            <a:stretch>
              <a:fillRect/>
            </a:stretch>
          </p:blipFill>
          <p:spPr bwMode="auto">
            <a:xfrm>
              <a:off x="642911" y="2071677"/>
              <a:ext cx="8065818" cy="4111149"/>
            </a:xfrm>
            <a:prstGeom prst="rect">
              <a:avLst/>
            </a:prstGeom>
            <a:noFill/>
            <a:ln w="9525">
              <a:noFill/>
              <a:miter lim="800000"/>
              <a:headEnd/>
              <a:tailEnd/>
            </a:ln>
          </p:spPr>
        </p:pic>
        <p:sp>
          <p:nvSpPr>
            <p:cNvPr id="25607" name="TextBox 19"/>
            <p:cNvSpPr txBox="1">
              <a:spLocks noChangeArrowheads="1"/>
            </p:cNvSpPr>
            <p:nvPr/>
          </p:nvSpPr>
          <p:spPr bwMode="auto">
            <a:xfrm rot="-5400000">
              <a:off x="500034" y="2428868"/>
              <a:ext cx="827471" cy="523220"/>
            </a:xfrm>
            <a:prstGeom prst="rect">
              <a:avLst/>
            </a:prstGeom>
            <a:solidFill>
              <a:schemeClr val="bg1"/>
            </a:solidFill>
            <a:ln w="9525">
              <a:noFill/>
              <a:miter lim="800000"/>
              <a:headEnd/>
              <a:tailEnd/>
            </a:ln>
          </p:spPr>
          <p:txBody>
            <a:bodyPr wrap="none">
              <a:spAutoFit/>
            </a:bodyPr>
            <a:lstStyle/>
            <a:p>
              <a:r>
                <a:rPr lang="en-US" b="1">
                  <a:latin typeface="Times New Roman" pitchFamily="18" charset="0"/>
                  <a:cs typeface="Times New Roman" pitchFamily="18" charset="0"/>
                </a:rPr>
                <a:t>K</a:t>
              </a:r>
              <a:r>
                <a:rPr lang="en-US" sz="2800" b="1" baseline="30000">
                  <a:latin typeface="Times New Roman" pitchFamily="18" charset="0"/>
                  <a:cs typeface="Times New Roman" pitchFamily="18" charset="0"/>
                </a:rPr>
                <a:t>+</a:t>
              </a:r>
              <a:r>
                <a:rPr lang="en-US" b="1">
                  <a:latin typeface="Times New Roman" pitchFamily="18" charset="0"/>
                  <a:cs typeface="Times New Roman" pitchFamily="18" charset="0"/>
                </a:rPr>
                <a:t>/</a:t>
              </a:r>
              <a:r>
                <a:rPr lang="el-GR" b="1">
                  <a:latin typeface="Times New Roman" pitchFamily="18" charset="0"/>
                  <a:cs typeface="Times New Roman" pitchFamily="18" charset="0"/>
                </a:rPr>
                <a:t>π</a:t>
              </a:r>
              <a:r>
                <a:rPr lang="en-US" sz="2800" b="1" baseline="30000">
                  <a:latin typeface="Times New Roman" pitchFamily="18" charset="0"/>
                  <a:cs typeface="Times New Roman" pitchFamily="18" charset="0"/>
                </a:rPr>
                <a:t>+</a:t>
              </a:r>
              <a:endParaRPr lang="ru-RU"/>
            </a:p>
          </p:txBody>
        </p:sp>
        <p:sp>
          <p:nvSpPr>
            <p:cNvPr id="25608" name="TextBox 20"/>
            <p:cNvSpPr txBox="1">
              <a:spLocks noChangeArrowheads="1"/>
            </p:cNvSpPr>
            <p:nvPr/>
          </p:nvSpPr>
          <p:spPr bwMode="auto">
            <a:xfrm rot="-5400000">
              <a:off x="4404542" y="2453450"/>
              <a:ext cx="715260" cy="523220"/>
            </a:xfrm>
            <a:prstGeom prst="rect">
              <a:avLst/>
            </a:prstGeom>
            <a:solidFill>
              <a:schemeClr val="bg1"/>
            </a:solidFill>
            <a:ln w="9525">
              <a:noFill/>
              <a:miter lim="800000"/>
              <a:headEnd/>
              <a:tailEnd/>
            </a:ln>
          </p:spPr>
          <p:txBody>
            <a:bodyPr>
              <a:spAutoFit/>
            </a:bodyPr>
            <a:lstStyle/>
            <a:p>
              <a:r>
                <a:rPr lang="en-US" b="1">
                  <a:latin typeface="Times New Roman" pitchFamily="18" charset="0"/>
                  <a:cs typeface="Times New Roman" pitchFamily="18" charset="0"/>
                </a:rPr>
                <a:t>K</a:t>
              </a:r>
              <a:r>
                <a:rPr lang="en-US" sz="2800" b="1" baseline="30000">
                  <a:latin typeface="Times New Roman" pitchFamily="18" charset="0"/>
                  <a:cs typeface="Times New Roman" pitchFamily="18" charset="0"/>
                </a:rPr>
                <a:t>-</a:t>
              </a:r>
              <a:r>
                <a:rPr lang="en-US" b="1">
                  <a:latin typeface="Times New Roman" pitchFamily="18" charset="0"/>
                  <a:cs typeface="Times New Roman" pitchFamily="18" charset="0"/>
                </a:rPr>
                <a:t>/</a:t>
              </a:r>
              <a:r>
                <a:rPr lang="el-GR" b="1">
                  <a:latin typeface="Times New Roman" pitchFamily="18" charset="0"/>
                  <a:cs typeface="Times New Roman" pitchFamily="18" charset="0"/>
                </a:rPr>
                <a:t>π</a:t>
              </a:r>
              <a:r>
                <a:rPr lang="en-US" sz="2800" b="1" baseline="30000">
                  <a:latin typeface="Times New Roman" pitchFamily="18" charset="0"/>
                  <a:cs typeface="Times New Roman" pitchFamily="18" charset="0"/>
                </a:rPr>
                <a:t>-</a:t>
              </a:r>
              <a:endParaRPr lang="ru-RU"/>
            </a:p>
          </p:txBody>
        </p:sp>
      </p:grpSp>
      <p:sp>
        <p:nvSpPr>
          <p:cNvPr id="25604" name="TextBox 22"/>
          <p:cNvSpPr txBox="1">
            <a:spLocks noChangeArrowheads="1"/>
          </p:cNvSpPr>
          <p:nvPr/>
        </p:nvSpPr>
        <p:spPr bwMode="auto">
          <a:xfrm>
            <a:off x="6572250" y="1571625"/>
            <a:ext cx="492125" cy="830263"/>
          </a:xfrm>
          <a:prstGeom prst="rect">
            <a:avLst/>
          </a:prstGeom>
          <a:noFill/>
          <a:ln w="9525">
            <a:noFill/>
            <a:miter lim="800000"/>
            <a:headEnd/>
            <a:tailEnd/>
          </a:ln>
        </p:spPr>
        <p:txBody>
          <a:bodyPr wrap="none">
            <a:spAutoFit/>
          </a:bodyPr>
          <a:lstStyle/>
          <a:p>
            <a:r>
              <a:rPr lang="en-US" sz="4800" b="1">
                <a:solidFill>
                  <a:srgbClr val="C00000"/>
                </a:solidFill>
                <a:latin typeface="Times New Roman" pitchFamily="18" charset="0"/>
                <a:cs typeface="Times New Roman" pitchFamily="18" charset="0"/>
              </a:rPr>
              <a:t>?</a:t>
            </a:r>
            <a:endParaRPr lang="ru-RU" sz="4800" b="1">
              <a:solidFill>
                <a:srgbClr val="C00000"/>
              </a:solidFill>
              <a:latin typeface="Times New Roman" pitchFamily="18" charset="0"/>
              <a:cs typeface="Times New Roman" pitchFamily="18" charset="0"/>
            </a:endParaRPr>
          </a:p>
        </p:txBody>
      </p:sp>
      <p:sp>
        <p:nvSpPr>
          <p:cNvPr id="25605" name="TextBox 23"/>
          <p:cNvSpPr txBox="1">
            <a:spLocks noChangeArrowheads="1"/>
          </p:cNvSpPr>
          <p:nvPr/>
        </p:nvSpPr>
        <p:spPr bwMode="auto">
          <a:xfrm>
            <a:off x="2643188" y="1571625"/>
            <a:ext cx="390525" cy="830263"/>
          </a:xfrm>
          <a:prstGeom prst="rect">
            <a:avLst/>
          </a:prstGeom>
          <a:noFill/>
          <a:ln w="9525">
            <a:noFill/>
            <a:miter lim="800000"/>
            <a:headEnd/>
            <a:tailEnd/>
          </a:ln>
        </p:spPr>
        <p:txBody>
          <a:bodyPr wrap="none">
            <a:spAutoFit/>
          </a:bodyPr>
          <a:lstStyle/>
          <a:p>
            <a:r>
              <a:rPr lang="en-US" sz="4800" b="1">
                <a:solidFill>
                  <a:srgbClr val="C00000"/>
                </a:solidFill>
                <a:latin typeface="Times New Roman" pitchFamily="18" charset="0"/>
                <a:cs typeface="Times New Roman" pitchFamily="18" charset="0"/>
              </a:rPr>
              <a:t>!</a:t>
            </a:r>
            <a:endParaRPr lang="ru-RU" sz="4800" b="1">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Заголовок 1"/>
          <p:cNvSpPr>
            <a:spLocks noGrp="1"/>
          </p:cNvSpPr>
          <p:nvPr>
            <p:ph type="title"/>
          </p:nvPr>
        </p:nvSpPr>
        <p:spPr>
          <a:xfrm>
            <a:off x="500063" y="214313"/>
            <a:ext cx="8229600" cy="642937"/>
          </a:xfrm>
        </p:spPr>
        <p:txBody>
          <a:bodyPr/>
          <a:lstStyle/>
          <a:p>
            <a:pPr eaLnBrk="1" hangingPunct="1"/>
            <a:r>
              <a:rPr lang="en-US" sz="3200" smtClean="0">
                <a:cs typeface="Times New Roman" pitchFamily="18" charset="0"/>
              </a:rPr>
              <a:t>Proton Transformations channels</a:t>
            </a:r>
            <a:r>
              <a:rPr lang="en-US" sz="3200" b="1" smtClean="0">
                <a:cs typeface="Times New Roman" pitchFamily="18" charset="0"/>
              </a:rPr>
              <a:t> </a:t>
            </a:r>
          </a:p>
        </p:txBody>
      </p:sp>
      <p:graphicFrame>
        <p:nvGraphicFramePr>
          <p:cNvPr id="4098" name="Object 2"/>
          <p:cNvGraphicFramePr>
            <a:graphicFrameLocks noChangeAspect="1"/>
          </p:cNvGraphicFramePr>
          <p:nvPr/>
        </p:nvGraphicFramePr>
        <p:xfrm>
          <a:off x="1096963" y="1030288"/>
          <a:ext cx="7135812" cy="5799137"/>
        </p:xfrm>
        <a:graphic>
          <a:graphicData uri="http://schemas.openxmlformats.org/presentationml/2006/ole">
            <p:oleObj spid="_x0000_s4098" name="Формула" r:id="rId3" imgW="3251160" imgH="2641320" progId="Equation.3">
              <p:embed/>
            </p:oleObj>
          </a:graphicData>
        </a:graphic>
      </p:graphicFrame>
      <p:sp>
        <p:nvSpPr>
          <p:cNvPr id="4100" name="TextBox 4"/>
          <p:cNvSpPr txBox="1">
            <a:spLocks noChangeArrowheads="1"/>
          </p:cNvSpPr>
          <p:nvPr/>
        </p:nvSpPr>
        <p:spPr bwMode="auto">
          <a:xfrm>
            <a:off x="785813" y="5572125"/>
            <a:ext cx="4805362" cy="954088"/>
          </a:xfrm>
          <a:prstGeom prst="rect">
            <a:avLst/>
          </a:prstGeom>
          <a:noFill/>
          <a:ln w="9525">
            <a:noFill/>
            <a:miter lim="800000"/>
            <a:headEnd/>
            <a:tailEnd/>
          </a:ln>
        </p:spPr>
        <p:txBody>
          <a:bodyPr wrap="none">
            <a:spAutoFit/>
          </a:bodyPr>
          <a:lstStyle/>
          <a:p>
            <a:r>
              <a:rPr lang="en-US" sz="2800" baseline="0">
                <a:solidFill>
                  <a:srgbClr val="C00000"/>
                </a:solidFill>
                <a:cs typeface="Times New Roman" pitchFamily="18" charset="0"/>
              </a:rPr>
              <a:t>Only K</a:t>
            </a:r>
            <a:r>
              <a:rPr lang="en-US" sz="2800" baseline="30000">
                <a:solidFill>
                  <a:srgbClr val="C00000"/>
                </a:solidFill>
                <a:cs typeface="Times New Roman" pitchFamily="18" charset="0"/>
              </a:rPr>
              <a:t>+</a:t>
            </a:r>
            <a:r>
              <a:rPr lang="en-US" sz="2800" baseline="0">
                <a:solidFill>
                  <a:srgbClr val="C00000"/>
                </a:solidFill>
                <a:cs typeface="Times New Roman" pitchFamily="18" charset="0"/>
              </a:rPr>
              <a:t> and K</a:t>
            </a:r>
            <a:r>
              <a:rPr lang="en-US" sz="2800" baseline="30000">
                <a:solidFill>
                  <a:srgbClr val="C00000"/>
                </a:solidFill>
                <a:cs typeface="Times New Roman" pitchFamily="18" charset="0"/>
              </a:rPr>
              <a:t>0 </a:t>
            </a:r>
            <a:r>
              <a:rPr lang="en-US" sz="2800" baseline="0">
                <a:solidFill>
                  <a:srgbClr val="C00000"/>
                </a:solidFill>
                <a:cs typeface="Times New Roman" pitchFamily="18" charset="0"/>
              </a:rPr>
              <a:t> are produced</a:t>
            </a:r>
            <a:r>
              <a:rPr lang="en-US" sz="2800" baseline="30000">
                <a:solidFill>
                  <a:srgbClr val="C00000"/>
                </a:solidFill>
                <a:cs typeface="Times New Roman" pitchFamily="18" charset="0"/>
              </a:rPr>
              <a:t> </a:t>
            </a:r>
            <a:endParaRPr lang="ru-RU" sz="2800" baseline="0">
              <a:solidFill>
                <a:srgbClr val="C00000"/>
              </a:solidFill>
              <a:cs typeface="Times New Roman" pitchFamily="18" charset="0"/>
            </a:endParaRPr>
          </a:p>
          <a:p>
            <a:r>
              <a:rPr lang="en-US" sz="2800" baseline="0">
                <a:solidFill>
                  <a:srgbClr val="C00000"/>
                </a:solidFill>
                <a:cs typeface="Times New Roman" pitchFamily="18" charset="0"/>
              </a:rPr>
              <a:t>No one K</a:t>
            </a:r>
            <a:r>
              <a:rPr lang="en-US" sz="2800" baseline="30000">
                <a:solidFill>
                  <a:srgbClr val="C00000"/>
                </a:solidFill>
                <a:cs typeface="Times New Roman" pitchFamily="18" charset="0"/>
              </a:rPr>
              <a:t>-</a:t>
            </a:r>
            <a:r>
              <a:rPr lang="en-US" sz="2800" baseline="0">
                <a:solidFill>
                  <a:srgbClr val="C00000"/>
                </a:solidFill>
                <a:cs typeface="Times New Roman" pitchFamily="18" charset="0"/>
              </a:rPr>
              <a:t> is created!</a:t>
            </a:r>
            <a:endParaRPr lang="ru-RU" sz="2800" baseline="0">
              <a:solidFill>
                <a:srgbClr val="C00000"/>
              </a:solidFill>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Заголовок 1"/>
          <p:cNvSpPr>
            <a:spLocks noGrp="1"/>
          </p:cNvSpPr>
          <p:nvPr>
            <p:ph type="title"/>
          </p:nvPr>
        </p:nvSpPr>
        <p:spPr>
          <a:xfrm>
            <a:off x="500063" y="214313"/>
            <a:ext cx="8229600" cy="642937"/>
          </a:xfrm>
        </p:spPr>
        <p:txBody>
          <a:bodyPr/>
          <a:lstStyle/>
          <a:p>
            <a:pPr eaLnBrk="1" hangingPunct="1"/>
            <a:r>
              <a:rPr lang="en-US" sz="3200" smtClean="0">
                <a:cs typeface="Times New Roman" pitchFamily="18" charset="0"/>
              </a:rPr>
              <a:t>Neutron Transformations channels</a:t>
            </a:r>
          </a:p>
        </p:txBody>
      </p:sp>
      <p:graphicFrame>
        <p:nvGraphicFramePr>
          <p:cNvPr id="5122" name="Object 2"/>
          <p:cNvGraphicFramePr>
            <a:graphicFrameLocks noChangeAspect="1"/>
          </p:cNvGraphicFramePr>
          <p:nvPr/>
        </p:nvGraphicFramePr>
        <p:xfrm>
          <a:off x="1054100" y="954088"/>
          <a:ext cx="7135813" cy="5297487"/>
        </p:xfrm>
        <a:graphic>
          <a:graphicData uri="http://schemas.openxmlformats.org/presentationml/2006/ole">
            <p:oleObj spid="_x0000_s5122" name="Формула" r:id="rId3" imgW="3251160" imgH="2412720" progId="Equation.3">
              <p:embed/>
            </p:oleObj>
          </a:graphicData>
        </a:graphic>
      </p:graphicFrame>
      <p:sp>
        <p:nvSpPr>
          <p:cNvPr id="5124" name="TextBox 4"/>
          <p:cNvSpPr txBox="1">
            <a:spLocks noChangeArrowheads="1"/>
          </p:cNvSpPr>
          <p:nvPr/>
        </p:nvSpPr>
        <p:spPr bwMode="auto">
          <a:xfrm>
            <a:off x="1643063" y="5429250"/>
            <a:ext cx="4805362" cy="954088"/>
          </a:xfrm>
          <a:prstGeom prst="rect">
            <a:avLst/>
          </a:prstGeom>
          <a:noFill/>
          <a:ln w="9525">
            <a:noFill/>
            <a:miter lim="800000"/>
            <a:headEnd/>
            <a:tailEnd/>
          </a:ln>
        </p:spPr>
        <p:txBody>
          <a:bodyPr wrap="none">
            <a:spAutoFit/>
          </a:bodyPr>
          <a:lstStyle/>
          <a:p>
            <a:r>
              <a:rPr lang="en-US" sz="2800" baseline="0">
                <a:solidFill>
                  <a:srgbClr val="C00000"/>
                </a:solidFill>
                <a:cs typeface="Times New Roman" pitchFamily="18" charset="0"/>
              </a:rPr>
              <a:t>Only K</a:t>
            </a:r>
            <a:r>
              <a:rPr lang="en-US" sz="2800" baseline="30000">
                <a:solidFill>
                  <a:srgbClr val="C00000"/>
                </a:solidFill>
                <a:cs typeface="Times New Roman" pitchFamily="18" charset="0"/>
              </a:rPr>
              <a:t>+</a:t>
            </a:r>
            <a:r>
              <a:rPr lang="en-US" sz="2800" baseline="0">
                <a:solidFill>
                  <a:srgbClr val="C00000"/>
                </a:solidFill>
                <a:cs typeface="Times New Roman" pitchFamily="18" charset="0"/>
              </a:rPr>
              <a:t> and K</a:t>
            </a:r>
            <a:r>
              <a:rPr lang="en-US" sz="2800" baseline="30000">
                <a:solidFill>
                  <a:srgbClr val="C00000"/>
                </a:solidFill>
                <a:cs typeface="Times New Roman" pitchFamily="18" charset="0"/>
              </a:rPr>
              <a:t>0 </a:t>
            </a:r>
            <a:r>
              <a:rPr lang="en-US" sz="2800" baseline="0">
                <a:solidFill>
                  <a:srgbClr val="C00000"/>
                </a:solidFill>
                <a:cs typeface="Times New Roman" pitchFamily="18" charset="0"/>
              </a:rPr>
              <a:t> are produced</a:t>
            </a:r>
            <a:r>
              <a:rPr lang="en-US" sz="2800" baseline="30000">
                <a:solidFill>
                  <a:srgbClr val="C00000"/>
                </a:solidFill>
                <a:cs typeface="Times New Roman" pitchFamily="18" charset="0"/>
              </a:rPr>
              <a:t> </a:t>
            </a:r>
            <a:endParaRPr lang="ru-RU" sz="2800" baseline="0">
              <a:solidFill>
                <a:srgbClr val="C00000"/>
              </a:solidFill>
              <a:cs typeface="Times New Roman" pitchFamily="18" charset="0"/>
            </a:endParaRPr>
          </a:p>
          <a:p>
            <a:r>
              <a:rPr lang="en-US" sz="2800" baseline="0">
                <a:solidFill>
                  <a:srgbClr val="C00000"/>
                </a:solidFill>
                <a:cs typeface="Times New Roman" pitchFamily="18" charset="0"/>
              </a:rPr>
              <a:t>No one K</a:t>
            </a:r>
            <a:r>
              <a:rPr lang="en-US" sz="2800" baseline="30000">
                <a:solidFill>
                  <a:srgbClr val="C00000"/>
                </a:solidFill>
                <a:cs typeface="Times New Roman" pitchFamily="18" charset="0"/>
              </a:rPr>
              <a:t>-</a:t>
            </a:r>
            <a:r>
              <a:rPr lang="en-US" sz="2800" baseline="0">
                <a:solidFill>
                  <a:srgbClr val="C00000"/>
                </a:solidFill>
                <a:cs typeface="Times New Roman" pitchFamily="18" charset="0"/>
              </a:rPr>
              <a:t> is created!</a:t>
            </a:r>
            <a:endParaRPr lang="ru-RU" sz="2800" baseline="0">
              <a:solidFill>
                <a:srgbClr val="C00000"/>
              </a:solidFill>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Заголовок 1"/>
          <p:cNvSpPr>
            <a:spLocks noGrp="1"/>
          </p:cNvSpPr>
          <p:nvPr>
            <p:ph type="title"/>
          </p:nvPr>
        </p:nvSpPr>
        <p:spPr>
          <a:xfrm>
            <a:off x="357188" y="214313"/>
            <a:ext cx="8372475" cy="1000125"/>
          </a:xfrm>
        </p:spPr>
        <p:txBody>
          <a:bodyPr/>
          <a:lstStyle/>
          <a:p>
            <a:pPr eaLnBrk="1" hangingPunct="1"/>
            <a:r>
              <a:rPr lang="en-US" sz="3200" smtClean="0">
                <a:cs typeface="Times New Roman" pitchFamily="18" charset="0"/>
              </a:rPr>
              <a:t>Higher Collision Energies</a:t>
            </a:r>
            <a:br>
              <a:rPr lang="en-US" sz="3200" smtClean="0">
                <a:cs typeface="Times New Roman" pitchFamily="18" charset="0"/>
              </a:rPr>
            </a:br>
            <a:endParaRPr lang="en-US" sz="3200" b="1" smtClean="0">
              <a:cs typeface="Times New Roman" pitchFamily="18" charset="0"/>
            </a:endParaRPr>
          </a:p>
        </p:txBody>
      </p:sp>
      <p:graphicFrame>
        <p:nvGraphicFramePr>
          <p:cNvPr id="6146" name="Object 2"/>
          <p:cNvGraphicFramePr>
            <a:graphicFrameLocks noChangeAspect="1"/>
          </p:cNvGraphicFramePr>
          <p:nvPr/>
        </p:nvGraphicFramePr>
        <p:xfrm>
          <a:off x="928688" y="857250"/>
          <a:ext cx="7331075" cy="5211763"/>
        </p:xfrm>
        <a:graphic>
          <a:graphicData uri="http://schemas.openxmlformats.org/presentationml/2006/ole">
            <p:oleObj spid="_x0000_s6146" name="Формула" r:id="rId3" imgW="3340080" imgH="2666880" progId="Equation.3">
              <p:embed/>
            </p:oleObj>
          </a:graphicData>
        </a:graphic>
      </p:graphicFrame>
      <p:sp>
        <p:nvSpPr>
          <p:cNvPr id="6148" name="TextBox 4"/>
          <p:cNvSpPr txBox="1">
            <a:spLocks noChangeArrowheads="1"/>
          </p:cNvSpPr>
          <p:nvPr/>
        </p:nvSpPr>
        <p:spPr bwMode="auto">
          <a:xfrm>
            <a:off x="4000500" y="5643563"/>
            <a:ext cx="4805363" cy="954087"/>
          </a:xfrm>
          <a:prstGeom prst="rect">
            <a:avLst/>
          </a:prstGeom>
          <a:noFill/>
          <a:ln w="9525">
            <a:noFill/>
            <a:miter lim="800000"/>
            <a:headEnd/>
            <a:tailEnd/>
          </a:ln>
        </p:spPr>
        <p:txBody>
          <a:bodyPr wrap="none">
            <a:spAutoFit/>
          </a:bodyPr>
          <a:lstStyle/>
          <a:p>
            <a:r>
              <a:rPr lang="en-US" sz="2800" baseline="0">
                <a:solidFill>
                  <a:srgbClr val="C00000"/>
                </a:solidFill>
                <a:cs typeface="Times New Roman" pitchFamily="18" charset="0"/>
              </a:rPr>
              <a:t>Only K</a:t>
            </a:r>
            <a:r>
              <a:rPr lang="en-US" sz="2800" baseline="30000">
                <a:solidFill>
                  <a:srgbClr val="C00000"/>
                </a:solidFill>
                <a:cs typeface="Times New Roman" pitchFamily="18" charset="0"/>
              </a:rPr>
              <a:t>+</a:t>
            </a:r>
            <a:r>
              <a:rPr lang="en-US" sz="2800" baseline="0">
                <a:solidFill>
                  <a:srgbClr val="C00000"/>
                </a:solidFill>
                <a:cs typeface="Times New Roman" pitchFamily="18" charset="0"/>
              </a:rPr>
              <a:t> and K</a:t>
            </a:r>
            <a:r>
              <a:rPr lang="en-US" sz="2800" baseline="30000">
                <a:solidFill>
                  <a:srgbClr val="C00000"/>
                </a:solidFill>
                <a:cs typeface="Times New Roman" pitchFamily="18" charset="0"/>
              </a:rPr>
              <a:t>0 </a:t>
            </a:r>
            <a:r>
              <a:rPr lang="en-US" sz="2800" baseline="0">
                <a:solidFill>
                  <a:srgbClr val="C00000"/>
                </a:solidFill>
                <a:cs typeface="Times New Roman" pitchFamily="18" charset="0"/>
              </a:rPr>
              <a:t> are produced</a:t>
            </a:r>
            <a:r>
              <a:rPr lang="en-US" sz="2800" baseline="30000">
                <a:solidFill>
                  <a:srgbClr val="C00000"/>
                </a:solidFill>
                <a:cs typeface="Times New Roman" pitchFamily="18" charset="0"/>
              </a:rPr>
              <a:t> </a:t>
            </a:r>
            <a:endParaRPr lang="ru-RU" sz="2800" baseline="0">
              <a:solidFill>
                <a:srgbClr val="C00000"/>
              </a:solidFill>
              <a:cs typeface="Times New Roman" pitchFamily="18" charset="0"/>
            </a:endParaRPr>
          </a:p>
          <a:p>
            <a:r>
              <a:rPr lang="en-US" sz="2800" baseline="0">
                <a:solidFill>
                  <a:srgbClr val="C00000"/>
                </a:solidFill>
                <a:cs typeface="Times New Roman" pitchFamily="18" charset="0"/>
              </a:rPr>
              <a:t>No one K</a:t>
            </a:r>
            <a:r>
              <a:rPr lang="en-US" sz="2800" baseline="30000">
                <a:solidFill>
                  <a:srgbClr val="C00000"/>
                </a:solidFill>
                <a:cs typeface="Times New Roman" pitchFamily="18" charset="0"/>
              </a:rPr>
              <a:t>-</a:t>
            </a:r>
            <a:r>
              <a:rPr lang="en-US" sz="2800" baseline="0">
                <a:solidFill>
                  <a:srgbClr val="C00000"/>
                </a:solidFill>
                <a:cs typeface="Times New Roman" pitchFamily="18" charset="0"/>
              </a:rPr>
              <a:t> is created!</a:t>
            </a:r>
            <a:endParaRPr lang="ru-RU" sz="2800" baseline="0">
              <a:solidFill>
                <a:srgbClr val="C00000"/>
              </a:solidFill>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Заголовок 1"/>
          <p:cNvSpPr>
            <a:spLocks noGrp="1"/>
          </p:cNvSpPr>
          <p:nvPr>
            <p:ph type="title"/>
          </p:nvPr>
        </p:nvSpPr>
        <p:spPr>
          <a:xfrm>
            <a:off x="500063" y="214313"/>
            <a:ext cx="8229600" cy="642937"/>
          </a:xfrm>
        </p:spPr>
        <p:txBody>
          <a:bodyPr/>
          <a:lstStyle/>
          <a:p>
            <a:pPr eaLnBrk="1" hangingPunct="1"/>
            <a:r>
              <a:rPr lang="en-US" sz="3200" smtClean="0">
                <a:cs typeface="Times New Roman" pitchFamily="18" charset="0"/>
              </a:rPr>
              <a:t>Higher Collision Energies</a:t>
            </a:r>
          </a:p>
        </p:txBody>
      </p:sp>
      <p:graphicFrame>
        <p:nvGraphicFramePr>
          <p:cNvPr id="7170" name="Object 2"/>
          <p:cNvGraphicFramePr>
            <a:graphicFrameLocks noChangeAspect="1"/>
          </p:cNvGraphicFramePr>
          <p:nvPr/>
        </p:nvGraphicFramePr>
        <p:xfrm>
          <a:off x="957263" y="984250"/>
          <a:ext cx="7331075" cy="5238750"/>
        </p:xfrm>
        <a:graphic>
          <a:graphicData uri="http://schemas.openxmlformats.org/presentationml/2006/ole">
            <p:oleObj spid="_x0000_s7170" name="Формула" r:id="rId3" imgW="3340080" imgH="2387520" progId="Equation.3">
              <p:embed/>
            </p:oleObj>
          </a:graphicData>
        </a:graphic>
      </p:graphicFrame>
      <p:sp>
        <p:nvSpPr>
          <p:cNvPr id="7172" name="TextBox 5"/>
          <p:cNvSpPr txBox="1">
            <a:spLocks noChangeArrowheads="1"/>
          </p:cNvSpPr>
          <p:nvPr/>
        </p:nvSpPr>
        <p:spPr bwMode="auto">
          <a:xfrm>
            <a:off x="3857625" y="5357813"/>
            <a:ext cx="4805363" cy="954087"/>
          </a:xfrm>
          <a:prstGeom prst="rect">
            <a:avLst/>
          </a:prstGeom>
          <a:noFill/>
          <a:ln w="9525">
            <a:noFill/>
            <a:miter lim="800000"/>
            <a:headEnd/>
            <a:tailEnd/>
          </a:ln>
        </p:spPr>
        <p:txBody>
          <a:bodyPr wrap="none">
            <a:spAutoFit/>
          </a:bodyPr>
          <a:lstStyle/>
          <a:p>
            <a:r>
              <a:rPr lang="en-US" sz="2800" baseline="0">
                <a:solidFill>
                  <a:srgbClr val="C00000"/>
                </a:solidFill>
                <a:cs typeface="Times New Roman" pitchFamily="18" charset="0"/>
              </a:rPr>
              <a:t>Only K</a:t>
            </a:r>
            <a:r>
              <a:rPr lang="en-US" sz="2800" baseline="30000">
                <a:solidFill>
                  <a:srgbClr val="C00000"/>
                </a:solidFill>
                <a:cs typeface="Times New Roman" pitchFamily="18" charset="0"/>
              </a:rPr>
              <a:t>+</a:t>
            </a:r>
            <a:r>
              <a:rPr lang="en-US" sz="2800" baseline="0">
                <a:solidFill>
                  <a:srgbClr val="C00000"/>
                </a:solidFill>
                <a:cs typeface="Times New Roman" pitchFamily="18" charset="0"/>
              </a:rPr>
              <a:t> and K</a:t>
            </a:r>
            <a:r>
              <a:rPr lang="en-US" sz="2800" baseline="30000">
                <a:solidFill>
                  <a:srgbClr val="C00000"/>
                </a:solidFill>
                <a:cs typeface="Times New Roman" pitchFamily="18" charset="0"/>
              </a:rPr>
              <a:t>0 </a:t>
            </a:r>
            <a:r>
              <a:rPr lang="en-US" sz="2800" baseline="0">
                <a:solidFill>
                  <a:srgbClr val="C00000"/>
                </a:solidFill>
                <a:cs typeface="Times New Roman" pitchFamily="18" charset="0"/>
              </a:rPr>
              <a:t> are produced</a:t>
            </a:r>
            <a:r>
              <a:rPr lang="en-US" sz="2800" baseline="30000">
                <a:solidFill>
                  <a:srgbClr val="C00000"/>
                </a:solidFill>
                <a:cs typeface="Times New Roman" pitchFamily="18" charset="0"/>
              </a:rPr>
              <a:t> </a:t>
            </a:r>
            <a:endParaRPr lang="ru-RU" sz="2800" baseline="0">
              <a:solidFill>
                <a:srgbClr val="C00000"/>
              </a:solidFill>
              <a:cs typeface="Times New Roman" pitchFamily="18" charset="0"/>
            </a:endParaRPr>
          </a:p>
          <a:p>
            <a:r>
              <a:rPr lang="en-US" sz="2800" baseline="0">
                <a:solidFill>
                  <a:srgbClr val="C00000"/>
                </a:solidFill>
                <a:cs typeface="Times New Roman" pitchFamily="18" charset="0"/>
              </a:rPr>
              <a:t>No one K</a:t>
            </a:r>
            <a:r>
              <a:rPr lang="en-US" sz="2800" baseline="30000">
                <a:solidFill>
                  <a:srgbClr val="C00000"/>
                </a:solidFill>
                <a:cs typeface="Times New Roman" pitchFamily="18" charset="0"/>
              </a:rPr>
              <a:t>-</a:t>
            </a:r>
            <a:r>
              <a:rPr lang="en-US" sz="2800" baseline="0">
                <a:solidFill>
                  <a:srgbClr val="C00000"/>
                </a:solidFill>
                <a:cs typeface="Times New Roman" pitchFamily="18" charset="0"/>
              </a:rPr>
              <a:t> is created!</a:t>
            </a:r>
            <a:endParaRPr lang="ru-RU" sz="2800" baseline="0">
              <a:solidFill>
                <a:srgbClr val="C00000"/>
              </a:solidFill>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Заголовок 1"/>
          <p:cNvSpPr>
            <a:spLocks noGrp="1"/>
          </p:cNvSpPr>
          <p:nvPr>
            <p:ph type="title"/>
          </p:nvPr>
        </p:nvSpPr>
        <p:spPr>
          <a:xfrm>
            <a:off x="457200" y="274638"/>
            <a:ext cx="8229600" cy="796925"/>
          </a:xfrm>
        </p:spPr>
        <p:txBody>
          <a:bodyPr/>
          <a:lstStyle/>
          <a:p>
            <a:pPr eaLnBrk="1" hangingPunct="1"/>
            <a:r>
              <a:rPr lang="en-US" sz="3200" b="1" smtClean="0">
                <a:cs typeface="Times New Roman" pitchFamily="18" charset="0"/>
              </a:rPr>
              <a:t>Hyperon Resonances Decay</a:t>
            </a:r>
          </a:p>
        </p:txBody>
      </p:sp>
      <p:graphicFrame>
        <p:nvGraphicFramePr>
          <p:cNvPr id="8194" name="Object 2"/>
          <p:cNvGraphicFramePr>
            <a:graphicFrameLocks noChangeAspect="1"/>
          </p:cNvGraphicFramePr>
          <p:nvPr/>
        </p:nvGraphicFramePr>
        <p:xfrm>
          <a:off x="2252663" y="1679575"/>
          <a:ext cx="4302125" cy="4443413"/>
        </p:xfrm>
        <a:graphic>
          <a:graphicData uri="http://schemas.openxmlformats.org/presentationml/2006/ole">
            <p:oleObj spid="_x0000_s8194" name="Формула" r:id="rId3" imgW="1968480" imgH="203184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a:xfrm>
            <a:off x="457200" y="274638"/>
            <a:ext cx="8229600" cy="1011237"/>
          </a:xfrm>
        </p:spPr>
        <p:txBody>
          <a:bodyPr/>
          <a:lstStyle/>
          <a:p>
            <a:pPr eaLnBrk="1" hangingPunct="1"/>
            <a:r>
              <a:rPr lang="en-US" sz="2800" b="1" smtClean="0">
                <a:cs typeface="Times New Roman" pitchFamily="18" charset="0"/>
              </a:rPr>
              <a:t>Stangeness Production in central HIC</a:t>
            </a:r>
          </a:p>
        </p:txBody>
      </p:sp>
      <p:sp>
        <p:nvSpPr>
          <p:cNvPr id="19459" name="Содержимое 2"/>
          <p:cNvSpPr>
            <a:spLocks noGrp="1"/>
          </p:cNvSpPr>
          <p:nvPr>
            <p:ph idx="1"/>
          </p:nvPr>
        </p:nvSpPr>
        <p:spPr>
          <a:xfrm>
            <a:off x="285750" y="1214438"/>
            <a:ext cx="8715375" cy="4911725"/>
          </a:xfrm>
        </p:spPr>
        <p:txBody>
          <a:bodyPr/>
          <a:lstStyle/>
          <a:p>
            <a:pPr>
              <a:buFont typeface="Arial" pitchFamily="34" charset="0"/>
              <a:buNone/>
              <a:defRPr/>
            </a:pPr>
            <a:r>
              <a:rPr lang="en-US" sz="2800" b="1" dirty="0" smtClean="0"/>
              <a:t>AGS: 	</a:t>
            </a:r>
            <a:r>
              <a:rPr lang="en-US" sz="2800" dirty="0" smtClean="0"/>
              <a:t>Kinetic + Transition mechanisms</a:t>
            </a:r>
          </a:p>
          <a:p>
            <a:pPr>
              <a:defRPr/>
            </a:pPr>
            <a:r>
              <a:rPr lang="en-US" sz="2800" dirty="0" smtClean="0"/>
              <a:t>Nucleons transform to </a:t>
            </a:r>
            <a:r>
              <a:rPr lang="el-GR" sz="2800" dirty="0" smtClean="0"/>
              <a:t>Δ</a:t>
            </a:r>
            <a:r>
              <a:rPr lang="en-US" sz="2800" dirty="0" smtClean="0"/>
              <a:t>- isobars and hyperons + </a:t>
            </a:r>
            <a:r>
              <a:rPr lang="en-US" sz="2800" dirty="0" err="1" smtClean="0"/>
              <a:t>kaons</a:t>
            </a:r>
            <a:endParaRPr lang="en-US" sz="2800" dirty="0" smtClean="0"/>
          </a:p>
          <a:p>
            <a:pPr>
              <a:buFont typeface="Arial" pitchFamily="34" charset="0"/>
              <a:buNone/>
              <a:defRPr/>
            </a:pPr>
            <a:r>
              <a:rPr lang="en-US" sz="2800" dirty="0" smtClean="0">
                <a:cs typeface="Times New Roman"/>
              </a:rPr>
              <a:t>				(</a:t>
            </a:r>
            <a:r>
              <a:rPr lang="el-GR" sz="2800" dirty="0" smtClean="0">
                <a:cs typeface="Times New Roman"/>
              </a:rPr>
              <a:t>τ</a:t>
            </a:r>
            <a:r>
              <a:rPr lang="en-US" sz="2800" baseline="-25000" dirty="0" smtClean="0">
                <a:cs typeface="Times New Roman"/>
              </a:rPr>
              <a:t>o</a:t>
            </a:r>
            <a:r>
              <a:rPr lang="en-US" sz="2800" dirty="0" smtClean="0">
                <a:cs typeface="Times New Roman"/>
              </a:rPr>
              <a:t>/</a:t>
            </a:r>
            <a:r>
              <a:rPr lang="el-GR" sz="2800" dirty="0" smtClean="0">
                <a:cs typeface="Times New Roman"/>
              </a:rPr>
              <a:t>τ</a:t>
            </a:r>
            <a:r>
              <a:rPr lang="en-US" sz="2800" baseline="-25000" dirty="0" smtClean="0">
                <a:cs typeface="Times New Roman"/>
              </a:rPr>
              <a:t>re</a:t>
            </a:r>
            <a:r>
              <a:rPr lang="en-US" sz="2800" dirty="0" smtClean="0">
                <a:cs typeface="Times New Roman"/>
              </a:rPr>
              <a:t>)  </a:t>
            </a:r>
            <a:r>
              <a:rPr lang="en-US" sz="2800" dirty="0" smtClean="0">
                <a:cs typeface="Times New Roman"/>
              </a:rPr>
              <a:t>&gt; </a:t>
            </a:r>
            <a:r>
              <a:rPr lang="en-US" sz="2800" dirty="0" smtClean="0">
                <a:cs typeface="Times New Roman"/>
              </a:rPr>
              <a:t>1, </a:t>
            </a:r>
            <a:endParaRPr lang="en-US" sz="2800" dirty="0" smtClean="0"/>
          </a:p>
          <a:p>
            <a:pPr>
              <a:buFont typeface="Arial" pitchFamily="34" charset="0"/>
              <a:buNone/>
              <a:defRPr/>
            </a:pPr>
            <a:r>
              <a:rPr lang="en-US" sz="2800" b="1" dirty="0" smtClean="0"/>
              <a:t>NICA, CBM, low SPS: </a:t>
            </a:r>
            <a:r>
              <a:rPr lang="en-US" sz="2800" dirty="0" smtClean="0"/>
              <a:t>Kinetic + Transition mechanisms</a:t>
            </a:r>
            <a:endParaRPr lang="en-US" sz="2800" b="1" dirty="0" smtClean="0"/>
          </a:p>
          <a:p>
            <a:pPr>
              <a:defRPr/>
            </a:pPr>
            <a:r>
              <a:rPr lang="en-US" sz="2800" dirty="0" smtClean="0"/>
              <a:t>Nucleons transform to (multi)strange hyperons + </a:t>
            </a:r>
            <a:r>
              <a:rPr lang="en-US" sz="2800" dirty="0" err="1" smtClean="0"/>
              <a:t>kaons</a:t>
            </a:r>
            <a:r>
              <a:rPr lang="en-US" sz="2800" dirty="0" smtClean="0"/>
              <a:t>			</a:t>
            </a:r>
            <a:r>
              <a:rPr lang="en-US" sz="2800" dirty="0" smtClean="0"/>
              <a:t>1</a:t>
            </a:r>
            <a:r>
              <a:rPr lang="en-US" sz="2800" dirty="0" smtClean="0">
                <a:cs typeface="Times New Roman"/>
              </a:rPr>
              <a:t> ≤</a:t>
            </a:r>
            <a:r>
              <a:rPr lang="en-US" sz="2800" dirty="0" smtClean="0"/>
              <a:t> </a:t>
            </a:r>
            <a:r>
              <a:rPr lang="en-US" sz="2800" dirty="0" smtClean="0">
                <a:cs typeface="Times New Roman"/>
              </a:rPr>
              <a:t> </a:t>
            </a:r>
            <a:r>
              <a:rPr lang="en-US" sz="2800" dirty="0" smtClean="0">
                <a:cs typeface="Times New Roman"/>
              </a:rPr>
              <a:t>(</a:t>
            </a:r>
            <a:r>
              <a:rPr lang="el-GR" sz="2800" dirty="0" smtClean="0">
                <a:cs typeface="Times New Roman"/>
              </a:rPr>
              <a:t>τ</a:t>
            </a:r>
            <a:r>
              <a:rPr lang="en-US" sz="2800" baseline="-25000" dirty="0" smtClean="0">
                <a:cs typeface="Times New Roman"/>
              </a:rPr>
              <a:t>o</a:t>
            </a:r>
            <a:r>
              <a:rPr lang="en-US" sz="2800" dirty="0" smtClean="0">
                <a:cs typeface="Times New Roman"/>
              </a:rPr>
              <a:t>/</a:t>
            </a:r>
            <a:r>
              <a:rPr lang="el-GR" sz="2800" dirty="0" smtClean="0">
                <a:cs typeface="Times New Roman"/>
              </a:rPr>
              <a:t>τ</a:t>
            </a:r>
            <a:r>
              <a:rPr lang="en-US" sz="2800" baseline="-25000" dirty="0" smtClean="0">
                <a:cs typeface="Times New Roman"/>
              </a:rPr>
              <a:t>re</a:t>
            </a:r>
            <a:r>
              <a:rPr lang="en-US" sz="2800" dirty="0" smtClean="0">
                <a:cs typeface="Times New Roman"/>
              </a:rPr>
              <a:t>)  ≤ 1</a:t>
            </a:r>
          </a:p>
          <a:p>
            <a:pPr>
              <a:buFont typeface="Arial" pitchFamily="34" charset="0"/>
              <a:buNone/>
              <a:defRPr/>
            </a:pPr>
            <a:r>
              <a:rPr lang="en-US" sz="2800" b="1" dirty="0" smtClean="0">
                <a:latin typeface="+mj-lt"/>
                <a:cs typeface="Times New Roman"/>
              </a:rPr>
              <a:t>RHIC, LHC: </a:t>
            </a:r>
            <a:r>
              <a:rPr lang="en-US" sz="2800" dirty="0" smtClean="0"/>
              <a:t>Kinetic mechanism</a:t>
            </a:r>
          </a:p>
          <a:p>
            <a:pPr>
              <a:buFont typeface="Arial" pitchFamily="34" charset="0"/>
              <a:buNone/>
              <a:defRPr/>
            </a:pPr>
            <a:r>
              <a:rPr lang="en-US" sz="2800" b="1" dirty="0" smtClean="0">
                <a:latin typeface="+mj-lt"/>
                <a:cs typeface="Times New Roman"/>
              </a:rPr>
              <a:t>				</a:t>
            </a:r>
            <a:r>
              <a:rPr lang="en-US" sz="2800" dirty="0" smtClean="0">
                <a:cs typeface="Times New Roman"/>
              </a:rPr>
              <a:t> (</a:t>
            </a:r>
            <a:r>
              <a:rPr lang="el-GR" sz="2800" dirty="0" smtClean="0">
                <a:cs typeface="Times New Roman"/>
              </a:rPr>
              <a:t>τ</a:t>
            </a:r>
            <a:r>
              <a:rPr lang="en-US" sz="2800" baseline="-25000" dirty="0" smtClean="0">
                <a:cs typeface="Times New Roman"/>
              </a:rPr>
              <a:t>o</a:t>
            </a:r>
            <a:r>
              <a:rPr lang="en-US" sz="2800" dirty="0" smtClean="0">
                <a:cs typeface="Times New Roman"/>
              </a:rPr>
              <a:t>/</a:t>
            </a:r>
            <a:r>
              <a:rPr lang="el-GR" sz="2800" dirty="0" smtClean="0">
                <a:cs typeface="Times New Roman"/>
              </a:rPr>
              <a:t>τ</a:t>
            </a:r>
            <a:r>
              <a:rPr lang="en-US" sz="2800" baseline="-25000" dirty="0" smtClean="0">
                <a:cs typeface="Times New Roman"/>
              </a:rPr>
              <a:t>re</a:t>
            </a:r>
            <a:r>
              <a:rPr lang="en-US" sz="2800" dirty="0" smtClean="0">
                <a:cs typeface="Times New Roman"/>
              </a:rPr>
              <a:t>)  « 1</a:t>
            </a:r>
            <a:endParaRPr lang="en-US" sz="2800" b="1" dirty="0" smtClean="0">
              <a:latin typeface="+mj-lt"/>
              <a:cs typeface="Times New Roman"/>
            </a:endParaRPr>
          </a:p>
          <a:p>
            <a:pPr>
              <a:buFont typeface="Arial" pitchFamily="34" charset="0"/>
              <a:buNone/>
              <a:defRPr/>
            </a:pPr>
            <a:endParaRPr lang="en-US" sz="2800" b="1" dirty="0" smtClean="0">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571500" y="0"/>
            <a:ext cx="8215313" cy="1000125"/>
          </a:xfrm>
        </p:spPr>
        <p:txBody>
          <a:bodyPr/>
          <a:lstStyle/>
          <a:p>
            <a:pPr eaLnBrk="1" hangingPunct="1"/>
            <a:r>
              <a:rPr lang="en-US" sz="3200" b="1" dirty="0" smtClean="0">
                <a:cs typeface="Times New Roman" pitchFamily="18" charset="0"/>
              </a:rPr>
              <a:t>What could be </a:t>
            </a:r>
            <a:r>
              <a:rPr lang="en-US" sz="3200" b="1" dirty="0" smtClean="0">
                <a:cs typeface="Times New Roman" pitchFamily="18" charset="0"/>
              </a:rPr>
              <a:t>studied </a:t>
            </a:r>
            <a:r>
              <a:rPr lang="en-US" sz="3200" b="1" dirty="0" smtClean="0">
                <a:cs typeface="Times New Roman" pitchFamily="18" charset="0"/>
              </a:rPr>
              <a:t>in </a:t>
            </a:r>
            <a:r>
              <a:rPr lang="en-US" sz="3200" b="1" dirty="0" smtClean="0">
                <a:cs typeface="Times New Roman" pitchFamily="18" charset="0"/>
              </a:rPr>
              <a:t>BM&amp;N-NICA-FAIR </a:t>
            </a:r>
            <a:r>
              <a:rPr lang="en-US" sz="3200" b="1" dirty="0" smtClean="0">
                <a:cs typeface="Times New Roman" pitchFamily="18" charset="0"/>
              </a:rPr>
              <a:t>energy region</a:t>
            </a:r>
          </a:p>
        </p:txBody>
      </p:sp>
      <p:sp>
        <p:nvSpPr>
          <p:cNvPr id="46083" name="Содержимое 2"/>
          <p:cNvSpPr>
            <a:spLocks noGrp="1"/>
          </p:cNvSpPr>
          <p:nvPr>
            <p:ph idx="1"/>
          </p:nvPr>
        </p:nvSpPr>
        <p:spPr>
          <a:xfrm>
            <a:off x="142875" y="1000125"/>
            <a:ext cx="8749605" cy="3929063"/>
          </a:xfrm>
        </p:spPr>
        <p:txBody>
          <a:bodyPr/>
          <a:lstStyle/>
          <a:p>
            <a:pPr eaLnBrk="1" hangingPunct="1"/>
            <a:endParaRPr lang="en-US" sz="2400" b="1" dirty="0" smtClean="0">
              <a:cs typeface="Times New Roman" pitchFamily="18" charset="0"/>
            </a:endParaRPr>
          </a:p>
          <a:p>
            <a:pPr eaLnBrk="1" hangingPunct="1"/>
            <a:r>
              <a:rPr lang="en-US" sz="2400" b="1" dirty="0" smtClean="0">
                <a:cs typeface="Times New Roman" pitchFamily="18" charset="0"/>
              </a:rPr>
              <a:t>Enhanced </a:t>
            </a:r>
            <a:r>
              <a:rPr lang="en-US" sz="2400" b="1" dirty="0" smtClean="0">
                <a:cs typeface="Times New Roman" pitchFamily="18" charset="0"/>
              </a:rPr>
              <a:t>yield of positive and neutral </a:t>
            </a:r>
            <a:r>
              <a:rPr lang="en-US" sz="2400" b="1" dirty="0" err="1" smtClean="0">
                <a:cs typeface="Times New Roman" pitchFamily="18" charset="0"/>
              </a:rPr>
              <a:t>kaons</a:t>
            </a:r>
            <a:r>
              <a:rPr lang="en-US" sz="2400" b="1" dirty="0" smtClean="0">
                <a:cs typeface="Times New Roman" pitchFamily="18" charset="0"/>
              </a:rPr>
              <a:t> near threshold.</a:t>
            </a:r>
          </a:p>
          <a:p>
            <a:pPr eaLnBrk="1" hangingPunct="1"/>
            <a:r>
              <a:rPr lang="en-US" sz="2400" b="1" dirty="0" smtClean="0">
                <a:cs typeface="Times New Roman" pitchFamily="18" charset="0"/>
              </a:rPr>
              <a:t>Enhanced yield of one, double and triple strange baryons near </a:t>
            </a:r>
            <a:r>
              <a:rPr lang="en-US" sz="2400" b="1" dirty="0" smtClean="0">
                <a:cs typeface="Times New Roman" pitchFamily="18" charset="0"/>
              </a:rPr>
              <a:t>threshold</a:t>
            </a:r>
            <a:r>
              <a:rPr lang="en-US" sz="2400" b="1" dirty="0" smtClean="0">
                <a:cs typeface="Times New Roman" pitchFamily="18" charset="0"/>
              </a:rPr>
              <a:t>.</a:t>
            </a:r>
          </a:p>
          <a:p>
            <a:pPr eaLnBrk="1" hangingPunct="1"/>
            <a:r>
              <a:rPr lang="en-US" sz="2400" b="1" dirty="0" smtClean="0">
                <a:cs typeface="Times New Roman" pitchFamily="18" charset="0"/>
              </a:rPr>
              <a:t>Electromagnetic and weak decays of hyperons below threshold</a:t>
            </a:r>
          </a:p>
          <a:p>
            <a:pPr eaLnBrk="1" hangingPunct="1"/>
            <a:r>
              <a:rPr lang="en-US" sz="2400" b="1" dirty="0" err="1" smtClean="0">
                <a:cs typeface="Times New Roman" pitchFamily="18" charset="0"/>
              </a:rPr>
              <a:t>EoS</a:t>
            </a:r>
            <a:r>
              <a:rPr lang="en-US" sz="2400" b="1" dirty="0" smtClean="0">
                <a:cs typeface="Times New Roman" pitchFamily="18" charset="0"/>
              </a:rPr>
              <a:t> near threshold</a:t>
            </a:r>
          </a:p>
          <a:p>
            <a:pPr eaLnBrk="1" hangingPunct="1"/>
            <a:r>
              <a:rPr lang="en-US" sz="2400" b="1" dirty="0" smtClean="0">
                <a:cs typeface="Times New Roman" pitchFamily="18" charset="0"/>
              </a:rPr>
              <a:t>Correlation </a:t>
            </a:r>
            <a:r>
              <a:rPr lang="en-US" sz="2400" b="1" dirty="0" smtClean="0">
                <a:cs typeface="Times New Roman" pitchFamily="18" charset="0"/>
              </a:rPr>
              <a:t>of </a:t>
            </a:r>
            <a:r>
              <a:rPr lang="en-US" sz="2400" b="1" dirty="0" err="1" smtClean="0">
                <a:cs typeface="Times New Roman" pitchFamily="18" charset="0"/>
              </a:rPr>
              <a:t>kaons</a:t>
            </a:r>
            <a:r>
              <a:rPr lang="en-US" sz="2400" b="1" dirty="0" smtClean="0">
                <a:cs typeface="Times New Roman" pitchFamily="18" charset="0"/>
              </a:rPr>
              <a:t> with </a:t>
            </a:r>
            <a:r>
              <a:rPr lang="en-US" sz="2400" b="1" dirty="0" smtClean="0">
                <a:cs typeface="Times New Roman" pitchFamily="18" charset="0"/>
              </a:rPr>
              <a:t>hyperons</a:t>
            </a:r>
            <a:endParaRPr lang="en-US" sz="2400" b="1" dirty="0" smtClean="0">
              <a:cs typeface="Times New Roman" pitchFamily="18" charset="0"/>
            </a:endParaRPr>
          </a:p>
          <a:p>
            <a:pPr eaLnBrk="1" hangingPunct="1"/>
            <a:r>
              <a:rPr lang="en-US" sz="2400" b="1" dirty="0" smtClean="0">
                <a:cs typeface="Times New Roman" pitchFamily="18" charset="0"/>
              </a:rPr>
              <a:t>Elliptic and direct flows of hyperons</a:t>
            </a:r>
          </a:p>
          <a:p>
            <a:pPr eaLnBrk="1" hangingPunct="1"/>
            <a:r>
              <a:rPr lang="en-US" sz="2400" b="1" dirty="0" smtClean="0">
                <a:cs typeface="Times New Roman" pitchFamily="18" charset="0"/>
              </a:rPr>
              <a:t>Possible Polarization </a:t>
            </a:r>
            <a:r>
              <a:rPr lang="en-US" sz="2400" b="1" dirty="0" smtClean="0">
                <a:cs typeface="Times New Roman" pitchFamily="18" charset="0"/>
              </a:rPr>
              <a:t>of hyperons</a:t>
            </a:r>
          </a:p>
          <a:p>
            <a:pPr eaLnBrk="1" hangingPunct="1">
              <a:buFontTx/>
              <a:buNone/>
            </a:pPr>
            <a:r>
              <a:rPr lang="en-US" sz="2400" b="1" dirty="0" smtClean="0">
                <a:cs typeface="Times New Roman" pitchFamily="18" charset="0"/>
              </a:rPr>
              <a:t> 	</a:t>
            </a:r>
            <a:r>
              <a:rPr lang="en-US" sz="2400" dirty="0" smtClean="0">
                <a:cs typeface="Times New Roman" pitchFamily="18" charset="0"/>
              </a:rPr>
              <a:t>	</a:t>
            </a:r>
          </a:p>
          <a:p>
            <a:pPr eaLnBrk="1" hangingPunct="1">
              <a:buFontTx/>
              <a:buNone/>
            </a:pPr>
            <a:r>
              <a:rPr lang="en-US" sz="2800" dirty="0" smtClean="0">
                <a:cs typeface="Times New Roman" pitchFamily="18" charset="0"/>
              </a:rPr>
              <a:t>			</a:t>
            </a:r>
            <a:endParaRPr lang="en-US" sz="2800" b="1" dirty="0" smtClean="0">
              <a:cs typeface="Times New Roman" pitchFamily="18" charset="0"/>
            </a:endParaRPr>
          </a:p>
          <a:p>
            <a:pPr eaLnBrk="1" hangingPunct="1">
              <a:buFontTx/>
              <a:buNone/>
            </a:pPr>
            <a:endParaRPr lang="ru-RU" b="1" dirty="0" smtClean="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Содержимое 2"/>
          <p:cNvSpPr>
            <a:spLocks noGrp="1"/>
          </p:cNvSpPr>
          <p:nvPr>
            <p:ph idx="1"/>
          </p:nvPr>
        </p:nvSpPr>
        <p:spPr>
          <a:xfrm>
            <a:off x="500063" y="142875"/>
            <a:ext cx="8229600" cy="1428750"/>
          </a:xfrm>
        </p:spPr>
        <p:txBody>
          <a:bodyPr/>
          <a:lstStyle/>
          <a:p>
            <a:pPr>
              <a:buFontTx/>
              <a:buNone/>
            </a:pPr>
            <a:endParaRPr lang="en-US" sz="2400" dirty="0" smtClean="0"/>
          </a:p>
          <a:p>
            <a:pPr algn="ctr">
              <a:buFontTx/>
              <a:buNone/>
            </a:pPr>
            <a:r>
              <a:rPr lang="en-US" b="1" dirty="0" smtClean="0">
                <a:cs typeface="Times New Roman" pitchFamily="18" charset="0"/>
              </a:rPr>
              <a:t>Neutron star</a:t>
            </a:r>
          </a:p>
          <a:p>
            <a:endParaRPr lang="en-US" sz="2400" dirty="0" smtClean="0">
              <a:cs typeface="Times New Roman" pitchFamily="18" charset="0"/>
            </a:endParaRPr>
          </a:p>
          <a:p>
            <a:endParaRPr lang="ru-RU" sz="2400" dirty="0" smtClean="0">
              <a:cs typeface="Times New Roman" pitchFamily="18" charset="0"/>
            </a:endParaRPr>
          </a:p>
          <a:p>
            <a:endParaRPr lang="en-US" sz="2400" dirty="0" smtClean="0"/>
          </a:p>
          <a:p>
            <a:endParaRPr lang="en-US" sz="2400" dirty="0" smtClean="0"/>
          </a:p>
          <a:p>
            <a:endParaRPr lang="en-US" sz="2400" dirty="0" smtClean="0"/>
          </a:p>
          <a:p>
            <a:endParaRPr lang="en-US" sz="2400" dirty="0" smtClean="0"/>
          </a:p>
          <a:p>
            <a:endParaRPr lang="ru-RU" dirty="0" smtClean="0"/>
          </a:p>
        </p:txBody>
      </p:sp>
      <p:pic>
        <p:nvPicPr>
          <p:cNvPr id="47107" name="Рисунок 4" descr="neutron_star.jpg"/>
          <p:cNvPicPr>
            <a:picLocks noChangeAspect="1"/>
          </p:cNvPicPr>
          <p:nvPr/>
        </p:nvPicPr>
        <p:blipFill>
          <a:blip r:embed="rId3" cstate="print"/>
          <a:srcRect/>
          <a:stretch>
            <a:fillRect/>
          </a:stretch>
        </p:blipFill>
        <p:spPr bwMode="auto">
          <a:xfrm>
            <a:off x="2339752" y="1988840"/>
            <a:ext cx="3759200" cy="3159125"/>
          </a:xfrm>
          <a:prstGeom prst="rect">
            <a:avLst/>
          </a:prstGeom>
          <a:noFill/>
          <a:ln w="9525">
            <a:noFill/>
            <a:miter lim="800000"/>
            <a:headEnd/>
            <a:tailEnd/>
          </a:ln>
        </p:spPr>
      </p:pic>
      <p:sp>
        <p:nvSpPr>
          <p:cNvPr id="47113" name="TextBox 18"/>
          <p:cNvSpPr txBox="1">
            <a:spLocks noChangeArrowheads="1"/>
          </p:cNvSpPr>
          <p:nvPr/>
        </p:nvSpPr>
        <p:spPr bwMode="auto">
          <a:xfrm>
            <a:off x="6357938" y="764704"/>
            <a:ext cx="2786062" cy="4565352"/>
          </a:xfrm>
          <a:prstGeom prst="rect">
            <a:avLst/>
          </a:prstGeom>
          <a:noFill/>
          <a:ln w="9525">
            <a:noFill/>
            <a:miter lim="800000"/>
            <a:headEnd/>
            <a:tailEnd/>
          </a:ln>
        </p:spPr>
        <p:txBody>
          <a:bodyPr>
            <a:spAutoFit/>
          </a:bodyPr>
          <a:lstStyle/>
          <a:p>
            <a:pPr algn="ctr"/>
            <a:r>
              <a:rPr lang="en-US" sz="2000" baseline="0" dirty="0">
                <a:solidFill>
                  <a:srgbClr val="002060"/>
                </a:solidFill>
                <a:cs typeface="Times New Roman" pitchFamily="18" charset="0"/>
              </a:rPr>
              <a:t>Gravitational </a:t>
            </a:r>
            <a:r>
              <a:rPr lang="en-US" sz="2000" baseline="0" dirty="0" smtClean="0">
                <a:solidFill>
                  <a:srgbClr val="002060"/>
                </a:solidFill>
                <a:cs typeface="Times New Roman" pitchFamily="18" charset="0"/>
              </a:rPr>
              <a:t>compression</a:t>
            </a:r>
            <a:endParaRPr lang="en-US" sz="2000" baseline="0" dirty="0">
              <a:solidFill>
                <a:srgbClr val="002060"/>
              </a:solidFill>
              <a:cs typeface="Times New Roman" pitchFamily="18" charset="0"/>
            </a:endParaRPr>
          </a:p>
          <a:p>
            <a:endParaRPr lang="en-US" sz="2000" dirty="0">
              <a:cs typeface="Times New Roman" pitchFamily="18" charset="0"/>
            </a:endParaRPr>
          </a:p>
          <a:p>
            <a:pPr algn="ctr"/>
            <a:r>
              <a:rPr lang="en-US" sz="3600" dirty="0" smtClean="0">
                <a:solidFill>
                  <a:schemeClr val="tx2"/>
                </a:solidFill>
                <a:cs typeface="Times New Roman" pitchFamily="18" charset="0"/>
              </a:rPr>
              <a:t>NS core</a:t>
            </a:r>
            <a:endParaRPr lang="en-US" sz="2400" dirty="0">
              <a:solidFill>
                <a:schemeClr val="tx2"/>
              </a:solidFill>
              <a:cs typeface="Times New Roman" pitchFamily="18" charset="0"/>
            </a:endParaRPr>
          </a:p>
          <a:p>
            <a:endParaRPr lang="en-US" sz="2000" dirty="0">
              <a:solidFill>
                <a:schemeClr val="tx2"/>
              </a:solidFill>
              <a:cs typeface="Times New Roman" pitchFamily="18" charset="0"/>
            </a:endParaRPr>
          </a:p>
          <a:p>
            <a:pPr algn="ctr"/>
            <a:r>
              <a:rPr lang="en-US" sz="2000" baseline="0" dirty="0">
                <a:solidFill>
                  <a:schemeClr val="tx2"/>
                </a:solidFill>
                <a:cs typeface="Times New Roman" pitchFamily="18" charset="0"/>
              </a:rPr>
              <a:t>    </a:t>
            </a:r>
            <a:endParaRPr lang="en-US" sz="2000" baseline="0" dirty="0" smtClean="0">
              <a:solidFill>
                <a:schemeClr val="tx2"/>
              </a:solidFill>
              <a:cs typeface="Times New Roman" pitchFamily="18" charset="0"/>
            </a:endParaRPr>
          </a:p>
          <a:p>
            <a:pPr algn="ctr"/>
            <a:r>
              <a:rPr lang="en-US" sz="2000" baseline="0" dirty="0" smtClean="0">
                <a:solidFill>
                  <a:schemeClr val="tx2"/>
                </a:solidFill>
                <a:cs typeface="Times New Roman" pitchFamily="18" charset="0"/>
              </a:rPr>
              <a:t> </a:t>
            </a:r>
            <a:r>
              <a:rPr lang="en-US" sz="2000" baseline="0" dirty="0">
                <a:solidFill>
                  <a:schemeClr val="tx2"/>
                </a:solidFill>
                <a:cs typeface="Times New Roman" pitchFamily="18" charset="0"/>
              </a:rPr>
              <a:t>Nuclear matter</a:t>
            </a:r>
          </a:p>
          <a:p>
            <a:endParaRPr lang="en-US" sz="2000" baseline="0" dirty="0">
              <a:solidFill>
                <a:schemeClr val="tx2"/>
              </a:solidFill>
              <a:cs typeface="Times New Roman" pitchFamily="18" charset="0"/>
            </a:endParaRPr>
          </a:p>
          <a:p>
            <a:pPr algn="ctr"/>
            <a:r>
              <a:rPr lang="el-GR" sz="2000" baseline="0" dirty="0">
                <a:solidFill>
                  <a:schemeClr val="tx2"/>
                </a:solidFill>
              </a:rPr>
              <a:t>Δ</a:t>
            </a:r>
            <a:r>
              <a:rPr lang="en-US" sz="2000" baseline="0" dirty="0">
                <a:solidFill>
                  <a:schemeClr val="tx2"/>
                </a:solidFill>
              </a:rPr>
              <a:t>- </a:t>
            </a:r>
            <a:r>
              <a:rPr lang="en-US" sz="2000" baseline="0" dirty="0">
                <a:solidFill>
                  <a:schemeClr val="tx2"/>
                </a:solidFill>
                <a:cs typeface="Times New Roman" pitchFamily="18" charset="0"/>
              </a:rPr>
              <a:t>isobar  matter</a:t>
            </a:r>
          </a:p>
          <a:p>
            <a:pPr algn="ctr"/>
            <a:endParaRPr lang="en-US" sz="2000" baseline="0" dirty="0">
              <a:solidFill>
                <a:schemeClr val="tx2"/>
              </a:solidFill>
              <a:cs typeface="Times New Roman" pitchFamily="18" charset="0"/>
            </a:endParaRPr>
          </a:p>
          <a:p>
            <a:pPr algn="ctr"/>
            <a:r>
              <a:rPr lang="en-US" sz="2000" baseline="0" dirty="0" err="1">
                <a:solidFill>
                  <a:schemeClr val="tx2"/>
                </a:solidFill>
                <a:cs typeface="Times New Roman" pitchFamily="18" charset="0"/>
              </a:rPr>
              <a:t>Hyperonic</a:t>
            </a:r>
            <a:r>
              <a:rPr lang="en-US" sz="2000" baseline="0" dirty="0">
                <a:solidFill>
                  <a:schemeClr val="tx2"/>
                </a:solidFill>
                <a:cs typeface="Times New Roman" pitchFamily="18" charset="0"/>
              </a:rPr>
              <a:t> matter</a:t>
            </a:r>
          </a:p>
          <a:p>
            <a:pPr algn="ctr"/>
            <a:endParaRPr lang="en-US" sz="2000" baseline="0" dirty="0">
              <a:cs typeface="Times New Roman" pitchFamily="18" charset="0"/>
            </a:endParaRPr>
          </a:p>
          <a:p>
            <a:pPr algn="ctr"/>
            <a:r>
              <a:rPr lang="en-US" sz="2000" baseline="0" dirty="0" smtClean="0">
                <a:cs typeface="Times New Roman" pitchFamily="18" charset="0"/>
              </a:rPr>
              <a:t>…</a:t>
            </a:r>
            <a:endParaRPr lang="en-US" sz="2000" baseline="0" dirty="0">
              <a:cs typeface="Times New Roman" pitchFamily="18" charset="0"/>
            </a:endParaRPr>
          </a:p>
          <a:p>
            <a:pPr algn="ctr"/>
            <a:endParaRPr lang="en-US" sz="2000" dirty="0">
              <a:cs typeface="Times New Roman" pitchFamily="18" charset="0"/>
            </a:endParaRPr>
          </a:p>
          <a:p>
            <a:pPr algn="ctr"/>
            <a:endParaRPr lang="en-US" sz="2000" dirty="0">
              <a:cs typeface="Times New Roman" pitchFamily="18" charset="0"/>
            </a:endParaRPr>
          </a:p>
          <a:p>
            <a:pPr algn="ctr"/>
            <a:endParaRPr lang="en-US" sz="2000" dirty="0">
              <a:cs typeface="Times New Roman" pitchFamily="18" charset="0"/>
            </a:endParaRPr>
          </a:p>
        </p:txBody>
      </p:sp>
      <p:sp>
        <p:nvSpPr>
          <p:cNvPr id="20" name="Стрелка вниз 19"/>
          <p:cNvSpPr/>
          <p:nvPr/>
        </p:nvSpPr>
        <p:spPr>
          <a:xfrm>
            <a:off x="6444208" y="2636912"/>
            <a:ext cx="14401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TextBox 18"/>
          <p:cNvSpPr txBox="1"/>
          <p:nvPr/>
        </p:nvSpPr>
        <p:spPr>
          <a:xfrm rot="16200000">
            <a:off x="5512750" y="3064314"/>
            <a:ext cx="1512168" cy="369332"/>
          </a:xfrm>
          <a:prstGeom prst="rect">
            <a:avLst/>
          </a:prstGeom>
          <a:noFill/>
        </p:spPr>
        <p:txBody>
          <a:bodyPr wrap="square" rtlCol="0">
            <a:spAutoFit/>
          </a:bodyPr>
          <a:lstStyle/>
          <a:p>
            <a:r>
              <a:rPr lang="en-US" baseline="0" dirty="0" smtClean="0">
                <a:solidFill>
                  <a:schemeClr val="accent6"/>
                </a:solidFill>
              </a:rPr>
              <a:t>compression</a:t>
            </a:r>
            <a:endParaRPr lang="ru-RU" baseline="0" dirty="0">
              <a:solidFill>
                <a:schemeClr val="accent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74638"/>
            <a:ext cx="8229600" cy="725487"/>
          </a:xfrm>
          <a:prstGeom prst="rect">
            <a:avLst/>
          </a:prstGeom>
        </p:spPr>
        <p:txBody>
          <a:bodyPr/>
          <a:lstStyle/>
          <a:p>
            <a:pPr algn="ctr">
              <a:defRPr/>
            </a:pPr>
            <a:r>
              <a:rPr lang="en-US" sz="3200" b="1" dirty="0">
                <a:latin typeface="Times New Roman" pitchFamily="18" charset="0"/>
                <a:cs typeface="Times New Roman" pitchFamily="18" charset="0"/>
              </a:rPr>
              <a:t>Mixed Phase? Critical Endpoint?</a:t>
            </a:r>
            <a:endParaRPr lang="ru-RU" sz="3200" b="1" dirty="0">
              <a:latin typeface="Times New Roman" pitchFamily="18" charset="0"/>
              <a:ea typeface="+mj-ea"/>
              <a:cs typeface="Times New Roman" pitchFamily="18" charset="0"/>
            </a:endParaRPr>
          </a:p>
        </p:txBody>
      </p:sp>
      <p:grpSp>
        <p:nvGrpSpPr>
          <p:cNvPr id="3" name="Group 5"/>
          <p:cNvGrpSpPr>
            <a:grpSpLocks/>
          </p:cNvGrpSpPr>
          <p:nvPr/>
        </p:nvGrpSpPr>
        <p:grpSpPr bwMode="auto">
          <a:xfrm>
            <a:off x="1143000" y="1785938"/>
            <a:ext cx="7054850" cy="4521200"/>
            <a:chOff x="1104" y="1200"/>
            <a:chExt cx="4461" cy="2902"/>
          </a:xfrm>
        </p:grpSpPr>
        <p:sp>
          <p:nvSpPr>
            <p:cNvPr id="10244" name="Line 6"/>
            <p:cNvSpPr>
              <a:spLocks noChangeShapeType="1"/>
            </p:cNvSpPr>
            <p:nvPr/>
          </p:nvSpPr>
          <p:spPr bwMode="auto">
            <a:xfrm>
              <a:off x="1431" y="1385"/>
              <a:ext cx="0" cy="2304"/>
            </a:xfrm>
            <a:prstGeom prst="line">
              <a:avLst/>
            </a:prstGeom>
            <a:noFill/>
            <a:ln w="34925">
              <a:solidFill>
                <a:srgbClr val="000080"/>
              </a:solidFill>
              <a:round/>
              <a:headEnd/>
              <a:tailEnd/>
            </a:ln>
          </p:spPr>
          <p:txBody>
            <a:bodyPr/>
            <a:lstStyle/>
            <a:p>
              <a:endParaRPr lang="ru-RU"/>
            </a:p>
          </p:txBody>
        </p:sp>
        <p:sp>
          <p:nvSpPr>
            <p:cNvPr id="10245" name="Line 7"/>
            <p:cNvSpPr>
              <a:spLocks noChangeShapeType="1"/>
            </p:cNvSpPr>
            <p:nvPr/>
          </p:nvSpPr>
          <p:spPr bwMode="auto">
            <a:xfrm>
              <a:off x="1431" y="3689"/>
              <a:ext cx="3888" cy="0"/>
            </a:xfrm>
            <a:prstGeom prst="line">
              <a:avLst/>
            </a:prstGeom>
            <a:noFill/>
            <a:ln w="34925">
              <a:solidFill>
                <a:srgbClr val="000080"/>
              </a:solidFill>
              <a:round/>
              <a:headEnd/>
              <a:tailEnd/>
            </a:ln>
          </p:spPr>
          <p:txBody>
            <a:bodyPr/>
            <a:lstStyle/>
            <a:p>
              <a:endParaRPr lang="ru-RU"/>
            </a:p>
          </p:txBody>
        </p:sp>
        <p:sp>
          <p:nvSpPr>
            <p:cNvPr id="10246" name="Text Box 8"/>
            <p:cNvSpPr txBox="1">
              <a:spLocks noChangeArrowheads="1"/>
            </p:cNvSpPr>
            <p:nvPr/>
          </p:nvSpPr>
          <p:spPr bwMode="auto">
            <a:xfrm>
              <a:off x="4925" y="3775"/>
              <a:ext cx="341" cy="327"/>
            </a:xfrm>
            <a:prstGeom prst="rect">
              <a:avLst/>
            </a:prstGeom>
            <a:noFill/>
            <a:ln w="9525">
              <a:noFill/>
              <a:miter lim="800000"/>
              <a:headEnd/>
              <a:tailEnd/>
            </a:ln>
          </p:spPr>
          <p:txBody>
            <a:bodyPr wrap="none">
              <a:spAutoFit/>
            </a:bodyPr>
            <a:lstStyle/>
            <a:p>
              <a:r>
                <a:rPr lang="de-DE" sz="2800">
                  <a:solidFill>
                    <a:srgbClr val="000066"/>
                  </a:solidFill>
                  <a:latin typeface="Comic Sans MS" pitchFamily="66" charset="0"/>
                  <a:sym typeface="Symbol" pitchFamily="18" charset="2"/>
                </a:rPr>
                <a:t></a:t>
              </a:r>
              <a:r>
                <a:rPr lang="en-US" sz="2800" baseline="-25000">
                  <a:solidFill>
                    <a:srgbClr val="000066"/>
                  </a:solidFill>
                  <a:latin typeface="Comic Sans MS" pitchFamily="66" charset="0"/>
                  <a:sym typeface="Math1" pitchFamily="2" charset="2"/>
                </a:rPr>
                <a:t>B</a:t>
              </a:r>
              <a:endParaRPr lang="de-DE" sz="2800" baseline="-25000">
                <a:solidFill>
                  <a:srgbClr val="000066"/>
                </a:solidFill>
                <a:latin typeface="Comic Sans MS" pitchFamily="66" charset="0"/>
              </a:endParaRPr>
            </a:p>
          </p:txBody>
        </p:sp>
        <p:sp>
          <p:nvSpPr>
            <p:cNvPr id="10247" name="Arc 9"/>
            <p:cNvSpPr>
              <a:spLocks/>
            </p:cNvSpPr>
            <p:nvPr/>
          </p:nvSpPr>
          <p:spPr bwMode="auto">
            <a:xfrm>
              <a:off x="1383" y="2066"/>
              <a:ext cx="2736" cy="1612"/>
            </a:xfrm>
            <a:custGeom>
              <a:avLst/>
              <a:gdLst>
                <a:gd name="T0" fmla="*/ 2 w 21600"/>
                <a:gd name="T1" fmla="*/ 0 h 21088"/>
                <a:gd name="T2" fmla="*/ 6 w 21600"/>
                <a:gd name="T3" fmla="*/ 1 h 21088"/>
                <a:gd name="T4" fmla="*/ 0 w 21600"/>
                <a:gd name="T5" fmla="*/ 1 h 21088"/>
                <a:gd name="T6" fmla="*/ 0 60000 65536"/>
                <a:gd name="T7" fmla="*/ 0 60000 65536"/>
                <a:gd name="T8" fmla="*/ 0 60000 65536"/>
                <a:gd name="T9" fmla="*/ 0 w 21600"/>
                <a:gd name="T10" fmla="*/ 0 h 21088"/>
                <a:gd name="T11" fmla="*/ 21600 w 21600"/>
                <a:gd name="T12" fmla="*/ 21088 h 21088"/>
              </a:gdLst>
              <a:ahLst/>
              <a:cxnLst>
                <a:cxn ang="T6">
                  <a:pos x="T0" y="T1"/>
                </a:cxn>
                <a:cxn ang="T7">
                  <a:pos x="T2" y="T3"/>
                </a:cxn>
                <a:cxn ang="T8">
                  <a:pos x="T4" y="T5"/>
                </a:cxn>
              </a:cxnLst>
              <a:rect l="T9" t="T10" r="T11" b="T12"/>
              <a:pathLst>
                <a:path w="21600" h="21088" fill="none" extrusionOk="0">
                  <a:moveTo>
                    <a:pt x="8428" y="0"/>
                  </a:moveTo>
                  <a:cubicBezTo>
                    <a:pt x="16413" y="3384"/>
                    <a:pt x="21600" y="11215"/>
                    <a:pt x="21600" y="19888"/>
                  </a:cubicBezTo>
                  <a:cubicBezTo>
                    <a:pt x="21600" y="20288"/>
                    <a:pt x="21588" y="20688"/>
                    <a:pt x="21566" y="21087"/>
                  </a:cubicBezTo>
                </a:path>
                <a:path w="21600" h="21088" stroke="0" extrusionOk="0">
                  <a:moveTo>
                    <a:pt x="8428" y="0"/>
                  </a:moveTo>
                  <a:cubicBezTo>
                    <a:pt x="16413" y="3384"/>
                    <a:pt x="21600" y="11215"/>
                    <a:pt x="21600" y="19888"/>
                  </a:cubicBezTo>
                  <a:cubicBezTo>
                    <a:pt x="21600" y="20288"/>
                    <a:pt x="21588" y="20688"/>
                    <a:pt x="21566" y="21087"/>
                  </a:cubicBezTo>
                  <a:lnTo>
                    <a:pt x="0" y="19888"/>
                  </a:lnTo>
                  <a:close/>
                </a:path>
              </a:pathLst>
            </a:custGeom>
            <a:noFill/>
            <a:ln w="34925">
              <a:solidFill>
                <a:srgbClr val="008080"/>
              </a:solidFill>
              <a:round/>
              <a:headEnd/>
              <a:tailEnd/>
            </a:ln>
          </p:spPr>
          <p:txBody>
            <a:bodyPr wrap="none" anchor="ctr"/>
            <a:lstStyle/>
            <a:p>
              <a:endParaRPr lang="ru-RU"/>
            </a:p>
          </p:txBody>
        </p:sp>
        <p:sp>
          <p:nvSpPr>
            <p:cNvPr id="10248" name="Arc 10"/>
            <p:cNvSpPr>
              <a:spLocks/>
            </p:cNvSpPr>
            <p:nvPr/>
          </p:nvSpPr>
          <p:spPr bwMode="auto">
            <a:xfrm>
              <a:off x="1431" y="1943"/>
              <a:ext cx="1003" cy="1685"/>
            </a:xfrm>
            <a:custGeom>
              <a:avLst/>
              <a:gdLst>
                <a:gd name="T0" fmla="*/ 0 w 7916"/>
                <a:gd name="T1" fmla="*/ 0 h 21600"/>
                <a:gd name="T2" fmla="*/ 2 w 7916"/>
                <a:gd name="T3" fmla="*/ 0 h 21600"/>
                <a:gd name="T4" fmla="*/ 0 w 7916"/>
                <a:gd name="T5" fmla="*/ 1 h 21600"/>
                <a:gd name="T6" fmla="*/ 0 60000 65536"/>
                <a:gd name="T7" fmla="*/ 0 60000 65536"/>
                <a:gd name="T8" fmla="*/ 0 60000 65536"/>
                <a:gd name="T9" fmla="*/ 0 w 7916"/>
                <a:gd name="T10" fmla="*/ 0 h 21600"/>
                <a:gd name="T11" fmla="*/ 7916 w 7916"/>
                <a:gd name="T12" fmla="*/ 21600 h 21600"/>
              </a:gdLst>
              <a:ahLst/>
              <a:cxnLst>
                <a:cxn ang="T6">
                  <a:pos x="T0" y="T1"/>
                </a:cxn>
                <a:cxn ang="T7">
                  <a:pos x="T2" y="T3"/>
                </a:cxn>
                <a:cxn ang="T8">
                  <a:pos x="T4" y="T5"/>
                </a:cxn>
              </a:cxnLst>
              <a:rect l="T9" t="T10" r="T11" b="T12"/>
              <a:pathLst>
                <a:path w="7916" h="21600" fill="none" extrusionOk="0">
                  <a:moveTo>
                    <a:pt x="-1" y="0"/>
                  </a:moveTo>
                  <a:cubicBezTo>
                    <a:pt x="2709" y="0"/>
                    <a:pt x="5394" y="509"/>
                    <a:pt x="7916" y="1502"/>
                  </a:cubicBezTo>
                </a:path>
                <a:path w="7916" h="21600" stroke="0" extrusionOk="0">
                  <a:moveTo>
                    <a:pt x="-1" y="0"/>
                  </a:moveTo>
                  <a:cubicBezTo>
                    <a:pt x="2709" y="0"/>
                    <a:pt x="5394" y="509"/>
                    <a:pt x="7916" y="1502"/>
                  </a:cubicBezTo>
                  <a:lnTo>
                    <a:pt x="0" y="21600"/>
                  </a:lnTo>
                  <a:close/>
                </a:path>
              </a:pathLst>
            </a:custGeom>
            <a:noFill/>
            <a:ln w="34925">
              <a:solidFill>
                <a:srgbClr val="FF0000"/>
              </a:solidFill>
              <a:prstDash val="dash"/>
              <a:round/>
              <a:headEnd/>
              <a:tailEnd/>
            </a:ln>
          </p:spPr>
          <p:txBody>
            <a:bodyPr wrap="none" anchor="ctr"/>
            <a:lstStyle/>
            <a:p>
              <a:endParaRPr lang="ru-RU"/>
            </a:p>
          </p:txBody>
        </p:sp>
        <p:sp>
          <p:nvSpPr>
            <p:cNvPr id="10249" name="Text Box 11"/>
            <p:cNvSpPr txBox="1">
              <a:spLocks noChangeArrowheads="1"/>
            </p:cNvSpPr>
            <p:nvPr/>
          </p:nvSpPr>
          <p:spPr bwMode="auto">
            <a:xfrm>
              <a:off x="1680" y="2314"/>
              <a:ext cx="787" cy="442"/>
            </a:xfrm>
            <a:prstGeom prst="rect">
              <a:avLst/>
            </a:prstGeom>
            <a:noFill/>
            <a:ln w="9525">
              <a:noFill/>
              <a:miter lim="800000"/>
              <a:headEnd/>
              <a:tailEnd/>
            </a:ln>
          </p:spPr>
          <p:txBody>
            <a:bodyPr wrap="none">
              <a:spAutoFit/>
            </a:bodyPr>
            <a:lstStyle/>
            <a:p>
              <a:r>
                <a:rPr lang="en-US" sz="2000">
                  <a:solidFill>
                    <a:srgbClr val="FF0000"/>
                  </a:solidFill>
                  <a:latin typeface="Comic Sans MS" pitchFamily="66" charset="0"/>
                </a:rPr>
                <a:t>Hadronic</a:t>
              </a:r>
            </a:p>
            <a:p>
              <a:r>
                <a:rPr lang="en-US" sz="2000">
                  <a:solidFill>
                    <a:srgbClr val="FF0000"/>
                  </a:solidFill>
                  <a:latin typeface="Comic Sans MS" pitchFamily="66" charset="0"/>
                </a:rPr>
                <a:t>matter</a:t>
              </a:r>
              <a:endParaRPr lang="de-DE" sz="2000">
                <a:solidFill>
                  <a:srgbClr val="FF0000"/>
                </a:solidFill>
                <a:latin typeface="Comic Sans MS" pitchFamily="66" charset="0"/>
              </a:endParaRPr>
            </a:p>
          </p:txBody>
        </p:sp>
        <p:sp>
          <p:nvSpPr>
            <p:cNvPr id="10250" name="Oval 12"/>
            <p:cNvSpPr>
              <a:spLocks noChangeArrowheads="1"/>
            </p:cNvSpPr>
            <p:nvPr/>
          </p:nvSpPr>
          <p:spPr bwMode="auto">
            <a:xfrm>
              <a:off x="2415" y="2013"/>
              <a:ext cx="109" cy="118"/>
            </a:xfrm>
            <a:prstGeom prst="ellipse">
              <a:avLst/>
            </a:prstGeom>
            <a:solidFill>
              <a:srgbClr val="FFCC00"/>
            </a:solidFill>
            <a:ln w="9525">
              <a:solidFill>
                <a:schemeClr val="tx1"/>
              </a:solidFill>
              <a:round/>
              <a:headEnd/>
              <a:tailEnd/>
            </a:ln>
          </p:spPr>
          <p:txBody>
            <a:bodyPr wrap="none" anchor="ctr"/>
            <a:lstStyle/>
            <a:p>
              <a:endParaRPr lang="ru-RU"/>
            </a:p>
          </p:txBody>
        </p:sp>
        <p:sp>
          <p:nvSpPr>
            <p:cNvPr id="10251" name="Text Box 13"/>
            <p:cNvSpPr txBox="1">
              <a:spLocks noChangeArrowheads="1"/>
            </p:cNvSpPr>
            <p:nvPr/>
          </p:nvSpPr>
          <p:spPr bwMode="auto">
            <a:xfrm>
              <a:off x="2784" y="1296"/>
              <a:ext cx="864" cy="410"/>
            </a:xfrm>
            <a:prstGeom prst="rect">
              <a:avLst/>
            </a:prstGeom>
            <a:noFill/>
            <a:ln w="9525">
              <a:solidFill>
                <a:schemeClr val="tx1"/>
              </a:solidFill>
              <a:miter lim="800000"/>
              <a:headEnd/>
              <a:tailEnd/>
            </a:ln>
          </p:spPr>
          <p:txBody>
            <a:bodyPr>
              <a:spAutoFit/>
            </a:bodyPr>
            <a:lstStyle/>
            <a:p>
              <a:pPr algn="ctr"/>
              <a:r>
                <a:rPr lang="en-US">
                  <a:latin typeface="Comic Sans MS" pitchFamily="66" charset="0"/>
                </a:rPr>
                <a:t>Critical endpoint ?</a:t>
              </a:r>
              <a:endParaRPr lang="de-DE">
                <a:latin typeface="Comic Sans MS" pitchFamily="66" charset="0"/>
              </a:endParaRPr>
            </a:p>
          </p:txBody>
        </p:sp>
        <p:sp>
          <p:nvSpPr>
            <p:cNvPr id="10252" name="Line 14"/>
            <p:cNvSpPr>
              <a:spLocks noChangeShapeType="1"/>
            </p:cNvSpPr>
            <p:nvPr/>
          </p:nvSpPr>
          <p:spPr bwMode="auto">
            <a:xfrm flipH="1">
              <a:off x="2544" y="1728"/>
              <a:ext cx="240" cy="265"/>
            </a:xfrm>
            <a:prstGeom prst="line">
              <a:avLst/>
            </a:prstGeom>
            <a:noFill/>
            <a:ln w="34925">
              <a:solidFill>
                <a:srgbClr val="FF6600"/>
              </a:solidFill>
              <a:round/>
              <a:headEnd/>
              <a:tailEnd type="triangle" w="med" len="med"/>
            </a:ln>
          </p:spPr>
          <p:txBody>
            <a:bodyPr/>
            <a:lstStyle/>
            <a:p>
              <a:endParaRPr lang="ru-RU"/>
            </a:p>
          </p:txBody>
        </p:sp>
        <p:sp>
          <p:nvSpPr>
            <p:cNvPr id="10253" name="Text Box 15"/>
            <p:cNvSpPr txBox="1">
              <a:spLocks noChangeArrowheads="1"/>
            </p:cNvSpPr>
            <p:nvPr/>
          </p:nvSpPr>
          <p:spPr bwMode="auto">
            <a:xfrm>
              <a:off x="2976" y="1804"/>
              <a:ext cx="707" cy="288"/>
            </a:xfrm>
            <a:prstGeom prst="rect">
              <a:avLst/>
            </a:prstGeom>
            <a:noFill/>
            <a:ln w="9525">
              <a:noFill/>
              <a:miter lim="800000"/>
              <a:headEnd/>
              <a:tailEnd/>
            </a:ln>
          </p:spPr>
          <p:txBody>
            <a:bodyPr wrap="none">
              <a:spAutoFit/>
            </a:bodyPr>
            <a:lstStyle/>
            <a:p>
              <a:r>
                <a:rPr lang="en-US" sz="2400">
                  <a:solidFill>
                    <a:srgbClr val="009900"/>
                  </a:solidFill>
                  <a:latin typeface="Comic Sans MS" pitchFamily="66" charset="0"/>
                </a:rPr>
                <a:t>Plasma</a:t>
              </a:r>
              <a:endParaRPr lang="de-DE" sz="2400">
                <a:solidFill>
                  <a:srgbClr val="009900"/>
                </a:solidFill>
                <a:latin typeface="Comic Sans MS" pitchFamily="66" charset="0"/>
              </a:endParaRPr>
            </a:p>
          </p:txBody>
        </p:sp>
        <p:sp>
          <p:nvSpPr>
            <p:cNvPr id="10254" name="Oval 16"/>
            <p:cNvSpPr>
              <a:spLocks noChangeArrowheads="1"/>
            </p:cNvSpPr>
            <p:nvPr/>
          </p:nvSpPr>
          <p:spPr bwMode="auto">
            <a:xfrm>
              <a:off x="2890" y="3628"/>
              <a:ext cx="133" cy="130"/>
            </a:xfrm>
            <a:prstGeom prst="ellipse">
              <a:avLst/>
            </a:prstGeom>
            <a:solidFill>
              <a:srgbClr val="333333"/>
            </a:solidFill>
            <a:ln w="9525">
              <a:noFill/>
              <a:round/>
              <a:headEnd/>
              <a:tailEnd/>
            </a:ln>
          </p:spPr>
          <p:txBody>
            <a:bodyPr wrap="none" anchor="ctr"/>
            <a:lstStyle/>
            <a:p>
              <a:endParaRPr lang="ru-RU"/>
            </a:p>
          </p:txBody>
        </p:sp>
        <p:sp>
          <p:nvSpPr>
            <p:cNvPr id="10255" name="Text Box 17"/>
            <p:cNvSpPr txBox="1">
              <a:spLocks noChangeArrowheads="1"/>
            </p:cNvSpPr>
            <p:nvPr/>
          </p:nvSpPr>
          <p:spPr bwMode="auto">
            <a:xfrm>
              <a:off x="2720" y="3803"/>
              <a:ext cx="538" cy="231"/>
            </a:xfrm>
            <a:prstGeom prst="rect">
              <a:avLst/>
            </a:prstGeom>
            <a:noFill/>
            <a:ln w="9525">
              <a:noFill/>
              <a:miter lim="800000"/>
              <a:headEnd/>
              <a:tailEnd/>
            </a:ln>
          </p:spPr>
          <p:txBody>
            <a:bodyPr wrap="none">
              <a:spAutoFit/>
            </a:bodyPr>
            <a:lstStyle/>
            <a:p>
              <a:r>
                <a:rPr lang="en-US">
                  <a:solidFill>
                    <a:srgbClr val="292929"/>
                  </a:solidFill>
                  <a:latin typeface="Comic Sans MS" pitchFamily="66" charset="0"/>
                </a:rPr>
                <a:t>Nuclei</a:t>
              </a:r>
              <a:endParaRPr lang="de-DE">
                <a:solidFill>
                  <a:srgbClr val="292929"/>
                </a:solidFill>
                <a:latin typeface="Comic Sans MS" pitchFamily="66" charset="0"/>
              </a:endParaRPr>
            </a:p>
          </p:txBody>
        </p:sp>
        <p:sp>
          <p:nvSpPr>
            <p:cNvPr id="10256" name="Text Box 18"/>
            <p:cNvSpPr txBox="1">
              <a:spLocks noChangeArrowheads="1"/>
            </p:cNvSpPr>
            <p:nvPr/>
          </p:nvSpPr>
          <p:spPr bwMode="auto">
            <a:xfrm>
              <a:off x="1536" y="3120"/>
              <a:ext cx="1332" cy="442"/>
            </a:xfrm>
            <a:prstGeom prst="rect">
              <a:avLst/>
            </a:prstGeom>
            <a:solidFill>
              <a:srgbClr val="FFFF00"/>
            </a:solidFill>
            <a:ln w="9525">
              <a:noFill/>
              <a:miter lim="800000"/>
              <a:headEnd/>
              <a:tailEnd/>
            </a:ln>
          </p:spPr>
          <p:txBody>
            <a:bodyPr wrap="none">
              <a:spAutoFit/>
            </a:bodyPr>
            <a:lstStyle/>
            <a:p>
              <a:r>
                <a:rPr lang="en-US" sz="2000">
                  <a:solidFill>
                    <a:srgbClr val="000066"/>
                  </a:solidFill>
                  <a:latin typeface="Comic Sans MS" pitchFamily="66" charset="0"/>
                </a:rPr>
                <a:t>Chiral symmetry</a:t>
              </a:r>
            </a:p>
            <a:p>
              <a:r>
                <a:rPr lang="en-US" sz="2000">
                  <a:solidFill>
                    <a:srgbClr val="000066"/>
                  </a:solidFill>
                  <a:latin typeface="Comic Sans MS" pitchFamily="66" charset="0"/>
                </a:rPr>
                <a:t>broken</a:t>
              </a:r>
              <a:endParaRPr lang="de-DE" sz="2000">
                <a:solidFill>
                  <a:srgbClr val="000066"/>
                </a:solidFill>
                <a:latin typeface="Comic Sans MS" pitchFamily="66" charset="0"/>
              </a:endParaRPr>
            </a:p>
          </p:txBody>
        </p:sp>
        <p:sp>
          <p:nvSpPr>
            <p:cNvPr id="10257" name="Text Box 19"/>
            <p:cNvSpPr txBox="1">
              <a:spLocks noChangeArrowheads="1"/>
            </p:cNvSpPr>
            <p:nvPr/>
          </p:nvSpPr>
          <p:spPr bwMode="auto">
            <a:xfrm>
              <a:off x="3792" y="2170"/>
              <a:ext cx="1332" cy="442"/>
            </a:xfrm>
            <a:prstGeom prst="rect">
              <a:avLst/>
            </a:prstGeom>
            <a:solidFill>
              <a:srgbClr val="FFFF00"/>
            </a:solidFill>
            <a:ln w="9525">
              <a:noFill/>
              <a:miter lim="800000"/>
              <a:headEnd/>
              <a:tailEnd/>
            </a:ln>
          </p:spPr>
          <p:txBody>
            <a:bodyPr wrap="none">
              <a:spAutoFit/>
            </a:bodyPr>
            <a:lstStyle/>
            <a:p>
              <a:r>
                <a:rPr lang="en-US" sz="2000">
                  <a:solidFill>
                    <a:srgbClr val="000066"/>
                  </a:solidFill>
                  <a:latin typeface="Comic Sans MS" pitchFamily="66" charset="0"/>
                </a:rPr>
                <a:t>Chiral symmetry</a:t>
              </a:r>
            </a:p>
            <a:p>
              <a:r>
                <a:rPr lang="en-US" sz="2000">
                  <a:solidFill>
                    <a:srgbClr val="000066"/>
                  </a:solidFill>
                  <a:latin typeface="Comic Sans MS" pitchFamily="66" charset="0"/>
                </a:rPr>
                <a:t>restored</a:t>
              </a:r>
              <a:endParaRPr lang="de-DE" sz="2000">
                <a:solidFill>
                  <a:srgbClr val="000066"/>
                </a:solidFill>
                <a:latin typeface="Comic Sans MS" pitchFamily="66" charset="0"/>
              </a:endParaRPr>
            </a:p>
          </p:txBody>
        </p:sp>
        <p:grpSp>
          <p:nvGrpSpPr>
            <p:cNvPr id="4" name="Group 20"/>
            <p:cNvGrpSpPr>
              <a:grpSpLocks/>
            </p:cNvGrpSpPr>
            <p:nvPr/>
          </p:nvGrpSpPr>
          <p:grpSpPr bwMode="auto">
            <a:xfrm>
              <a:off x="4040" y="2789"/>
              <a:ext cx="1525" cy="949"/>
              <a:chOff x="2945" y="2432"/>
              <a:chExt cx="1525" cy="949"/>
            </a:xfrm>
          </p:grpSpPr>
          <p:sp>
            <p:nvSpPr>
              <p:cNvPr id="10264" name="Arc 21"/>
              <p:cNvSpPr>
                <a:spLocks/>
              </p:cNvSpPr>
              <p:nvPr/>
            </p:nvSpPr>
            <p:spPr bwMode="auto">
              <a:xfrm rot="-5400000">
                <a:off x="3233" y="2144"/>
                <a:ext cx="949" cy="1525"/>
              </a:xfrm>
              <a:custGeom>
                <a:avLst/>
                <a:gdLst>
                  <a:gd name="T0" fmla="*/ 0 w 21519"/>
                  <a:gd name="T1" fmla="*/ 0 h 17447"/>
                  <a:gd name="T2" fmla="*/ 0 w 21519"/>
                  <a:gd name="T3" fmla="*/ 1 h 17447"/>
                  <a:gd name="T4" fmla="*/ 0 w 21519"/>
                  <a:gd name="T5" fmla="*/ 1 h 17447"/>
                  <a:gd name="T6" fmla="*/ 0 60000 65536"/>
                  <a:gd name="T7" fmla="*/ 0 60000 65536"/>
                  <a:gd name="T8" fmla="*/ 0 60000 65536"/>
                  <a:gd name="T9" fmla="*/ 0 w 21519"/>
                  <a:gd name="T10" fmla="*/ 0 h 17447"/>
                  <a:gd name="T11" fmla="*/ 21519 w 21519"/>
                  <a:gd name="T12" fmla="*/ 17447 h 17447"/>
                </a:gdLst>
                <a:ahLst/>
                <a:cxnLst>
                  <a:cxn ang="T6">
                    <a:pos x="T0" y="T1"/>
                  </a:cxn>
                  <a:cxn ang="T7">
                    <a:pos x="T2" y="T3"/>
                  </a:cxn>
                  <a:cxn ang="T8">
                    <a:pos x="T4" y="T5"/>
                  </a:cxn>
                </a:cxnLst>
                <a:rect l="T9" t="T10" r="T11" b="T12"/>
                <a:pathLst>
                  <a:path w="21519" h="17447" fill="none" extrusionOk="0">
                    <a:moveTo>
                      <a:pt x="12734" y="-1"/>
                    </a:moveTo>
                    <a:cubicBezTo>
                      <a:pt x="17776" y="3680"/>
                      <a:pt x="20979" y="9361"/>
                      <a:pt x="21519" y="15580"/>
                    </a:cubicBezTo>
                  </a:path>
                  <a:path w="21519" h="17447" stroke="0" extrusionOk="0">
                    <a:moveTo>
                      <a:pt x="12734" y="-1"/>
                    </a:moveTo>
                    <a:cubicBezTo>
                      <a:pt x="17776" y="3680"/>
                      <a:pt x="20979" y="9361"/>
                      <a:pt x="21519" y="15580"/>
                    </a:cubicBezTo>
                    <a:lnTo>
                      <a:pt x="0" y="17447"/>
                    </a:lnTo>
                    <a:close/>
                  </a:path>
                </a:pathLst>
              </a:custGeom>
              <a:noFill/>
              <a:ln w="34925">
                <a:solidFill>
                  <a:srgbClr val="808080"/>
                </a:solidFill>
                <a:round/>
                <a:headEnd/>
                <a:tailEnd/>
              </a:ln>
            </p:spPr>
            <p:txBody>
              <a:bodyPr wrap="none" anchor="ctr"/>
              <a:lstStyle/>
              <a:p>
                <a:endParaRPr lang="ru-RU"/>
              </a:p>
            </p:txBody>
          </p:sp>
          <p:sp>
            <p:nvSpPr>
              <p:cNvPr id="10265" name="Text Box 22"/>
              <p:cNvSpPr txBox="1">
                <a:spLocks noChangeArrowheads="1"/>
              </p:cNvSpPr>
              <p:nvPr/>
            </p:nvSpPr>
            <p:spPr bwMode="auto">
              <a:xfrm>
                <a:off x="3161" y="2763"/>
                <a:ext cx="1274" cy="442"/>
              </a:xfrm>
              <a:prstGeom prst="rect">
                <a:avLst/>
              </a:prstGeom>
              <a:noFill/>
              <a:ln w="9525">
                <a:noFill/>
                <a:miter lim="800000"/>
                <a:headEnd/>
                <a:tailEnd/>
              </a:ln>
            </p:spPr>
            <p:txBody>
              <a:bodyPr wrap="none">
                <a:spAutoFit/>
              </a:bodyPr>
              <a:lstStyle/>
              <a:p>
                <a:r>
                  <a:rPr lang="en-US" sz="2000">
                    <a:solidFill>
                      <a:srgbClr val="CC0066"/>
                    </a:solidFill>
                    <a:latin typeface="Comic Sans MS" pitchFamily="66" charset="0"/>
                  </a:rPr>
                  <a:t>Colour </a:t>
                </a:r>
              </a:p>
              <a:p>
                <a:r>
                  <a:rPr lang="en-US" sz="2000">
                    <a:solidFill>
                      <a:srgbClr val="CC0066"/>
                    </a:solidFill>
                    <a:latin typeface="Comic Sans MS" pitchFamily="66" charset="0"/>
                  </a:rPr>
                  <a:t>superconductor</a:t>
                </a:r>
                <a:endParaRPr lang="de-DE" sz="2000">
                  <a:solidFill>
                    <a:srgbClr val="CC0066"/>
                  </a:solidFill>
                  <a:latin typeface="Comic Sans MS" pitchFamily="66" charset="0"/>
                </a:endParaRPr>
              </a:p>
            </p:txBody>
          </p:sp>
        </p:grpSp>
        <p:sp>
          <p:nvSpPr>
            <p:cNvPr id="10259" name="Text Box 23"/>
            <p:cNvSpPr txBox="1">
              <a:spLocks noChangeArrowheads="1"/>
            </p:cNvSpPr>
            <p:nvPr/>
          </p:nvSpPr>
          <p:spPr bwMode="auto">
            <a:xfrm>
              <a:off x="3688" y="3811"/>
              <a:ext cx="1067" cy="231"/>
            </a:xfrm>
            <a:prstGeom prst="rect">
              <a:avLst/>
            </a:prstGeom>
            <a:noFill/>
            <a:ln w="9525">
              <a:noFill/>
              <a:miter lim="800000"/>
              <a:headEnd/>
              <a:tailEnd/>
            </a:ln>
          </p:spPr>
          <p:txBody>
            <a:bodyPr wrap="none">
              <a:spAutoFit/>
            </a:bodyPr>
            <a:lstStyle/>
            <a:p>
              <a:r>
                <a:rPr lang="en-US">
                  <a:solidFill>
                    <a:srgbClr val="292929"/>
                  </a:solidFill>
                  <a:latin typeface="Comic Sans MS" pitchFamily="66" charset="0"/>
                </a:rPr>
                <a:t>Neutron stars</a:t>
              </a:r>
              <a:endParaRPr lang="de-DE">
                <a:solidFill>
                  <a:srgbClr val="292929"/>
                </a:solidFill>
                <a:latin typeface="Comic Sans MS" pitchFamily="66" charset="0"/>
              </a:endParaRPr>
            </a:p>
          </p:txBody>
        </p:sp>
        <p:sp>
          <p:nvSpPr>
            <p:cNvPr id="10260" name="Text Box 24"/>
            <p:cNvSpPr txBox="1">
              <a:spLocks noChangeArrowheads="1"/>
            </p:cNvSpPr>
            <p:nvPr/>
          </p:nvSpPr>
          <p:spPr bwMode="auto">
            <a:xfrm>
              <a:off x="1104" y="1200"/>
              <a:ext cx="247" cy="288"/>
            </a:xfrm>
            <a:prstGeom prst="rect">
              <a:avLst/>
            </a:prstGeom>
            <a:noFill/>
            <a:ln w="9525">
              <a:noFill/>
              <a:miter lim="800000"/>
              <a:headEnd/>
              <a:tailEnd/>
            </a:ln>
          </p:spPr>
          <p:txBody>
            <a:bodyPr wrap="none">
              <a:spAutoFit/>
            </a:bodyPr>
            <a:lstStyle/>
            <a:p>
              <a:r>
                <a:rPr lang="en-US" sz="2400">
                  <a:solidFill>
                    <a:srgbClr val="000066"/>
                  </a:solidFill>
                  <a:latin typeface="Comic Sans MS" pitchFamily="66" charset="0"/>
                </a:rPr>
                <a:t>T</a:t>
              </a:r>
              <a:endParaRPr lang="de-DE" sz="2400">
                <a:solidFill>
                  <a:srgbClr val="000066"/>
                </a:solidFill>
                <a:latin typeface="Comic Sans MS" pitchFamily="66" charset="0"/>
              </a:endParaRPr>
            </a:p>
          </p:txBody>
        </p:sp>
        <p:sp>
          <p:nvSpPr>
            <p:cNvPr id="10261" name="Text Box 25"/>
            <p:cNvSpPr txBox="1">
              <a:spLocks noChangeArrowheads="1"/>
            </p:cNvSpPr>
            <p:nvPr/>
          </p:nvSpPr>
          <p:spPr bwMode="auto">
            <a:xfrm>
              <a:off x="2832" y="2592"/>
              <a:ext cx="720" cy="410"/>
            </a:xfrm>
            <a:prstGeom prst="rect">
              <a:avLst/>
            </a:prstGeom>
            <a:noFill/>
            <a:ln w="9525">
              <a:solidFill>
                <a:schemeClr val="tx1"/>
              </a:solidFill>
              <a:miter lim="800000"/>
              <a:headEnd/>
              <a:tailEnd/>
            </a:ln>
          </p:spPr>
          <p:txBody>
            <a:bodyPr>
              <a:spAutoFit/>
            </a:bodyPr>
            <a:lstStyle/>
            <a:p>
              <a:pPr algn="ctr"/>
              <a:r>
                <a:rPr lang="en-US">
                  <a:latin typeface="Comic Sans MS" pitchFamily="66" charset="0"/>
                </a:rPr>
                <a:t>1</a:t>
              </a:r>
              <a:r>
                <a:rPr lang="en-US" baseline="30000">
                  <a:latin typeface="Comic Sans MS" pitchFamily="66" charset="0"/>
                </a:rPr>
                <a:t>st</a:t>
              </a:r>
              <a:r>
                <a:rPr lang="en-US">
                  <a:latin typeface="Comic Sans MS" pitchFamily="66" charset="0"/>
                </a:rPr>
                <a:t> order line ?</a:t>
              </a:r>
              <a:endParaRPr lang="de-DE">
                <a:latin typeface="Comic Sans MS" pitchFamily="66" charset="0"/>
              </a:endParaRPr>
            </a:p>
          </p:txBody>
        </p:sp>
        <p:sp>
          <p:nvSpPr>
            <p:cNvPr id="10262" name="Line 26"/>
            <p:cNvSpPr>
              <a:spLocks noChangeShapeType="1"/>
            </p:cNvSpPr>
            <p:nvPr/>
          </p:nvSpPr>
          <p:spPr bwMode="auto">
            <a:xfrm flipV="1">
              <a:off x="2832" y="2208"/>
              <a:ext cx="0" cy="384"/>
            </a:xfrm>
            <a:prstGeom prst="line">
              <a:avLst/>
            </a:prstGeom>
            <a:noFill/>
            <a:ln w="31750">
              <a:solidFill>
                <a:srgbClr val="FF6600"/>
              </a:solidFill>
              <a:round/>
              <a:headEnd/>
              <a:tailEnd type="triangle" w="med" len="med"/>
            </a:ln>
          </p:spPr>
          <p:txBody>
            <a:bodyPr>
              <a:spAutoFit/>
            </a:bodyPr>
            <a:lstStyle/>
            <a:p>
              <a:endParaRPr lang="ru-RU"/>
            </a:p>
          </p:txBody>
        </p:sp>
        <p:sp>
          <p:nvSpPr>
            <p:cNvPr id="10263" name="Text Box 27"/>
            <p:cNvSpPr txBox="1">
              <a:spLocks noChangeArrowheads="1"/>
            </p:cNvSpPr>
            <p:nvPr/>
          </p:nvSpPr>
          <p:spPr bwMode="auto">
            <a:xfrm>
              <a:off x="1776" y="1344"/>
              <a:ext cx="758" cy="518"/>
            </a:xfrm>
            <a:prstGeom prst="rect">
              <a:avLst/>
            </a:prstGeom>
            <a:noFill/>
            <a:ln w="9525">
              <a:noFill/>
              <a:miter lim="800000"/>
              <a:headEnd/>
              <a:tailEnd/>
            </a:ln>
          </p:spPr>
          <p:txBody>
            <a:bodyPr wrap="none">
              <a:spAutoFit/>
            </a:bodyPr>
            <a:lstStyle/>
            <a:p>
              <a:pPr algn="r"/>
              <a:r>
                <a:rPr lang="en-US" sz="2400">
                  <a:solidFill>
                    <a:srgbClr val="009900"/>
                  </a:solidFill>
                  <a:latin typeface="Comic Sans MS" pitchFamily="66" charset="0"/>
                </a:rPr>
                <a:t>Quark-</a:t>
              </a:r>
            </a:p>
            <a:p>
              <a:pPr algn="r"/>
              <a:r>
                <a:rPr lang="en-US" sz="2400">
                  <a:solidFill>
                    <a:srgbClr val="009900"/>
                  </a:solidFill>
                  <a:latin typeface="Comic Sans MS" pitchFamily="66" charset="0"/>
                </a:rPr>
                <a:t>Gluon</a:t>
              </a:r>
              <a:endParaRPr lang="de-DE" sz="2400">
                <a:solidFill>
                  <a:srgbClr val="009900"/>
                </a:solidFill>
                <a:latin typeface="Comic Sans MS" pitchFamily="66" charset="0"/>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ctrTitle"/>
          </p:nvPr>
        </p:nvSpPr>
        <p:spPr>
          <a:xfrm>
            <a:off x="683568" y="1340768"/>
            <a:ext cx="7845425" cy="2606675"/>
          </a:xfrm>
        </p:spPr>
        <p:txBody>
          <a:bodyPr/>
          <a:lstStyle/>
          <a:p>
            <a:pPr eaLnBrk="1" hangingPunct="1"/>
            <a:r>
              <a:rPr lang="en-US" sz="3600" b="1" dirty="0" smtClean="0">
                <a:latin typeface="Times New Roman" pitchFamily="18" charset="0"/>
                <a:cs typeface="Times New Roman" pitchFamily="18" charset="0"/>
              </a:rPr>
              <a:t>On </a:t>
            </a:r>
            <a:r>
              <a:rPr lang="en-US" sz="3600" b="1" dirty="0" err="1" smtClean="0">
                <a:latin typeface="Times New Roman" pitchFamily="18" charset="0"/>
                <a:cs typeface="Times New Roman" pitchFamily="18" charset="0"/>
              </a:rPr>
              <a:t>Hyperon</a:t>
            </a:r>
            <a:r>
              <a:rPr lang="en-US" sz="3600" b="1" dirty="0" smtClean="0">
                <a:latin typeface="Times New Roman" pitchFamily="18" charset="0"/>
                <a:cs typeface="Times New Roman" pitchFamily="18" charset="0"/>
              </a:rPr>
              <a:t> Polarization in Heavy Ion Collisions </a:t>
            </a:r>
            <a:br>
              <a:rPr lang="en-US" sz="3600" b="1" dirty="0" smtClean="0">
                <a:latin typeface="Times New Roman" pitchFamily="18" charset="0"/>
                <a:cs typeface="Times New Roman" pitchFamily="18" charset="0"/>
              </a:rPr>
            </a:br>
            <a:endParaRPr lang="ru-RU"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2"/>
          <p:cNvSpPr>
            <a:spLocks noGrp="1"/>
          </p:cNvSpPr>
          <p:nvPr>
            <p:ph idx="1"/>
          </p:nvPr>
        </p:nvSpPr>
        <p:spPr>
          <a:xfrm>
            <a:off x="457200" y="857250"/>
            <a:ext cx="8229600" cy="5268913"/>
          </a:xfrm>
        </p:spPr>
        <p:txBody>
          <a:bodyPr/>
          <a:lstStyle/>
          <a:p>
            <a:pPr eaLnBrk="1" hangingPunct="1">
              <a:buFont typeface="Arial" pitchFamily="34" charset="0"/>
              <a:buNone/>
            </a:pPr>
            <a:r>
              <a:rPr lang="en-US" b="1" dirty="0" smtClean="0">
                <a:latin typeface="Times New Roman" pitchFamily="18" charset="0"/>
                <a:cs typeface="Times New Roman" pitchFamily="18" charset="0"/>
              </a:rPr>
              <a:t>Content</a:t>
            </a:r>
          </a:p>
          <a:p>
            <a:pPr eaLnBrk="1" hangingPunct="1"/>
            <a:r>
              <a:rPr lang="en-US" sz="2800" dirty="0" smtClean="0">
                <a:latin typeface="Times New Roman" pitchFamily="18" charset="0"/>
                <a:cs typeface="Times New Roman" pitchFamily="18" charset="0"/>
              </a:rPr>
              <a:t>Introduction</a:t>
            </a:r>
          </a:p>
          <a:p>
            <a:pPr eaLnBrk="1" hangingPunct="1"/>
            <a:r>
              <a:rPr lang="en-US" sz="2800" dirty="0" smtClean="0">
                <a:latin typeface="Times New Roman" pitchFamily="18" charset="0"/>
                <a:cs typeface="Times New Roman" pitchFamily="18" charset="0"/>
              </a:rPr>
              <a:t>Global polarization (GP) in HIC</a:t>
            </a:r>
          </a:p>
          <a:p>
            <a:pPr eaLnBrk="1" hangingPunct="1"/>
            <a:r>
              <a:rPr lang="en-US" sz="2800" dirty="0" smtClean="0">
                <a:latin typeface="Times New Roman" pitchFamily="18" charset="0"/>
                <a:cs typeface="Times New Roman" pitchFamily="18" charset="0"/>
              </a:rPr>
              <a:t>Effects </a:t>
            </a:r>
            <a:r>
              <a:rPr lang="en-US" sz="2800" dirty="0" smtClean="0">
                <a:latin typeface="Times New Roman" pitchFamily="18" charset="0"/>
                <a:cs typeface="Times New Roman" pitchFamily="18" charset="0"/>
              </a:rPr>
              <a:t>of Strong magnetic field in HIC</a:t>
            </a:r>
          </a:p>
          <a:p>
            <a:pPr eaLnBrk="1" hangingPunct="1"/>
            <a:r>
              <a:rPr lang="en-US" sz="2800" dirty="0" smtClean="0">
                <a:latin typeface="Times New Roman" pitchFamily="18" charset="0"/>
                <a:cs typeface="Times New Roman" pitchFamily="18" charset="0"/>
              </a:rPr>
              <a:t>Effects of Angular Momentum and </a:t>
            </a:r>
            <a:r>
              <a:rPr lang="en-US" sz="2800" dirty="0" err="1" smtClean="0">
                <a:latin typeface="Times New Roman" pitchFamily="18" charset="0"/>
                <a:cs typeface="Times New Roman" pitchFamily="18" charset="0"/>
              </a:rPr>
              <a:t>Vorticity</a:t>
            </a:r>
            <a:r>
              <a:rPr lang="en-US" sz="2800" dirty="0" smtClean="0">
                <a:latin typeface="Times New Roman" pitchFamily="18" charset="0"/>
                <a:cs typeface="Times New Roman" pitchFamily="18" charset="0"/>
              </a:rPr>
              <a:t> in HIC</a:t>
            </a:r>
          </a:p>
          <a:p>
            <a:pPr eaLnBrk="1" hangingPunct="1"/>
            <a:r>
              <a:rPr lang="en-US" sz="2800" dirty="0" smtClean="0">
                <a:latin typeface="Times New Roman" pitchFamily="18" charset="0"/>
                <a:cs typeface="Times New Roman" pitchFamily="18" charset="0"/>
              </a:rPr>
              <a:t>Measurement of Global Polarization of Hyperons</a:t>
            </a:r>
          </a:p>
          <a:p>
            <a:pPr eaLnBrk="1" hangingPunct="1"/>
            <a:endParaRPr lang="en-US" sz="2800" dirty="0" smtClean="0">
              <a:latin typeface="Times New Roman" pitchFamily="18" charset="0"/>
              <a:cs typeface="Times New Roman" pitchFamily="18" charset="0"/>
            </a:endParaRPr>
          </a:p>
          <a:p>
            <a:pPr eaLnBrk="1" hangingPunct="1"/>
            <a:endParaRPr lang="en-US" sz="2800" dirty="0" smtClean="0">
              <a:latin typeface="Times New Roman" pitchFamily="18" charset="0"/>
              <a:cs typeface="Times New Roman" pitchFamily="18" charset="0"/>
            </a:endParaRPr>
          </a:p>
          <a:p>
            <a:pPr eaLnBrk="1" hangingPunct="1"/>
            <a:endParaRPr lang="ru-RU" sz="2800" dirty="0" smtClean="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cstate="print"/>
          <a:srcRect/>
          <a:stretch>
            <a:fillRect/>
          </a:stretch>
        </p:blipFill>
        <p:spPr bwMode="auto">
          <a:xfrm>
            <a:off x="4644008" y="3068960"/>
            <a:ext cx="3825875" cy="3471863"/>
          </a:xfrm>
          <a:prstGeom prst="rect">
            <a:avLst/>
          </a:prstGeom>
          <a:noFill/>
          <a:ln w="9525">
            <a:noFill/>
            <a:miter lim="800000"/>
            <a:headEnd/>
            <a:tailEnd/>
          </a:ln>
        </p:spPr>
      </p:pic>
      <p:pic>
        <p:nvPicPr>
          <p:cNvPr id="17411" name="Picture 1"/>
          <p:cNvPicPr>
            <a:picLocks noChangeAspect="1" noChangeArrowheads="1"/>
          </p:cNvPicPr>
          <p:nvPr/>
        </p:nvPicPr>
        <p:blipFill>
          <a:blip r:embed="rId4" cstate="print"/>
          <a:srcRect/>
          <a:stretch>
            <a:fillRect/>
          </a:stretch>
        </p:blipFill>
        <p:spPr bwMode="auto">
          <a:xfrm>
            <a:off x="539552" y="3186113"/>
            <a:ext cx="3767137" cy="3671887"/>
          </a:xfrm>
          <a:prstGeom prst="rect">
            <a:avLst/>
          </a:prstGeom>
          <a:noFill/>
          <a:ln w="9525">
            <a:noFill/>
            <a:miter lim="800000"/>
            <a:headEnd/>
            <a:tailEnd/>
          </a:ln>
        </p:spPr>
      </p:pic>
      <p:pic>
        <p:nvPicPr>
          <p:cNvPr id="17412" name="Picture 2"/>
          <p:cNvPicPr>
            <a:picLocks noChangeAspect="1" noChangeArrowheads="1"/>
          </p:cNvPicPr>
          <p:nvPr/>
        </p:nvPicPr>
        <p:blipFill>
          <a:blip r:embed="rId5" cstate="print"/>
          <a:srcRect/>
          <a:stretch>
            <a:fillRect/>
          </a:stretch>
        </p:blipFill>
        <p:spPr bwMode="auto">
          <a:xfrm>
            <a:off x="468313" y="3068638"/>
            <a:ext cx="3382962" cy="441325"/>
          </a:xfrm>
          <a:prstGeom prst="rect">
            <a:avLst/>
          </a:prstGeom>
          <a:noFill/>
          <a:ln w="9525">
            <a:noFill/>
            <a:miter lim="800000"/>
            <a:headEnd/>
            <a:tailEnd/>
          </a:ln>
        </p:spPr>
      </p:pic>
      <p:sp>
        <p:nvSpPr>
          <p:cNvPr id="17413" name="Содержимое 2"/>
          <p:cNvSpPr>
            <a:spLocks noGrp="1"/>
          </p:cNvSpPr>
          <p:nvPr>
            <p:ph idx="1"/>
          </p:nvPr>
        </p:nvSpPr>
        <p:spPr>
          <a:xfrm>
            <a:off x="250825" y="0"/>
            <a:ext cx="8713788" cy="3097213"/>
          </a:xfrm>
        </p:spPr>
        <p:txBody>
          <a:bodyPr/>
          <a:lstStyle/>
          <a:p>
            <a:pPr eaLnBrk="1" hangingPunct="1">
              <a:buFont typeface="Arial" pitchFamily="34" charset="0"/>
              <a:buNone/>
            </a:pPr>
            <a:r>
              <a:rPr lang="en-US" b="1" dirty="0" smtClean="0">
                <a:latin typeface="Times New Roman" pitchFamily="18" charset="0"/>
                <a:cs typeface="Times New Roman" pitchFamily="18" charset="0"/>
              </a:rPr>
              <a:t>Introduction</a:t>
            </a:r>
          </a:p>
          <a:p>
            <a:pPr eaLnBrk="1" hangingPunct="1">
              <a:buFont typeface="Arial" pitchFamily="34" charset="0"/>
              <a:buNone/>
            </a:pPr>
            <a:r>
              <a:rPr lang="en-US" sz="2400" dirty="0" smtClean="0">
                <a:latin typeface="Times New Roman" pitchFamily="18" charset="0"/>
                <a:cs typeface="Times New Roman" pitchFamily="18" charset="0"/>
              </a:rPr>
              <a:t>Polarization of Hyperons in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unpolarized</a:t>
            </a:r>
            <a:r>
              <a:rPr lang="en-US" sz="2400" b="1" dirty="0" smtClean="0">
                <a:latin typeface="Times New Roman" pitchFamily="18" charset="0"/>
                <a:cs typeface="Times New Roman" pitchFamily="18" charset="0"/>
              </a:rPr>
              <a:t> pp</a:t>
            </a:r>
            <a:r>
              <a:rPr lang="en-US" sz="2400" dirty="0" smtClean="0">
                <a:latin typeface="Times New Roman" pitchFamily="18" charset="0"/>
                <a:cs typeface="Times New Roman" pitchFamily="18" charset="0"/>
              </a:rPr>
              <a:t> and </a:t>
            </a:r>
            <a:r>
              <a:rPr lang="en-US" sz="2400" b="1" dirty="0" err="1" smtClean="0">
                <a:latin typeface="Times New Roman" pitchFamily="18" charset="0"/>
                <a:cs typeface="Times New Roman" pitchFamily="18" charset="0"/>
              </a:rPr>
              <a:t>pA</a:t>
            </a:r>
            <a:r>
              <a:rPr lang="en-US" sz="2400" dirty="0" smtClean="0">
                <a:latin typeface="Times New Roman" pitchFamily="18" charset="0"/>
                <a:cs typeface="Times New Roman" pitchFamily="18" charset="0"/>
              </a:rPr>
              <a:t> experiments</a:t>
            </a:r>
          </a:p>
          <a:p>
            <a:pPr eaLnBrk="1" hangingPunct="1">
              <a:buFont typeface="Arial" pitchFamily="34" charset="0"/>
              <a:buNone/>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FNAL:  p + Be </a:t>
            </a:r>
            <a:r>
              <a:rPr lang="en-US" sz="2000" dirty="0" smtClean="0">
                <a:latin typeface="Times New Roman" pitchFamily="18" charset="0"/>
                <a:cs typeface="Times New Roman" pitchFamily="18" charset="0"/>
                <a:sym typeface="Wingdings" pitchFamily="2" charset="2"/>
              </a:rPr>
              <a:t> </a:t>
            </a:r>
            <a:r>
              <a:rPr lang="el-GR" sz="2000" dirty="0" smtClean="0">
                <a:latin typeface="Times New Roman" pitchFamily="18" charset="0"/>
                <a:cs typeface="Times New Roman" pitchFamily="18" charset="0"/>
                <a:sym typeface="Wingdings" pitchFamily="2" charset="2"/>
              </a:rPr>
              <a:t>Λ</a:t>
            </a:r>
            <a:r>
              <a:rPr lang="en-US" sz="2000" dirty="0" smtClean="0">
                <a:latin typeface="Times New Roman" pitchFamily="18" charset="0"/>
                <a:cs typeface="Times New Roman" pitchFamily="18" charset="0"/>
                <a:sym typeface="Wingdings" pitchFamily="2" charset="2"/>
              </a:rPr>
              <a:t> + X   at </a:t>
            </a:r>
            <a:r>
              <a:rPr lang="en-US" sz="2000" dirty="0" err="1" smtClean="0">
                <a:latin typeface="Times New Roman" pitchFamily="18" charset="0"/>
                <a:cs typeface="Times New Roman" pitchFamily="18" charset="0"/>
                <a:sym typeface="Wingdings" pitchFamily="2" charset="2"/>
              </a:rPr>
              <a:t>E</a:t>
            </a:r>
            <a:r>
              <a:rPr lang="en-US" sz="2000" baseline="-25000" dirty="0" err="1" smtClean="0">
                <a:latin typeface="Times New Roman" pitchFamily="18" charset="0"/>
                <a:cs typeface="Times New Roman" pitchFamily="18" charset="0"/>
                <a:sym typeface="Wingdings" pitchFamily="2" charset="2"/>
              </a:rPr>
              <a:t>p</a:t>
            </a:r>
            <a:r>
              <a:rPr lang="en-US" sz="2000" dirty="0" smtClean="0">
                <a:latin typeface="Times New Roman" pitchFamily="18" charset="0"/>
                <a:cs typeface="Times New Roman" pitchFamily="18" charset="0"/>
                <a:sym typeface="Wingdings" pitchFamily="2" charset="2"/>
              </a:rPr>
              <a:t> = 300 </a:t>
            </a:r>
            <a:r>
              <a:rPr lang="en-US" sz="2000" dirty="0" err="1" smtClean="0">
                <a:latin typeface="Times New Roman" pitchFamily="18" charset="0"/>
                <a:cs typeface="Times New Roman" pitchFamily="18" charset="0"/>
                <a:sym typeface="Wingdings" pitchFamily="2" charset="2"/>
              </a:rPr>
              <a:t>GeV</a:t>
            </a:r>
            <a:r>
              <a:rPr lang="en-US" sz="2000" dirty="0" smtClean="0">
                <a:latin typeface="Times New Roman" pitchFamily="18" charset="0"/>
                <a:cs typeface="Times New Roman" pitchFamily="18" charset="0"/>
                <a:sym typeface="Wingdings" pitchFamily="2" charset="2"/>
              </a:rPr>
              <a:t>     </a:t>
            </a:r>
            <a:r>
              <a:rPr lang="en-US" sz="2000" i="1" dirty="0" err="1" smtClean="0">
                <a:latin typeface="Times New Roman" pitchFamily="18" charset="0"/>
                <a:cs typeface="Times New Roman" pitchFamily="18" charset="0"/>
                <a:sym typeface="Wingdings" pitchFamily="2" charset="2"/>
              </a:rPr>
              <a:t>G.Bunce</a:t>
            </a:r>
            <a:r>
              <a:rPr lang="en-US" sz="2000" i="1" dirty="0" smtClean="0">
                <a:latin typeface="Times New Roman" pitchFamily="18" charset="0"/>
                <a:cs typeface="Times New Roman" pitchFamily="18" charset="0"/>
                <a:sym typeface="Wingdings" pitchFamily="2" charset="2"/>
              </a:rPr>
              <a:t>, et. al, PRL, 36, 1113.</a:t>
            </a:r>
            <a:endParaRPr lang="en-US" sz="2400" dirty="0" smtClean="0">
              <a:latin typeface="Times New Roman" pitchFamily="18" charset="0"/>
              <a:cs typeface="Times New Roman" pitchFamily="18" charset="0"/>
            </a:endParaRPr>
          </a:p>
          <a:p>
            <a:pPr eaLnBrk="1" hangingPunct="1">
              <a:buFont typeface="Arial" pitchFamily="34" charset="0"/>
              <a:buNone/>
            </a:pPr>
            <a:r>
              <a:rPr lang="en-US" sz="2400" dirty="0" smtClean="0">
                <a:latin typeface="Times New Roman" pitchFamily="18" charset="0"/>
                <a:cs typeface="Times New Roman" pitchFamily="18" charset="0"/>
              </a:rPr>
              <a:t>Are Hyperons polarized in </a:t>
            </a:r>
            <a:r>
              <a:rPr lang="en-US" sz="2400" b="1" dirty="0" smtClean="0">
                <a:latin typeface="Times New Roman" pitchFamily="18" charset="0"/>
                <a:cs typeface="Times New Roman" pitchFamily="18" charset="0"/>
              </a:rPr>
              <a:t>HIC</a:t>
            </a:r>
            <a:r>
              <a:rPr lang="en-US" sz="2400" dirty="0" smtClean="0">
                <a:latin typeface="Times New Roman" pitchFamily="18" charset="0"/>
                <a:cs typeface="Times New Roman" pitchFamily="18" charset="0"/>
              </a:rPr>
              <a:t> experiments? </a:t>
            </a:r>
          </a:p>
          <a:p>
            <a:pPr eaLnBrk="1" hangingPunct="1">
              <a:buFont typeface="Arial" pitchFamily="34" charset="0"/>
              <a:buNone/>
            </a:pPr>
            <a:r>
              <a:rPr lang="en-US" sz="2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E896 (AGS)  </a:t>
            </a:r>
            <a:r>
              <a:rPr lang="en-US" sz="2000" dirty="0" err="1" smtClean="0">
                <a:latin typeface="Times New Roman" pitchFamily="18" charset="0"/>
                <a:cs typeface="Times New Roman" pitchFamily="18" charset="0"/>
              </a:rPr>
              <a:t>Au+Au</a:t>
            </a:r>
            <a:r>
              <a:rPr lang="en-US" sz="2000" dirty="0" smtClean="0">
                <a:latin typeface="Times New Roman" pitchFamily="18" charset="0"/>
                <a:cs typeface="Times New Roman" pitchFamily="18" charset="0"/>
              </a:rPr>
              <a:t>   at   E = 11 </a:t>
            </a:r>
            <a:r>
              <a:rPr lang="en-US" sz="2000" dirty="0" err="1" smtClean="0">
                <a:latin typeface="Times New Roman" pitchFamily="18" charset="0"/>
                <a:cs typeface="Times New Roman" pitchFamily="18" charset="0"/>
              </a:rPr>
              <a:t>AGeV</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R. </a:t>
            </a:r>
            <a:r>
              <a:rPr lang="en-US" sz="2000" i="1" dirty="0" err="1" smtClean="0">
                <a:latin typeface="Times New Roman" pitchFamily="18" charset="0"/>
                <a:cs typeface="Times New Roman" pitchFamily="18" charset="0"/>
              </a:rPr>
              <a:t>Bellwied</a:t>
            </a:r>
            <a:r>
              <a:rPr lang="en-US" sz="2000" i="1" dirty="0" smtClean="0">
                <a:latin typeface="Times New Roman" pitchFamily="18" charset="0"/>
                <a:cs typeface="Times New Roman" pitchFamily="18" charset="0"/>
              </a:rPr>
              <a:t> et al., </a:t>
            </a:r>
            <a:r>
              <a:rPr lang="en-US" sz="2000" dirty="0" err="1" smtClean="0">
                <a:latin typeface="Times New Roman" pitchFamily="18" charset="0"/>
                <a:cs typeface="Times New Roman" pitchFamily="18" charset="0"/>
              </a:rPr>
              <a:t>Nucl</a:t>
            </a:r>
            <a:r>
              <a:rPr lang="en-US" sz="2000" dirty="0" smtClean="0">
                <a:latin typeface="Times New Roman" pitchFamily="18" charset="0"/>
                <a:cs typeface="Times New Roman" pitchFamily="18" charset="0"/>
              </a:rPr>
              <a:t>. Phys</a:t>
            </a:r>
            <a:r>
              <a:rPr lang="en-US" sz="2000" i="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A698</a:t>
            </a:r>
            <a:r>
              <a:rPr lang="en-US" sz="2000" dirty="0" smtClean="0">
                <a:latin typeface="Times New Roman" pitchFamily="18" charset="0"/>
                <a:cs typeface="Times New Roman" pitchFamily="18" charset="0"/>
              </a:rPr>
              <a:t> (2002) 499c.                                                      </a:t>
            </a:r>
          </a:p>
          <a:p>
            <a:pPr eaLnBrk="1" hangingPunct="1">
              <a:buFont typeface="Arial" pitchFamily="34" charset="0"/>
              <a:buNone/>
            </a:pPr>
            <a:r>
              <a:rPr lang="en-US" sz="2000" b="1" dirty="0" smtClean="0">
                <a:latin typeface="Times New Roman" pitchFamily="18" charset="0"/>
                <a:cs typeface="Times New Roman" pitchFamily="18" charset="0"/>
              </a:rPr>
              <a:t>Polarization in </a:t>
            </a:r>
            <a:r>
              <a:rPr lang="en-US" sz="2000" b="1" dirty="0" err="1" smtClean="0">
                <a:latin typeface="Times New Roman" pitchFamily="18" charset="0"/>
                <a:cs typeface="Times New Roman" pitchFamily="18" charset="0"/>
              </a:rPr>
              <a:t>Au+Au</a:t>
            </a:r>
            <a:r>
              <a:rPr lang="en-US" sz="2000" b="1" dirty="0" smtClean="0">
                <a:latin typeface="Times New Roman" pitchFamily="18" charset="0"/>
                <a:cs typeface="Times New Roman" pitchFamily="18" charset="0"/>
              </a:rPr>
              <a:t> is </a:t>
            </a:r>
            <a:r>
              <a:rPr lang="en-US" sz="2000" b="1" dirty="0" smtClean="0">
                <a:solidFill>
                  <a:srgbClr val="FF0000"/>
                </a:solidFill>
                <a:latin typeface="Times New Roman" pitchFamily="18" charset="0"/>
                <a:cs typeface="Times New Roman" pitchFamily="18" charset="0"/>
              </a:rPr>
              <a:t>the same </a:t>
            </a:r>
            <a:r>
              <a:rPr lang="en-US" sz="2000" b="1" dirty="0" smtClean="0">
                <a:latin typeface="Times New Roman" pitchFamily="18" charset="0"/>
                <a:cs typeface="Times New Roman" pitchFamily="18" charset="0"/>
              </a:rPr>
              <a:t>as in pp and </a:t>
            </a:r>
            <a:r>
              <a:rPr lang="en-US" sz="2000" b="1" dirty="0" err="1" smtClean="0">
                <a:latin typeface="Times New Roman" pitchFamily="18" charset="0"/>
                <a:cs typeface="Times New Roman" pitchFamily="18" charset="0"/>
              </a:rPr>
              <a:t>pA</a:t>
            </a:r>
            <a:r>
              <a:rPr lang="en-US" sz="2000" b="1" dirty="0" smtClean="0">
                <a:latin typeface="Times New Roman" pitchFamily="18" charset="0"/>
                <a:cs typeface="Times New Roman" pitchFamily="18" charset="0"/>
              </a:rPr>
              <a:t> !  </a:t>
            </a:r>
          </a:p>
          <a:p>
            <a:pPr eaLnBrk="1" hangingPunct="1"/>
            <a:endParaRPr lang="ru-RU" sz="2800" dirty="0" smtClean="0">
              <a:latin typeface="Times New Roman" pitchFamily="18" charset="0"/>
              <a:cs typeface="Times New Roman" pitchFamily="18" charset="0"/>
            </a:endParaRPr>
          </a:p>
        </p:txBody>
      </p:sp>
      <p:sp>
        <p:nvSpPr>
          <p:cNvPr id="17414" name="TextBox 5"/>
          <p:cNvSpPr txBox="1">
            <a:spLocks noChangeArrowheads="1"/>
          </p:cNvSpPr>
          <p:nvPr/>
        </p:nvSpPr>
        <p:spPr bwMode="auto">
          <a:xfrm>
            <a:off x="3851275" y="6488113"/>
            <a:ext cx="5327099" cy="369332"/>
          </a:xfrm>
          <a:prstGeom prst="rect">
            <a:avLst/>
          </a:prstGeom>
          <a:noFill/>
          <a:ln w="9525">
            <a:noFill/>
            <a:miter lim="800000"/>
            <a:headEnd/>
            <a:tailEnd/>
          </a:ln>
        </p:spPr>
        <p:txBody>
          <a:bodyPr wrap="none">
            <a:spAutoFit/>
          </a:bodyPr>
          <a:lstStyle/>
          <a:p>
            <a:r>
              <a:rPr lang="en-US" baseline="0" dirty="0">
                <a:latin typeface="Times New Roman" pitchFamily="18" charset="0"/>
                <a:cs typeface="Times New Roman" pitchFamily="18" charset="0"/>
              </a:rPr>
              <a:t>Recombination Models:  </a:t>
            </a:r>
            <a:r>
              <a:rPr lang="en-US" i="1" baseline="0" dirty="0">
                <a:latin typeface="Times New Roman" pitchFamily="18" charset="0"/>
                <a:cs typeface="Times New Roman" pitchFamily="18" charset="0"/>
              </a:rPr>
              <a:t>Lund,  </a:t>
            </a:r>
            <a:r>
              <a:rPr lang="en-US" i="1" baseline="0" dirty="0" err="1">
                <a:latin typeface="Times New Roman" pitchFamily="18" charset="0"/>
                <a:cs typeface="Times New Roman" pitchFamily="18" charset="0"/>
              </a:rPr>
              <a:t>DeGrand&amp;Miettinen</a:t>
            </a:r>
            <a:endParaRPr lang="ru-RU" baseline="0" dirty="0"/>
          </a:p>
        </p:txBody>
      </p:sp>
      <p:sp>
        <p:nvSpPr>
          <p:cNvPr id="17415" name="TextBox 6"/>
          <p:cNvSpPr txBox="1">
            <a:spLocks noChangeArrowheads="1"/>
          </p:cNvSpPr>
          <p:nvPr/>
        </p:nvSpPr>
        <p:spPr bwMode="auto">
          <a:xfrm>
            <a:off x="2627313" y="3716338"/>
            <a:ext cx="518091" cy="276999"/>
          </a:xfrm>
          <a:prstGeom prst="rect">
            <a:avLst/>
          </a:prstGeom>
          <a:noFill/>
          <a:ln w="9525">
            <a:noFill/>
            <a:miter lim="800000"/>
            <a:headEnd/>
            <a:tailEnd/>
          </a:ln>
        </p:spPr>
        <p:txBody>
          <a:bodyPr wrap="none">
            <a:spAutoFit/>
          </a:bodyPr>
          <a:lstStyle/>
          <a:p>
            <a:r>
              <a:rPr lang="en-US" dirty="0">
                <a:solidFill>
                  <a:schemeClr val="tx2"/>
                </a:solidFill>
              </a:rPr>
              <a:t>E896</a:t>
            </a:r>
            <a:endParaRPr lang="ru-RU" dirty="0">
              <a:solidFill>
                <a:schemeClr val="tx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Содержимое 2"/>
          <p:cNvSpPr>
            <a:spLocks noGrp="1"/>
          </p:cNvSpPr>
          <p:nvPr>
            <p:ph idx="1"/>
          </p:nvPr>
        </p:nvSpPr>
        <p:spPr>
          <a:xfrm>
            <a:off x="179512" y="692696"/>
            <a:ext cx="8712968" cy="4752528"/>
          </a:xfrm>
        </p:spPr>
        <p:txBody>
          <a:bodyPr/>
          <a:lstStyle/>
          <a:p>
            <a:pPr eaLnBrk="1" hangingPunct="1">
              <a:buFont typeface="Arial" pitchFamily="34" charset="0"/>
              <a:buNone/>
            </a:pPr>
            <a:r>
              <a:rPr lang="en-US" b="1" dirty="0" smtClean="0">
                <a:latin typeface="Times New Roman" pitchFamily="18" charset="0"/>
                <a:cs typeface="Times New Roman" pitchFamily="18" charset="0"/>
              </a:rPr>
              <a:t>Introduction</a:t>
            </a:r>
          </a:p>
          <a:p>
            <a:pPr eaLnBrk="1" hangingPunct="1">
              <a:buFont typeface="Arial" pitchFamily="34" charset="0"/>
              <a:buNone/>
            </a:pPr>
            <a:endParaRPr lang="en-US" sz="2400" dirty="0" smtClean="0">
              <a:latin typeface="Times New Roman" pitchFamily="18" charset="0"/>
              <a:cs typeface="Times New Roman" pitchFamily="18" charset="0"/>
            </a:endParaRPr>
          </a:p>
          <a:p>
            <a:pPr eaLnBrk="1" hangingPunct="1"/>
            <a:r>
              <a:rPr lang="en-US" sz="2400" dirty="0" smtClean="0">
                <a:latin typeface="Times New Roman" pitchFamily="18" charset="0"/>
                <a:cs typeface="Times New Roman" pitchFamily="18" charset="0"/>
              </a:rPr>
              <a:t>Polarization of </a:t>
            </a:r>
            <a:r>
              <a:rPr lang="el-GR" sz="2400" b="1" dirty="0" smtClean="0">
                <a:latin typeface="Times New Roman" pitchFamily="18" charset="0"/>
                <a:cs typeface="Times New Roman" pitchFamily="18" charset="0"/>
              </a:rPr>
              <a:t>Λ</a:t>
            </a:r>
            <a:r>
              <a:rPr lang="en-US" sz="2400" dirty="0" smtClean="0">
                <a:latin typeface="Times New Roman" pitchFamily="18" charset="0"/>
                <a:cs typeface="Times New Roman" pitchFamily="18" charset="0"/>
              </a:rPr>
              <a:t>’s in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unpolarized</a:t>
            </a:r>
            <a:r>
              <a:rPr lang="en-US" sz="2400" b="1" dirty="0" smtClean="0">
                <a:latin typeface="Times New Roman" pitchFamily="18" charset="0"/>
                <a:cs typeface="Times New Roman" pitchFamily="18" charset="0"/>
              </a:rPr>
              <a:t> pp</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pA</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and </a:t>
            </a:r>
            <a:r>
              <a:rPr lang="en-US" sz="2400" b="1" dirty="0" err="1" smtClean="0">
                <a:latin typeface="Times New Roman" pitchFamily="18" charset="0"/>
                <a:cs typeface="Times New Roman" pitchFamily="18" charset="0"/>
              </a:rPr>
              <a:t>AuAu</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experiments was detected </a:t>
            </a:r>
            <a:r>
              <a:rPr lang="en-US" sz="2400" dirty="0" err="1" smtClean="0">
                <a:latin typeface="Times New Roman" pitchFamily="18" charset="0"/>
                <a:cs typeface="Times New Roman" pitchFamily="18" charset="0"/>
              </a:rPr>
              <a:t>w,r,t</a:t>
            </a:r>
            <a:r>
              <a:rPr lang="en-US" sz="2400" dirty="0" smtClean="0">
                <a:latin typeface="Times New Roman" pitchFamily="18" charset="0"/>
                <a:cs typeface="Times New Roman" pitchFamily="18" charset="0"/>
              </a:rPr>
              <a:t>, the </a:t>
            </a:r>
            <a:r>
              <a:rPr lang="en-US" sz="2400" b="1" dirty="0" smtClean="0">
                <a:solidFill>
                  <a:srgbClr val="FF0000"/>
                </a:solidFill>
                <a:latin typeface="Times New Roman" pitchFamily="18" charset="0"/>
                <a:cs typeface="Times New Roman" pitchFamily="18" charset="0"/>
              </a:rPr>
              <a:t>production plane.</a:t>
            </a:r>
          </a:p>
          <a:p>
            <a:pPr eaLnBrk="1" hangingPunct="1"/>
            <a:r>
              <a:rPr lang="en-US" sz="2400" dirty="0" smtClean="0">
                <a:latin typeface="Times New Roman" pitchFamily="18" charset="0"/>
                <a:cs typeface="Times New Roman" pitchFamily="18" charset="0"/>
              </a:rPr>
              <a:t>Mechanism of polarization in all processes is the same.</a:t>
            </a:r>
          </a:p>
          <a:p>
            <a:pPr eaLnBrk="1" hangingPunct="1"/>
            <a:endParaRPr lang="en-US" sz="2400" dirty="0" smtClean="0">
              <a:latin typeface="Times New Roman" pitchFamily="18" charset="0"/>
              <a:cs typeface="Times New Roman" pitchFamily="18" charset="0"/>
            </a:endParaRPr>
          </a:p>
          <a:p>
            <a:pPr eaLnBrk="1" hangingPunct="1">
              <a:buNone/>
            </a:pPr>
            <a:r>
              <a:rPr lang="en-US" sz="2400" b="1" dirty="0" smtClean="0">
                <a:latin typeface="Times New Roman" pitchFamily="18" charset="0"/>
                <a:cs typeface="Times New Roman" pitchFamily="18" charset="0"/>
              </a:rPr>
              <a:t>Hyperons formed in QGP </a:t>
            </a:r>
          </a:p>
          <a:p>
            <a:pPr eaLnBrk="1" hangingPunct="1">
              <a:buNone/>
            </a:pPr>
            <a:r>
              <a:rPr lang="en-US" sz="2000" i="1" dirty="0" smtClean="0">
                <a:latin typeface="Times New Roman" pitchFamily="18" charset="0"/>
                <a:cs typeface="Times New Roman" pitchFamily="18" charset="0"/>
              </a:rPr>
              <a:t>Liang Z and Wang X N 2005 Phys. Rev. </a:t>
            </a:r>
            <a:r>
              <a:rPr lang="en-US" sz="2000" i="1" dirty="0" err="1" smtClean="0">
                <a:latin typeface="Times New Roman" pitchFamily="18" charset="0"/>
                <a:cs typeface="Times New Roman" pitchFamily="18" charset="0"/>
              </a:rPr>
              <a:t>Lett</a:t>
            </a:r>
            <a:r>
              <a:rPr lang="en-US" sz="2000" i="1"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94 102301</a:t>
            </a:r>
            <a:endParaRPr lang="en-US" sz="2000" b="1" dirty="0" smtClean="0">
              <a:latin typeface="Times New Roman" pitchFamily="18" charset="0"/>
              <a:cs typeface="Times New Roman" pitchFamily="18" charset="0"/>
            </a:endParaRPr>
          </a:p>
          <a:p>
            <a:pPr eaLnBrk="1" hangingPunct="1">
              <a:buNone/>
            </a:pPr>
            <a:r>
              <a:rPr lang="en-US" sz="2400" b="1" dirty="0" smtClean="0">
                <a:latin typeface="Times New Roman" pitchFamily="18" charset="0"/>
                <a:cs typeface="Times New Roman" pitchFamily="18" charset="0"/>
              </a:rPr>
              <a:t>Global Polarization </a:t>
            </a:r>
            <a:r>
              <a:rPr lang="en-US" sz="2400" dirty="0" smtClean="0">
                <a:latin typeface="Times New Roman" pitchFamily="18" charset="0"/>
                <a:cs typeface="Times New Roman" pitchFamily="18" charset="0"/>
              </a:rPr>
              <a:t>of  Hyperons:</a:t>
            </a:r>
            <a:endParaRPr lang="en-US" sz="2400" i="1" dirty="0" smtClean="0">
              <a:latin typeface="Times New Roman" pitchFamily="18" charset="0"/>
              <a:cs typeface="Times New Roman" pitchFamily="18" charset="0"/>
            </a:endParaRPr>
          </a:p>
          <a:p>
            <a:pPr eaLnBrk="1" hangingPunct="1">
              <a:buNone/>
            </a:pPr>
            <a:r>
              <a:rPr lang="en-US" sz="2400" dirty="0" smtClean="0">
                <a:latin typeface="Times New Roman" pitchFamily="18" charset="0"/>
                <a:cs typeface="Times New Roman" pitchFamily="18" charset="0"/>
              </a:rPr>
              <a:t>polarization  </a:t>
            </a:r>
            <a:r>
              <a:rPr lang="en-US" sz="2400" dirty="0" err="1" smtClean="0">
                <a:latin typeface="Times New Roman" pitchFamily="18" charset="0"/>
                <a:cs typeface="Times New Roman" pitchFamily="18" charset="0"/>
              </a:rPr>
              <a:t>w.r.t</a:t>
            </a:r>
            <a:r>
              <a:rPr lang="en-US" sz="2400" dirty="0" smtClean="0">
                <a:latin typeface="Times New Roman" pitchFamily="18" charset="0"/>
                <a:cs typeface="Times New Roman" pitchFamily="18" charset="0"/>
              </a:rPr>
              <a:t>. the </a:t>
            </a:r>
            <a:r>
              <a:rPr lang="en-US" sz="2400" b="1" dirty="0" smtClean="0">
                <a:solidFill>
                  <a:srgbClr val="FF0000"/>
                </a:solidFill>
                <a:latin typeface="Times New Roman" pitchFamily="18" charset="0"/>
                <a:cs typeface="Times New Roman" pitchFamily="18" charset="0"/>
              </a:rPr>
              <a:t>reaction plane</a:t>
            </a:r>
          </a:p>
          <a:p>
            <a:pPr eaLnBrk="1" hangingPunct="1">
              <a:buFont typeface="Arial" pitchFamily="34" charset="0"/>
              <a:buNone/>
            </a:pPr>
            <a:endParaRPr lang="en-US" sz="24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467544" y="908720"/>
            <a:ext cx="3495873" cy="642937"/>
          </a:xfrm>
        </p:spPr>
        <p:txBody>
          <a:bodyPr/>
          <a:lstStyle/>
          <a:p>
            <a:pPr eaLnBrk="1" hangingPunct="1"/>
            <a:r>
              <a:rPr lang="en-US" sz="2400" dirty="0" smtClean="0">
                <a:latin typeface="Times New Roman" pitchFamily="18" charset="0"/>
                <a:cs typeface="Times New Roman" pitchFamily="18" charset="0"/>
              </a:rPr>
              <a:t> Production Plane</a:t>
            </a:r>
            <a:endParaRPr lang="en-US" sz="2400" dirty="0" smtClean="0">
              <a:latin typeface="Times New Roman" pitchFamily="18" charset="0"/>
              <a:cs typeface="Times New Roman" pitchFamily="18" charset="0"/>
            </a:endParaRPr>
          </a:p>
        </p:txBody>
      </p:sp>
      <p:sp>
        <p:nvSpPr>
          <p:cNvPr id="8" name="Заголовок 1"/>
          <p:cNvSpPr txBox="1">
            <a:spLocks/>
          </p:cNvSpPr>
          <p:nvPr/>
        </p:nvSpPr>
        <p:spPr bwMode="auto">
          <a:xfrm>
            <a:off x="684213" y="836613"/>
            <a:ext cx="4319587" cy="642937"/>
          </a:xfrm>
          <a:prstGeom prst="rect">
            <a:avLst/>
          </a:prstGeom>
          <a:noFill/>
          <a:ln w="9525">
            <a:noFill/>
            <a:miter lim="800000"/>
            <a:headEnd/>
            <a:tailEnd/>
          </a:ln>
        </p:spPr>
        <p:txBody>
          <a:bodyPr anchor="ctr"/>
          <a:lstStyle/>
          <a:p>
            <a:pPr algn="ctr">
              <a:defRPr/>
            </a:pPr>
            <a:endParaRPr lang="en-US" sz="2400" dirty="0">
              <a:latin typeface="Times New Roman" pitchFamily="18" charset="0"/>
              <a:ea typeface="+mj-ea"/>
              <a:cs typeface="Times New Roman" pitchFamily="18" charset="0"/>
            </a:endParaRPr>
          </a:p>
        </p:txBody>
      </p:sp>
      <p:pic>
        <p:nvPicPr>
          <p:cNvPr id="97282" name="Picture 2"/>
          <p:cNvPicPr>
            <a:picLocks noChangeAspect="1" noChangeArrowheads="1"/>
          </p:cNvPicPr>
          <p:nvPr/>
        </p:nvPicPr>
        <p:blipFill>
          <a:blip r:embed="rId3" cstate="print"/>
          <a:srcRect/>
          <a:stretch>
            <a:fillRect/>
          </a:stretch>
        </p:blipFill>
        <p:spPr bwMode="auto">
          <a:xfrm>
            <a:off x="1331640" y="1628800"/>
            <a:ext cx="6649027" cy="3049002"/>
          </a:xfrm>
          <a:prstGeom prst="rect">
            <a:avLst/>
          </a:prstGeom>
          <a:noFill/>
          <a:ln w="38100" cap="flat" cmpd="sng">
            <a:noFill/>
            <a:prstDash val="solid"/>
            <a:miter lim="800000"/>
            <a:headEnd type="none" w="med" len="med"/>
            <a:tailEnd type="none" w="med" len="med"/>
          </a:ln>
        </p:spPr>
      </p:pic>
      <p:sp>
        <p:nvSpPr>
          <p:cNvPr id="10" name="Заголовок 1"/>
          <p:cNvSpPr txBox="1">
            <a:spLocks/>
          </p:cNvSpPr>
          <p:nvPr/>
        </p:nvSpPr>
        <p:spPr bwMode="auto">
          <a:xfrm>
            <a:off x="4355976" y="908720"/>
            <a:ext cx="3495873" cy="642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r>
              <a:rPr lang="en-US" sz="2400" b="0" kern="0" baseline="0" dirty="0" smtClean="0">
                <a:solidFill>
                  <a:schemeClr val="tx2"/>
                </a:solidFill>
                <a:ea typeface="+mj-ea"/>
                <a:cs typeface="Times New Roman" pitchFamily="18" charset="0"/>
              </a:rPr>
              <a:t>Reaction</a:t>
            </a: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Plane</a:t>
            </a:r>
          </a:p>
        </p:txBody>
      </p:sp>
      <p:sp>
        <p:nvSpPr>
          <p:cNvPr id="11" name="Заголовок 1"/>
          <p:cNvSpPr txBox="1">
            <a:spLocks/>
          </p:cNvSpPr>
          <p:nvPr/>
        </p:nvSpPr>
        <p:spPr bwMode="auto">
          <a:xfrm>
            <a:off x="1475656" y="260648"/>
            <a:ext cx="6232177" cy="642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r>
              <a:rPr kumimoji="0" lang="en-US" sz="320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Definitions</a:t>
            </a:r>
          </a:p>
        </p:txBody>
      </p:sp>
      <p:sp>
        <p:nvSpPr>
          <p:cNvPr id="12" name="Заголовок 1"/>
          <p:cNvSpPr txBox="1">
            <a:spLocks/>
          </p:cNvSpPr>
          <p:nvPr/>
        </p:nvSpPr>
        <p:spPr bwMode="auto">
          <a:xfrm>
            <a:off x="827584" y="4581128"/>
            <a:ext cx="3495873" cy="642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Λ</a:t>
            </a: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sym typeface="Wingdings" pitchFamily="2" charset="2"/>
              </a:rPr>
              <a:t> p</a:t>
            </a:r>
            <a:r>
              <a:rPr kumimoji="0" lang="el-GR"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sym typeface="Wingdings" pitchFamily="2" charset="2"/>
              </a:rPr>
              <a:t>π</a:t>
            </a:r>
            <a:r>
              <a:rPr kumimoji="0" lang="en-US" sz="2400" b="0" i="0" u="none" strike="noStrike" kern="0" cap="none" spc="0" normalizeH="0" baseline="30000" noProof="0" dirty="0" smtClean="0">
                <a:ln>
                  <a:noFill/>
                </a:ln>
                <a:solidFill>
                  <a:schemeClr val="tx2"/>
                </a:solidFill>
                <a:effectLst/>
                <a:uLnTx/>
                <a:uFillTx/>
                <a:latin typeface="Times New Roman" pitchFamily="18" charset="0"/>
                <a:ea typeface="+mj-ea"/>
                <a:cs typeface="Times New Roman" pitchFamily="18" charset="0"/>
                <a:sym typeface="Wingdings" pitchFamily="2" charset="2"/>
              </a:rPr>
              <a:t>-</a:t>
            </a:r>
            <a:endPar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endParaRPr>
          </a:p>
        </p:txBody>
      </p:sp>
      <p:sp>
        <p:nvSpPr>
          <p:cNvPr id="13" name="Заголовок 1"/>
          <p:cNvSpPr txBox="1">
            <a:spLocks/>
          </p:cNvSpPr>
          <p:nvPr/>
        </p:nvSpPr>
        <p:spPr bwMode="auto">
          <a:xfrm>
            <a:off x="4572000" y="4437112"/>
            <a:ext cx="3495873" cy="642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Au + Au</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2"/>
          <p:cNvSpPr>
            <a:spLocks noGrp="1"/>
          </p:cNvSpPr>
          <p:nvPr>
            <p:ph idx="1"/>
          </p:nvPr>
        </p:nvSpPr>
        <p:spPr>
          <a:xfrm>
            <a:off x="467544" y="836612"/>
            <a:ext cx="8280919" cy="5832748"/>
          </a:xfrm>
        </p:spPr>
        <p:txBody>
          <a:bodyPr/>
          <a:lstStyle/>
          <a:p>
            <a:pPr algn="ctr" eaLnBrk="1" hangingPunct="1">
              <a:buNone/>
            </a:pPr>
            <a:r>
              <a:rPr lang="en-US" sz="2800" b="1" dirty="0" smtClean="0">
                <a:latin typeface="Times New Roman" pitchFamily="18" charset="0"/>
                <a:cs typeface="Times New Roman" pitchFamily="18" charset="0"/>
              </a:rPr>
              <a:t>Global </a:t>
            </a:r>
            <a:r>
              <a:rPr lang="en-US" sz="2800" b="1" dirty="0" err="1" smtClean="0">
                <a:latin typeface="Times New Roman" pitchFamily="18" charset="0"/>
                <a:cs typeface="Times New Roman" pitchFamily="18" charset="0"/>
              </a:rPr>
              <a:t>Hyperon</a:t>
            </a:r>
            <a:r>
              <a:rPr lang="en-US" sz="2800" b="1" dirty="0" smtClean="0">
                <a:latin typeface="Times New Roman" pitchFamily="18" charset="0"/>
                <a:cs typeface="Times New Roman" pitchFamily="18" charset="0"/>
              </a:rPr>
              <a:t> Polarization </a:t>
            </a:r>
            <a:endParaRPr lang="en-US" sz="2800" b="1" dirty="0" smtClean="0">
              <a:latin typeface="Times New Roman" pitchFamily="18" charset="0"/>
              <a:cs typeface="Times New Roman" pitchFamily="18" charset="0"/>
            </a:endParaRPr>
          </a:p>
          <a:p>
            <a:pPr algn="ctr" eaLnBrk="1" hangingPunct="1">
              <a:buNone/>
            </a:pPr>
            <a:r>
              <a:rPr lang="en-US" sz="2200" b="1" dirty="0" smtClean="0">
                <a:latin typeface="Times New Roman" pitchFamily="18" charset="0"/>
                <a:cs typeface="Times New Roman" pitchFamily="18" charset="0"/>
              </a:rPr>
              <a:t>in </a:t>
            </a:r>
            <a:r>
              <a:rPr lang="en-US" sz="2200" b="1" dirty="0" err="1" smtClean="0">
                <a:latin typeface="Times New Roman" pitchFamily="18" charset="0"/>
                <a:cs typeface="Times New Roman" pitchFamily="18" charset="0"/>
              </a:rPr>
              <a:t>AuAu</a:t>
            </a:r>
            <a:r>
              <a:rPr lang="en-US" sz="2200" b="1" dirty="0" smtClean="0">
                <a:latin typeface="Times New Roman" pitchFamily="18" charset="0"/>
                <a:cs typeface="Times New Roman" pitchFamily="18" charset="0"/>
              </a:rPr>
              <a:t>/</a:t>
            </a:r>
            <a:r>
              <a:rPr lang="en-US" sz="2200" b="1" dirty="0" err="1" smtClean="0">
                <a:latin typeface="Times New Roman" pitchFamily="18" charset="0"/>
                <a:cs typeface="Times New Roman" pitchFamily="18" charset="0"/>
              </a:rPr>
              <a:t>PbPb</a:t>
            </a:r>
            <a:r>
              <a:rPr lang="en-US" sz="2200" b="1" dirty="0" smtClean="0">
                <a:latin typeface="Times New Roman" pitchFamily="18" charset="0"/>
                <a:cs typeface="Times New Roman" pitchFamily="18" charset="0"/>
              </a:rPr>
              <a:t> – collisions   </a:t>
            </a:r>
            <a:endParaRPr lang="en-US" sz="2200" b="1" dirty="0" smtClean="0">
              <a:latin typeface="Times New Roman" pitchFamily="18" charset="0"/>
              <a:cs typeface="Times New Roman" pitchFamily="18" charset="0"/>
            </a:endParaRPr>
          </a:p>
          <a:p>
            <a:pPr algn="ctr" eaLnBrk="1" hangingPunct="1">
              <a:buNone/>
            </a:pPr>
            <a:endParaRPr lang="en-US" sz="2200" dirty="0" smtClean="0">
              <a:solidFill>
                <a:schemeClr val="bg2"/>
              </a:solidFill>
              <a:latin typeface="Times New Roman" pitchFamily="18" charset="0"/>
              <a:cs typeface="Times New Roman" pitchFamily="18" charset="0"/>
            </a:endParaRPr>
          </a:p>
          <a:p>
            <a:pPr lvl="1" eaLnBrk="1" hangingPunct="1"/>
            <a:r>
              <a:rPr lang="en-US" sz="2200" dirty="0" smtClean="0">
                <a:latin typeface="Times New Roman" pitchFamily="18" charset="0"/>
                <a:cs typeface="Times New Roman" pitchFamily="18" charset="0"/>
              </a:rPr>
              <a:t>NA49 (SPS, √s = 17.2 </a:t>
            </a:r>
            <a:r>
              <a:rPr lang="en-US" sz="2200" dirty="0" err="1" smtClean="0">
                <a:latin typeface="Times New Roman" pitchFamily="18" charset="0"/>
                <a:cs typeface="Times New Roman" pitchFamily="18" charset="0"/>
              </a:rPr>
              <a:t>GeV</a:t>
            </a:r>
            <a:r>
              <a:rPr lang="en-US" sz="2200" dirty="0" smtClean="0">
                <a:latin typeface="Times New Roman" pitchFamily="18" charset="0"/>
                <a:cs typeface="Times New Roman" pitchFamily="18" charset="0"/>
              </a:rPr>
              <a:t>)		-   </a:t>
            </a:r>
            <a:r>
              <a:rPr lang="en-US" sz="2200" b="1" dirty="0" smtClean="0">
                <a:solidFill>
                  <a:srgbClr val="C00000"/>
                </a:solidFill>
                <a:latin typeface="Times New Roman" pitchFamily="18" charset="0"/>
                <a:cs typeface="Times New Roman" pitchFamily="18" charset="0"/>
              </a:rPr>
              <a:t>no evidence</a:t>
            </a:r>
          </a:p>
          <a:p>
            <a:pPr lvl="1" eaLnBrk="1" hangingPunct="1"/>
            <a:r>
              <a:rPr lang="en-US" sz="2200" dirty="0" smtClean="0">
                <a:latin typeface="Times New Roman" pitchFamily="18" charset="0"/>
                <a:cs typeface="Times New Roman" pitchFamily="18" charset="0"/>
              </a:rPr>
              <a:t> STAR (RHIC, √s = 62, 200 </a:t>
            </a:r>
            <a:r>
              <a:rPr lang="en-US" sz="2200" dirty="0" err="1" smtClean="0">
                <a:latin typeface="Times New Roman" pitchFamily="18" charset="0"/>
                <a:cs typeface="Times New Roman" pitchFamily="18" charset="0"/>
              </a:rPr>
              <a:t>GeV</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b="1" dirty="0" smtClean="0">
                <a:solidFill>
                  <a:srgbClr val="C00000"/>
                </a:solidFill>
                <a:latin typeface="Times New Roman" pitchFamily="18" charset="0"/>
                <a:cs typeface="Times New Roman" pitchFamily="18" charset="0"/>
              </a:rPr>
              <a:t>no evidence</a:t>
            </a:r>
          </a:p>
          <a:p>
            <a:pPr eaLnBrk="1" hangingPunct="1">
              <a:buFont typeface="Arial" pitchFamily="34" charset="0"/>
              <a:buNone/>
            </a:pPr>
            <a:r>
              <a:rPr lang="en-US" sz="2200" b="1" dirty="0" smtClean="0">
                <a:latin typeface="Times New Roman" pitchFamily="18" charset="0"/>
                <a:cs typeface="Times New Roman" pitchFamily="18" charset="0"/>
              </a:rPr>
              <a:t>	Interpretation:</a:t>
            </a:r>
          </a:p>
          <a:p>
            <a:pPr eaLnBrk="1" hangingPunct="1">
              <a:buNone/>
            </a:pPr>
            <a:r>
              <a:rPr lang="en-US" sz="2200" dirty="0" smtClean="0">
                <a:latin typeface="Times New Roman" pitchFamily="18" charset="0"/>
                <a:cs typeface="Times New Roman" pitchFamily="18" charset="0"/>
              </a:rPr>
              <a:t>	Formation of  QGP randomizes orientation of </a:t>
            </a:r>
            <a:r>
              <a:rPr lang="en-US" sz="2200" b="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u, d, s – </a:t>
            </a:r>
            <a:r>
              <a:rPr lang="en-US" sz="2200" dirty="0" smtClean="0">
                <a:latin typeface="Times New Roman" pitchFamily="18" charset="0"/>
                <a:cs typeface="Times New Roman" pitchFamily="18" charset="0"/>
              </a:rPr>
              <a:t>quarks spins. Therefore the spins of hyperons have no preferred direction. </a:t>
            </a:r>
          </a:p>
          <a:p>
            <a:pPr eaLnBrk="1" hangingPunct="1">
              <a:buNone/>
            </a:pPr>
            <a:endParaRPr lang="en-US" sz="2400" dirty="0" smtClean="0">
              <a:latin typeface="Times New Roman" pitchFamily="18" charset="0"/>
              <a:cs typeface="Times New Roman" pitchFamily="18" charset="0"/>
            </a:endParaRPr>
          </a:p>
          <a:p>
            <a:pPr eaLnBrk="1" hangingPunct="1"/>
            <a:r>
              <a:rPr lang="en-US" sz="2200" b="1" dirty="0" smtClean="0">
                <a:latin typeface="Times New Roman" pitchFamily="18" charset="0"/>
                <a:cs typeface="Times New Roman" pitchFamily="18" charset="0"/>
              </a:rPr>
              <a:t>However  at NA49 and STAR</a:t>
            </a:r>
            <a:endParaRPr lang="en-US" sz="2200" b="1" dirty="0" smtClean="0">
              <a:latin typeface="Times New Roman" pitchFamily="18" charset="0"/>
              <a:cs typeface="Times New Roman" pitchFamily="18" charset="0"/>
            </a:endParaRPr>
          </a:p>
          <a:p>
            <a:pPr lvl="1" eaLnBrk="1" hangingPunct="1">
              <a:buFont typeface="Wingdings" pitchFamily="2" charset="2"/>
              <a:buChar char="ü"/>
            </a:pPr>
            <a:r>
              <a:rPr lang="en-US" sz="2200" dirty="0" err="1" smtClean="0">
                <a:latin typeface="Times New Roman" pitchFamily="18" charset="0"/>
                <a:cs typeface="Times New Roman" pitchFamily="18" charset="0"/>
              </a:rPr>
              <a:t>Hyperon</a:t>
            </a:r>
            <a:r>
              <a:rPr lang="en-US" sz="2200" dirty="0" smtClean="0">
                <a:latin typeface="Times New Roman" pitchFamily="18" charset="0"/>
                <a:cs typeface="Times New Roman" pitchFamily="18" charset="0"/>
              </a:rPr>
              <a:t> polarization was not measured </a:t>
            </a:r>
            <a:r>
              <a:rPr lang="en-US" sz="2200" dirty="0" err="1" smtClean="0">
                <a:latin typeface="Times New Roman" pitchFamily="18" charset="0"/>
                <a:cs typeface="Times New Roman" pitchFamily="18" charset="0"/>
              </a:rPr>
              <a:t>w.r.t</a:t>
            </a:r>
            <a:r>
              <a:rPr lang="en-US" sz="2200" dirty="0" smtClean="0">
                <a:latin typeface="Times New Roman" pitchFamily="18" charset="0"/>
                <a:cs typeface="Times New Roman" pitchFamily="18" charset="0"/>
              </a:rPr>
              <a:t>. the production plane! </a:t>
            </a:r>
          </a:p>
          <a:p>
            <a:pPr lvl="1" eaLnBrk="1" hangingPunct="1">
              <a:buFont typeface="Wingdings" pitchFamily="2" charset="2"/>
              <a:buChar char="ü"/>
            </a:pPr>
            <a:r>
              <a:rPr lang="en-US" sz="2200" dirty="0" smtClean="0">
                <a:latin typeface="Times New Roman" pitchFamily="18" charset="0"/>
                <a:cs typeface="Times New Roman" pitchFamily="18" charset="0"/>
              </a:rPr>
              <a:t>S</a:t>
            </a:r>
            <a:r>
              <a:rPr lang="en-US" sz="2200" dirty="0" smtClean="0">
                <a:latin typeface="Times New Roman" pitchFamily="18" charset="0"/>
                <a:cs typeface="Times New Roman" pitchFamily="18" charset="0"/>
              </a:rPr>
              <a:t>hould </a:t>
            </a:r>
            <a:r>
              <a:rPr lang="en-US" sz="2200" dirty="0" smtClean="0">
                <a:latin typeface="Times New Roman" pitchFamily="18" charset="0"/>
                <a:cs typeface="Times New Roman" pitchFamily="18" charset="0"/>
              </a:rPr>
              <a:t>exist in </a:t>
            </a:r>
            <a:r>
              <a:rPr lang="en-US" sz="2200" dirty="0" smtClean="0">
                <a:latin typeface="Times New Roman" pitchFamily="18" charset="0"/>
                <a:cs typeface="Times New Roman" pitchFamily="18" charset="0"/>
              </a:rPr>
              <a:t>HIC</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like in pp and </a:t>
            </a:r>
            <a:r>
              <a:rPr lang="en-US" sz="2200" dirty="0" err="1" smtClean="0">
                <a:latin typeface="Times New Roman" pitchFamily="18" charset="0"/>
                <a:cs typeface="Times New Roman" pitchFamily="18" charset="0"/>
              </a:rPr>
              <a:t>pA</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collisions (</a:t>
            </a:r>
            <a:r>
              <a:rPr lang="en-US" sz="2400" dirty="0" smtClean="0">
                <a:latin typeface="Times New Roman" pitchFamily="18" charset="0"/>
                <a:cs typeface="Times New Roman" pitchFamily="18" charset="0"/>
              </a:rPr>
              <a:t>E896 </a:t>
            </a:r>
            <a:r>
              <a:rPr lang="en-US" sz="2400" dirty="0" err="1" smtClean="0">
                <a:latin typeface="Times New Roman" pitchFamily="18" charset="0"/>
                <a:cs typeface="Times New Roman" pitchFamily="18" charset="0"/>
              </a:rPr>
              <a:t>atAGS</a:t>
            </a:r>
            <a:r>
              <a:rPr lang="en-US" sz="24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a:t>
            </a:r>
            <a:endParaRPr lang="ru-RU" sz="2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Содержимое 2"/>
          <p:cNvSpPr>
            <a:spLocks noGrp="1"/>
          </p:cNvSpPr>
          <p:nvPr>
            <p:ph idx="1"/>
          </p:nvPr>
        </p:nvSpPr>
        <p:spPr>
          <a:xfrm>
            <a:off x="468312" y="836612"/>
            <a:ext cx="8280151" cy="5544715"/>
          </a:xfrm>
        </p:spPr>
        <p:txBody>
          <a:bodyPr/>
          <a:lstStyle/>
          <a:p>
            <a:pPr eaLnBrk="1" hangingPunct="1">
              <a:buNone/>
            </a:pPr>
            <a:r>
              <a:rPr lang="en-US" sz="2800" b="1" dirty="0" smtClean="0">
                <a:latin typeface="Times New Roman" pitchFamily="18" charset="0"/>
                <a:cs typeface="Times New Roman" pitchFamily="18" charset="0"/>
              </a:rPr>
              <a:t>Global </a:t>
            </a:r>
            <a:r>
              <a:rPr lang="en-US" sz="2800" b="1" dirty="0" err="1" smtClean="0">
                <a:latin typeface="Times New Roman" pitchFamily="18" charset="0"/>
                <a:cs typeface="Times New Roman" pitchFamily="18" charset="0"/>
              </a:rPr>
              <a:t>Hyperon</a:t>
            </a: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Polarization</a:t>
            </a:r>
          </a:p>
          <a:p>
            <a:pPr eaLnBrk="1" hangingPunct="1">
              <a:buNone/>
            </a:pPr>
            <a:endParaRPr lang="en-US" sz="2200" dirty="0" smtClean="0">
              <a:solidFill>
                <a:schemeClr val="bg2"/>
              </a:solidFill>
              <a:latin typeface="Times New Roman" pitchFamily="18" charset="0"/>
              <a:cs typeface="Times New Roman" pitchFamily="18" charset="0"/>
            </a:endParaRPr>
          </a:p>
          <a:p>
            <a:pPr eaLnBrk="1" hangingPunct="1">
              <a:buNone/>
            </a:pPr>
            <a:r>
              <a:rPr lang="en-US" sz="2200" b="1" dirty="0" smtClean="0">
                <a:latin typeface="Times New Roman" pitchFamily="18" charset="0"/>
                <a:cs typeface="Times New Roman" pitchFamily="18" charset="0"/>
              </a:rPr>
              <a:t>Conjecture: </a:t>
            </a:r>
            <a:r>
              <a:rPr lang="en-US" sz="2200" dirty="0" smtClean="0">
                <a:latin typeface="Times New Roman" pitchFamily="18" charset="0"/>
                <a:cs typeface="Times New Roman" pitchFamily="18" charset="0"/>
              </a:rPr>
              <a:t>Global polarization in HIC could take place at lower energies (CBM, NICA, BES RHIC).</a:t>
            </a:r>
          </a:p>
          <a:p>
            <a:pPr eaLnBrk="1" hangingPunct="1">
              <a:buNone/>
            </a:pPr>
            <a:endParaRPr lang="en-US" sz="2200" b="1" dirty="0" smtClean="0">
              <a:latin typeface="Times New Roman" pitchFamily="18" charset="0"/>
              <a:cs typeface="Times New Roman" pitchFamily="18" charset="0"/>
            </a:endParaRPr>
          </a:p>
          <a:p>
            <a:pPr eaLnBrk="1" hangingPunct="1">
              <a:buNone/>
            </a:pPr>
            <a:r>
              <a:rPr lang="en-US"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HIC at CBM, NICA, BES RHIC Energies</a:t>
            </a:r>
          </a:p>
          <a:p>
            <a:pPr eaLnBrk="1" hangingPunct="1"/>
            <a:r>
              <a:rPr lang="en-US" sz="2200" dirty="0" smtClean="0">
                <a:latin typeface="Times New Roman" pitchFamily="18" charset="0"/>
                <a:cs typeface="Times New Roman" pitchFamily="18" charset="0"/>
              </a:rPr>
              <a:t>Maximal density of  baryonic matter</a:t>
            </a:r>
          </a:p>
          <a:p>
            <a:pPr eaLnBrk="1" hangingPunct="1"/>
            <a:r>
              <a:rPr lang="en-US" sz="2200" dirty="0" smtClean="0">
                <a:latin typeface="Times New Roman" pitchFamily="18" charset="0"/>
                <a:cs typeface="Times New Roman" pitchFamily="18" charset="0"/>
              </a:rPr>
              <a:t>Hyperons are created at the initial state (</a:t>
            </a:r>
            <a:r>
              <a:rPr lang="en-US" sz="2200" dirty="0" err="1" smtClean="0">
                <a:latin typeface="Times New Roman" pitchFamily="18" charset="0"/>
                <a:cs typeface="Times New Roman" pitchFamily="18" charset="0"/>
              </a:rPr>
              <a:t>hyperon</a:t>
            </a:r>
            <a:r>
              <a:rPr lang="en-US" sz="2200" dirty="0" smtClean="0">
                <a:latin typeface="Times New Roman" pitchFamily="18" charset="0"/>
                <a:cs typeface="Times New Roman" pitchFamily="18" charset="0"/>
              </a:rPr>
              <a:t> PT)</a:t>
            </a:r>
            <a:endParaRPr lang="en-US" sz="2200" dirty="0" smtClean="0">
              <a:latin typeface="Times New Roman" pitchFamily="18" charset="0"/>
              <a:cs typeface="Times New Roman" pitchFamily="18" charset="0"/>
            </a:endParaRPr>
          </a:p>
          <a:p>
            <a:pPr eaLnBrk="1" hangingPunct="1">
              <a:buNone/>
            </a:pPr>
            <a:endParaRPr lang="en-US" sz="2200" dirty="0" smtClean="0">
              <a:latin typeface="Times New Roman" pitchFamily="18" charset="0"/>
              <a:cs typeface="Times New Roman" pitchFamily="18" charset="0"/>
            </a:endParaRPr>
          </a:p>
          <a:p>
            <a:pPr eaLnBrk="1" hangingPunct="1">
              <a:buNone/>
            </a:pPr>
            <a:r>
              <a:rPr lang="en-US" sz="2200" b="1" dirty="0" smtClean="0">
                <a:latin typeface="Times New Roman" pitchFamily="18" charset="0"/>
                <a:cs typeface="Times New Roman" pitchFamily="18" charset="0"/>
              </a:rPr>
              <a:t>Possible r</a:t>
            </a:r>
            <a:r>
              <a:rPr lang="en-US" sz="2200" b="1" dirty="0" smtClean="0">
                <a:latin typeface="Times New Roman" pitchFamily="18" charset="0"/>
                <a:cs typeface="Times New Roman" pitchFamily="18" charset="0"/>
              </a:rPr>
              <a:t>easons </a:t>
            </a:r>
            <a:r>
              <a:rPr lang="en-US" sz="2200" b="1" dirty="0" smtClean="0">
                <a:latin typeface="Times New Roman" pitchFamily="18" charset="0"/>
                <a:cs typeface="Times New Roman" pitchFamily="18" charset="0"/>
              </a:rPr>
              <a:t>of the global polarization</a:t>
            </a:r>
          </a:p>
          <a:p>
            <a:pPr eaLnBrk="1" hangingPunct="1"/>
            <a:r>
              <a:rPr lang="en-US" sz="2200" dirty="0" smtClean="0">
                <a:latin typeface="Times New Roman" pitchFamily="18" charset="0"/>
                <a:cs typeface="Times New Roman" pitchFamily="18" charset="0"/>
              </a:rPr>
              <a:t>Strong magnetic field in semi-central events.</a:t>
            </a:r>
          </a:p>
          <a:p>
            <a:pPr eaLnBrk="1" hangingPunct="1"/>
            <a:r>
              <a:rPr lang="en-US" sz="2200" dirty="0" smtClean="0">
                <a:latin typeface="Times New Roman" pitchFamily="18" charset="0"/>
                <a:cs typeface="Times New Roman" pitchFamily="18" charset="0"/>
              </a:rPr>
              <a:t>Very large angular momentum of a nuclear matter in semi-central events.</a:t>
            </a:r>
          </a:p>
          <a:p>
            <a:pPr eaLnBrk="1" hangingPunct="1">
              <a:buNone/>
            </a:pPr>
            <a:r>
              <a:rPr lang="en-US" sz="2200" dirty="0" smtClean="0">
                <a:latin typeface="Times New Roman" pitchFamily="18" charset="0"/>
                <a:cs typeface="Times New Roman" pitchFamily="18" charset="0"/>
              </a:rPr>
              <a:t> </a:t>
            </a:r>
          </a:p>
          <a:p>
            <a:pPr eaLnBrk="1" hangingPunct="1">
              <a:buNone/>
            </a:pPr>
            <a:r>
              <a:rPr lang="en-US" sz="2200" b="1" dirty="0" smtClean="0">
                <a:latin typeface="Times New Roman" pitchFamily="18" charset="0"/>
                <a:cs typeface="Times New Roman" pitchFamily="18" charset="0"/>
              </a:rPr>
              <a:t>      </a:t>
            </a:r>
            <a:r>
              <a:rPr lang="en-US" sz="2200" dirty="0" smtClean="0">
                <a:solidFill>
                  <a:schemeClr val="bg2"/>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692275" y="188913"/>
            <a:ext cx="5338763" cy="1439862"/>
          </a:xfrm>
        </p:spPr>
        <p:txBody>
          <a:bodyPr/>
          <a:lstStyle/>
          <a:p>
            <a:r>
              <a:rPr lang="en-US" altLang="zh-CN" sz="2800" b="1" smtClean="0">
                <a:latin typeface="Arial Narrow" pitchFamily="34" charset="0"/>
              </a:rPr>
              <a:t>Global Polarization induced by Magnetic Field created in HIC ?</a:t>
            </a:r>
            <a:br>
              <a:rPr lang="en-US" altLang="zh-CN" sz="2800" b="1" smtClean="0">
                <a:latin typeface="Arial Narrow" pitchFamily="34" charset="0"/>
              </a:rPr>
            </a:br>
            <a:r>
              <a:rPr lang="en-US" altLang="zh-CN" sz="2800" b="1" smtClean="0">
                <a:latin typeface="Arial Narrow" pitchFamily="34" charset="0"/>
              </a:rPr>
              <a:t>Au + Au: A = 197, Z = +79</a:t>
            </a:r>
            <a:endParaRPr lang="ru-RU" smtClean="0"/>
          </a:p>
        </p:txBody>
      </p:sp>
      <p:grpSp>
        <p:nvGrpSpPr>
          <p:cNvPr id="2" name="Группа 12"/>
          <p:cNvGrpSpPr>
            <a:grpSpLocks/>
          </p:cNvGrpSpPr>
          <p:nvPr/>
        </p:nvGrpSpPr>
        <p:grpSpPr bwMode="auto">
          <a:xfrm>
            <a:off x="2484438" y="1844675"/>
            <a:ext cx="4464050" cy="4392613"/>
            <a:chOff x="250825" y="1341438"/>
            <a:chExt cx="3849688" cy="3773487"/>
          </a:xfrm>
        </p:grpSpPr>
        <p:sp>
          <p:nvSpPr>
            <p:cNvPr id="44" name="Заголовок 1"/>
            <p:cNvSpPr txBox="1">
              <a:spLocks/>
            </p:cNvSpPr>
            <p:nvPr/>
          </p:nvSpPr>
          <p:spPr bwMode="auto">
            <a:xfrm>
              <a:off x="250825" y="1341438"/>
              <a:ext cx="3745642" cy="705057"/>
            </a:xfrm>
            <a:prstGeom prst="rect">
              <a:avLst/>
            </a:prstGeom>
            <a:noFill/>
            <a:ln w="9525">
              <a:noFill/>
              <a:miter lim="800000"/>
              <a:headEnd/>
              <a:tailEnd/>
            </a:ln>
          </p:spPr>
          <p:txBody>
            <a:bodyPr anchor="ctr"/>
            <a:lstStyle/>
            <a:p>
              <a:pPr algn="ctr" eaLnBrk="0" hangingPunct="0">
                <a:defRPr/>
              </a:pPr>
              <a:r>
                <a:rPr lang="en-US" altLang="zh-CN" sz="2000" b="1" baseline="0" dirty="0">
                  <a:latin typeface="Arial Narrow" pitchFamily="34" charset="0"/>
                  <a:ea typeface="+mj-ea"/>
                  <a:cs typeface="+mj-cs"/>
                </a:rPr>
                <a:t>Strong Magnetic Field</a:t>
              </a:r>
              <a:endParaRPr lang="ru-RU" sz="2000" baseline="0" dirty="0">
                <a:latin typeface="+mj-lt"/>
                <a:ea typeface="+mj-ea"/>
                <a:cs typeface="+mj-cs"/>
              </a:endParaRPr>
            </a:p>
          </p:txBody>
        </p:sp>
        <p:pic>
          <p:nvPicPr>
            <p:cNvPr id="19461" name="Picture 4"/>
            <p:cNvPicPr>
              <a:picLocks noChangeAspect="1" noChangeArrowheads="1"/>
            </p:cNvPicPr>
            <p:nvPr/>
          </p:nvPicPr>
          <p:blipFill>
            <a:blip r:embed="rId3" cstate="print"/>
            <a:srcRect/>
            <a:stretch>
              <a:fillRect/>
            </a:stretch>
          </p:blipFill>
          <p:spPr bwMode="auto">
            <a:xfrm>
              <a:off x="250825" y="2276476"/>
              <a:ext cx="3849688" cy="2838449"/>
            </a:xfrm>
            <a:prstGeom prst="rect">
              <a:avLst/>
            </a:prstGeom>
            <a:noFill/>
            <a:ln w="9525">
              <a:noFill/>
              <a:round/>
              <a:headEnd/>
              <a:tailEnd/>
            </a:ln>
          </p:spPr>
        </p:pic>
        <p:sp>
          <p:nvSpPr>
            <p:cNvPr id="67" name="Стрелка вправо 66"/>
            <p:cNvSpPr/>
            <p:nvPr/>
          </p:nvSpPr>
          <p:spPr>
            <a:xfrm rot="16200000">
              <a:off x="1923602" y="2766406"/>
              <a:ext cx="621868" cy="7666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463" name="TextBox 67"/>
            <p:cNvSpPr txBox="1">
              <a:spLocks noChangeArrowheads="1"/>
            </p:cNvSpPr>
            <p:nvPr/>
          </p:nvSpPr>
          <p:spPr bwMode="auto">
            <a:xfrm>
              <a:off x="2051050" y="2060575"/>
              <a:ext cx="441146" cy="400110"/>
            </a:xfrm>
            <a:prstGeom prst="rect">
              <a:avLst/>
            </a:prstGeom>
            <a:noFill/>
            <a:ln w="9525">
              <a:noFill/>
              <a:miter lim="800000"/>
              <a:headEnd/>
              <a:tailEnd/>
            </a:ln>
          </p:spPr>
          <p:txBody>
            <a:bodyPr wrap="none">
              <a:spAutoFit/>
            </a:bodyPr>
            <a:lstStyle/>
            <a:p>
              <a:r>
                <a:rPr lang="en-US" sz="2000" b="1" dirty="0">
                  <a:latin typeface="Times New Roman" pitchFamily="18" charset="0"/>
                  <a:cs typeface="Times New Roman" pitchFamily="18" charset="0"/>
                </a:rPr>
                <a:t>B</a:t>
              </a:r>
              <a:r>
                <a:rPr lang="en-US" sz="2000" baseline="-25000" dirty="0">
                  <a:latin typeface="Times New Roman" pitchFamily="18" charset="0"/>
                  <a:cs typeface="Times New Roman" pitchFamily="18" charset="0"/>
                </a:rPr>
                <a:t>y</a:t>
              </a:r>
              <a:endParaRPr lang="ru-RU" sz="20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p:nvPr>
        </p:nvSpPr>
        <p:spPr>
          <a:xfrm>
            <a:off x="1692275" y="188913"/>
            <a:ext cx="5338763" cy="706437"/>
          </a:xfrm>
        </p:spPr>
        <p:txBody>
          <a:bodyPr/>
          <a:lstStyle/>
          <a:p>
            <a:r>
              <a:rPr lang="en-US" altLang="zh-CN" sz="2800" b="1" smtClean="0">
                <a:latin typeface="Arial Narrow" pitchFamily="34" charset="0"/>
              </a:rPr>
              <a:t>Magnetic Field created in HIC</a:t>
            </a:r>
            <a:endParaRPr lang="ru-RU" smtClean="0"/>
          </a:p>
        </p:txBody>
      </p:sp>
      <p:graphicFrame>
        <p:nvGraphicFramePr>
          <p:cNvPr id="1026" name="Object 11"/>
          <p:cNvGraphicFramePr>
            <a:graphicFrameLocks noChangeAspect="1"/>
          </p:cNvGraphicFramePr>
          <p:nvPr/>
        </p:nvGraphicFramePr>
        <p:xfrm>
          <a:off x="3959225" y="1485900"/>
          <a:ext cx="5051425" cy="3281363"/>
        </p:xfrm>
        <a:graphic>
          <a:graphicData uri="http://schemas.openxmlformats.org/presentationml/2006/ole">
            <p:oleObj spid="_x0000_s90114" name="Формула" r:id="rId4" imgW="2654280" imgH="1726920" progId="Equation.3">
              <p:embed/>
            </p:oleObj>
          </a:graphicData>
        </a:graphic>
      </p:graphicFrame>
      <p:pic>
        <p:nvPicPr>
          <p:cNvPr id="1028" name="Рисунок 13" descr="mag_field.jpg"/>
          <p:cNvPicPr>
            <a:picLocks noChangeAspect="1"/>
          </p:cNvPicPr>
          <p:nvPr/>
        </p:nvPicPr>
        <p:blipFill>
          <a:blip r:embed="rId5" cstate="print"/>
          <a:srcRect/>
          <a:stretch>
            <a:fillRect/>
          </a:stretch>
        </p:blipFill>
        <p:spPr bwMode="auto">
          <a:xfrm>
            <a:off x="395288" y="1628775"/>
            <a:ext cx="2965450"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Заголовок 1"/>
          <p:cNvSpPr>
            <a:spLocks noGrp="1"/>
          </p:cNvSpPr>
          <p:nvPr>
            <p:ph type="title"/>
          </p:nvPr>
        </p:nvSpPr>
        <p:spPr>
          <a:xfrm>
            <a:off x="250825" y="274638"/>
            <a:ext cx="8497639" cy="850106"/>
          </a:xfrm>
        </p:spPr>
        <p:txBody>
          <a:bodyPr/>
          <a:lstStyle/>
          <a:p>
            <a:r>
              <a:rPr lang="en-US" sz="3200" b="1" dirty="0" smtClean="0">
                <a:latin typeface="Times New Roman" pitchFamily="18" charset="0"/>
                <a:cs typeface="Times New Roman" pitchFamily="18" charset="0"/>
              </a:rPr>
              <a:t>Particle polarization in presence                              of magnetic field</a:t>
            </a:r>
            <a:endParaRPr lang="ru-RU" sz="3200" b="1" dirty="0" smtClean="0">
              <a:latin typeface="Times New Roman" pitchFamily="18" charset="0"/>
              <a:cs typeface="Times New Roman" pitchFamily="18" charset="0"/>
            </a:endParaRPr>
          </a:p>
        </p:txBody>
      </p:sp>
      <p:graphicFrame>
        <p:nvGraphicFramePr>
          <p:cNvPr id="2050" name="Содержимое 3"/>
          <p:cNvGraphicFramePr>
            <a:graphicFrameLocks noChangeAspect="1"/>
          </p:cNvGraphicFramePr>
          <p:nvPr>
            <p:ph idx="1"/>
          </p:nvPr>
        </p:nvGraphicFramePr>
        <p:xfrm>
          <a:off x="1219200" y="1454150"/>
          <a:ext cx="5368925" cy="4625975"/>
        </p:xfrm>
        <a:graphic>
          <a:graphicData uri="http://schemas.openxmlformats.org/presentationml/2006/ole">
            <p:oleObj spid="_x0000_s91138" name="Формула" r:id="rId3" imgW="3301920" imgH="284472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8763000" cy="685800"/>
          </a:xfrm>
          <a:solidFill>
            <a:srgbClr val="FFCC99"/>
          </a:solidFill>
        </p:spPr>
        <p:txBody>
          <a:bodyPr/>
          <a:lstStyle/>
          <a:p>
            <a:pPr eaLnBrk="1" hangingPunct="1"/>
            <a:r>
              <a:rPr lang="en-US" altLang="ja-JP" sz="3600" b="1" dirty="0" smtClean="0">
                <a:solidFill>
                  <a:schemeClr val="tx1"/>
                </a:solidFill>
                <a:ea typeface="MS PGothic" pitchFamily="34" charset="-128"/>
              </a:rPr>
              <a:t>Space-time Evolution of HIC</a:t>
            </a:r>
            <a:endParaRPr lang="ru-RU" dirty="0" smtClean="0"/>
          </a:p>
        </p:txBody>
      </p:sp>
      <p:pic>
        <p:nvPicPr>
          <p:cNvPr id="16387" name="Picture 3" descr="LightCone copy"/>
          <p:cNvPicPr>
            <a:picLocks noChangeAspect="1" noChangeArrowheads="1"/>
          </p:cNvPicPr>
          <p:nvPr/>
        </p:nvPicPr>
        <p:blipFill>
          <a:blip r:embed="rId3" cstate="print"/>
          <a:srcRect/>
          <a:stretch>
            <a:fillRect/>
          </a:stretch>
        </p:blipFill>
        <p:spPr bwMode="auto">
          <a:xfrm>
            <a:off x="533400" y="990600"/>
            <a:ext cx="6934200" cy="5464175"/>
          </a:xfrm>
          <a:prstGeom prst="rect">
            <a:avLst/>
          </a:prstGeom>
          <a:noFill/>
          <a:ln w="28575">
            <a:solidFill>
              <a:srgbClr val="000000"/>
            </a:solidFill>
            <a:miter lim="800000"/>
            <a:headEnd/>
            <a:tailEnd/>
          </a:ln>
        </p:spPr>
      </p:pic>
      <p:pic>
        <p:nvPicPr>
          <p:cNvPr id="16388" name="Picture 4" descr="pics"/>
          <p:cNvPicPr>
            <a:picLocks noChangeAspect="1" noChangeArrowheads="1" noCrop="1"/>
          </p:cNvPicPr>
          <p:nvPr>
            <p:ph idx="1"/>
          </p:nvPr>
        </p:nvPicPr>
        <p:blipFill>
          <a:blip r:embed="rId4" cstate="print"/>
          <a:srcRect/>
          <a:stretch>
            <a:fillRect/>
          </a:stretch>
        </p:blipFill>
        <p:spPr>
          <a:xfrm>
            <a:off x="0" y="5257800"/>
            <a:ext cx="2133600" cy="1600200"/>
          </a:xfrm>
          <a:noFill/>
        </p:spPr>
      </p:pic>
      <p:sp>
        <p:nvSpPr>
          <p:cNvPr id="16389" name="Text Box 11"/>
          <p:cNvSpPr txBox="1">
            <a:spLocks noChangeArrowheads="1"/>
          </p:cNvSpPr>
          <p:nvPr/>
        </p:nvSpPr>
        <p:spPr bwMode="auto">
          <a:xfrm>
            <a:off x="3635375" y="2276475"/>
            <a:ext cx="1077913" cy="366713"/>
          </a:xfrm>
          <a:prstGeom prst="rect">
            <a:avLst/>
          </a:prstGeom>
          <a:noFill/>
          <a:ln w="9525">
            <a:noFill/>
            <a:miter lim="800000"/>
            <a:headEnd/>
            <a:tailEnd/>
          </a:ln>
        </p:spPr>
        <p:txBody>
          <a:bodyPr wrap="none">
            <a:spAutoFit/>
          </a:bodyPr>
          <a:lstStyle/>
          <a:p>
            <a:r>
              <a:rPr lang="en-US"/>
              <a:t>~ 10 fm/c</a:t>
            </a:r>
          </a:p>
        </p:txBody>
      </p:sp>
      <p:sp>
        <p:nvSpPr>
          <p:cNvPr id="16390" name="Text Box 11"/>
          <p:cNvSpPr txBox="1">
            <a:spLocks noChangeArrowheads="1"/>
          </p:cNvSpPr>
          <p:nvPr/>
        </p:nvSpPr>
        <p:spPr bwMode="auto">
          <a:xfrm>
            <a:off x="5929313" y="4071938"/>
            <a:ext cx="415925" cy="646112"/>
          </a:xfrm>
          <a:prstGeom prst="rect">
            <a:avLst/>
          </a:prstGeom>
          <a:noFill/>
          <a:ln w="9525">
            <a:noFill/>
            <a:miter lim="800000"/>
            <a:headEnd/>
            <a:tailEnd/>
          </a:ln>
        </p:spPr>
        <p:txBody>
          <a:bodyPr wrap="none">
            <a:spAutoFit/>
          </a:bodyPr>
          <a:lstStyle/>
          <a:p>
            <a:r>
              <a:rPr lang="en-US" sz="3600" baseline="0"/>
              <a:t>?</a:t>
            </a:r>
          </a:p>
        </p:txBody>
      </p:sp>
      <p:cxnSp>
        <p:nvCxnSpPr>
          <p:cNvPr id="16391" name="Прямая со стрелкой 13"/>
          <p:cNvCxnSpPr>
            <a:cxnSpLocks noChangeShapeType="1"/>
          </p:cNvCxnSpPr>
          <p:nvPr/>
        </p:nvCxnSpPr>
        <p:spPr bwMode="auto">
          <a:xfrm rot="10800000">
            <a:off x="4714875" y="4357688"/>
            <a:ext cx="1143000" cy="38100"/>
          </a:xfrm>
          <a:prstGeom prst="straightConnector1">
            <a:avLst/>
          </a:prstGeom>
          <a:noFill/>
          <a:ln w="38100" algn="ctr">
            <a:solidFill>
              <a:srgbClr val="FF0000"/>
            </a:solidFill>
            <a:round/>
            <a:headEnd/>
            <a:tailEnd type="arrow" w="med" len="med"/>
          </a:ln>
        </p:spPr>
      </p:cxn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250825" y="274638"/>
            <a:ext cx="8435975" cy="922337"/>
          </a:xfrm>
        </p:spPr>
        <p:txBody>
          <a:bodyPr/>
          <a:lstStyle/>
          <a:p>
            <a:r>
              <a:rPr lang="en-US" sz="3200" smtClean="0">
                <a:latin typeface="Times New Roman" pitchFamily="18" charset="0"/>
                <a:cs typeface="Times New Roman" pitchFamily="18" charset="0"/>
              </a:rPr>
              <a:t>Hyperon polarization in presence of magnetic field</a:t>
            </a:r>
            <a:endParaRPr lang="ru-RU" sz="3200" smtClean="0">
              <a:latin typeface="Times New Roman" pitchFamily="18" charset="0"/>
              <a:cs typeface="Times New Roman" pitchFamily="18" charset="0"/>
            </a:endParaRPr>
          </a:p>
        </p:txBody>
      </p:sp>
      <p:sp>
        <p:nvSpPr>
          <p:cNvPr id="20483" name="TextBox 3"/>
          <p:cNvSpPr txBox="1">
            <a:spLocks noChangeArrowheads="1"/>
          </p:cNvSpPr>
          <p:nvPr/>
        </p:nvSpPr>
        <p:spPr bwMode="auto">
          <a:xfrm>
            <a:off x="755650" y="1196975"/>
            <a:ext cx="1771767" cy="707886"/>
          </a:xfrm>
          <a:prstGeom prst="rect">
            <a:avLst/>
          </a:prstGeom>
          <a:noFill/>
          <a:ln w="9525">
            <a:noFill/>
            <a:miter lim="800000"/>
            <a:headEnd/>
            <a:tailEnd/>
          </a:ln>
        </p:spPr>
        <p:txBody>
          <a:bodyPr wrap="none">
            <a:spAutoFit/>
          </a:bodyPr>
          <a:lstStyle/>
          <a:p>
            <a:r>
              <a:rPr lang="en-US" sz="2000" baseline="0" dirty="0">
                <a:latin typeface="Times New Roman" pitchFamily="18" charset="0"/>
                <a:cs typeface="Times New Roman" pitchFamily="18" charset="0"/>
              </a:rPr>
              <a:t>√s = 4 -11 </a:t>
            </a:r>
            <a:r>
              <a:rPr lang="en-US" sz="2000" baseline="0" dirty="0" err="1" smtClean="0">
                <a:latin typeface="Times New Roman" pitchFamily="18" charset="0"/>
                <a:cs typeface="Times New Roman" pitchFamily="18" charset="0"/>
              </a:rPr>
              <a:t>GeV</a:t>
            </a:r>
            <a:endParaRPr lang="en-US" sz="2000" baseline="0" dirty="0" smtClean="0">
              <a:latin typeface="Times New Roman" pitchFamily="18" charset="0"/>
              <a:cs typeface="Times New Roman" pitchFamily="18" charset="0"/>
            </a:endParaRPr>
          </a:p>
          <a:p>
            <a:r>
              <a:rPr lang="en-US" sz="2000" baseline="0" dirty="0" smtClean="0">
                <a:latin typeface="Times New Roman" pitchFamily="18" charset="0"/>
                <a:cs typeface="Times New Roman" pitchFamily="18" charset="0"/>
              </a:rPr>
              <a:t>T ~ 100 </a:t>
            </a:r>
            <a:r>
              <a:rPr lang="en-US" sz="2000" baseline="0" dirty="0" err="1" smtClean="0">
                <a:latin typeface="Times New Roman" pitchFamily="18" charset="0"/>
                <a:cs typeface="Times New Roman" pitchFamily="18" charset="0"/>
              </a:rPr>
              <a:t>MeV</a:t>
            </a:r>
            <a:endParaRPr lang="en-US" sz="2000" baseline="0"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755576" y="3933056"/>
          <a:ext cx="6912768" cy="1536824"/>
        </p:xfrm>
        <a:graphic>
          <a:graphicData uri="http://schemas.openxmlformats.org/drawingml/2006/table">
            <a:tbl>
              <a:tblPr firstRow="1" bandRow="1">
                <a:tableStyleId>{5C22544A-7EE6-4342-B048-85BDC9FD1C3A}</a:tableStyleId>
              </a:tblPr>
              <a:tblGrid>
                <a:gridCol w="957256"/>
                <a:gridCol w="770936"/>
                <a:gridCol w="864096"/>
                <a:gridCol w="864096"/>
                <a:gridCol w="864096"/>
                <a:gridCol w="864096"/>
                <a:gridCol w="864096"/>
                <a:gridCol w="864096"/>
              </a:tblGrid>
              <a:tr h="431493">
                <a:tc>
                  <a:txBody>
                    <a:bodyPr/>
                    <a:lstStyle/>
                    <a:p>
                      <a:r>
                        <a:rPr lang="en-US" dirty="0" smtClean="0"/>
                        <a:t>part</a:t>
                      </a:r>
                      <a:endParaRPr lang="ru-RU" dirty="0"/>
                    </a:p>
                  </a:txBody>
                  <a:tcPr/>
                </a:tc>
                <a:tc>
                  <a:txBody>
                    <a:bodyPr/>
                    <a:lstStyle/>
                    <a:p>
                      <a:r>
                        <a:rPr lang="en-US" dirty="0" smtClean="0"/>
                        <a:t>p</a:t>
                      </a:r>
                      <a:endParaRPr lang="ru-RU" dirty="0"/>
                    </a:p>
                  </a:txBody>
                  <a:tcPr/>
                </a:tc>
                <a:tc>
                  <a:txBody>
                    <a:bodyPr/>
                    <a:lstStyle/>
                    <a:p>
                      <a:r>
                        <a:rPr lang="el-GR" dirty="0" smtClean="0">
                          <a:solidFill>
                            <a:schemeClr val="tx1"/>
                          </a:solidFill>
                          <a:latin typeface="Times New Roman" pitchFamily="18" charset="0"/>
                          <a:cs typeface="Times New Roman" pitchFamily="18" charset="0"/>
                        </a:rPr>
                        <a:t>Λ</a:t>
                      </a:r>
                      <a:endParaRPr lang="ru-RU" dirty="0">
                        <a:solidFill>
                          <a:schemeClr val="tx1"/>
                        </a:solidFill>
                      </a:endParaRPr>
                    </a:p>
                  </a:txBody>
                  <a:tcPr>
                    <a:solidFill>
                      <a:srgbClr val="FFC000">
                        <a:alpha val="49000"/>
                      </a:srgbClr>
                    </a:solidFill>
                  </a:tcPr>
                </a:tc>
                <a:tc>
                  <a:txBody>
                    <a:bodyPr/>
                    <a:lstStyle/>
                    <a:p>
                      <a:r>
                        <a:rPr lang="el-GR" dirty="0" smtClean="0">
                          <a:latin typeface="Times New Roman" pitchFamily="18" charset="0"/>
                          <a:cs typeface="Times New Roman" pitchFamily="18" charset="0"/>
                        </a:rPr>
                        <a:t>Σ</a:t>
                      </a:r>
                      <a:r>
                        <a:rPr lang="en-US"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ru-RU" dirty="0"/>
                    </a:p>
                  </a:txBody>
                  <a:tcPr/>
                </a:tc>
                <a:tc>
                  <a:txBody>
                    <a:bodyPr/>
                    <a:lstStyle/>
                    <a:p>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Σ</a:t>
                      </a:r>
                      <a:r>
                        <a:rPr lang="en-US" baseline="30000" dirty="0" smtClean="0">
                          <a:latin typeface="Times New Roman" pitchFamily="18" charset="0"/>
                          <a:cs typeface="Times New Roman" pitchFamily="18" charset="0"/>
                        </a:rPr>
                        <a:t>-</a:t>
                      </a:r>
                      <a:endParaRPr lang="ru-RU" dirty="0"/>
                    </a:p>
                  </a:txBody>
                  <a:tcPr/>
                </a:tc>
                <a:tc>
                  <a:txBody>
                    <a:bodyPr/>
                    <a:lstStyle/>
                    <a:p>
                      <a:r>
                        <a:rPr lang="el-GR" dirty="0" smtClean="0">
                          <a:latin typeface="Times New Roman" pitchFamily="18" charset="0"/>
                          <a:cs typeface="Times New Roman" pitchFamily="18" charset="0"/>
                        </a:rPr>
                        <a:t>Ξ</a:t>
                      </a:r>
                      <a:r>
                        <a:rPr lang="en-US" baseline="30000" dirty="0" smtClean="0">
                          <a:latin typeface="Times New Roman" pitchFamily="18" charset="0"/>
                          <a:cs typeface="Times New Roman" pitchFamily="18" charset="0"/>
                        </a:rPr>
                        <a:t>0</a:t>
                      </a:r>
                      <a:endParaRPr lang="ru-RU" dirty="0"/>
                    </a:p>
                  </a:txBody>
                  <a:tcPr/>
                </a:tc>
                <a:tc>
                  <a:txBody>
                    <a:bodyPr/>
                    <a:lstStyle/>
                    <a:p>
                      <a:r>
                        <a:rPr lang="el-GR" dirty="0" smtClean="0">
                          <a:solidFill>
                            <a:schemeClr val="tx1"/>
                          </a:solidFill>
                          <a:latin typeface="Times New Roman" pitchFamily="18" charset="0"/>
                          <a:cs typeface="Times New Roman" pitchFamily="18" charset="0"/>
                        </a:rPr>
                        <a:t>Ξ</a:t>
                      </a:r>
                      <a:r>
                        <a:rPr lang="en-US" baseline="30000" dirty="0" smtClean="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 </a:t>
                      </a:r>
                      <a:endParaRPr lang="ru-RU" dirty="0">
                        <a:solidFill>
                          <a:schemeClr val="tx1"/>
                        </a:solidFill>
                      </a:endParaRPr>
                    </a:p>
                  </a:txBody>
                  <a:tcPr>
                    <a:solidFill>
                      <a:srgbClr val="FFC000">
                        <a:alpha val="51000"/>
                      </a:srgbClr>
                    </a:solidFill>
                  </a:tcPr>
                </a:tc>
                <a:tc>
                  <a:txBody>
                    <a:bodyPr/>
                    <a:lstStyle/>
                    <a:p>
                      <a:r>
                        <a:rPr lang="el-GR" dirty="0" smtClean="0">
                          <a:solidFill>
                            <a:schemeClr val="tx1"/>
                          </a:solidFill>
                          <a:latin typeface="Times New Roman" pitchFamily="18" charset="0"/>
                          <a:cs typeface="Times New Roman" pitchFamily="18" charset="0"/>
                        </a:rPr>
                        <a:t>Ω</a:t>
                      </a:r>
                      <a:r>
                        <a:rPr lang="en-US" baseline="30000" dirty="0" smtClean="0">
                          <a:solidFill>
                            <a:schemeClr val="tx1"/>
                          </a:solidFill>
                          <a:latin typeface="Times New Roman" pitchFamily="18" charset="0"/>
                          <a:cs typeface="Times New Roman" pitchFamily="18" charset="0"/>
                        </a:rPr>
                        <a:t>-</a:t>
                      </a:r>
                      <a:endParaRPr lang="ru-RU" dirty="0">
                        <a:solidFill>
                          <a:schemeClr val="tx1"/>
                        </a:solidFill>
                      </a:endParaRPr>
                    </a:p>
                  </a:txBody>
                  <a:tcPr>
                    <a:solidFill>
                      <a:srgbClr val="FFC000">
                        <a:alpha val="52000"/>
                      </a:srgbClr>
                    </a:solidFill>
                  </a:tcPr>
                </a:tc>
              </a:tr>
              <a:tr h="673838">
                <a:tc>
                  <a:txBody>
                    <a:bodyPr/>
                    <a:lstStyle/>
                    <a:p>
                      <a:r>
                        <a:rPr lang="en-US" sz="1600" dirty="0" smtClean="0">
                          <a:latin typeface="Times New Roman" pitchFamily="18" charset="0"/>
                          <a:cs typeface="Times New Roman" pitchFamily="18" charset="0"/>
                        </a:rPr>
                        <a:t>|</a:t>
                      </a:r>
                      <a:r>
                        <a:rPr lang="el-GR" sz="1600" dirty="0" smtClean="0">
                          <a:latin typeface="Times New Roman" pitchFamily="18" charset="0"/>
                          <a:cs typeface="Times New Roman" pitchFamily="18" charset="0"/>
                        </a:rPr>
                        <a:t>μ</a:t>
                      </a:r>
                      <a:r>
                        <a:rPr lang="en-US" sz="1600" baseline="-25000" dirty="0" smtClean="0">
                          <a:latin typeface="Times New Roman" pitchFamily="18" charset="0"/>
                          <a:cs typeface="Times New Roman" pitchFamily="18" charset="0"/>
                        </a:rPr>
                        <a:t>h</a:t>
                      </a:r>
                      <a:r>
                        <a:rPr lang="en-US" sz="1600" dirty="0" smtClean="0">
                          <a:latin typeface="Times New Roman" pitchFamily="18" charset="0"/>
                          <a:cs typeface="Times New Roman" pitchFamily="18" charset="0"/>
                        </a:rPr>
                        <a:t> B</a:t>
                      </a:r>
                      <a:r>
                        <a:rPr lang="en-US" sz="1600" baseline="-25000" dirty="0" smtClean="0">
                          <a:latin typeface="Times New Roman" pitchFamily="18" charset="0"/>
                          <a:cs typeface="Times New Roman" pitchFamily="18" charset="0"/>
                        </a:rPr>
                        <a:t>y</a:t>
                      </a:r>
                      <a:r>
                        <a:rPr lang="en-US" sz="1600" baseline="0" dirty="0" smtClean="0">
                          <a:latin typeface="Times New Roman" pitchFamily="18" charset="0"/>
                          <a:cs typeface="Times New Roman" pitchFamily="18" charset="0"/>
                        </a:rPr>
                        <a:t>|, (</a:t>
                      </a:r>
                      <a:r>
                        <a:rPr lang="en-US" sz="1600" baseline="0" dirty="0" err="1" smtClean="0">
                          <a:latin typeface="Times New Roman" pitchFamily="18" charset="0"/>
                          <a:cs typeface="Times New Roman" pitchFamily="18" charset="0"/>
                        </a:rPr>
                        <a:t>MeV</a:t>
                      </a:r>
                      <a:r>
                        <a:rPr lang="en-US" sz="1600" baseline="0" dirty="0" smtClean="0">
                          <a:latin typeface="Times New Roman" pitchFamily="18" charset="0"/>
                          <a:cs typeface="Times New Roman" pitchFamily="18" charset="0"/>
                        </a:rPr>
                        <a:t>)</a:t>
                      </a:r>
                      <a:endParaRPr lang="ru-RU" sz="1600" dirty="0"/>
                    </a:p>
                  </a:txBody>
                  <a:tcPr/>
                </a:tc>
                <a:tc>
                  <a:txBody>
                    <a:bodyPr/>
                    <a:lstStyle/>
                    <a:p>
                      <a:r>
                        <a:rPr lang="en-US" sz="1600" dirty="0" smtClean="0">
                          <a:latin typeface="Times New Roman" pitchFamily="18" charset="0"/>
                          <a:cs typeface="Times New Roman" pitchFamily="18" charset="0"/>
                        </a:rPr>
                        <a:t>0.091</a:t>
                      </a:r>
                      <a:endParaRPr lang="ru-RU" sz="1600" dirty="0"/>
                    </a:p>
                  </a:txBody>
                  <a:tcPr/>
                </a:tc>
                <a:tc>
                  <a:txBody>
                    <a:bodyPr/>
                    <a:lstStyle/>
                    <a:p>
                      <a:r>
                        <a:rPr lang="en-US" sz="1600" dirty="0" smtClean="0">
                          <a:latin typeface="Times New Roman" pitchFamily="18" charset="0"/>
                          <a:cs typeface="Times New Roman" pitchFamily="18" charset="0"/>
                        </a:rPr>
                        <a:t>0.019</a:t>
                      </a:r>
                      <a:endParaRPr lang="ru-RU" sz="1600" dirty="0"/>
                    </a:p>
                  </a:txBody>
                  <a:tcPr>
                    <a:solidFill>
                      <a:srgbClr val="FFC000">
                        <a:alpha val="49000"/>
                      </a:srgbClr>
                    </a:solidFill>
                  </a:tcPr>
                </a:tc>
                <a:tc>
                  <a:txBody>
                    <a:bodyPr/>
                    <a:lstStyle/>
                    <a:p>
                      <a:r>
                        <a:rPr lang="en-US" sz="1600" dirty="0" smtClean="0">
                          <a:latin typeface="Times New Roman" pitchFamily="18" charset="0"/>
                          <a:cs typeface="Times New Roman" pitchFamily="18" charset="0"/>
                        </a:rPr>
                        <a:t>0.077 </a:t>
                      </a:r>
                      <a:endParaRPr lang="ru-RU" sz="1600" dirty="0"/>
                    </a:p>
                  </a:txBody>
                  <a:tcPr/>
                </a:tc>
                <a:tc>
                  <a:txBody>
                    <a:bodyPr/>
                    <a:lstStyle/>
                    <a:p>
                      <a:r>
                        <a:rPr lang="en-US" sz="1600" dirty="0" smtClean="0">
                          <a:latin typeface="Times New Roman" pitchFamily="18" charset="0"/>
                          <a:cs typeface="Times New Roman" pitchFamily="18" charset="0"/>
                        </a:rPr>
                        <a:t>0.037 </a:t>
                      </a:r>
                      <a:endParaRPr lang="ru-RU" sz="1600" dirty="0"/>
                    </a:p>
                  </a:txBody>
                  <a:tcPr/>
                </a:tc>
                <a:tc>
                  <a:txBody>
                    <a:bodyPr/>
                    <a:lstStyle/>
                    <a:p>
                      <a:r>
                        <a:rPr lang="en-US" sz="1600" dirty="0" smtClean="0">
                          <a:latin typeface="Times New Roman" pitchFamily="18" charset="0"/>
                          <a:cs typeface="Times New Roman" pitchFamily="18" charset="0"/>
                        </a:rPr>
                        <a:t>0.039</a:t>
                      </a:r>
                      <a:endParaRPr lang="ru-RU" sz="1600" dirty="0"/>
                    </a:p>
                  </a:txBody>
                  <a:tcPr/>
                </a:tc>
                <a:tc>
                  <a:txBody>
                    <a:bodyPr/>
                    <a:lstStyle/>
                    <a:p>
                      <a:r>
                        <a:rPr lang="en-US" sz="1600" dirty="0" smtClean="0">
                          <a:latin typeface="Times New Roman" pitchFamily="18" charset="0"/>
                          <a:cs typeface="Times New Roman" pitchFamily="18" charset="0"/>
                        </a:rPr>
                        <a:t>0.020</a:t>
                      </a:r>
                      <a:endParaRPr lang="ru-RU" sz="1600" dirty="0"/>
                    </a:p>
                  </a:txBody>
                  <a:tcPr>
                    <a:solidFill>
                      <a:srgbClr val="FFC000">
                        <a:alpha val="51000"/>
                      </a:srgbClr>
                    </a:solidFill>
                  </a:tcPr>
                </a:tc>
                <a:tc>
                  <a:txBody>
                    <a:bodyPr/>
                    <a:lstStyle/>
                    <a:p>
                      <a:r>
                        <a:rPr lang="en-US" sz="1600" dirty="0" smtClean="0">
                          <a:latin typeface="Times New Roman" pitchFamily="18" charset="0"/>
                          <a:cs typeface="Times New Roman" pitchFamily="18" charset="0"/>
                        </a:rPr>
                        <a:t>0.064</a:t>
                      </a:r>
                      <a:endParaRPr lang="ru-RU" sz="1600" dirty="0"/>
                    </a:p>
                  </a:txBody>
                  <a:tcPr>
                    <a:solidFill>
                      <a:srgbClr val="FFC000">
                        <a:alpha val="52000"/>
                      </a:srgbClr>
                    </a:solidFill>
                  </a:tcPr>
                </a:tc>
              </a:tr>
              <a:tr h="431493">
                <a:tc>
                  <a:txBody>
                    <a:bodyPr/>
                    <a:lstStyle/>
                    <a:p>
                      <a:r>
                        <a:rPr lang="en-US" sz="1600" dirty="0" smtClean="0">
                          <a:latin typeface="Times New Roman" pitchFamily="18" charset="0"/>
                          <a:cs typeface="Times New Roman" pitchFamily="18" charset="0"/>
                        </a:rPr>
                        <a:t>P, (%)</a:t>
                      </a:r>
                      <a:endParaRPr lang="ru-RU"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0.2</a:t>
                      </a:r>
                      <a:endParaRPr lang="ru-RU"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0.04</a:t>
                      </a:r>
                      <a:endParaRPr lang="ru-RU" sz="1600" dirty="0">
                        <a:latin typeface="Times New Roman" pitchFamily="18" charset="0"/>
                        <a:cs typeface="Times New Roman" pitchFamily="18" charset="0"/>
                      </a:endParaRPr>
                    </a:p>
                  </a:txBody>
                  <a:tcPr>
                    <a:solidFill>
                      <a:srgbClr val="FFC000">
                        <a:alpha val="49000"/>
                      </a:srgbClr>
                    </a:solidFill>
                  </a:tcPr>
                </a:tc>
                <a:tc>
                  <a:txBody>
                    <a:bodyPr/>
                    <a:lstStyle/>
                    <a:p>
                      <a:r>
                        <a:rPr lang="en-US" sz="1600" dirty="0" smtClean="0">
                          <a:latin typeface="Times New Roman" pitchFamily="18" charset="0"/>
                          <a:cs typeface="Times New Roman" pitchFamily="18" charset="0"/>
                        </a:rPr>
                        <a:t>0.15</a:t>
                      </a:r>
                      <a:endParaRPr lang="ru-RU"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0.07</a:t>
                      </a:r>
                      <a:endParaRPr lang="ru-RU"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0.07</a:t>
                      </a:r>
                      <a:endParaRPr lang="ru-RU"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0.04</a:t>
                      </a:r>
                      <a:endParaRPr lang="ru-RU" sz="1600" dirty="0">
                        <a:latin typeface="Times New Roman" pitchFamily="18" charset="0"/>
                        <a:cs typeface="Times New Roman" pitchFamily="18" charset="0"/>
                      </a:endParaRPr>
                    </a:p>
                  </a:txBody>
                  <a:tcPr>
                    <a:solidFill>
                      <a:srgbClr val="FFC000">
                        <a:alpha val="51000"/>
                      </a:srgbClr>
                    </a:solidFill>
                  </a:tcPr>
                </a:tc>
                <a:tc>
                  <a:txBody>
                    <a:bodyPr/>
                    <a:lstStyle/>
                    <a:p>
                      <a:r>
                        <a:rPr lang="en-US" sz="1600" dirty="0" smtClean="0">
                          <a:latin typeface="Times New Roman" pitchFamily="18" charset="0"/>
                          <a:cs typeface="Times New Roman" pitchFamily="18" charset="0"/>
                        </a:rPr>
                        <a:t>0.13</a:t>
                      </a:r>
                      <a:endParaRPr lang="ru-RU" sz="1600" dirty="0">
                        <a:latin typeface="Times New Roman" pitchFamily="18" charset="0"/>
                        <a:cs typeface="Times New Roman" pitchFamily="18" charset="0"/>
                      </a:endParaRPr>
                    </a:p>
                  </a:txBody>
                  <a:tcPr>
                    <a:solidFill>
                      <a:srgbClr val="FFC000">
                        <a:alpha val="52000"/>
                      </a:srgbClr>
                    </a:solidFill>
                  </a:tcPr>
                </a:tc>
              </a:tr>
            </a:tbl>
          </a:graphicData>
        </a:graphic>
      </p:graphicFrame>
      <p:sp>
        <p:nvSpPr>
          <p:cNvPr id="20522" name="TextBox 3"/>
          <p:cNvSpPr txBox="1">
            <a:spLocks noChangeArrowheads="1"/>
          </p:cNvSpPr>
          <p:nvPr/>
        </p:nvSpPr>
        <p:spPr bwMode="auto">
          <a:xfrm>
            <a:off x="683568" y="1916832"/>
            <a:ext cx="8208912" cy="2123658"/>
          </a:xfrm>
          <a:prstGeom prst="rect">
            <a:avLst/>
          </a:prstGeom>
          <a:noFill/>
          <a:ln w="9525">
            <a:noFill/>
            <a:miter lim="800000"/>
            <a:headEnd/>
            <a:tailEnd/>
          </a:ln>
        </p:spPr>
        <p:txBody>
          <a:bodyPr wrap="square">
            <a:spAutoFit/>
          </a:bodyPr>
          <a:lstStyle/>
          <a:p>
            <a:r>
              <a:rPr lang="en-US" baseline="0" dirty="0">
                <a:latin typeface="Times New Roman" pitchFamily="18" charset="0"/>
                <a:cs typeface="Times New Roman" pitchFamily="18" charset="0"/>
              </a:rPr>
              <a:t>Magnetic Field :  By ≈ 1012 </a:t>
            </a:r>
            <a:r>
              <a:rPr lang="en-US" baseline="0" dirty="0" smtClean="0">
                <a:latin typeface="Times New Roman" pitchFamily="18" charset="0"/>
                <a:cs typeface="Times New Roman" pitchFamily="18" charset="0"/>
              </a:rPr>
              <a:t>Tesla </a:t>
            </a:r>
            <a:r>
              <a:rPr lang="en-US" baseline="0" dirty="0">
                <a:latin typeface="Times New Roman" pitchFamily="18" charset="0"/>
                <a:cs typeface="Times New Roman" pitchFamily="18" charset="0"/>
              </a:rPr>
              <a:t>		</a:t>
            </a:r>
            <a:r>
              <a:rPr lang="en-US" i="1" baseline="0" dirty="0">
                <a:latin typeface="Times New Roman" pitchFamily="18" charset="0"/>
                <a:cs typeface="Times New Roman" pitchFamily="18" charset="0"/>
              </a:rPr>
              <a:t>V.</a:t>
            </a:r>
            <a:r>
              <a:rPr lang="en-US" baseline="0" dirty="0">
                <a:latin typeface="Times New Roman" pitchFamily="18" charset="0"/>
                <a:cs typeface="Times New Roman" pitchFamily="18" charset="0"/>
              </a:rPr>
              <a:t> </a:t>
            </a:r>
            <a:r>
              <a:rPr lang="en-US" i="1" baseline="0" dirty="0" err="1">
                <a:latin typeface="Times New Roman" pitchFamily="18" charset="0"/>
                <a:cs typeface="Times New Roman" pitchFamily="18" charset="0"/>
              </a:rPr>
              <a:t>Skokov</a:t>
            </a:r>
            <a:r>
              <a:rPr lang="en-US" i="1" baseline="0" dirty="0">
                <a:latin typeface="Times New Roman" pitchFamily="18" charset="0"/>
                <a:cs typeface="Times New Roman" pitchFamily="18" charset="0"/>
              </a:rPr>
              <a:t> et. al, </a:t>
            </a:r>
            <a:r>
              <a:rPr lang="en-US" i="1" baseline="0" dirty="0" err="1">
                <a:latin typeface="Times New Roman" pitchFamily="18" charset="0"/>
                <a:cs typeface="Times New Roman" pitchFamily="18" charset="0"/>
              </a:rPr>
              <a:t>Mod.Phys.Lett</a:t>
            </a:r>
            <a:r>
              <a:rPr lang="en-US" i="1" baseline="0" dirty="0">
                <a:latin typeface="Times New Roman" pitchFamily="18" charset="0"/>
                <a:cs typeface="Times New Roman" pitchFamily="18" charset="0"/>
              </a:rPr>
              <a:t>., 2009 </a:t>
            </a:r>
          </a:p>
          <a:p>
            <a:endParaRPr lang="en-US" baseline="0" dirty="0">
              <a:latin typeface="Times New Roman" pitchFamily="18" charset="0"/>
              <a:cs typeface="Times New Roman" pitchFamily="18" charset="0"/>
            </a:endParaRPr>
          </a:p>
          <a:p>
            <a:r>
              <a:rPr lang="en-US" baseline="0" dirty="0">
                <a:latin typeface="Times New Roman" pitchFamily="18" charset="0"/>
                <a:cs typeface="Times New Roman" pitchFamily="18" charset="0"/>
              </a:rPr>
              <a:t>Nuclear </a:t>
            </a:r>
            <a:r>
              <a:rPr lang="en-US" baseline="0" dirty="0" err="1">
                <a:latin typeface="Times New Roman" pitchFamily="18" charset="0"/>
                <a:cs typeface="Times New Roman" pitchFamily="18" charset="0"/>
              </a:rPr>
              <a:t>magneton</a:t>
            </a:r>
            <a:r>
              <a:rPr lang="en-US" baseline="0" dirty="0">
                <a:latin typeface="Times New Roman" pitchFamily="18" charset="0"/>
                <a:cs typeface="Times New Roman" pitchFamily="18" charset="0"/>
              </a:rPr>
              <a:t>: 	</a:t>
            </a:r>
            <a:r>
              <a:rPr lang="el-GR" baseline="0" dirty="0">
                <a:latin typeface="Times New Roman" pitchFamily="18" charset="0"/>
                <a:cs typeface="Times New Roman" pitchFamily="18" charset="0"/>
              </a:rPr>
              <a:t>μ</a:t>
            </a:r>
            <a:r>
              <a:rPr lang="en-US" baseline="0" dirty="0">
                <a:latin typeface="Times New Roman" pitchFamily="18" charset="0"/>
                <a:cs typeface="Times New Roman" pitchFamily="18" charset="0"/>
              </a:rPr>
              <a:t>N</a:t>
            </a:r>
            <a:r>
              <a:rPr lang="en-US" b="1" baseline="0" dirty="0">
                <a:latin typeface="Times New Roman" pitchFamily="18" charset="0"/>
                <a:cs typeface="Times New Roman" pitchFamily="18" charset="0"/>
              </a:rPr>
              <a:t> </a:t>
            </a:r>
            <a:r>
              <a:rPr lang="en-US" baseline="0" dirty="0">
                <a:latin typeface="Times New Roman" pitchFamily="18" charset="0"/>
                <a:cs typeface="Times New Roman" pitchFamily="18" charset="0"/>
              </a:rPr>
              <a:t>= 3.15·10-14 </a:t>
            </a:r>
            <a:r>
              <a:rPr lang="en-US" baseline="0" dirty="0" err="1" smtClean="0">
                <a:latin typeface="Times New Roman" pitchFamily="18" charset="0"/>
                <a:cs typeface="Times New Roman" pitchFamily="18" charset="0"/>
              </a:rPr>
              <a:t>MeV</a:t>
            </a:r>
            <a:r>
              <a:rPr lang="en-US" baseline="0" dirty="0" smtClean="0">
                <a:latin typeface="Times New Roman" pitchFamily="18" charset="0"/>
                <a:cs typeface="Times New Roman" pitchFamily="18" charset="0"/>
              </a:rPr>
              <a:t>/Tesla</a:t>
            </a:r>
            <a:endParaRPr lang="en-US" baseline="0" dirty="0">
              <a:latin typeface="Times New Roman" pitchFamily="18" charset="0"/>
              <a:cs typeface="Times New Roman" pitchFamily="18" charset="0"/>
            </a:endParaRPr>
          </a:p>
          <a:p>
            <a:endParaRPr lang="en-US" baseline="0" dirty="0">
              <a:latin typeface="Times New Roman" pitchFamily="18" charset="0"/>
              <a:cs typeface="Times New Roman" pitchFamily="18" charset="0"/>
            </a:endParaRPr>
          </a:p>
          <a:p>
            <a:r>
              <a:rPr lang="en-US" baseline="0" dirty="0">
                <a:latin typeface="Times New Roman" pitchFamily="18" charset="0"/>
                <a:cs typeface="Times New Roman" pitchFamily="18" charset="0"/>
              </a:rPr>
              <a:t>E=-</a:t>
            </a:r>
            <a:r>
              <a:rPr lang="el-GR" b="1" baseline="0" dirty="0">
                <a:latin typeface="Times New Roman" pitchFamily="18" charset="0"/>
                <a:cs typeface="Times New Roman" pitchFamily="18" charset="0"/>
              </a:rPr>
              <a:t>μ</a:t>
            </a:r>
            <a:r>
              <a:rPr lang="en-US" b="1" baseline="0" dirty="0">
                <a:latin typeface="Times New Roman" pitchFamily="18" charset="0"/>
                <a:cs typeface="Times New Roman" pitchFamily="18" charset="0"/>
              </a:rPr>
              <a:t>h</a:t>
            </a:r>
            <a:r>
              <a:rPr lang="en-US" baseline="0" dirty="0">
                <a:latin typeface="Times New Roman" pitchFamily="18" charset="0"/>
                <a:cs typeface="Times New Roman" pitchFamily="18" charset="0"/>
              </a:rPr>
              <a:t> </a:t>
            </a:r>
            <a:r>
              <a:rPr lang="en-US" b="1" baseline="0" dirty="0">
                <a:latin typeface="Times New Roman" pitchFamily="18" charset="0"/>
                <a:cs typeface="Times New Roman" pitchFamily="18" charset="0"/>
              </a:rPr>
              <a:t>B</a:t>
            </a:r>
          </a:p>
          <a:p>
            <a:endParaRPr lang="en-US" dirty="0"/>
          </a:p>
          <a:p>
            <a:endParaRPr lang="ru-RU" dirty="0"/>
          </a:p>
        </p:txBody>
      </p:sp>
      <p:sp>
        <p:nvSpPr>
          <p:cNvPr id="8" name="Заголовок 1"/>
          <p:cNvSpPr txBox="1">
            <a:spLocks/>
          </p:cNvSpPr>
          <p:nvPr/>
        </p:nvSpPr>
        <p:spPr bwMode="auto">
          <a:xfrm>
            <a:off x="467544" y="5805264"/>
            <a:ext cx="8352928" cy="820738"/>
          </a:xfrm>
          <a:prstGeom prst="rect">
            <a:avLst/>
          </a:prstGeom>
          <a:noFill/>
          <a:ln w="9525">
            <a:noFill/>
            <a:miter lim="800000"/>
            <a:headEnd/>
            <a:tailEnd/>
          </a:ln>
        </p:spPr>
        <p:txBody>
          <a:bodyPr anchor="ctr"/>
          <a:lstStyle/>
          <a:p>
            <a:pPr algn="ctr" eaLnBrk="0" hangingPunct="0">
              <a:defRPr/>
            </a:pPr>
            <a:r>
              <a:rPr lang="en-US" altLang="zh-CN" sz="2000" b="1" baseline="0" dirty="0" smtClean="0">
                <a:latin typeface="Arial Narrow" pitchFamily="34" charset="0"/>
                <a:ea typeface="+mj-ea"/>
                <a:cs typeface="+mj-cs"/>
              </a:rPr>
              <a:t>Polarization  </a:t>
            </a:r>
            <a:r>
              <a:rPr lang="en-US" altLang="zh-CN" sz="2000" b="1" baseline="0" dirty="0">
                <a:latin typeface="Arial Narrow" pitchFamily="34" charset="0"/>
                <a:ea typeface="+mj-ea"/>
                <a:cs typeface="+mj-cs"/>
              </a:rPr>
              <a:t>induced by the magnetic field created in HIC is </a:t>
            </a:r>
            <a:r>
              <a:rPr lang="en-US" altLang="zh-CN" sz="2000" baseline="0" dirty="0" smtClean="0">
                <a:latin typeface="Arial Narrow" pitchFamily="34" charset="0"/>
                <a:ea typeface="+mj-ea"/>
                <a:cs typeface="+mj-cs"/>
              </a:rPr>
              <a:t>rather small!</a:t>
            </a:r>
            <a:r>
              <a:rPr lang="en-US" altLang="zh-CN" sz="2000" b="1" dirty="0" smtClean="0">
                <a:latin typeface="Arial Narrow" pitchFamily="34" charset="0"/>
                <a:ea typeface="+mj-ea"/>
                <a:cs typeface="+mj-cs"/>
              </a:rPr>
              <a:t>.</a:t>
            </a:r>
            <a:endParaRPr lang="ru-RU" sz="2000" dirty="0">
              <a:latin typeface="+mj-lt"/>
              <a:ea typeface="+mj-ea"/>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Заголовок 1"/>
          <p:cNvSpPr>
            <a:spLocks noGrp="1"/>
          </p:cNvSpPr>
          <p:nvPr>
            <p:ph type="title"/>
          </p:nvPr>
        </p:nvSpPr>
        <p:spPr>
          <a:xfrm>
            <a:off x="1692275" y="188913"/>
            <a:ext cx="5338763" cy="792162"/>
          </a:xfrm>
        </p:spPr>
        <p:txBody>
          <a:bodyPr/>
          <a:lstStyle/>
          <a:p>
            <a:r>
              <a:rPr lang="en-US" altLang="zh-CN" sz="2800" b="1" dirty="0" smtClean="0">
                <a:latin typeface="Arial Narrow" pitchFamily="34" charset="0"/>
              </a:rPr>
              <a:t>Global </a:t>
            </a:r>
            <a:r>
              <a:rPr lang="en-US" altLang="zh-CN" sz="2800" b="1" dirty="0" err="1" smtClean="0">
                <a:latin typeface="Arial Narrow" pitchFamily="34" charset="0"/>
              </a:rPr>
              <a:t>Hyperon</a:t>
            </a:r>
            <a:r>
              <a:rPr lang="en-US" altLang="zh-CN" sz="2800" b="1" dirty="0" smtClean="0">
                <a:latin typeface="Arial Narrow" pitchFamily="34" charset="0"/>
              </a:rPr>
              <a:t> Polarization induced by Orbital Angular Momentum?</a:t>
            </a:r>
            <a:endParaRPr lang="ru-RU" dirty="0" smtClean="0"/>
          </a:p>
        </p:txBody>
      </p:sp>
      <p:sp>
        <p:nvSpPr>
          <p:cNvPr id="44" name="Заголовок 1"/>
          <p:cNvSpPr txBox="1">
            <a:spLocks/>
          </p:cNvSpPr>
          <p:nvPr/>
        </p:nvSpPr>
        <p:spPr bwMode="auto">
          <a:xfrm>
            <a:off x="250825" y="1341438"/>
            <a:ext cx="3744913" cy="704850"/>
          </a:xfrm>
          <a:prstGeom prst="rect">
            <a:avLst/>
          </a:prstGeom>
          <a:noFill/>
          <a:ln w="9525">
            <a:noFill/>
            <a:miter lim="800000"/>
            <a:headEnd/>
            <a:tailEnd/>
          </a:ln>
        </p:spPr>
        <p:txBody>
          <a:bodyPr anchor="ctr"/>
          <a:lstStyle/>
          <a:p>
            <a:pPr algn="ctr" eaLnBrk="0" hangingPunct="0">
              <a:defRPr/>
            </a:pPr>
            <a:r>
              <a:rPr lang="en-US" altLang="zh-CN" sz="2000" b="1" baseline="0" dirty="0">
                <a:latin typeface="Arial Narrow" pitchFamily="34" charset="0"/>
                <a:ea typeface="+mj-ea"/>
                <a:cs typeface="+mj-cs"/>
              </a:rPr>
              <a:t>Large Orbital Angular M</a:t>
            </a:r>
            <a:r>
              <a:rPr lang="en-US" altLang="zh-CN" sz="2000" b="1" baseline="0" dirty="0" err="1">
                <a:latin typeface="Arial Narrow" pitchFamily="34" charset="0"/>
                <a:ea typeface="+mj-ea"/>
                <a:cs typeface="+mj-cs"/>
              </a:rPr>
              <a:t>omentum</a:t>
            </a:r>
            <a:endParaRPr lang="ru-RU" sz="2000" baseline="0" dirty="0">
              <a:latin typeface="+mj-lt"/>
              <a:ea typeface="+mj-ea"/>
              <a:cs typeface="+mj-cs"/>
            </a:endParaRPr>
          </a:p>
        </p:txBody>
      </p:sp>
      <p:grpSp>
        <p:nvGrpSpPr>
          <p:cNvPr id="2" name="Группа 61"/>
          <p:cNvGrpSpPr>
            <a:grpSpLocks/>
          </p:cNvGrpSpPr>
          <p:nvPr/>
        </p:nvGrpSpPr>
        <p:grpSpPr bwMode="auto">
          <a:xfrm>
            <a:off x="250825" y="2276475"/>
            <a:ext cx="3849688" cy="2838450"/>
            <a:chOff x="4644008" y="2970772"/>
            <a:chExt cx="3849315" cy="2838412"/>
          </a:xfrm>
        </p:grpSpPr>
        <p:pic>
          <p:nvPicPr>
            <p:cNvPr id="3083" name="Picture 4"/>
            <p:cNvPicPr>
              <a:picLocks noChangeAspect="1" noChangeArrowheads="1"/>
            </p:cNvPicPr>
            <p:nvPr/>
          </p:nvPicPr>
          <p:blipFill>
            <a:blip r:embed="rId4" cstate="print"/>
            <a:srcRect/>
            <a:stretch>
              <a:fillRect/>
            </a:stretch>
          </p:blipFill>
          <p:spPr bwMode="auto">
            <a:xfrm>
              <a:off x="4644008" y="2970772"/>
              <a:ext cx="3849315" cy="2838412"/>
            </a:xfrm>
            <a:prstGeom prst="rect">
              <a:avLst/>
            </a:prstGeom>
            <a:noFill/>
            <a:ln w="9525">
              <a:noFill/>
              <a:round/>
              <a:headEnd/>
              <a:tailEnd/>
            </a:ln>
          </p:spPr>
        </p:pic>
        <p:sp>
          <p:nvSpPr>
            <p:cNvPr id="3084" name="AutoShape 247"/>
            <p:cNvSpPr>
              <a:spLocks noChangeArrowheads="1"/>
            </p:cNvSpPr>
            <p:nvPr/>
          </p:nvSpPr>
          <p:spPr bwMode="auto">
            <a:xfrm rot="10800000">
              <a:off x="6444208" y="3501008"/>
              <a:ext cx="483060" cy="478812"/>
            </a:xfrm>
            <a:prstGeom prst="curvedRightArrow">
              <a:avLst>
                <a:gd name="adj1" fmla="val 20000"/>
                <a:gd name="adj2" fmla="val 40000"/>
                <a:gd name="adj3" fmla="val 33335"/>
              </a:avLst>
            </a:prstGeom>
            <a:solidFill>
              <a:srgbClr val="FFFFFF"/>
            </a:solidFill>
            <a:ln w="9525">
              <a:solidFill>
                <a:schemeClr val="tx1"/>
              </a:solidFill>
              <a:miter lim="800000"/>
              <a:headEnd/>
              <a:tailEnd/>
            </a:ln>
          </p:spPr>
          <p:txBody>
            <a:bodyPr wrap="none" anchor="ctr"/>
            <a:lstStyle/>
            <a:p>
              <a:endParaRPr lang="ru-RU"/>
            </a:p>
          </p:txBody>
        </p:sp>
      </p:grpSp>
      <p:sp>
        <p:nvSpPr>
          <p:cNvPr id="67" name="Стрелка вправо 66"/>
          <p:cNvSpPr/>
          <p:nvPr/>
        </p:nvSpPr>
        <p:spPr>
          <a:xfrm rot="16200000">
            <a:off x="1922463" y="2765425"/>
            <a:ext cx="623888" cy="7778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79" name="TextBox 67"/>
          <p:cNvSpPr txBox="1">
            <a:spLocks noChangeArrowheads="1"/>
          </p:cNvSpPr>
          <p:nvPr/>
        </p:nvSpPr>
        <p:spPr bwMode="auto">
          <a:xfrm>
            <a:off x="2051050" y="2060575"/>
            <a:ext cx="441325" cy="400050"/>
          </a:xfrm>
          <a:prstGeom prst="rect">
            <a:avLst/>
          </a:prstGeom>
          <a:noFill/>
          <a:ln w="9525">
            <a:noFill/>
            <a:miter lim="800000"/>
            <a:headEnd/>
            <a:tailEnd/>
          </a:ln>
        </p:spPr>
        <p:txBody>
          <a:bodyPr wrap="none">
            <a:spAutoFit/>
          </a:bodyPr>
          <a:lstStyle/>
          <a:p>
            <a:r>
              <a:rPr lang="en-US" sz="2000" b="1">
                <a:latin typeface="Times New Roman" pitchFamily="18" charset="0"/>
                <a:cs typeface="Times New Roman" pitchFamily="18" charset="0"/>
              </a:rPr>
              <a:t>L</a:t>
            </a:r>
            <a:r>
              <a:rPr lang="en-US" sz="2000" baseline="-25000">
                <a:latin typeface="Times New Roman" pitchFamily="18" charset="0"/>
                <a:cs typeface="Times New Roman" pitchFamily="18" charset="0"/>
              </a:rPr>
              <a:t>y</a:t>
            </a:r>
            <a:endParaRPr lang="ru-RU" sz="2000">
              <a:latin typeface="Times New Roman" pitchFamily="18" charset="0"/>
              <a:cs typeface="Times New Roman" pitchFamily="18" charset="0"/>
            </a:endParaRPr>
          </a:p>
        </p:txBody>
      </p:sp>
      <p:graphicFrame>
        <p:nvGraphicFramePr>
          <p:cNvPr id="3074" name="Object 11"/>
          <p:cNvGraphicFramePr>
            <a:graphicFrameLocks noChangeAspect="1"/>
          </p:cNvGraphicFramePr>
          <p:nvPr/>
        </p:nvGraphicFramePr>
        <p:xfrm>
          <a:off x="4716463" y="1039813"/>
          <a:ext cx="3746500" cy="5140325"/>
        </p:xfrm>
        <a:graphic>
          <a:graphicData uri="http://schemas.openxmlformats.org/presentationml/2006/ole">
            <p:oleObj spid="_x0000_s92162" name="Формула" r:id="rId5" imgW="1968480" imgH="2705040" progId="Equation.3">
              <p:embed/>
            </p:oleObj>
          </a:graphicData>
        </a:graphic>
      </p:graphicFrame>
      <p:sp>
        <p:nvSpPr>
          <p:cNvPr id="3080" name="TextBox 14"/>
          <p:cNvSpPr txBox="1">
            <a:spLocks noChangeArrowheads="1"/>
          </p:cNvSpPr>
          <p:nvPr/>
        </p:nvSpPr>
        <p:spPr bwMode="auto">
          <a:xfrm>
            <a:off x="4859338" y="3068638"/>
            <a:ext cx="4301370" cy="400110"/>
          </a:xfrm>
          <a:prstGeom prst="rect">
            <a:avLst/>
          </a:prstGeom>
          <a:noFill/>
          <a:ln w="9525">
            <a:noFill/>
            <a:miter lim="800000"/>
            <a:headEnd/>
            <a:tailEnd/>
          </a:ln>
        </p:spPr>
        <p:txBody>
          <a:bodyPr wrap="none">
            <a:spAutoFit/>
          </a:bodyPr>
          <a:lstStyle/>
          <a:p>
            <a:r>
              <a:rPr lang="en-US" sz="2000" baseline="0" dirty="0">
                <a:solidFill>
                  <a:srgbClr val="FF0000"/>
                </a:solidFill>
                <a:latin typeface="Times New Roman" pitchFamily="18" charset="0"/>
                <a:cs typeface="Times New Roman" pitchFamily="18" charset="0"/>
              </a:rPr>
              <a:t>No evidence for Polarization at RHIC</a:t>
            </a:r>
            <a:endParaRPr lang="ru-RU" sz="2000" baseline="0" dirty="0">
              <a:solidFill>
                <a:srgbClr val="FF0000"/>
              </a:solidFill>
              <a:latin typeface="Times New Roman" pitchFamily="18" charset="0"/>
              <a:cs typeface="Times New Roman" pitchFamily="18" charset="0"/>
            </a:endParaRPr>
          </a:p>
        </p:txBody>
      </p:sp>
      <p:sp>
        <p:nvSpPr>
          <p:cNvPr id="3081" name="TextBox 16"/>
          <p:cNvSpPr txBox="1">
            <a:spLocks noChangeArrowheads="1"/>
          </p:cNvSpPr>
          <p:nvPr/>
        </p:nvSpPr>
        <p:spPr bwMode="auto">
          <a:xfrm>
            <a:off x="4788024" y="3933056"/>
            <a:ext cx="3596049" cy="1323439"/>
          </a:xfrm>
          <a:prstGeom prst="rect">
            <a:avLst/>
          </a:prstGeom>
          <a:noFill/>
          <a:ln w="9525">
            <a:noFill/>
            <a:miter lim="800000"/>
            <a:headEnd/>
            <a:tailEnd/>
          </a:ln>
        </p:spPr>
        <p:txBody>
          <a:bodyPr wrap="none">
            <a:spAutoFit/>
          </a:bodyPr>
          <a:lstStyle/>
          <a:p>
            <a:r>
              <a:rPr lang="en-US" sz="2000" b="1" baseline="0" dirty="0">
                <a:latin typeface="Times New Roman" pitchFamily="18" charset="0"/>
                <a:cs typeface="Times New Roman" pitchFamily="18" charset="0"/>
              </a:rPr>
              <a:t>Proposal:</a:t>
            </a:r>
          </a:p>
          <a:p>
            <a:r>
              <a:rPr lang="en-US" sz="2000" baseline="0" dirty="0" err="1">
                <a:solidFill>
                  <a:srgbClr val="FF0000"/>
                </a:solidFill>
                <a:latin typeface="Times New Roman" pitchFamily="18" charset="0"/>
                <a:cs typeface="Times New Roman" pitchFamily="18" charset="0"/>
              </a:rPr>
              <a:t>Hyperon</a:t>
            </a:r>
            <a:r>
              <a:rPr lang="en-US" sz="2000" baseline="0" dirty="0">
                <a:solidFill>
                  <a:srgbClr val="FF0000"/>
                </a:solidFill>
                <a:latin typeface="Times New Roman" pitchFamily="18" charset="0"/>
                <a:cs typeface="Times New Roman" pitchFamily="18" charset="0"/>
              </a:rPr>
              <a:t> Polarization </a:t>
            </a:r>
            <a:r>
              <a:rPr lang="en-US" sz="2000" baseline="0" dirty="0" smtClean="0">
                <a:solidFill>
                  <a:srgbClr val="FF0000"/>
                </a:solidFill>
                <a:latin typeface="Times New Roman" pitchFamily="18" charset="0"/>
                <a:cs typeface="Times New Roman" pitchFamily="18" charset="0"/>
              </a:rPr>
              <a:t>could </a:t>
            </a:r>
            <a:r>
              <a:rPr lang="en-US" sz="2000" baseline="0" dirty="0">
                <a:solidFill>
                  <a:srgbClr val="FF0000"/>
                </a:solidFill>
                <a:latin typeface="Times New Roman" pitchFamily="18" charset="0"/>
                <a:cs typeface="Times New Roman" pitchFamily="18" charset="0"/>
              </a:rPr>
              <a:t>be </a:t>
            </a:r>
          </a:p>
          <a:p>
            <a:r>
              <a:rPr lang="en-US" sz="2000" baseline="0" dirty="0">
                <a:solidFill>
                  <a:srgbClr val="FF0000"/>
                </a:solidFill>
                <a:latin typeface="Times New Roman" pitchFamily="18" charset="0"/>
                <a:cs typeface="Times New Roman" pitchFamily="18" charset="0"/>
              </a:rPr>
              <a:t>observed at NICA, CBM and</a:t>
            </a:r>
          </a:p>
          <a:p>
            <a:r>
              <a:rPr lang="en-US" sz="2000" baseline="0" dirty="0">
                <a:solidFill>
                  <a:srgbClr val="FF0000"/>
                </a:solidFill>
                <a:latin typeface="Times New Roman" pitchFamily="18" charset="0"/>
                <a:cs typeface="Times New Roman" pitchFamily="18" charset="0"/>
              </a:rPr>
              <a:t>BES RHIC </a:t>
            </a:r>
            <a:endParaRPr lang="ru-RU" sz="2000" baseline="0" dirty="0">
              <a:solidFill>
                <a:srgbClr val="FF0000"/>
              </a:solidFill>
              <a:latin typeface="Times New Roman" pitchFamily="18" charset="0"/>
              <a:cs typeface="Times New Roman" pitchFamily="18" charset="0"/>
            </a:endParaRPr>
          </a:p>
        </p:txBody>
      </p:sp>
      <p:sp>
        <p:nvSpPr>
          <p:cNvPr id="3082" name="AutoShape 6"/>
          <p:cNvSpPr>
            <a:spLocks noChangeAspect="1" noChangeArrowheads="1"/>
          </p:cNvSpPr>
          <p:nvPr/>
        </p:nvSpPr>
        <p:spPr bwMode="auto">
          <a:xfrm>
            <a:off x="1476375" y="3616325"/>
            <a:ext cx="4076700" cy="3241675"/>
          </a:xfrm>
          <a:prstGeom prst="rect">
            <a:avLst/>
          </a:prstGeom>
          <a:noFill/>
          <a:ln w="9525">
            <a:noFill/>
            <a:miter lim="800000"/>
            <a:headEnd/>
            <a:tailEnd/>
          </a:ln>
        </p:spPr>
        <p:txBody>
          <a:bodyPr/>
          <a:lstStyle/>
          <a:p>
            <a:endParaRPr lang="ru-RU"/>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Заголовок 1"/>
          <p:cNvSpPr>
            <a:spLocks noGrp="1"/>
          </p:cNvSpPr>
          <p:nvPr>
            <p:ph type="title"/>
          </p:nvPr>
        </p:nvSpPr>
        <p:spPr>
          <a:xfrm>
            <a:off x="539750" y="0"/>
            <a:ext cx="8229600" cy="706438"/>
          </a:xfrm>
        </p:spPr>
        <p:txBody>
          <a:bodyPr/>
          <a:lstStyle/>
          <a:p>
            <a:r>
              <a:rPr lang="en-US" sz="3200" smtClean="0">
                <a:latin typeface="Times New Roman" pitchFamily="18" charset="0"/>
                <a:cs typeface="Times New Roman" pitchFamily="18" charset="0"/>
              </a:rPr>
              <a:t>Orbital Angular Momentum in HIC</a:t>
            </a:r>
            <a:endParaRPr lang="ru-RU" sz="3200" smtClean="0">
              <a:latin typeface="Times New Roman" pitchFamily="18" charset="0"/>
              <a:cs typeface="Times New Roman" pitchFamily="18" charset="0"/>
            </a:endParaRPr>
          </a:p>
        </p:txBody>
      </p:sp>
      <p:graphicFrame>
        <p:nvGraphicFramePr>
          <p:cNvPr id="4098" name="Object 3"/>
          <p:cNvGraphicFramePr>
            <a:graphicFrameLocks noChangeAspect="1"/>
          </p:cNvGraphicFramePr>
          <p:nvPr/>
        </p:nvGraphicFramePr>
        <p:xfrm>
          <a:off x="1835150" y="4292600"/>
          <a:ext cx="5665788" cy="2332038"/>
        </p:xfrm>
        <a:graphic>
          <a:graphicData uri="http://schemas.openxmlformats.org/presentationml/2006/ole">
            <p:oleObj spid="_x0000_s93186" name="Формула" r:id="rId4" imgW="2997000" imgH="1231560" progId="Equation.3">
              <p:embed/>
            </p:oleObj>
          </a:graphicData>
        </a:graphic>
      </p:graphicFrame>
      <p:grpSp>
        <p:nvGrpSpPr>
          <p:cNvPr id="2" name="Группа 8"/>
          <p:cNvGrpSpPr>
            <a:grpSpLocks/>
          </p:cNvGrpSpPr>
          <p:nvPr/>
        </p:nvGrpSpPr>
        <p:grpSpPr bwMode="auto">
          <a:xfrm>
            <a:off x="2555875" y="908050"/>
            <a:ext cx="4438650" cy="3333750"/>
            <a:chOff x="2699792" y="908720"/>
            <a:chExt cx="4438650" cy="3333750"/>
          </a:xfrm>
        </p:grpSpPr>
        <p:pic>
          <p:nvPicPr>
            <p:cNvPr id="4101" name="Picture 2"/>
            <p:cNvPicPr>
              <a:picLocks noChangeAspect="1" noChangeArrowheads="1"/>
            </p:cNvPicPr>
            <p:nvPr/>
          </p:nvPicPr>
          <p:blipFill>
            <a:blip r:embed="rId5" cstate="print"/>
            <a:srcRect/>
            <a:stretch>
              <a:fillRect/>
            </a:stretch>
          </p:blipFill>
          <p:spPr bwMode="auto">
            <a:xfrm>
              <a:off x="2699792" y="908720"/>
              <a:ext cx="4438650" cy="3333750"/>
            </a:xfrm>
            <a:prstGeom prst="rect">
              <a:avLst/>
            </a:prstGeom>
            <a:noFill/>
            <a:ln w="9525">
              <a:noFill/>
              <a:miter lim="800000"/>
              <a:headEnd/>
              <a:tailEnd/>
            </a:ln>
          </p:spPr>
        </p:pic>
        <p:sp>
          <p:nvSpPr>
            <p:cNvPr id="4102" name="TextBox 3"/>
            <p:cNvSpPr txBox="1">
              <a:spLocks noChangeArrowheads="1"/>
            </p:cNvSpPr>
            <p:nvPr/>
          </p:nvSpPr>
          <p:spPr bwMode="auto">
            <a:xfrm>
              <a:off x="4788024" y="1340768"/>
              <a:ext cx="475451" cy="461665"/>
            </a:xfrm>
            <a:prstGeom prst="rect">
              <a:avLst/>
            </a:prstGeom>
            <a:solidFill>
              <a:schemeClr val="bg1"/>
            </a:solidFill>
            <a:ln w="9525">
              <a:noFill/>
              <a:miter lim="800000"/>
              <a:headEnd/>
              <a:tailEnd/>
            </a:ln>
          </p:spPr>
          <p:txBody>
            <a:bodyPr wrap="none">
              <a:spAutoFit/>
            </a:bodyPr>
            <a:lstStyle/>
            <a:p>
              <a:r>
                <a:rPr lang="en-US" sz="2400" b="1">
                  <a:latin typeface="Times New Roman" pitchFamily="18" charset="0"/>
                  <a:cs typeface="Times New Roman" pitchFamily="18" charset="0"/>
                </a:rPr>
                <a:t>L</a:t>
              </a:r>
              <a:r>
                <a:rPr lang="en-US" sz="2400" b="1" baseline="-25000">
                  <a:latin typeface="Times New Roman" pitchFamily="18" charset="0"/>
                  <a:cs typeface="Times New Roman" pitchFamily="18" charset="0"/>
                </a:rPr>
                <a:t>y</a:t>
              </a:r>
              <a:endParaRPr lang="ru-RU" sz="2400" b="1">
                <a:latin typeface="Times New Roman" pitchFamily="18" charset="0"/>
                <a:cs typeface="Times New Roman" pitchFamily="18" charset="0"/>
              </a:endParaRPr>
            </a:p>
          </p:txBody>
        </p:sp>
        <p:sp>
          <p:nvSpPr>
            <p:cNvPr id="4103" name="TextBox 6"/>
            <p:cNvSpPr txBox="1">
              <a:spLocks noChangeArrowheads="1"/>
            </p:cNvSpPr>
            <p:nvPr/>
          </p:nvSpPr>
          <p:spPr bwMode="auto">
            <a:xfrm>
              <a:off x="3491880" y="2708920"/>
              <a:ext cx="455574" cy="400110"/>
            </a:xfrm>
            <a:prstGeom prst="rect">
              <a:avLst/>
            </a:prstGeom>
            <a:noFill/>
            <a:ln w="9525">
              <a:noFill/>
              <a:miter lim="800000"/>
              <a:headEnd/>
              <a:tailEnd/>
            </a:ln>
          </p:spPr>
          <p:txBody>
            <a:bodyPr wrap="none">
              <a:spAutoFit/>
            </a:bodyPr>
            <a:lstStyle/>
            <a:p>
              <a:r>
                <a:rPr lang="en-US" sz="2000" b="1">
                  <a:latin typeface="Times New Roman" pitchFamily="18" charset="0"/>
                  <a:cs typeface="Times New Roman" pitchFamily="18" charset="0"/>
                </a:rPr>
                <a:t>A</a:t>
              </a:r>
              <a:r>
                <a:rPr lang="en-US" sz="2000" b="1" baseline="-25000">
                  <a:latin typeface="Times New Roman" pitchFamily="18" charset="0"/>
                  <a:cs typeface="Times New Roman" pitchFamily="18" charset="0"/>
                </a:rPr>
                <a:t>1</a:t>
              </a:r>
              <a:endParaRPr lang="ru-RU" sz="2000" b="1">
                <a:latin typeface="Times New Roman" pitchFamily="18" charset="0"/>
                <a:cs typeface="Times New Roman" pitchFamily="18" charset="0"/>
              </a:endParaRPr>
            </a:p>
          </p:txBody>
        </p:sp>
        <p:sp>
          <p:nvSpPr>
            <p:cNvPr id="4104" name="TextBox 7"/>
            <p:cNvSpPr txBox="1">
              <a:spLocks noChangeArrowheads="1"/>
            </p:cNvSpPr>
            <p:nvPr/>
          </p:nvSpPr>
          <p:spPr bwMode="auto">
            <a:xfrm>
              <a:off x="5652120" y="2708920"/>
              <a:ext cx="455574" cy="400110"/>
            </a:xfrm>
            <a:prstGeom prst="rect">
              <a:avLst/>
            </a:prstGeom>
            <a:noFill/>
            <a:ln w="9525">
              <a:noFill/>
              <a:miter lim="800000"/>
              <a:headEnd/>
              <a:tailEnd/>
            </a:ln>
          </p:spPr>
          <p:txBody>
            <a:bodyPr wrap="none">
              <a:spAutoFit/>
            </a:bodyPr>
            <a:lstStyle/>
            <a:p>
              <a:r>
                <a:rPr lang="en-US" sz="2000" b="1">
                  <a:latin typeface="Times New Roman" pitchFamily="18" charset="0"/>
                  <a:cs typeface="Times New Roman" pitchFamily="18" charset="0"/>
                </a:rPr>
                <a:t>A</a:t>
              </a:r>
              <a:r>
                <a:rPr lang="en-US" sz="2000" b="1" baseline="-25000">
                  <a:latin typeface="Times New Roman" pitchFamily="18" charset="0"/>
                  <a:cs typeface="Times New Roman" pitchFamily="18" charset="0"/>
                </a:rPr>
                <a:t>2</a:t>
              </a:r>
              <a:endParaRPr lang="ru-RU" sz="2000" b="1">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539750" y="0"/>
            <a:ext cx="8229600" cy="706438"/>
          </a:xfrm>
        </p:spPr>
        <p:txBody>
          <a:bodyPr/>
          <a:lstStyle/>
          <a:p>
            <a:r>
              <a:rPr lang="en-US" sz="3200" dirty="0" smtClean="0">
                <a:latin typeface="Times New Roman" pitchFamily="18" charset="0"/>
                <a:cs typeface="Times New Roman" pitchFamily="18" charset="0"/>
              </a:rPr>
              <a:t>Orbital Angular Momentum </a:t>
            </a:r>
            <a:r>
              <a:rPr lang="en-US" sz="3200" dirty="0" err="1" smtClean="0">
                <a:latin typeface="Times New Roman" pitchFamily="18" charset="0"/>
                <a:cs typeface="Times New Roman" pitchFamily="18" charset="0"/>
              </a:rPr>
              <a:t>vs</a:t>
            </a:r>
            <a:r>
              <a:rPr lang="en-US" sz="3200" dirty="0" smtClean="0">
                <a:latin typeface="Times New Roman" pitchFamily="18" charset="0"/>
                <a:cs typeface="Times New Roman" pitchFamily="18" charset="0"/>
              </a:rPr>
              <a:t> impact parameter</a:t>
            </a:r>
            <a:endParaRPr lang="ru-RU" sz="3200" dirty="0" smtClean="0">
              <a:latin typeface="Times New Roman" pitchFamily="18" charset="0"/>
              <a:cs typeface="Times New Roman" pitchFamily="18" charset="0"/>
            </a:endParaRPr>
          </a:p>
        </p:txBody>
      </p:sp>
      <p:pic>
        <p:nvPicPr>
          <p:cNvPr id="21507" name="Рисунок 3" descr="L_z.jpg"/>
          <p:cNvPicPr>
            <a:picLocks noChangeAspect="1"/>
          </p:cNvPicPr>
          <p:nvPr/>
        </p:nvPicPr>
        <p:blipFill>
          <a:blip r:embed="rId3" cstate="print"/>
          <a:srcRect/>
          <a:stretch>
            <a:fillRect/>
          </a:stretch>
        </p:blipFill>
        <p:spPr bwMode="auto">
          <a:xfrm>
            <a:off x="1187450" y="1452563"/>
            <a:ext cx="6913563" cy="4856162"/>
          </a:xfrm>
          <a:prstGeom prst="rect">
            <a:avLst/>
          </a:prstGeom>
          <a:noFill/>
          <a:ln w="9525">
            <a:noFill/>
            <a:miter lim="800000"/>
            <a:headEnd/>
            <a:tailEnd/>
          </a:ln>
        </p:spPr>
      </p:pic>
      <p:sp>
        <p:nvSpPr>
          <p:cNvPr id="21508" name="TextBox 16"/>
          <p:cNvSpPr txBox="1">
            <a:spLocks noChangeArrowheads="1"/>
          </p:cNvSpPr>
          <p:nvPr/>
        </p:nvSpPr>
        <p:spPr bwMode="auto">
          <a:xfrm>
            <a:off x="2627784" y="1340768"/>
            <a:ext cx="4281941" cy="461665"/>
          </a:xfrm>
          <a:prstGeom prst="rect">
            <a:avLst/>
          </a:prstGeom>
          <a:noFill/>
          <a:ln w="9525">
            <a:noFill/>
            <a:miter lim="800000"/>
            <a:headEnd/>
            <a:tailEnd/>
          </a:ln>
        </p:spPr>
        <p:txBody>
          <a:bodyPr wrap="none">
            <a:spAutoFit/>
          </a:bodyPr>
          <a:lstStyle/>
          <a:p>
            <a:r>
              <a:rPr lang="en-US" sz="2400" baseline="0" dirty="0" err="1" smtClean="0"/>
              <a:t>AuAu</a:t>
            </a:r>
            <a:r>
              <a:rPr lang="en-US" sz="2400" baseline="0" dirty="0" smtClean="0"/>
              <a:t>-collisions   </a:t>
            </a:r>
            <a:r>
              <a:rPr lang="en-US" sz="2400" baseline="0" dirty="0"/>
              <a:t>at √s = 9 </a:t>
            </a:r>
            <a:r>
              <a:rPr lang="en-US" sz="2400" baseline="0" dirty="0" err="1"/>
              <a:t>GeV</a:t>
            </a:r>
            <a:endParaRPr lang="ru-RU" sz="2400" baseline="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0" descr="geo3"/>
          <p:cNvPicPr>
            <a:picLocks noGrp="1" noChangeAspect="1" noChangeArrowheads="1"/>
          </p:cNvPicPr>
          <p:nvPr>
            <p:ph sz="quarter" idx="1"/>
          </p:nvPr>
        </p:nvPicPr>
        <p:blipFill>
          <a:blip r:embed="rId4" cstate="print"/>
          <a:srcRect l="40350"/>
          <a:stretch>
            <a:fillRect/>
          </a:stretch>
        </p:blipFill>
        <p:spPr>
          <a:xfrm>
            <a:off x="4924425" y="2117725"/>
            <a:ext cx="3824288" cy="3543300"/>
          </a:xfrm>
          <a:noFill/>
        </p:spPr>
      </p:pic>
      <p:sp>
        <p:nvSpPr>
          <p:cNvPr id="11" name="Rectangle 2"/>
          <p:cNvSpPr txBox="1">
            <a:spLocks noChangeArrowheads="1"/>
          </p:cNvSpPr>
          <p:nvPr/>
        </p:nvSpPr>
        <p:spPr bwMode="auto">
          <a:xfrm>
            <a:off x="179388" y="0"/>
            <a:ext cx="7945437" cy="533400"/>
          </a:xfrm>
          <a:prstGeom prst="rect">
            <a:avLst/>
          </a:prstGeom>
          <a:noFill/>
          <a:ln w="9525">
            <a:noFill/>
            <a:miter lim="800000"/>
            <a:headEnd/>
            <a:tailEnd/>
          </a:ln>
        </p:spPr>
        <p:txBody>
          <a:bodyPr anchor="ctr"/>
          <a:lstStyle/>
          <a:p>
            <a:pPr algn="ctr" eaLnBrk="0" hangingPunct="0">
              <a:defRPr/>
            </a:pPr>
            <a:r>
              <a:rPr lang="en-US" altLang="zh-CN" sz="3200" b="1" baseline="0" dirty="0">
                <a:latin typeface="Arial Narrow" pitchFamily="34" charset="0"/>
                <a:ea typeface="+mj-ea"/>
                <a:cs typeface="+mj-cs"/>
              </a:rPr>
              <a:t>Global orbital angular momentum</a:t>
            </a:r>
          </a:p>
        </p:txBody>
      </p:sp>
      <p:sp>
        <p:nvSpPr>
          <p:cNvPr id="5125" name="Rectangle 3"/>
          <p:cNvSpPr txBox="1">
            <a:spLocks noChangeArrowheads="1"/>
          </p:cNvSpPr>
          <p:nvPr/>
        </p:nvSpPr>
        <p:spPr bwMode="auto">
          <a:xfrm>
            <a:off x="1187624" y="1268760"/>
            <a:ext cx="6842125" cy="561975"/>
          </a:xfrm>
          <a:prstGeom prst="rect">
            <a:avLst/>
          </a:prstGeom>
          <a:noFill/>
          <a:ln w="9525">
            <a:noFill/>
            <a:miter lim="800000"/>
            <a:headEnd/>
            <a:tailEnd/>
          </a:ln>
        </p:spPr>
        <p:txBody>
          <a:bodyPr/>
          <a:lstStyle/>
          <a:p>
            <a:pPr eaLnBrk="0" hangingPunct="0">
              <a:lnSpc>
                <a:spcPct val="90000"/>
              </a:lnSpc>
              <a:spcBef>
                <a:spcPct val="25000"/>
              </a:spcBef>
              <a:buFont typeface="Wingdings" pitchFamily="2" charset="2"/>
              <a:buNone/>
            </a:pPr>
            <a:r>
              <a:rPr lang="en-US" altLang="zh-CN" sz="2400" b="1" baseline="0" dirty="0">
                <a:latin typeface="Arial Narrow" pitchFamily="34" charset="0"/>
              </a:rPr>
              <a:t>Gradient in </a:t>
            </a:r>
            <a:r>
              <a:rPr lang="en-US" altLang="zh-CN" sz="2400" b="1" i="1" baseline="0" dirty="0" err="1">
                <a:latin typeface="Arial Narrow" pitchFamily="34" charset="0"/>
              </a:rPr>
              <a:t>p</a:t>
            </a:r>
            <a:r>
              <a:rPr lang="en-US" altLang="zh-CN" sz="2400" b="1" baseline="0" dirty="0" err="1">
                <a:latin typeface="Arial Narrow" pitchFamily="34" charset="0"/>
              </a:rPr>
              <a:t>z</a:t>
            </a:r>
            <a:r>
              <a:rPr lang="en-US" altLang="zh-CN" sz="2400" b="1" baseline="0" dirty="0">
                <a:latin typeface="Arial Narrow" pitchFamily="34" charset="0"/>
              </a:rPr>
              <a:t>-distribution along the </a:t>
            </a:r>
            <a:r>
              <a:rPr lang="en-US" altLang="zh-CN" sz="2400" b="1" i="1" baseline="0" dirty="0">
                <a:latin typeface="Arial Narrow" pitchFamily="34" charset="0"/>
              </a:rPr>
              <a:t>x</a:t>
            </a:r>
            <a:r>
              <a:rPr lang="en-US" altLang="zh-CN" sz="2400" b="1" baseline="0" dirty="0">
                <a:latin typeface="Arial Narrow" pitchFamily="34" charset="0"/>
              </a:rPr>
              <a:t>-direction</a:t>
            </a:r>
          </a:p>
        </p:txBody>
      </p:sp>
      <p:sp>
        <p:nvSpPr>
          <p:cNvPr id="5126" name="AutoShape 9"/>
          <p:cNvSpPr>
            <a:spLocks noChangeArrowheads="1"/>
          </p:cNvSpPr>
          <p:nvPr/>
        </p:nvSpPr>
        <p:spPr bwMode="auto">
          <a:xfrm rot="5400000">
            <a:off x="3635672" y="692920"/>
            <a:ext cx="576263" cy="431800"/>
          </a:xfrm>
          <a:prstGeom prst="rightArrow">
            <a:avLst>
              <a:gd name="adj1" fmla="val 50000"/>
              <a:gd name="adj2" fmla="val 65109"/>
            </a:avLst>
          </a:prstGeom>
          <a:noFill/>
          <a:ln w="9525">
            <a:solidFill>
              <a:schemeClr val="tx1"/>
            </a:solidFill>
            <a:miter lim="800000"/>
            <a:headEnd/>
            <a:tailEnd/>
          </a:ln>
        </p:spPr>
        <p:txBody>
          <a:bodyPr wrap="none" anchor="ctr"/>
          <a:lstStyle/>
          <a:p>
            <a:endParaRPr lang="ru-RU"/>
          </a:p>
        </p:txBody>
      </p:sp>
      <p:grpSp>
        <p:nvGrpSpPr>
          <p:cNvPr id="2" name="Group 12"/>
          <p:cNvGrpSpPr>
            <a:grpSpLocks/>
          </p:cNvGrpSpPr>
          <p:nvPr/>
        </p:nvGrpSpPr>
        <p:grpSpPr bwMode="auto">
          <a:xfrm>
            <a:off x="1387475" y="2009775"/>
            <a:ext cx="2698750" cy="3651250"/>
            <a:chOff x="864" y="741"/>
            <a:chExt cx="1679" cy="1921"/>
          </a:xfrm>
        </p:grpSpPr>
        <p:grpSp>
          <p:nvGrpSpPr>
            <p:cNvPr id="3" name="Group 13"/>
            <p:cNvGrpSpPr>
              <a:grpSpLocks/>
            </p:cNvGrpSpPr>
            <p:nvPr/>
          </p:nvGrpSpPr>
          <p:grpSpPr bwMode="auto">
            <a:xfrm>
              <a:off x="864" y="741"/>
              <a:ext cx="1679" cy="1921"/>
              <a:chOff x="864" y="719"/>
              <a:chExt cx="1679" cy="1921"/>
            </a:xfrm>
          </p:grpSpPr>
          <p:sp>
            <p:nvSpPr>
              <p:cNvPr id="5133" name="Text Box 14"/>
              <p:cNvSpPr txBox="1">
                <a:spLocks noChangeArrowheads="1"/>
              </p:cNvSpPr>
              <p:nvPr/>
            </p:nvSpPr>
            <p:spPr bwMode="auto">
              <a:xfrm>
                <a:off x="1526" y="719"/>
                <a:ext cx="225" cy="273"/>
              </a:xfrm>
              <a:prstGeom prst="rect">
                <a:avLst/>
              </a:prstGeom>
              <a:noFill/>
              <a:ln w="9525">
                <a:noFill/>
                <a:miter lim="800000"/>
                <a:headEnd/>
                <a:tailEnd/>
              </a:ln>
            </p:spPr>
            <p:txBody>
              <a:bodyPr wrap="none">
                <a:spAutoFit/>
              </a:bodyPr>
              <a:lstStyle/>
              <a:p>
                <a:r>
                  <a:rPr lang="en-US" altLang="zh-CN" sz="2800" b="1" i="1">
                    <a:latin typeface="Times New Roman" pitchFamily="18" charset="0"/>
                  </a:rPr>
                  <a:t>x</a:t>
                </a:r>
              </a:p>
            </p:txBody>
          </p:sp>
          <p:sp>
            <p:nvSpPr>
              <p:cNvPr id="5134" name="Text Box 15"/>
              <p:cNvSpPr txBox="1">
                <a:spLocks noChangeArrowheads="1"/>
              </p:cNvSpPr>
              <p:nvPr/>
            </p:nvSpPr>
            <p:spPr bwMode="auto">
              <a:xfrm>
                <a:off x="2342" y="1488"/>
                <a:ext cx="201" cy="273"/>
              </a:xfrm>
              <a:prstGeom prst="rect">
                <a:avLst/>
              </a:prstGeom>
              <a:noFill/>
              <a:ln w="9525">
                <a:noFill/>
                <a:miter lim="800000"/>
                <a:headEnd/>
                <a:tailEnd/>
              </a:ln>
            </p:spPr>
            <p:txBody>
              <a:bodyPr wrap="none">
                <a:spAutoFit/>
              </a:bodyPr>
              <a:lstStyle/>
              <a:p>
                <a:r>
                  <a:rPr lang="en-US" altLang="zh-CN" sz="2800" b="1" i="1">
                    <a:latin typeface="Times New Roman" pitchFamily="18" charset="0"/>
                  </a:rPr>
                  <a:t>z</a:t>
                </a:r>
              </a:p>
            </p:txBody>
          </p:sp>
          <p:sp>
            <p:nvSpPr>
              <p:cNvPr id="5135" name="Oval 16"/>
              <p:cNvSpPr>
                <a:spLocks noChangeArrowheads="1"/>
              </p:cNvSpPr>
              <p:nvPr/>
            </p:nvSpPr>
            <p:spPr bwMode="auto">
              <a:xfrm>
                <a:off x="960" y="768"/>
                <a:ext cx="432" cy="1344"/>
              </a:xfrm>
              <a:prstGeom prst="ellipse">
                <a:avLst/>
              </a:prstGeom>
              <a:gradFill rotWithShape="1">
                <a:gsLst>
                  <a:gs pos="0">
                    <a:schemeClr val="bg1"/>
                  </a:gs>
                  <a:gs pos="100000">
                    <a:srgbClr val="3399FF"/>
                  </a:gs>
                </a:gsLst>
                <a:lin ang="2700000" scaled="1"/>
              </a:gradFill>
              <a:ln w="9525">
                <a:solidFill>
                  <a:schemeClr val="tx1"/>
                </a:solidFill>
                <a:round/>
                <a:headEnd/>
                <a:tailEnd/>
              </a:ln>
            </p:spPr>
            <p:txBody>
              <a:bodyPr wrap="none" anchor="ctr"/>
              <a:lstStyle/>
              <a:p>
                <a:pPr algn="ctr"/>
                <a:endParaRPr lang="ru-RU">
                  <a:latin typeface="Times New Roman" pitchFamily="18" charset="0"/>
                </a:endParaRPr>
              </a:p>
            </p:txBody>
          </p:sp>
          <p:sp>
            <p:nvSpPr>
              <p:cNvPr id="5136" name="Oval 17"/>
              <p:cNvSpPr>
                <a:spLocks noChangeArrowheads="1"/>
              </p:cNvSpPr>
              <p:nvPr/>
            </p:nvSpPr>
            <p:spPr bwMode="auto">
              <a:xfrm>
                <a:off x="1584" y="1296"/>
                <a:ext cx="432" cy="1344"/>
              </a:xfrm>
              <a:prstGeom prst="ellipse">
                <a:avLst/>
              </a:prstGeom>
              <a:gradFill rotWithShape="1">
                <a:gsLst>
                  <a:gs pos="0">
                    <a:schemeClr val="bg1"/>
                  </a:gs>
                  <a:gs pos="100000">
                    <a:srgbClr val="FF99FF"/>
                  </a:gs>
                </a:gsLst>
                <a:lin ang="2700000" scaled="1"/>
              </a:gradFill>
              <a:ln w="9525">
                <a:solidFill>
                  <a:schemeClr val="tx1"/>
                </a:solidFill>
                <a:round/>
                <a:headEnd/>
                <a:tailEnd/>
              </a:ln>
            </p:spPr>
            <p:txBody>
              <a:bodyPr wrap="none" anchor="ctr"/>
              <a:lstStyle/>
              <a:p>
                <a:endParaRPr lang="ru-RU"/>
              </a:p>
            </p:txBody>
          </p:sp>
          <p:sp>
            <p:nvSpPr>
              <p:cNvPr id="5137" name="Line 18"/>
              <p:cNvSpPr>
                <a:spLocks noChangeShapeType="1"/>
              </p:cNvSpPr>
              <p:nvPr/>
            </p:nvSpPr>
            <p:spPr bwMode="auto">
              <a:xfrm flipH="1">
                <a:off x="1200" y="1440"/>
                <a:ext cx="912" cy="0"/>
              </a:xfrm>
              <a:prstGeom prst="line">
                <a:avLst/>
              </a:prstGeom>
              <a:noFill/>
              <a:ln w="9525">
                <a:solidFill>
                  <a:schemeClr val="tx1"/>
                </a:solidFill>
                <a:prstDash val="dash"/>
                <a:round/>
                <a:headEnd type="triangle" w="lg" len="lg"/>
                <a:tailEnd type="oval" w="med" len="med"/>
              </a:ln>
            </p:spPr>
            <p:txBody>
              <a:bodyPr/>
              <a:lstStyle/>
              <a:p>
                <a:endParaRPr lang="ru-RU"/>
              </a:p>
            </p:txBody>
          </p:sp>
          <p:sp>
            <p:nvSpPr>
              <p:cNvPr id="5138" name="Line 19"/>
              <p:cNvSpPr>
                <a:spLocks noChangeShapeType="1"/>
              </p:cNvSpPr>
              <p:nvPr/>
            </p:nvSpPr>
            <p:spPr bwMode="auto">
              <a:xfrm flipH="1">
                <a:off x="864" y="1920"/>
                <a:ext cx="912" cy="0"/>
              </a:xfrm>
              <a:prstGeom prst="line">
                <a:avLst/>
              </a:prstGeom>
              <a:noFill/>
              <a:ln w="9525">
                <a:solidFill>
                  <a:schemeClr val="tx1"/>
                </a:solidFill>
                <a:prstDash val="dash"/>
                <a:round/>
                <a:headEnd type="oval" w="med" len="med"/>
                <a:tailEnd type="triangle" w="lg" len="lg"/>
              </a:ln>
            </p:spPr>
            <p:txBody>
              <a:bodyPr/>
              <a:lstStyle/>
              <a:p>
                <a:endParaRPr lang="ru-RU"/>
              </a:p>
            </p:txBody>
          </p:sp>
          <p:sp>
            <p:nvSpPr>
              <p:cNvPr id="5139" name="Line 20"/>
              <p:cNvSpPr>
                <a:spLocks noChangeShapeType="1"/>
              </p:cNvSpPr>
              <p:nvPr/>
            </p:nvSpPr>
            <p:spPr bwMode="auto">
              <a:xfrm flipV="1">
                <a:off x="1488" y="912"/>
                <a:ext cx="0" cy="768"/>
              </a:xfrm>
              <a:prstGeom prst="line">
                <a:avLst/>
              </a:prstGeom>
              <a:noFill/>
              <a:ln w="9525">
                <a:solidFill>
                  <a:schemeClr val="tx1"/>
                </a:solidFill>
                <a:round/>
                <a:headEnd/>
                <a:tailEnd type="triangle" w="med" len="med"/>
              </a:ln>
            </p:spPr>
            <p:txBody>
              <a:bodyPr/>
              <a:lstStyle/>
              <a:p>
                <a:endParaRPr lang="ru-RU"/>
              </a:p>
            </p:txBody>
          </p:sp>
          <p:sp>
            <p:nvSpPr>
              <p:cNvPr id="5140" name="Line 21"/>
              <p:cNvSpPr>
                <a:spLocks noChangeShapeType="1"/>
              </p:cNvSpPr>
              <p:nvPr/>
            </p:nvSpPr>
            <p:spPr bwMode="auto">
              <a:xfrm>
                <a:off x="1488" y="1680"/>
                <a:ext cx="816" cy="0"/>
              </a:xfrm>
              <a:prstGeom prst="line">
                <a:avLst/>
              </a:prstGeom>
              <a:noFill/>
              <a:ln w="9525">
                <a:solidFill>
                  <a:schemeClr val="tx1"/>
                </a:solidFill>
                <a:round/>
                <a:headEnd/>
                <a:tailEnd type="triangle" w="med" len="med"/>
              </a:ln>
            </p:spPr>
            <p:txBody>
              <a:bodyPr/>
              <a:lstStyle/>
              <a:p>
                <a:endParaRPr lang="ru-RU"/>
              </a:p>
            </p:txBody>
          </p:sp>
          <p:sp>
            <p:nvSpPr>
              <p:cNvPr id="5141" name="Freeform 22"/>
              <p:cNvSpPr>
                <a:spLocks/>
              </p:cNvSpPr>
              <p:nvPr/>
            </p:nvSpPr>
            <p:spPr bwMode="auto">
              <a:xfrm>
                <a:off x="960" y="1296"/>
                <a:ext cx="448" cy="818"/>
              </a:xfrm>
              <a:custGeom>
                <a:avLst/>
                <a:gdLst>
                  <a:gd name="T0" fmla="*/ 16 w 448"/>
                  <a:gd name="T1" fmla="*/ 16 h 818"/>
                  <a:gd name="T2" fmla="*/ 8 w 448"/>
                  <a:gd name="T3" fmla="*/ 360 h 818"/>
                  <a:gd name="T4" fmla="*/ 48 w 448"/>
                  <a:gd name="T5" fmla="*/ 560 h 818"/>
                  <a:gd name="T6" fmla="*/ 64 w 448"/>
                  <a:gd name="T7" fmla="*/ 640 h 818"/>
                  <a:gd name="T8" fmla="*/ 88 w 448"/>
                  <a:gd name="T9" fmla="*/ 648 h 818"/>
                  <a:gd name="T10" fmla="*/ 104 w 448"/>
                  <a:gd name="T11" fmla="*/ 696 h 818"/>
                  <a:gd name="T12" fmla="*/ 120 w 448"/>
                  <a:gd name="T13" fmla="*/ 744 h 818"/>
                  <a:gd name="T14" fmla="*/ 160 w 448"/>
                  <a:gd name="T15" fmla="*/ 768 h 818"/>
                  <a:gd name="T16" fmla="*/ 192 w 448"/>
                  <a:gd name="T17" fmla="*/ 800 h 818"/>
                  <a:gd name="T18" fmla="*/ 256 w 448"/>
                  <a:gd name="T19" fmla="*/ 784 h 818"/>
                  <a:gd name="T20" fmla="*/ 320 w 448"/>
                  <a:gd name="T21" fmla="*/ 736 h 818"/>
                  <a:gd name="T22" fmla="*/ 376 w 448"/>
                  <a:gd name="T23" fmla="*/ 568 h 818"/>
                  <a:gd name="T24" fmla="*/ 408 w 448"/>
                  <a:gd name="T25" fmla="*/ 400 h 818"/>
                  <a:gd name="T26" fmla="*/ 400 w 448"/>
                  <a:gd name="T27" fmla="*/ 24 h 818"/>
                  <a:gd name="T28" fmla="*/ 104 w 448"/>
                  <a:gd name="T29" fmla="*/ 24 h 818"/>
                  <a:gd name="T30" fmla="*/ 16 w 448"/>
                  <a:gd name="T31" fmla="*/ 16 h 8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8"/>
                  <a:gd name="T49" fmla="*/ 0 h 818"/>
                  <a:gd name="T50" fmla="*/ 448 w 448"/>
                  <a:gd name="T51" fmla="*/ 818 h 8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8" h="818">
                    <a:moveTo>
                      <a:pt x="16" y="16"/>
                    </a:moveTo>
                    <a:cubicBezTo>
                      <a:pt x="0" y="133"/>
                      <a:pt x="24" y="248"/>
                      <a:pt x="8" y="360"/>
                    </a:cubicBezTo>
                    <a:cubicBezTo>
                      <a:pt x="24" y="480"/>
                      <a:pt x="23" y="484"/>
                      <a:pt x="48" y="560"/>
                    </a:cubicBezTo>
                    <a:cubicBezTo>
                      <a:pt x="51" y="579"/>
                      <a:pt x="56" y="623"/>
                      <a:pt x="64" y="640"/>
                    </a:cubicBezTo>
                    <a:cubicBezTo>
                      <a:pt x="68" y="648"/>
                      <a:pt x="83" y="641"/>
                      <a:pt x="88" y="648"/>
                    </a:cubicBezTo>
                    <a:cubicBezTo>
                      <a:pt x="98" y="662"/>
                      <a:pt x="99" y="680"/>
                      <a:pt x="104" y="696"/>
                    </a:cubicBezTo>
                    <a:cubicBezTo>
                      <a:pt x="109" y="712"/>
                      <a:pt x="104" y="739"/>
                      <a:pt x="120" y="744"/>
                    </a:cubicBezTo>
                    <a:cubicBezTo>
                      <a:pt x="136" y="749"/>
                      <a:pt x="160" y="768"/>
                      <a:pt x="160" y="768"/>
                    </a:cubicBezTo>
                    <a:cubicBezTo>
                      <a:pt x="163" y="787"/>
                      <a:pt x="180" y="786"/>
                      <a:pt x="192" y="800"/>
                    </a:cubicBezTo>
                    <a:cubicBezTo>
                      <a:pt x="208" y="818"/>
                      <a:pt x="243" y="786"/>
                      <a:pt x="256" y="784"/>
                    </a:cubicBezTo>
                    <a:cubicBezTo>
                      <a:pt x="266" y="754"/>
                      <a:pt x="308" y="764"/>
                      <a:pt x="320" y="736"/>
                    </a:cubicBezTo>
                    <a:cubicBezTo>
                      <a:pt x="343" y="683"/>
                      <a:pt x="358" y="623"/>
                      <a:pt x="376" y="568"/>
                    </a:cubicBezTo>
                    <a:cubicBezTo>
                      <a:pt x="394" y="514"/>
                      <a:pt x="390" y="455"/>
                      <a:pt x="408" y="400"/>
                    </a:cubicBezTo>
                    <a:cubicBezTo>
                      <a:pt x="413" y="308"/>
                      <a:pt x="448" y="32"/>
                      <a:pt x="400" y="24"/>
                    </a:cubicBezTo>
                    <a:cubicBezTo>
                      <a:pt x="344" y="0"/>
                      <a:pt x="168" y="25"/>
                      <a:pt x="104" y="24"/>
                    </a:cubicBezTo>
                    <a:cubicBezTo>
                      <a:pt x="40" y="23"/>
                      <a:pt x="34" y="18"/>
                      <a:pt x="16" y="16"/>
                    </a:cubicBezTo>
                    <a:close/>
                  </a:path>
                </a:pathLst>
              </a:custGeom>
              <a:solidFill>
                <a:srgbClr val="FF99FF">
                  <a:alpha val="41176"/>
                </a:srgbClr>
              </a:solidFill>
              <a:ln w="9525">
                <a:noFill/>
                <a:round/>
                <a:headEnd/>
                <a:tailEnd/>
              </a:ln>
            </p:spPr>
            <p:txBody>
              <a:bodyPr/>
              <a:lstStyle/>
              <a:p>
                <a:endParaRPr lang="ru-RU"/>
              </a:p>
            </p:txBody>
          </p:sp>
          <p:sp>
            <p:nvSpPr>
              <p:cNvPr id="5142" name="Freeform 23"/>
              <p:cNvSpPr>
                <a:spLocks/>
              </p:cNvSpPr>
              <p:nvPr/>
            </p:nvSpPr>
            <p:spPr bwMode="auto">
              <a:xfrm>
                <a:off x="1584" y="1296"/>
                <a:ext cx="448" cy="818"/>
              </a:xfrm>
              <a:custGeom>
                <a:avLst/>
                <a:gdLst>
                  <a:gd name="T0" fmla="*/ 16 w 448"/>
                  <a:gd name="T1" fmla="*/ 802 h 818"/>
                  <a:gd name="T2" fmla="*/ 8 w 448"/>
                  <a:gd name="T3" fmla="*/ 458 h 818"/>
                  <a:gd name="T4" fmla="*/ 48 w 448"/>
                  <a:gd name="T5" fmla="*/ 258 h 818"/>
                  <a:gd name="T6" fmla="*/ 64 w 448"/>
                  <a:gd name="T7" fmla="*/ 178 h 818"/>
                  <a:gd name="T8" fmla="*/ 88 w 448"/>
                  <a:gd name="T9" fmla="*/ 170 h 818"/>
                  <a:gd name="T10" fmla="*/ 104 w 448"/>
                  <a:gd name="T11" fmla="*/ 122 h 818"/>
                  <a:gd name="T12" fmla="*/ 120 w 448"/>
                  <a:gd name="T13" fmla="*/ 74 h 818"/>
                  <a:gd name="T14" fmla="*/ 160 w 448"/>
                  <a:gd name="T15" fmla="*/ 24 h 818"/>
                  <a:gd name="T16" fmla="*/ 192 w 448"/>
                  <a:gd name="T17" fmla="*/ 18 h 818"/>
                  <a:gd name="T18" fmla="*/ 248 w 448"/>
                  <a:gd name="T19" fmla="*/ 16 h 818"/>
                  <a:gd name="T20" fmla="*/ 320 w 448"/>
                  <a:gd name="T21" fmla="*/ 82 h 818"/>
                  <a:gd name="T22" fmla="*/ 376 w 448"/>
                  <a:gd name="T23" fmla="*/ 250 h 818"/>
                  <a:gd name="T24" fmla="*/ 408 w 448"/>
                  <a:gd name="T25" fmla="*/ 418 h 818"/>
                  <a:gd name="T26" fmla="*/ 400 w 448"/>
                  <a:gd name="T27" fmla="*/ 794 h 818"/>
                  <a:gd name="T28" fmla="*/ 104 w 448"/>
                  <a:gd name="T29" fmla="*/ 794 h 818"/>
                  <a:gd name="T30" fmla="*/ 16 w 448"/>
                  <a:gd name="T31" fmla="*/ 802 h 8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8"/>
                  <a:gd name="T49" fmla="*/ 0 h 818"/>
                  <a:gd name="T50" fmla="*/ 448 w 448"/>
                  <a:gd name="T51" fmla="*/ 818 h 8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8" h="818">
                    <a:moveTo>
                      <a:pt x="16" y="802"/>
                    </a:moveTo>
                    <a:cubicBezTo>
                      <a:pt x="0" y="685"/>
                      <a:pt x="24" y="570"/>
                      <a:pt x="8" y="458"/>
                    </a:cubicBezTo>
                    <a:cubicBezTo>
                      <a:pt x="24" y="338"/>
                      <a:pt x="23" y="334"/>
                      <a:pt x="48" y="258"/>
                    </a:cubicBezTo>
                    <a:cubicBezTo>
                      <a:pt x="51" y="239"/>
                      <a:pt x="56" y="195"/>
                      <a:pt x="64" y="178"/>
                    </a:cubicBezTo>
                    <a:cubicBezTo>
                      <a:pt x="68" y="170"/>
                      <a:pt x="83" y="177"/>
                      <a:pt x="88" y="170"/>
                    </a:cubicBezTo>
                    <a:cubicBezTo>
                      <a:pt x="98" y="156"/>
                      <a:pt x="99" y="138"/>
                      <a:pt x="104" y="122"/>
                    </a:cubicBezTo>
                    <a:cubicBezTo>
                      <a:pt x="109" y="106"/>
                      <a:pt x="104" y="79"/>
                      <a:pt x="120" y="74"/>
                    </a:cubicBezTo>
                    <a:cubicBezTo>
                      <a:pt x="136" y="69"/>
                      <a:pt x="160" y="24"/>
                      <a:pt x="160" y="24"/>
                    </a:cubicBezTo>
                    <a:cubicBezTo>
                      <a:pt x="163" y="5"/>
                      <a:pt x="180" y="32"/>
                      <a:pt x="192" y="18"/>
                    </a:cubicBezTo>
                    <a:cubicBezTo>
                      <a:pt x="208" y="0"/>
                      <a:pt x="235" y="14"/>
                      <a:pt x="248" y="16"/>
                    </a:cubicBezTo>
                    <a:cubicBezTo>
                      <a:pt x="258" y="46"/>
                      <a:pt x="308" y="54"/>
                      <a:pt x="320" y="82"/>
                    </a:cubicBezTo>
                    <a:cubicBezTo>
                      <a:pt x="343" y="135"/>
                      <a:pt x="358" y="195"/>
                      <a:pt x="376" y="250"/>
                    </a:cubicBezTo>
                    <a:cubicBezTo>
                      <a:pt x="394" y="304"/>
                      <a:pt x="390" y="363"/>
                      <a:pt x="408" y="418"/>
                    </a:cubicBezTo>
                    <a:cubicBezTo>
                      <a:pt x="413" y="510"/>
                      <a:pt x="448" y="786"/>
                      <a:pt x="400" y="794"/>
                    </a:cubicBezTo>
                    <a:cubicBezTo>
                      <a:pt x="344" y="818"/>
                      <a:pt x="168" y="793"/>
                      <a:pt x="104" y="794"/>
                    </a:cubicBezTo>
                    <a:cubicBezTo>
                      <a:pt x="40" y="795"/>
                      <a:pt x="34" y="800"/>
                      <a:pt x="16" y="802"/>
                    </a:cubicBezTo>
                    <a:close/>
                  </a:path>
                </a:pathLst>
              </a:custGeom>
              <a:solidFill>
                <a:srgbClr val="3399FF">
                  <a:alpha val="21960"/>
                </a:srgbClr>
              </a:solidFill>
              <a:ln w="9525">
                <a:noFill/>
                <a:round/>
                <a:headEnd/>
                <a:tailEnd/>
              </a:ln>
            </p:spPr>
            <p:txBody>
              <a:bodyPr/>
              <a:lstStyle/>
              <a:p>
                <a:endParaRPr lang="ru-RU"/>
              </a:p>
            </p:txBody>
          </p:sp>
          <p:sp>
            <p:nvSpPr>
              <p:cNvPr id="5143" name="Text Box 24"/>
              <p:cNvSpPr txBox="1">
                <a:spLocks noChangeArrowheads="1"/>
              </p:cNvSpPr>
              <p:nvPr/>
            </p:nvSpPr>
            <p:spPr bwMode="auto">
              <a:xfrm>
                <a:off x="960" y="1524"/>
                <a:ext cx="114" cy="241"/>
              </a:xfrm>
              <a:prstGeom prst="rect">
                <a:avLst/>
              </a:prstGeom>
              <a:noFill/>
              <a:ln w="9525">
                <a:noFill/>
                <a:miter lim="800000"/>
                <a:headEnd/>
                <a:tailEnd/>
              </a:ln>
            </p:spPr>
            <p:txBody>
              <a:bodyPr wrap="none">
                <a:spAutoFit/>
              </a:bodyPr>
              <a:lstStyle/>
              <a:p>
                <a:endParaRPr lang="ru-RU" b="1" i="1">
                  <a:solidFill>
                    <a:srgbClr val="FF00FF"/>
                  </a:solidFill>
                  <a:latin typeface="Times New Roman" pitchFamily="18" charset="0"/>
                </a:endParaRPr>
              </a:p>
            </p:txBody>
          </p:sp>
        </p:grpSp>
        <p:sp>
          <p:nvSpPr>
            <p:cNvPr id="5132" name="Line 25"/>
            <p:cNvSpPr>
              <a:spLocks noChangeShapeType="1"/>
            </p:cNvSpPr>
            <p:nvPr/>
          </p:nvSpPr>
          <p:spPr bwMode="auto">
            <a:xfrm flipV="1">
              <a:off x="1200" y="1440"/>
              <a:ext cx="0" cy="480"/>
            </a:xfrm>
            <a:prstGeom prst="line">
              <a:avLst/>
            </a:prstGeom>
            <a:noFill/>
            <a:ln w="9525">
              <a:solidFill>
                <a:schemeClr val="tx1"/>
              </a:solidFill>
              <a:round/>
              <a:headEnd/>
              <a:tailEnd type="triangle" w="lg" len="lg"/>
            </a:ln>
          </p:spPr>
          <p:txBody>
            <a:bodyPr/>
            <a:lstStyle/>
            <a:p>
              <a:endParaRPr lang="ru-RU"/>
            </a:p>
          </p:txBody>
        </p:sp>
      </p:grpSp>
      <p:grpSp>
        <p:nvGrpSpPr>
          <p:cNvPr id="4" name="Group 139"/>
          <p:cNvGrpSpPr>
            <a:grpSpLocks/>
          </p:cNvGrpSpPr>
          <p:nvPr/>
        </p:nvGrpSpPr>
        <p:grpSpPr bwMode="auto">
          <a:xfrm>
            <a:off x="250825" y="3449638"/>
            <a:ext cx="1657350" cy="700087"/>
            <a:chOff x="158" y="2160"/>
            <a:chExt cx="1044" cy="441"/>
          </a:xfrm>
        </p:grpSpPr>
        <p:sp>
          <p:nvSpPr>
            <p:cNvPr id="5130" name="Text Box 26"/>
            <p:cNvSpPr txBox="1">
              <a:spLocks noChangeArrowheads="1"/>
            </p:cNvSpPr>
            <p:nvPr/>
          </p:nvSpPr>
          <p:spPr bwMode="auto">
            <a:xfrm>
              <a:off x="158" y="2160"/>
              <a:ext cx="1043" cy="337"/>
            </a:xfrm>
            <a:prstGeom prst="rect">
              <a:avLst/>
            </a:prstGeom>
            <a:noFill/>
            <a:ln w="9525">
              <a:noFill/>
              <a:miter lim="800000"/>
              <a:headEnd/>
              <a:tailEnd/>
            </a:ln>
          </p:spPr>
          <p:txBody>
            <a:bodyPr>
              <a:spAutoFit/>
            </a:bodyPr>
            <a:lstStyle/>
            <a:p>
              <a:pPr>
                <a:lnSpc>
                  <a:spcPct val="80000"/>
                </a:lnSpc>
              </a:pPr>
              <a:r>
                <a:rPr lang="en-US" altLang="zh-CN" b="1" baseline="0" dirty="0">
                  <a:solidFill>
                    <a:srgbClr val="FF00FF"/>
                  </a:solidFill>
                  <a:latin typeface="Arial Narrow" pitchFamily="34" charset="0"/>
                </a:rPr>
                <a:t>impact </a:t>
              </a:r>
            </a:p>
            <a:p>
              <a:pPr>
                <a:lnSpc>
                  <a:spcPct val="80000"/>
                </a:lnSpc>
              </a:pPr>
              <a:r>
                <a:rPr lang="en-US" altLang="zh-CN" b="1" baseline="0" dirty="0">
                  <a:solidFill>
                    <a:srgbClr val="FF00FF"/>
                  </a:solidFill>
                  <a:latin typeface="Arial Narrow" pitchFamily="34" charset="0"/>
                </a:rPr>
                <a:t>parameter</a:t>
              </a:r>
            </a:p>
          </p:txBody>
        </p:sp>
        <p:graphicFrame>
          <p:nvGraphicFramePr>
            <p:cNvPr id="5122" name="Object 3"/>
            <p:cNvGraphicFramePr>
              <a:graphicFrameLocks noChangeAspect="1"/>
            </p:cNvGraphicFramePr>
            <p:nvPr/>
          </p:nvGraphicFramePr>
          <p:xfrm>
            <a:off x="996" y="2251"/>
            <a:ext cx="206" cy="350"/>
          </p:xfrm>
          <a:graphic>
            <a:graphicData uri="http://schemas.openxmlformats.org/presentationml/2006/ole">
              <p:oleObj spid="_x0000_s94210" name="公式" r:id="rId5" imgW="126720" imgH="215640" progId="Equation.3">
                <p:embed/>
              </p:oleObj>
            </a:graphicData>
          </a:graphic>
        </p:graphicFrame>
      </p:grpSp>
      <p:sp>
        <p:nvSpPr>
          <p:cNvPr id="5129" name="AutoShape 6"/>
          <p:cNvSpPr>
            <a:spLocks noChangeAspect="1" noChangeArrowheads="1"/>
          </p:cNvSpPr>
          <p:nvPr/>
        </p:nvSpPr>
        <p:spPr bwMode="auto">
          <a:xfrm>
            <a:off x="1476375" y="3616325"/>
            <a:ext cx="4076700" cy="3241675"/>
          </a:xfrm>
          <a:prstGeom prst="rect">
            <a:avLst/>
          </a:prstGeom>
          <a:noFill/>
          <a:ln w="9525">
            <a:noFill/>
            <a:miter lim="800000"/>
            <a:headEnd/>
            <a:tailEnd/>
          </a:ln>
        </p:spPr>
        <p:txBody>
          <a:bodyPr/>
          <a:lstStyle/>
          <a:p>
            <a:endParaRPr lang="ru-RU"/>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55575" y="188913"/>
            <a:ext cx="7945438" cy="533400"/>
          </a:xfrm>
          <a:prstGeom prst="rect">
            <a:avLst/>
          </a:prstGeom>
        </p:spPr>
        <p:txBody>
          <a:bodyPr/>
          <a:lstStyle/>
          <a:p>
            <a:pPr algn="ctr" eaLnBrk="0" hangingPunct="0">
              <a:defRPr/>
            </a:pPr>
            <a:r>
              <a:rPr lang="en-US" altLang="zh-CN" sz="3200" b="1" dirty="0">
                <a:latin typeface="Arial Narrow" pitchFamily="34" charset="0"/>
                <a:ea typeface="+mj-ea"/>
                <a:cs typeface="+mj-cs"/>
              </a:rPr>
              <a:t>Local Orbital Angular Momentum</a:t>
            </a:r>
          </a:p>
        </p:txBody>
      </p:sp>
      <p:sp>
        <p:nvSpPr>
          <p:cNvPr id="6150" name="Oval 23"/>
          <p:cNvSpPr>
            <a:spLocks noChangeArrowheads="1"/>
          </p:cNvSpPr>
          <p:nvPr/>
        </p:nvSpPr>
        <p:spPr bwMode="auto">
          <a:xfrm>
            <a:off x="3140075" y="1844675"/>
            <a:ext cx="460375" cy="431800"/>
          </a:xfrm>
          <a:prstGeom prst="ellipse">
            <a:avLst/>
          </a:prstGeom>
          <a:solidFill>
            <a:srgbClr val="3399FF">
              <a:alpha val="49019"/>
            </a:srgbClr>
          </a:solidFill>
          <a:ln w="9525">
            <a:solidFill>
              <a:schemeClr val="tx1"/>
            </a:solidFill>
            <a:round/>
            <a:headEnd/>
            <a:tailEnd/>
          </a:ln>
        </p:spPr>
        <p:txBody>
          <a:bodyPr wrap="none" anchor="ctr"/>
          <a:lstStyle/>
          <a:p>
            <a:endParaRPr lang="ru-RU"/>
          </a:p>
        </p:txBody>
      </p:sp>
      <p:graphicFrame>
        <p:nvGraphicFramePr>
          <p:cNvPr id="6146" name="Object 2"/>
          <p:cNvGraphicFramePr>
            <a:graphicFrameLocks noChangeAspect="1"/>
          </p:cNvGraphicFramePr>
          <p:nvPr/>
        </p:nvGraphicFramePr>
        <p:xfrm>
          <a:off x="2843213" y="4437063"/>
          <a:ext cx="504825" cy="393700"/>
        </p:xfrm>
        <a:graphic>
          <a:graphicData uri="http://schemas.openxmlformats.org/presentationml/2006/ole">
            <p:oleObj spid="_x0000_s95234" name="公式" r:id="rId4" imgW="228600" imgH="177480" progId="Equation.3">
              <p:embed/>
            </p:oleObj>
          </a:graphicData>
        </a:graphic>
      </p:graphicFrame>
      <p:graphicFrame>
        <p:nvGraphicFramePr>
          <p:cNvPr id="6147" name="Object 4"/>
          <p:cNvGraphicFramePr>
            <a:graphicFrameLocks noChangeAspect="1"/>
          </p:cNvGraphicFramePr>
          <p:nvPr/>
        </p:nvGraphicFramePr>
        <p:xfrm>
          <a:off x="4067175" y="1851025"/>
          <a:ext cx="4895850" cy="3509963"/>
        </p:xfrm>
        <a:graphic>
          <a:graphicData uri="http://schemas.openxmlformats.org/presentationml/2006/ole">
            <p:oleObj spid="_x0000_s95235" name="Формула" r:id="rId5" imgW="2654280" imgH="1904760" progId="Equation.3">
              <p:embed/>
            </p:oleObj>
          </a:graphicData>
        </a:graphic>
      </p:graphicFrame>
      <p:pic>
        <p:nvPicPr>
          <p:cNvPr id="6151" name="Picture 3" descr="geo3"/>
          <p:cNvPicPr>
            <a:picLocks noChangeAspect="1" noChangeArrowheads="1"/>
          </p:cNvPicPr>
          <p:nvPr/>
        </p:nvPicPr>
        <p:blipFill>
          <a:blip r:embed="rId6" cstate="print"/>
          <a:srcRect l="40350"/>
          <a:stretch>
            <a:fillRect/>
          </a:stretch>
        </p:blipFill>
        <p:spPr bwMode="auto">
          <a:xfrm>
            <a:off x="0" y="908050"/>
            <a:ext cx="3816350" cy="2232025"/>
          </a:xfrm>
          <a:prstGeom prst="rect">
            <a:avLst/>
          </a:prstGeom>
          <a:noFill/>
          <a:ln w="9525">
            <a:noFill/>
            <a:miter lim="800000"/>
            <a:headEnd/>
            <a:tailEnd/>
          </a:ln>
        </p:spPr>
      </p:pic>
      <p:sp>
        <p:nvSpPr>
          <p:cNvPr id="6152" name="Oval 16"/>
          <p:cNvSpPr>
            <a:spLocks noChangeArrowheads="1"/>
          </p:cNvSpPr>
          <p:nvPr/>
        </p:nvSpPr>
        <p:spPr bwMode="auto">
          <a:xfrm>
            <a:off x="1511300" y="3571875"/>
            <a:ext cx="1296988" cy="1277938"/>
          </a:xfrm>
          <a:prstGeom prst="ellipse">
            <a:avLst/>
          </a:prstGeom>
          <a:solidFill>
            <a:srgbClr val="3399FF">
              <a:alpha val="27058"/>
            </a:srgbClr>
          </a:solidFill>
          <a:ln w="9525">
            <a:solidFill>
              <a:srgbClr val="0000FF"/>
            </a:solidFill>
            <a:round/>
            <a:headEnd/>
            <a:tailEnd/>
          </a:ln>
        </p:spPr>
        <p:txBody>
          <a:bodyPr wrap="none" anchor="ctr"/>
          <a:lstStyle/>
          <a:p>
            <a:endParaRPr lang="ru-RU"/>
          </a:p>
        </p:txBody>
      </p:sp>
      <p:sp>
        <p:nvSpPr>
          <p:cNvPr id="6153" name="Line 24"/>
          <p:cNvSpPr>
            <a:spLocks noChangeShapeType="1"/>
          </p:cNvSpPr>
          <p:nvPr/>
        </p:nvSpPr>
        <p:spPr bwMode="auto">
          <a:xfrm flipH="1">
            <a:off x="1582738" y="1989138"/>
            <a:ext cx="657225" cy="1943100"/>
          </a:xfrm>
          <a:prstGeom prst="line">
            <a:avLst/>
          </a:prstGeom>
          <a:noFill/>
          <a:ln w="9525">
            <a:solidFill>
              <a:schemeClr val="tx1"/>
            </a:solidFill>
            <a:round/>
            <a:headEnd/>
            <a:tailEnd type="triangle" w="med" len="med"/>
          </a:ln>
        </p:spPr>
        <p:txBody>
          <a:bodyPr/>
          <a:lstStyle/>
          <a:p>
            <a:endParaRPr lang="ru-RU"/>
          </a:p>
        </p:txBody>
      </p:sp>
      <p:sp>
        <p:nvSpPr>
          <p:cNvPr id="6154" name="Line 25"/>
          <p:cNvSpPr>
            <a:spLocks noChangeShapeType="1"/>
          </p:cNvSpPr>
          <p:nvPr/>
        </p:nvSpPr>
        <p:spPr bwMode="auto">
          <a:xfrm>
            <a:off x="2411413" y="2060575"/>
            <a:ext cx="323850" cy="1871663"/>
          </a:xfrm>
          <a:prstGeom prst="line">
            <a:avLst/>
          </a:prstGeom>
          <a:noFill/>
          <a:ln w="9525">
            <a:solidFill>
              <a:schemeClr val="tx1"/>
            </a:solidFill>
            <a:round/>
            <a:headEnd/>
            <a:tailEnd type="triangle" w="med" len="med"/>
          </a:ln>
        </p:spPr>
        <p:txBody>
          <a:bodyPr/>
          <a:lstStyle/>
          <a:p>
            <a:endParaRPr lang="ru-RU"/>
          </a:p>
        </p:txBody>
      </p:sp>
      <p:grpSp>
        <p:nvGrpSpPr>
          <p:cNvPr id="3" name="Группа 33"/>
          <p:cNvGrpSpPr>
            <a:grpSpLocks/>
          </p:cNvGrpSpPr>
          <p:nvPr/>
        </p:nvGrpSpPr>
        <p:grpSpPr bwMode="auto">
          <a:xfrm>
            <a:off x="2016125" y="4003675"/>
            <a:ext cx="312738" cy="400050"/>
            <a:chOff x="6948264" y="3717032"/>
            <a:chExt cx="312906" cy="400110"/>
          </a:xfrm>
        </p:grpSpPr>
        <p:sp>
          <p:nvSpPr>
            <p:cNvPr id="6163" name="TextBox 31"/>
            <p:cNvSpPr txBox="1">
              <a:spLocks noChangeArrowheads="1"/>
            </p:cNvSpPr>
            <p:nvPr/>
          </p:nvSpPr>
          <p:spPr bwMode="auto">
            <a:xfrm>
              <a:off x="6948264" y="3717032"/>
              <a:ext cx="312906" cy="400110"/>
            </a:xfrm>
            <a:prstGeom prst="rect">
              <a:avLst/>
            </a:prstGeom>
            <a:noFill/>
            <a:ln w="9525">
              <a:noFill/>
              <a:miter lim="800000"/>
              <a:headEnd/>
              <a:tailEnd/>
            </a:ln>
          </p:spPr>
          <p:txBody>
            <a:bodyPr>
              <a:spAutoFit/>
            </a:bodyPr>
            <a:lstStyle/>
            <a:p>
              <a:r>
                <a:rPr lang="en-US" sz="2000" b="1"/>
                <a:t>x</a:t>
              </a:r>
              <a:endParaRPr lang="ru-RU" sz="2000" b="1"/>
            </a:p>
          </p:txBody>
        </p:sp>
        <p:sp>
          <p:nvSpPr>
            <p:cNvPr id="33" name="Овал 32"/>
            <p:cNvSpPr/>
            <p:nvPr/>
          </p:nvSpPr>
          <p:spPr>
            <a:xfrm>
              <a:off x="6948264" y="3788481"/>
              <a:ext cx="287492" cy="2889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graphicFrame>
        <p:nvGraphicFramePr>
          <p:cNvPr id="6148" name="Object 8"/>
          <p:cNvGraphicFramePr>
            <a:graphicFrameLocks noChangeAspect="1"/>
          </p:cNvGraphicFramePr>
          <p:nvPr/>
        </p:nvGraphicFramePr>
        <p:xfrm>
          <a:off x="3241675" y="3643313"/>
          <a:ext cx="615950" cy="534987"/>
        </p:xfrm>
        <a:graphic>
          <a:graphicData uri="http://schemas.openxmlformats.org/presentationml/2006/ole">
            <p:oleObj spid="_x0000_s95236" name="Формула" r:id="rId7" imgW="279360" imgH="241200" progId="Equation.3">
              <p:embed/>
            </p:oleObj>
          </a:graphicData>
        </a:graphic>
      </p:graphicFrame>
      <p:sp>
        <p:nvSpPr>
          <p:cNvPr id="6156" name="Line 24"/>
          <p:cNvSpPr>
            <a:spLocks noChangeShapeType="1"/>
          </p:cNvSpPr>
          <p:nvPr/>
        </p:nvSpPr>
        <p:spPr bwMode="auto">
          <a:xfrm flipH="1">
            <a:off x="2303463" y="3932238"/>
            <a:ext cx="936625" cy="215900"/>
          </a:xfrm>
          <a:prstGeom prst="line">
            <a:avLst/>
          </a:prstGeom>
          <a:noFill/>
          <a:ln w="9525">
            <a:solidFill>
              <a:schemeClr val="tx1"/>
            </a:solidFill>
            <a:round/>
            <a:headEnd/>
            <a:tailEnd type="triangle" w="med" len="med"/>
          </a:ln>
        </p:spPr>
        <p:txBody>
          <a:bodyPr/>
          <a:lstStyle/>
          <a:p>
            <a:endParaRPr lang="ru-RU"/>
          </a:p>
        </p:txBody>
      </p:sp>
      <p:pic>
        <p:nvPicPr>
          <p:cNvPr id="6157" name="Picture 9"/>
          <p:cNvPicPr>
            <a:picLocks noChangeAspect="1" noChangeArrowheads="1"/>
          </p:cNvPicPr>
          <p:nvPr/>
        </p:nvPicPr>
        <p:blipFill>
          <a:blip r:embed="rId8" cstate="print"/>
          <a:srcRect/>
          <a:stretch>
            <a:fillRect/>
          </a:stretch>
        </p:blipFill>
        <p:spPr bwMode="auto">
          <a:xfrm>
            <a:off x="250825" y="5661025"/>
            <a:ext cx="2200275" cy="503238"/>
          </a:xfrm>
          <a:prstGeom prst="rect">
            <a:avLst/>
          </a:prstGeom>
          <a:noFill/>
          <a:ln w="9525">
            <a:noFill/>
            <a:miter lim="800000"/>
            <a:headEnd/>
            <a:tailEnd/>
          </a:ln>
        </p:spPr>
      </p:pic>
      <p:sp>
        <p:nvSpPr>
          <p:cNvPr id="6158" name="TextBox 38"/>
          <p:cNvSpPr txBox="1">
            <a:spLocks noChangeArrowheads="1"/>
          </p:cNvSpPr>
          <p:nvPr/>
        </p:nvSpPr>
        <p:spPr bwMode="auto">
          <a:xfrm>
            <a:off x="250825" y="4868863"/>
            <a:ext cx="2878138" cy="646112"/>
          </a:xfrm>
          <a:prstGeom prst="rect">
            <a:avLst/>
          </a:prstGeom>
          <a:noFill/>
          <a:ln w="9525">
            <a:noFill/>
            <a:miter lim="800000"/>
            <a:headEnd/>
            <a:tailEnd/>
          </a:ln>
        </p:spPr>
        <p:txBody>
          <a:bodyPr wrap="none">
            <a:spAutoFit/>
          </a:bodyPr>
          <a:lstStyle/>
          <a:p>
            <a:r>
              <a:rPr lang="en-US" baseline="0" dirty="0"/>
              <a:t>Hydrodynamic analog:  </a:t>
            </a:r>
          </a:p>
          <a:p>
            <a:r>
              <a:rPr lang="en-US" baseline="0" dirty="0"/>
              <a:t>non-</a:t>
            </a:r>
            <a:r>
              <a:rPr lang="en-US" baseline="0" dirty="0" err="1"/>
              <a:t>vanishin</a:t>
            </a:r>
            <a:r>
              <a:rPr lang="en-US" baseline="0" dirty="0"/>
              <a:t> local </a:t>
            </a:r>
            <a:r>
              <a:rPr lang="en-US" baseline="0" dirty="0" err="1"/>
              <a:t>vorticity</a:t>
            </a:r>
            <a:endParaRPr lang="en-US" baseline="0" dirty="0"/>
          </a:p>
        </p:txBody>
      </p:sp>
      <p:sp>
        <p:nvSpPr>
          <p:cNvPr id="6159" name="Text Box 59"/>
          <p:cNvSpPr txBox="1">
            <a:spLocks noChangeArrowheads="1"/>
          </p:cNvSpPr>
          <p:nvPr/>
        </p:nvSpPr>
        <p:spPr bwMode="auto">
          <a:xfrm>
            <a:off x="3708400" y="3644900"/>
            <a:ext cx="576263" cy="461963"/>
          </a:xfrm>
          <a:prstGeom prst="rect">
            <a:avLst/>
          </a:prstGeom>
          <a:noFill/>
          <a:ln w="9525">
            <a:noFill/>
            <a:miter lim="800000"/>
            <a:headEnd/>
            <a:tailEnd/>
          </a:ln>
        </p:spPr>
        <p:txBody>
          <a:bodyPr>
            <a:spAutoFit/>
          </a:bodyPr>
          <a:lstStyle/>
          <a:p>
            <a:pPr>
              <a:spcBef>
                <a:spcPct val="50000"/>
              </a:spcBef>
            </a:pPr>
            <a:r>
              <a:rPr lang="en-US" altLang="zh-CN" sz="2400" i="1">
                <a:solidFill>
                  <a:schemeClr val="tx2"/>
                </a:solidFill>
                <a:latin typeface="Arial Narrow" pitchFamily="34" charset="0"/>
                <a:sym typeface="Symbol" pitchFamily="18" charset="2"/>
              </a:rPr>
              <a:t>, </a:t>
            </a:r>
            <a:r>
              <a:rPr lang="el-GR" altLang="zh-CN" sz="2400" i="1">
                <a:solidFill>
                  <a:schemeClr val="tx2"/>
                </a:solidFill>
                <a:latin typeface="Arial Narrow" pitchFamily="34" charset="0"/>
                <a:sym typeface="Symbol" pitchFamily="18" charset="2"/>
              </a:rPr>
              <a:t>ω</a:t>
            </a:r>
            <a:endParaRPr lang="en-US" altLang="zh-CN" sz="2400" i="1">
              <a:solidFill>
                <a:schemeClr val="tx2"/>
              </a:solidFill>
              <a:latin typeface="Arial Narrow" pitchFamily="34" charset="0"/>
              <a:sym typeface="Symbol" pitchFamily="18" charset="2"/>
            </a:endParaRPr>
          </a:p>
        </p:txBody>
      </p:sp>
      <p:sp>
        <p:nvSpPr>
          <p:cNvPr id="6160" name="Прямоугольник 13"/>
          <p:cNvSpPr>
            <a:spLocks noChangeArrowheads="1"/>
          </p:cNvSpPr>
          <p:nvPr/>
        </p:nvSpPr>
        <p:spPr bwMode="auto">
          <a:xfrm>
            <a:off x="4572000" y="692150"/>
            <a:ext cx="4572000" cy="339725"/>
          </a:xfrm>
          <a:prstGeom prst="rect">
            <a:avLst/>
          </a:prstGeom>
          <a:noFill/>
          <a:ln w="9525">
            <a:noFill/>
            <a:miter lim="800000"/>
            <a:headEnd/>
            <a:tailEnd/>
          </a:ln>
        </p:spPr>
        <p:txBody>
          <a:bodyPr>
            <a:spAutoFit/>
          </a:bodyPr>
          <a:lstStyle/>
          <a:p>
            <a:r>
              <a:rPr lang="en-US" sz="1600" i="1">
                <a:solidFill>
                  <a:srgbClr val="006600"/>
                </a:solidFill>
              </a:rPr>
              <a:t>Liang &amp; Wang, arXive:nucl-th/0410079, </a:t>
            </a:r>
            <a:r>
              <a:rPr lang="ru-RU" sz="1600" i="1">
                <a:solidFill>
                  <a:srgbClr val="006600"/>
                </a:solidFill>
              </a:rPr>
              <a:t>2004</a:t>
            </a:r>
          </a:p>
        </p:txBody>
      </p:sp>
      <p:sp>
        <p:nvSpPr>
          <p:cNvPr id="22" name="Круговая стрелка 21"/>
          <p:cNvSpPr/>
          <p:nvPr/>
        </p:nvSpPr>
        <p:spPr>
          <a:xfrm>
            <a:off x="1692275" y="3789363"/>
            <a:ext cx="863600" cy="7620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3" name="Круговая стрелка 22"/>
          <p:cNvSpPr/>
          <p:nvPr/>
        </p:nvSpPr>
        <p:spPr>
          <a:xfrm rot="10800000">
            <a:off x="1692275" y="3933825"/>
            <a:ext cx="863600" cy="7620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txBox="1">
            <a:spLocks noChangeArrowheads="1"/>
          </p:cNvSpPr>
          <p:nvPr/>
        </p:nvSpPr>
        <p:spPr>
          <a:xfrm>
            <a:off x="395288" y="620713"/>
            <a:ext cx="7945437" cy="533400"/>
          </a:xfrm>
          <a:prstGeom prst="rect">
            <a:avLst/>
          </a:prstGeom>
        </p:spPr>
        <p:txBody>
          <a:bodyPr/>
          <a:lstStyle/>
          <a:p>
            <a:pPr algn="ctr" eaLnBrk="0" hangingPunct="0">
              <a:defRPr/>
            </a:pPr>
            <a:r>
              <a:rPr lang="en-US" altLang="zh-CN" sz="3200" b="1" dirty="0">
                <a:solidFill>
                  <a:schemeClr val="tx2"/>
                </a:solidFill>
                <a:latin typeface="Arial Narrow" pitchFamily="34" charset="0"/>
                <a:ea typeface="+mj-ea"/>
                <a:cs typeface="+mj-cs"/>
              </a:rPr>
              <a:t>Local Orbital Angular Momentum</a:t>
            </a:r>
          </a:p>
        </p:txBody>
      </p:sp>
      <p:pic>
        <p:nvPicPr>
          <p:cNvPr id="22531" name="Рисунок 15" descr="deltaL.jpg"/>
          <p:cNvPicPr>
            <a:picLocks noChangeAspect="1"/>
          </p:cNvPicPr>
          <p:nvPr/>
        </p:nvPicPr>
        <p:blipFill>
          <a:blip r:embed="rId4" cstate="print"/>
          <a:srcRect/>
          <a:stretch>
            <a:fillRect/>
          </a:stretch>
        </p:blipFill>
        <p:spPr bwMode="auto">
          <a:xfrm>
            <a:off x="1547665" y="1916112"/>
            <a:ext cx="6561146" cy="4609231"/>
          </a:xfrm>
          <a:prstGeom prst="rect">
            <a:avLst/>
          </a:prstGeom>
          <a:noFill/>
          <a:ln w="9525">
            <a:noFill/>
            <a:miter lim="800000"/>
            <a:headEnd/>
            <a:tailEnd/>
          </a:ln>
        </p:spPr>
      </p:pic>
      <p:sp>
        <p:nvSpPr>
          <p:cNvPr id="22532" name="TextBox 16"/>
          <p:cNvSpPr txBox="1">
            <a:spLocks noChangeArrowheads="1"/>
          </p:cNvSpPr>
          <p:nvPr/>
        </p:nvSpPr>
        <p:spPr bwMode="auto">
          <a:xfrm>
            <a:off x="3131840" y="1772816"/>
            <a:ext cx="3072444" cy="338554"/>
          </a:xfrm>
          <a:prstGeom prst="rect">
            <a:avLst/>
          </a:prstGeom>
          <a:noFill/>
          <a:ln w="9525">
            <a:noFill/>
            <a:miter lim="800000"/>
            <a:headEnd/>
            <a:tailEnd/>
          </a:ln>
        </p:spPr>
        <p:txBody>
          <a:bodyPr wrap="none">
            <a:spAutoFit/>
          </a:bodyPr>
          <a:lstStyle/>
          <a:p>
            <a:r>
              <a:rPr lang="en-US" sz="2400" dirty="0" err="1">
                <a:solidFill>
                  <a:schemeClr val="tx2"/>
                </a:solidFill>
              </a:rPr>
              <a:t>Au+Au</a:t>
            </a:r>
            <a:r>
              <a:rPr lang="en-US" sz="2400" dirty="0">
                <a:solidFill>
                  <a:schemeClr val="tx2"/>
                </a:solidFill>
              </a:rPr>
              <a:t>   at √s = 9 </a:t>
            </a:r>
            <a:r>
              <a:rPr lang="en-US" sz="2400" dirty="0" err="1">
                <a:solidFill>
                  <a:schemeClr val="tx2"/>
                </a:solidFill>
              </a:rPr>
              <a:t>GeV</a:t>
            </a:r>
            <a:r>
              <a:rPr lang="en-US" sz="2400" dirty="0">
                <a:solidFill>
                  <a:schemeClr val="tx2"/>
                </a:solidFill>
              </a:rPr>
              <a:t>,   b = 6 fm</a:t>
            </a:r>
            <a:endParaRPr lang="ru-RU" sz="2400" dirty="0">
              <a:solidFill>
                <a:schemeClr val="tx2"/>
              </a:solidFill>
            </a:endParaRPr>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1"/>
          </p:nvPr>
        </p:nvSpPr>
        <p:spPr/>
        <p:txBody>
          <a:bodyPr/>
          <a:lstStyle/>
          <a:p>
            <a:endParaRPr lang="en-US" sz="2400" smtClean="0">
              <a:latin typeface="Times New Roman" pitchFamily="18" charset="0"/>
              <a:cs typeface="Times New Roman" pitchFamily="18" charset="0"/>
            </a:endParaRPr>
          </a:p>
          <a:p>
            <a:r>
              <a:rPr lang="en-US" sz="2400" smtClean="0">
                <a:latin typeface="Times New Roman" pitchFamily="18" charset="0"/>
                <a:cs typeface="Times New Roman" pitchFamily="18" charset="0"/>
              </a:rPr>
              <a:t>Particles in the overlap region of two colliding nuclei could be polarized due to the large orbital momentum created in the non-central HIC.</a:t>
            </a:r>
          </a:p>
          <a:p>
            <a:r>
              <a:rPr lang="en-US" sz="2400" b="1" smtClean="0">
                <a:latin typeface="Times New Roman" pitchFamily="18" charset="0"/>
                <a:cs typeface="Times New Roman" pitchFamily="18" charset="0"/>
              </a:rPr>
              <a:t>Proposal:</a:t>
            </a:r>
          </a:p>
          <a:p>
            <a:r>
              <a:rPr lang="en-US" sz="2400" smtClean="0">
                <a:latin typeface="Times New Roman" pitchFamily="18" charset="0"/>
                <a:cs typeface="Times New Roman" pitchFamily="18" charset="0"/>
              </a:rPr>
              <a:t>Hyperon Polarization can be observed at NICA, CBM and</a:t>
            </a:r>
          </a:p>
          <a:p>
            <a:pPr>
              <a:buFont typeface="Arial" pitchFamily="34" charset="0"/>
              <a:buNone/>
            </a:pPr>
            <a:r>
              <a:rPr lang="en-US" sz="2400" smtClean="0">
                <a:latin typeface="Times New Roman" pitchFamily="18" charset="0"/>
                <a:cs typeface="Times New Roman" pitchFamily="18" charset="0"/>
              </a:rPr>
              <a:t>	BES RHIC </a:t>
            </a:r>
          </a:p>
          <a:p>
            <a:r>
              <a:rPr lang="en-US" sz="2400" smtClean="0">
                <a:latin typeface="Times New Roman" pitchFamily="18" charset="0"/>
                <a:cs typeface="Times New Roman" pitchFamily="18" charset="0"/>
              </a:rPr>
              <a:t>Why?</a:t>
            </a:r>
          </a:p>
          <a:p>
            <a:pPr lvl="1"/>
            <a:endParaRPr lang="ru-RU" sz="2000" smtClean="0">
              <a:latin typeface="Times New Roman" pitchFamily="18" charset="0"/>
              <a:cs typeface="Times New Roman" pitchFamily="18" charset="0"/>
            </a:endParaRPr>
          </a:p>
        </p:txBody>
      </p:sp>
      <p:sp>
        <p:nvSpPr>
          <p:cNvPr id="23555" name="Заголовок 1"/>
          <p:cNvSpPr>
            <a:spLocks noGrp="1"/>
          </p:cNvSpPr>
          <p:nvPr>
            <p:ph type="title"/>
          </p:nvPr>
        </p:nvSpPr>
        <p:spPr/>
        <p:txBody>
          <a:bodyPr/>
          <a:lstStyle/>
          <a:p>
            <a:r>
              <a:rPr lang="en-US" sz="3200" smtClean="0">
                <a:latin typeface="Times New Roman" pitchFamily="18" charset="0"/>
                <a:cs typeface="Times New Roman" pitchFamily="18" charset="0"/>
              </a:rPr>
              <a:t>Hyperon polarization in HIC</a:t>
            </a:r>
            <a:endParaRPr lang="ru-RU" sz="3200" smtClean="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428625" y="0"/>
            <a:ext cx="8229600" cy="582613"/>
          </a:xfrm>
        </p:spPr>
        <p:txBody>
          <a:bodyPr/>
          <a:lstStyle/>
          <a:p>
            <a:r>
              <a:rPr lang="en-US" sz="2800" smtClean="0">
                <a:latin typeface="Times New Roman" pitchFamily="18" charset="0"/>
                <a:cs typeface="Times New Roman" pitchFamily="18" charset="0"/>
              </a:rPr>
              <a:t>Global Polarization Hyperons in Non-Central HIC</a:t>
            </a:r>
            <a:endParaRPr lang="ru-RU" sz="2800" smtClean="0">
              <a:latin typeface="Times New Roman" pitchFamily="18" charset="0"/>
              <a:cs typeface="Times New Roman" pitchFamily="18" charset="0"/>
            </a:endParaRPr>
          </a:p>
        </p:txBody>
      </p:sp>
      <p:sp>
        <p:nvSpPr>
          <p:cNvPr id="29699" name="Содержимое 2"/>
          <p:cNvSpPr>
            <a:spLocks noGrp="1"/>
          </p:cNvSpPr>
          <p:nvPr>
            <p:ph idx="1"/>
          </p:nvPr>
        </p:nvSpPr>
        <p:spPr>
          <a:xfrm>
            <a:off x="457200" y="785813"/>
            <a:ext cx="8229600" cy="4443412"/>
          </a:xfrm>
        </p:spPr>
        <p:txBody>
          <a:bodyPr/>
          <a:lstStyle/>
          <a:p>
            <a:r>
              <a:rPr lang="en-US" sz="2400" dirty="0" smtClean="0">
                <a:latin typeface="Times New Roman" pitchFamily="18" charset="0"/>
                <a:cs typeface="Times New Roman" pitchFamily="18" charset="0"/>
              </a:rPr>
              <a:t>Hyperons could be polarized due to the large orbital </a:t>
            </a:r>
            <a:r>
              <a:rPr lang="en-US" sz="2400" dirty="0" smtClean="0">
                <a:latin typeface="Times New Roman" pitchFamily="18" charset="0"/>
                <a:cs typeface="Times New Roman" pitchFamily="18" charset="0"/>
              </a:rPr>
              <a:t>momentum, </a:t>
            </a:r>
            <a:r>
              <a:rPr lang="en-US" sz="2400" dirty="0" smtClean="0">
                <a:latin typeface="Times New Roman" pitchFamily="18" charset="0"/>
                <a:cs typeface="Times New Roman" pitchFamily="18" charset="0"/>
              </a:rPr>
              <a:t>created in the non-central HIC.</a:t>
            </a:r>
          </a:p>
          <a:p>
            <a:r>
              <a:rPr lang="en-US" sz="2400" dirty="0" smtClean="0">
                <a:latin typeface="Times New Roman" pitchFamily="18" charset="0"/>
                <a:cs typeface="Times New Roman" pitchFamily="18" charset="0"/>
              </a:rPr>
              <a:t>Preferable (measurable) types of hyperons – </a:t>
            </a:r>
            <a:r>
              <a:rPr lang="el-GR" sz="2400" dirty="0" smtClean="0">
                <a:latin typeface="Times New Roman" pitchFamily="18" charset="0"/>
                <a:cs typeface="Times New Roman" pitchFamily="18" charset="0"/>
              </a:rPr>
              <a:t>Λ</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Ξ</a:t>
            </a:r>
            <a:r>
              <a:rPr lang="en-US" sz="2400" baseline="300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Ω</a:t>
            </a:r>
            <a:r>
              <a:rPr lang="en-US" sz="2000" baseline="30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a:t>
            </a:r>
          </a:p>
          <a:p>
            <a:pPr lvl="1">
              <a:buFont typeface="Arial" pitchFamily="34" charset="0"/>
              <a:buChar char="•"/>
            </a:pPr>
            <a:r>
              <a:rPr lang="el-GR" sz="2400" dirty="0" smtClean="0">
                <a:latin typeface="Times New Roman" pitchFamily="18" charset="0"/>
                <a:cs typeface="Times New Roman" pitchFamily="18" charset="0"/>
              </a:rPr>
              <a:t>Λ</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Wingdings" pitchFamily="2" charset="2"/>
              </a:rPr>
              <a:t> p</a:t>
            </a:r>
            <a:r>
              <a:rPr lang="el-GR" sz="2400" dirty="0" smtClean="0">
                <a:latin typeface="Times New Roman" pitchFamily="18" charset="0"/>
                <a:cs typeface="Times New Roman" pitchFamily="18" charset="0"/>
                <a:sym typeface="Wingdings" pitchFamily="2" charset="2"/>
              </a:rPr>
              <a:t>π</a:t>
            </a:r>
            <a:r>
              <a:rPr lang="en-US" sz="2400" baseline="30000" dirty="0" smtClean="0">
                <a:latin typeface="Times New Roman" pitchFamily="18" charset="0"/>
                <a:cs typeface="Times New Roman" pitchFamily="18" charset="0"/>
                <a:sym typeface="Wingdings" pitchFamily="2" charset="2"/>
              </a:rPr>
              <a:t>-</a:t>
            </a:r>
          </a:p>
          <a:p>
            <a:pPr lvl="1">
              <a:buFont typeface="Arial" pitchFamily="34" charset="0"/>
              <a:buChar char="•"/>
            </a:pPr>
            <a:r>
              <a:rPr lang="el-GR" sz="2400" dirty="0" smtClean="0">
                <a:latin typeface="Times New Roman" pitchFamily="18" charset="0"/>
                <a:cs typeface="Times New Roman" pitchFamily="18" charset="0"/>
              </a:rPr>
              <a:t>Ξ</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Wingdings" pitchFamily="2" charset="2"/>
              </a:rPr>
              <a:t> </a:t>
            </a:r>
            <a:r>
              <a:rPr lang="el-GR" sz="2400" dirty="0" smtClean="0">
                <a:latin typeface="Times New Roman" pitchFamily="18" charset="0"/>
                <a:cs typeface="Times New Roman" pitchFamily="18" charset="0"/>
              </a:rPr>
              <a:t>Λ</a:t>
            </a:r>
            <a:r>
              <a:rPr lang="el-GR" sz="2400" dirty="0" smtClean="0">
                <a:latin typeface="Times New Roman" pitchFamily="18" charset="0"/>
                <a:cs typeface="Times New Roman" pitchFamily="18" charset="0"/>
                <a:sym typeface="Wingdings" pitchFamily="2" charset="2"/>
              </a:rPr>
              <a:t>π</a:t>
            </a:r>
            <a:r>
              <a:rPr lang="en-US" sz="2400" baseline="30000" dirty="0" smtClean="0">
                <a:latin typeface="Times New Roman" pitchFamily="18" charset="0"/>
                <a:cs typeface="Times New Roman" pitchFamily="18" charset="0"/>
                <a:sym typeface="Wingdings" pitchFamily="2" charset="2"/>
              </a:rPr>
              <a:t>-</a:t>
            </a:r>
          </a:p>
          <a:p>
            <a:pPr lvl="1">
              <a:buFont typeface="Arial" pitchFamily="34" charset="0"/>
              <a:buChar char="•"/>
            </a:pPr>
            <a:r>
              <a:rPr lang="el-GR" sz="2400" dirty="0" smtClean="0">
                <a:latin typeface="Times New Roman" pitchFamily="18" charset="0"/>
                <a:cs typeface="Times New Roman" pitchFamily="18" charset="0"/>
              </a:rPr>
              <a:t>Ω</a:t>
            </a:r>
            <a:r>
              <a:rPr lang="en-US" sz="2000" baseline="30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sym typeface="Wingdings" pitchFamily="2" charset="2"/>
              </a:rPr>
              <a:t> </a:t>
            </a:r>
            <a:r>
              <a:rPr lang="el-GR" sz="2400" dirty="0" smtClean="0">
                <a:latin typeface="Times New Roman" pitchFamily="18" charset="0"/>
                <a:cs typeface="Times New Roman" pitchFamily="18" charset="0"/>
              </a:rPr>
              <a:t>Λ</a:t>
            </a:r>
            <a:r>
              <a:rPr lang="en-US" sz="2400" dirty="0" smtClean="0">
                <a:latin typeface="Times New Roman" pitchFamily="18" charset="0"/>
                <a:cs typeface="Times New Roman" pitchFamily="18" charset="0"/>
              </a:rPr>
              <a:t>K</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(B.R. 68%)</a:t>
            </a:r>
          </a:p>
          <a:p>
            <a:r>
              <a:rPr lang="en-US" sz="2400" dirty="0" smtClean="0">
                <a:latin typeface="Times New Roman" pitchFamily="18" charset="0"/>
                <a:cs typeface="Times New Roman" pitchFamily="18" charset="0"/>
              </a:rPr>
              <a:t>Global polarization are measured </a:t>
            </a:r>
            <a:r>
              <a:rPr lang="en-US" sz="2400" dirty="0" err="1" smtClean="0">
                <a:latin typeface="Times New Roman" pitchFamily="18" charset="0"/>
                <a:cs typeface="Times New Roman" pitchFamily="18" charset="0"/>
              </a:rPr>
              <a:t>w.r.t</a:t>
            </a:r>
            <a:r>
              <a:rPr lang="en-US" sz="2400" dirty="0" smtClean="0">
                <a:latin typeface="Times New Roman" pitchFamily="18" charset="0"/>
                <a:cs typeface="Times New Roman" pitchFamily="18" charset="0"/>
              </a:rPr>
              <a:t>. the reaction plane.</a:t>
            </a:r>
          </a:p>
          <a:p>
            <a:r>
              <a:rPr lang="en-US" sz="2400" dirty="0" smtClean="0">
                <a:latin typeface="Times New Roman" pitchFamily="18" charset="0"/>
                <a:cs typeface="Times New Roman" pitchFamily="18" charset="0"/>
              </a:rPr>
              <a:t>Reaction plane is defined by a directed flow.</a:t>
            </a:r>
          </a:p>
          <a:p>
            <a:endParaRPr lang="en-US" sz="2400" dirty="0" smtClean="0"/>
          </a:p>
          <a:p>
            <a:endParaRPr lang="en-US" sz="2400" dirty="0" smtClean="0">
              <a:cs typeface="Times New Roman" pitchFamily="18" charset="0"/>
            </a:endParaRPr>
          </a:p>
          <a:p>
            <a:endParaRPr lang="ru-RU" sz="2400" dirty="0" smtClean="0">
              <a:cs typeface="Times New Roman" pitchFamily="18" charset="0"/>
            </a:endParaRPr>
          </a:p>
          <a:p>
            <a:endParaRPr lang="en-US" sz="2400" dirty="0" smtClean="0"/>
          </a:p>
          <a:p>
            <a:endParaRPr lang="en-US" sz="2400" dirty="0" smtClean="0"/>
          </a:p>
          <a:p>
            <a:endParaRPr lang="en-US" sz="2400" dirty="0" smtClean="0"/>
          </a:p>
          <a:p>
            <a:endParaRPr lang="en-US" sz="2400" dirty="0" smtClean="0"/>
          </a:p>
          <a:p>
            <a:endParaRPr lang="ru-RU"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500063" y="214313"/>
            <a:ext cx="8229600" cy="642937"/>
          </a:xfrm>
        </p:spPr>
        <p:txBody>
          <a:bodyPr/>
          <a:lstStyle/>
          <a:p>
            <a:pPr eaLnBrk="1" hangingPunct="1"/>
            <a:r>
              <a:rPr lang="en-US" sz="2400" smtClean="0">
                <a:latin typeface="Times New Roman" pitchFamily="18" charset="0"/>
                <a:cs typeface="Times New Roman" pitchFamily="18" charset="0"/>
              </a:rPr>
              <a:t>Measurement of Global Polarization</a:t>
            </a:r>
          </a:p>
        </p:txBody>
      </p:sp>
      <p:pic>
        <p:nvPicPr>
          <p:cNvPr id="30723" name="Picture 3"/>
          <p:cNvPicPr>
            <a:picLocks noChangeAspect="1" noChangeArrowheads="1"/>
          </p:cNvPicPr>
          <p:nvPr/>
        </p:nvPicPr>
        <p:blipFill>
          <a:blip r:embed="rId3" cstate="print"/>
          <a:srcRect/>
          <a:stretch>
            <a:fillRect/>
          </a:stretch>
        </p:blipFill>
        <p:spPr bwMode="auto">
          <a:xfrm>
            <a:off x="539750" y="1412875"/>
            <a:ext cx="3803650" cy="982663"/>
          </a:xfrm>
          <a:prstGeom prst="rect">
            <a:avLst/>
          </a:prstGeom>
          <a:noFill/>
          <a:ln w="9525">
            <a:noFill/>
            <a:miter lim="800000"/>
            <a:headEnd/>
            <a:tailEnd/>
          </a:ln>
        </p:spPr>
      </p:pic>
      <p:pic>
        <p:nvPicPr>
          <p:cNvPr id="30724" name="Picture 4"/>
          <p:cNvPicPr>
            <a:picLocks noChangeAspect="1" noChangeArrowheads="1"/>
          </p:cNvPicPr>
          <p:nvPr/>
        </p:nvPicPr>
        <p:blipFill>
          <a:blip r:embed="rId4" cstate="print"/>
          <a:srcRect/>
          <a:stretch>
            <a:fillRect/>
          </a:stretch>
        </p:blipFill>
        <p:spPr bwMode="auto">
          <a:xfrm>
            <a:off x="539750" y="2708275"/>
            <a:ext cx="2663825" cy="995363"/>
          </a:xfrm>
          <a:prstGeom prst="rect">
            <a:avLst/>
          </a:prstGeom>
          <a:noFill/>
          <a:ln w="9525">
            <a:noFill/>
            <a:miter lim="800000"/>
            <a:headEnd/>
            <a:tailEnd/>
          </a:ln>
        </p:spPr>
      </p:pic>
      <p:pic>
        <p:nvPicPr>
          <p:cNvPr id="30725" name="Picture 5"/>
          <p:cNvPicPr>
            <a:picLocks noChangeAspect="1" noChangeArrowheads="1"/>
          </p:cNvPicPr>
          <p:nvPr/>
        </p:nvPicPr>
        <p:blipFill>
          <a:blip r:embed="rId5" cstate="print"/>
          <a:srcRect/>
          <a:stretch>
            <a:fillRect/>
          </a:stretch>
        </p:blipFill>
        <p:spPr bwMode="auto">
          <a:xfrm>
            <a:off x="539750" y="3933825"/>
            <a:ext cx="3538538" cy="995363"/>
          </a:xfrm>
          <a:prstGeom prst="rect">
            <a:avLst/>
          </a:prstGeom>
          <a:noFill/>
          <a:ln w="9525">
            <a:noFill/>
            <a:miter lim="800000"/>
            <a:headEnd/>
            <a:tailEnd/>
          </a:ln>
        </p:spPr>
      </p:pic>
      <p:pic>
        <p:nvPicPr>
          <p:cNvPr id="30726" name="Picture 6"/>
          <p:cNvPicPr>
            <a:picLocks noChangeAspect="1" noChangeArrowheads="1"/>
          </p:cNvPicPr>
          <p:nvPr/>
        </p:nvPicPr>
        <p:blipFill>
          <a:blip r:embed="rId6" cstate="print"/>
          <a:srcRect/>
          <a:stretch>
            <a:fillRect/>
          </a:stretch>
        </p:blipFill>
        <p:spPr bwMode="auto">
          <a:xfrm>
            <a:off x="611188" y="5516563"/>
            <a:ext cx="2778125" cy="434975"/>
          </a:xfrm>
          <a:prstGeom prst="rect">
            <a:avLst/>
          </a:prstGeom>
          <a:noFill/>
          <a:ln w="9525">
            <a:noFill/>
            <a:miter lim="800000"/>
            <a:headEnd/>
            <a:tailEnd/>
          </a:ln>
        </p:spPr>
      </p:pic>
      <p:sp>
        <p:nvSpPr>
          <p:cNvPr id="8" name="Заголовок 1"/>
          <p:cNvSpPr txBox="1">
            <a:spLocks/>
          </p:cNvSpPr>
          <p:nvPr/>
        </p:nvSpPr>
        <p:spPr bwMode="auto">
          <a:xfrm>
            <a:off x="684213" y="836613"/>
            <a:ext cx="4319587" cy="642937"/>
          </a:xfrm>
          <a:prstGeom prst="rect">
            <a:avLst/>
          </a:prstGeom>
          <a:noFill/>
          <a:ln w="9525">
            <a:noFill/>
            <a:miter lim="800000"/>
            <a:headEnd/>
            <a:tailEnd/>
          </a:ln>
        </p:spPr>
        <p:txBody>
          <a:bodyPr anchor="ctr"/>
          <a:lstStyle/>
          <a:p>
            <a:pPr algn="ctr">
              <a:defRPr/>
            </a:pPr>
            <a:endParaRPr lang="en-US" sz="2400" dirty="0">
              <a:latin typeface="Times New Roman" pitchFamily="18" charset="0"/>
              <a:ea typeface="+mj-ea"/>
              <a:cs typeface="Times New Roman" pitchFamily="18" charset="0"/>
            </a:endParaRPr>
          </a:p>
        </p:txBody>
      </p:sp>
      <p:pic>
        <p:nvPicPr>
          <p:cNvPr id="9" name="Рисунок 8" descr="RP.jpg"/>
          <p:cNvPicPr>
            <a:picLocks noChangeAspect="1"/>
          </p:cNvPicPr>
          <p:nvPr/>
        </p:nvPicPr>
        <p:blipFill>
          <a:blip r:embed="rId7" cstate="print"/>
          <a:stretch>
            <a:fillRect/>
          </a:stretch>
        </p:blipFill>
        <p:spPr>
          <a:xfrm>
            <a:off x="4283968" y="1484784"/>
            <a:ext cx="4361836" cy="39604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06437"/>
          </a:xfrm>
        </p:spPr>
        <p:txBody>
          <a:bodyPr/>
          <a:lstStyle/>
          <a:p>
            <a:pPr eaLnBrk="1" hangingPunct="1"/>
            <a:r>
              <a:rPr lang="en-US" sz="2800" b="1" smtClean="0">
                <a:solidFill>
                  <a:schemeClr val="accent2"/>
                </a:solidFill>
              </a:rPr>
              <a:t>Phase diagram – artist’s view</a:t>
            </a:r>
            <a:endParaRPr lang="ru-RU" sz="2800" b="1" smtClean="0">
              <a:solidFill>
                <a:schemeClr val="accent2"/>
              </a:solidFill>
            </a:endParaRPr>
          </a:p>
        </p:txBody>
      </p:sp>
      <p:pic>
        <p:nvPicPr>
          <p:cNvPr id="17411" name="Picture 4" descr="diagram_1c"/>
          <p:cNvPicPr>
            <a:picLocks noChangeAspect="1" noChangeArrowheads="1"/>
          </p:cNvPicPr>
          <p:nvPr>
            <p:ph idx="1"/>
          </p:nvPr>
        </p:nvPicPr>
        <p:blipFill>
          <a:blip r:embed="rId2" cstate="print">
            <a:lum bright="-6000" contrast="36000"/>
          </a:blip>
          <a:srcRect/>
          <a:stretch>
            <a:fillRect/>
          </a:stretch>
        </p:blipFill>
        <p:spPr>
          <a:xfrm>
            <a:off x="900113" y="1341438"/>
            <a:ext cx="7786687" cy="4464050"/>
          </a:xfrm>
          <a:noFill/>
        </p:spPr>
      </p:pic>
      <p:sp>
        <p:nvSpPr>
          <p:cNvPr id="17412" name="Text Box 6"/>
          <p:cNvSpPr txBox="1">
            <a:spLocks noChangeArrowheads="1"/>
          </p:cNvSpPr>
          <p:nvPr/>
        </p:nvSpPr>
        <p:spPr bwMode="auto">
          <a:xfrm>
            <a:off x="2195513" y="6165850"/>
            <a:ext cx="5619750" cy="457200"/>
          </a:xfrm>
          <a:prstGeom prst="rect">
            <a:avLst/>
          </a:prstGeom>
          <a:noFill/>
          <a:ln w="9525" algn="ctr">
            <a:noFill/>
            <a:miter lim="800000"/>
            <a:headEnd/>
            <a:tailEnd/>
          </a:ln>
        </p:spPr>
        <p:txBody>
          <a:bodyPr wrap="none">
            <a:spAutoFit/>
          </a:bodyPr>
          <a:lstStyle/>
          <a:p>
            <a:r>
              <a:rPr lang="en-US">
                <a:solidFill>
                  <a:srgbClr val="0066FF"/>
                </a:solidFill>
              </a:rPr>
              <a:t>Phases of strongly interacting nuclear matter</a:t>
            </a:r>
            <a:endParaRPr lang="ru-RU">
              <a:solidFill>
                <a:srgbClr val="0066FF"/>
              </a:solidFill>
            </a:endParaRPr>
          </a:p>
        </p:txBody>
      </p:sp>
      <p:sp>
        <p:nvSpPr>
          <p:cNvPr id="17413" name="Text Box 7"/>
          <p:cNvSpPr txBox="1">
            <a:spLocks noChangeArrowheads="1"/>
          </p:cNvSpPr>
          <p:nvPr/>
        </p:nvSpPr>
        <p:spPr bwMode="auto">
          <a:xfrm>
            <a:off x="2124075" y="4868863"/>
            <a:ext cx="574675" cy="519112"/>
          </a:xfrm>
          <a:prstGeom prst="rect">
            <a:avLst/>
          </a:prstGeom>
          <a:noFill/>
          <a:ln w="9525" algn="ctr">
            <a:noFill/>
            <a:miter lim="800000"/>
            <a:headEnd/>
            <a:tailEnd/>
          </a:ln>
        </p:spPr>
        <p:txBody>
          <a:bodyPr>
            <a:spAutoFit/>
          </a:bodyPr>
          <a:lstStyle/>
          <a:p>
            <a:pPr>
              <a:spcBef>
                <a:spcPct val="50000"/>
              </a:spcBef>
            </a:pPr>
            <a:r>
              <a:rPr lang="ru-RU" sz="2800">
                <a:solidFill>
                  <a:srgbClr val="33CC33"/>
                </a:solidFill>
                <a:cs typeface="Times New Roman" pitchFamily="18" charset="0"/>
              </a:rPr>
              <a:t>●</a:t>
            </a:r>
          </a:p>
        </p:txBody>
      </p:sp>
      <p:sp>
        <p:nvSpPr>
          <p:cNvPr id="17414" name="Text Box 8"/>
          <p:cNvSpPr txBox="1">
            <a:spLocks noChangeArrowheads="1"/>
          </p:cNvSpPr>
          <p:nvPr/>
        </p:nvSpPr>
        <p:spPr bwMode="auto">
          <a:xfrm>
            <a:off x="2051050" y="4797425"/>
            <a:ext cx="720725" cy="336550"/>
          </a:xfrm>
          <a:prstGeom prst="rect">
            <a:avLst/>
          </a:prstGeom>
          <a:noFill/>
          <a:ln w="9525" algn="ctr">
            <a:noFill/>
            <a:miter lim="800000"/>
            <a:headEnd/>
            <a:tailEnd/>
          </a:ln>
        </p:spPr>
        <p:txBody>
          <a:bodyPr>
            <a:spAutoFit/>
          </a:bodyPr>
          <a:lstStyle/>
          <a:p>
            <a:pPr>
              <a:spcBef>
                <a:spcPct val="50000"/>
              </a:spcBef>
            </a:pPr>
            <a:r>
              <a:rPr lang="en-US" sz="1600">
                <a:solidFill>
                  <a:srgbClr val="33CC33"/>
                </a:solidFill>
              </a:rPr>
              <a:t>L-G</a:t>
            </a:r>
            <a:endParaRPr lang="ru-RU" sz="1600">
              <a:solidFill>
                <a:srgbClr val="33CC33"/>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152400"/>
            <a:ext cx="7772400" cy="533400"/>
          </a:xfrm>
          <a:solidFill>
            <a:schemeClr val="bg1"/>
          </a:solidFill>
          <a:ln>
            <a:solidFill>
              <a:schemeClr val="bg1"/>
            </a:solidFill>
          </a:ln>
          <a:effectLst>
            <a:outerShdw dist="107763" dir="18900000" algn="ctr" rotWithShape="0">
              <a:schemeClr val="bg1"/>
            </a:outerShdw>
          </a:effectLst>
        </p:spPr>
        <p:txBody>
          <a:bodyPr/>
          <a:lstStyle/>
          <a:p>
            <a:pPr eaLnBrk="1" hangingPunct="1">
              <a:defRPr/>
            </a:pPr>
            <a:r>
              <a:rPr lang="de-DE" sz="2800" b="1" baseline="-25000" dirty="0" smtClean="0">
                <a:effectLst>
                  <a:outerShdw blurRad="38100" dist="38100" dir="2700000" algn="tl">
                    <a:srgbClr val="C0C0C0"/>
                  </a:outerShdw>
                </a:effectLst>
                <a:latin typeface="Times New Roman" pitchFamily="18" charset="0"/>
                <a:cs typeface="Times New Roman" pitchFamily="18" charset="0"/>
              </a:rPr>
              <a:t> </a:t>
            </a:r>
            <a:r>
              <a:rPr lang="de-DE" sz="2800" b="1" dirty="0" err="1" smtClean="0">
                <a:effectLst>
                  <a:outerShdw blurRad="38100" dist="38100" dir="2700000" algn="tl">
                    <a:srgbClr val="C0C0C0"/>
                  </a:outerShdw>
                </a:effectLst>
                <a:latin typeface="Times New Roman" pitchFamily="18" charset="0"/>
                <a:cs typeface="Times New Roman" pitchFamily="18" charset="0"/>
              </a:rPr>
              <a:t>Reaction</a:t>
            </a:r>
            <a:r>
              <a:rPr lang="de-DE" sz="2800" b="1" dirty="0" smtClean="0">
                <a:effectLst>
                  <a:outerShdw blurRad="38100" dist="38100" dir="2700000" algn="tl">
                    <a:srgbClr val="C0C0C0"/>
                  </a:outerShdw>
                </a:effectLst>
                <a:latin typeface="Times New Roman" pitchFamily="18" charset="0"/>
                <a:cs typeface="Times New Roman" pitchFamily="18" charset="0"/>
              </a:rPr>
              <a:t> Plane vs. Collective Flow</a:t>
            </a:r>
          </a:p>
        </p:txBody>
      </p:sp>
      <p:sp>
        <p:nvSpPr>
          <p:cNvPr id="42002" name="Line 18"/>
          <p:cNvSpPr>
            <a:spLocks noChangeShapeType="1"/>
          </p:cNvSpPr>
          <p:nvPr/>
        </p:nvSpPr>
        <p:spPr bwMode="auto">
          <a:xfrm>
            <a:off x="304800" y="685800"/>
            <a:ext cx="8686800" cy="0"/>
          </a:xfrm>
          <a:prstGeom prst="line">
            <a:avLst/>
          </a:prstGeom>
          <a:noFill/>
          <a:ln w="36000">
            <a:solidFill>
              <a:srgbClr val="000080"/>
            </a:solidFill>
            <a:round/>
            <a:headEnd/>
            <a:tailEnd/>
          </a:ln>
        </p:spPr>
        <p:txBody>
          <a:bodyPr/>
          <a:lstStyle/>
          <a:p>
            <a:pPr>
              <a:defRPr/>
            </a:pPr>
            <a:endParaRPr lang="ru-RU">
              <a:effectLst>
                <a:outerShdw blurRad="38100" dist="38100" dir="2700000" algn="tl">
                  <a:srgbClr val="000000">
                    <a:alpha val="43137"/>
                  </a:srgbClr>
                </a:outerShdw>
              </a:effectLst>
              <a:latin typeface="Arial" charset="0"/>
            </a:endParaRPr>
          </a:p>
        </p:txBody>
      </p:sp>
      <p:sp>
        <p:nvSpPr>
          <p:cNvPr id="31748" name="Rectangle 107"/>
          <p:cNvSpPr>
            <a:spLocks noChangeArrowheads="1"/>
          </p:cNvSpPr>
          <p:nvPr/>
        </p:nvSpPr>
        <p:spPr bwMode="auto">
          <a:xfrm>
            <a:off x="250825" y="4149725"/>
            <a:ext cx="8137525" cy="1436688"/>
          </a:xfrm>
          <a:prstGeom prst="rect">
            <a:avLst/>
          </a:prstGeom>
          <a:noFill/>
          <a:ln w="9525">
            <a:noFill/>
            <a:miter lim="800000"/>
            <a:headEnd/>
            <a:tailEnd/>
          </a:ln>
        </p:spPr>
        <p:txBody>
          <a:bodyPr>
            <a:spAutoFit/>
          </a:bodyPr>
          <a:lstStyle/>
          <a:p>
            <a:pPr>
              <a:lnSpc>
                <a:spcPct val="91000"/>
              </a:lnSpc>
              <a:buClr>
                <a:srgbClr val="FFFFFF"/>
              </a:buClr>
              <a:buSzPct val="100000"/>
              <a:buFont typeface="Comic Sans MS" pitchFamily="66" charset="0"/>
              <a:buNone/>
            </a:pPr>
            <a:r>
              <a:rPr lang="en-GB" sz="2400" b="1" dirty="0" smtClean="0">
                <a:latin typeface="Times New Roman" pitchFamily="18" charset="0"/>
                <a:ea typeface="HG Mincho Light J"/>
                <a:cs typeface="Times New Roman" pitchFamily="18" charset="0"/>
              </a:rPr>
              <a:t>Non-central </a:t>
            </a:r>
            <a:r>
              <a:rPr lang="de-DE" sz="2400" b="1" dirty="0">
                <a:latin typeface="Times New Roman" pitchFamily="18" charset="0"/>
                <a:ea typeface="HG Mincho Light J"/>
                <a:cs typeface="Times New Roman" pitchFamily="18" charset="0"/>
              </a:rPr>
              <a:t>HIC </a:t>
            </a:r>
            <a:r>
              <a:rPr lang="de-DE" sz="2400" dirty="0" smtClean="0">
                <a:latin typeface="Times New Roman" pitchFamily="18" charset="0"/>
                <a:ea typeface="HG Mincho Light J"/>
                <a:cs typeface="Times New Roman" pitchFamily="18" charset="0"/>
              </a:rPr>
              <a:t>i</a:t>
            </a:r>
            <a:r>
              <a:rPr lang="en-GB" sz="2400" dirty="0" err="1">
                <a:latin typeface="Times New Roman" pitchFamily="18" charset="0"/>
                <a:ea typeface="HG Mincho Light J"/>
                <a:cs typeface="Times New Roman" pitchFamily="18" charset="0"/>
              </a:rPr>
              <a:t>nteraction</a:t>
            </a:r>
            <a:r>
              <a:rPr lang="en-GB" sz="2400" dirty="0">
                <a:latin typeface="Times New Roman" pitchFamily="18" charset="0"/>
                <a:ea typeface="HG Mincho Light J"/>
                <a:cs typeface="Times New Roman" pitchFamily="18" charset="0"/>
              </a:rPr>
              <a:t> in overlap region </a:t>
            </a:r>
            <a:r>
              <a:rPr lang="de-DE" sz="2400" dirty="0" err="1" smtClean="0">
                <a:latin typeface="Times New Roman" pitchFamily="18" charset="0"/>
                <a:ea typeface="HG Mincho Light J"/>
                <a:cs typeface="Times New Roman" pitchFamily="18" charset="0"/>
              </a:rPr>
              <a:t>results</a:t>
            </a:r>
            <a:r>
              <a:rPr lang="de-DE" sz="2400" dirty="0" smtClean="0">
                <a:latin typeface="Times New Roman" pitchFamily="18" charset="0"/>
                <a:ea typeface="HG Mincho Light J"/>
                <a:cs typeface="Times New Roman" pitchFamily="18" charset="0"/>
              </a:rPr>
              <a:t> in a </a:t>
            </a:r>
            <a:r>
              <a:rPr lang="en-GB" sz="2400" b="1" dirty="0">
                <a:latin typeface="Times New Roman" pitchFamily="18" charset="0"/>
                <a:ea typeface="HG Mincho Light J"/>
                <a:cs typeface="Times New Roman" pitchFamily="18" charset="0"/>
              </a:rPr>
              <a:t>pressure gradient </a:t>
            </a:r>
            <a:r>
              <a:rPr lang="en-GB" sz="2400" dirty="0">
                <a:latin typeface="Times New Roman" pitchFamily="18" charset="0"/>
                <a:ea typeface="HG Mincho Light J"/>
                <a:cs typeface="Times New Roman" pitchFamily="18" charset="0"/>
              </a:rPr>
              <a:t>=&gt; </a:t>
            </a:r>
          </a:p>
          <a:p>
            <a:pPr>
              <a:lnSpc>
                <a:spcPct val="91000"/>
              </a:lnSpc>
              <a:buClr>
                <a:srgbClr val="FFFFFF"/>
              </a:buClr>
              <a:buSzPct val="100000"/>
              <a:buFont typeface="Comic Sans MS" pitchFamily="66" charset="0"/>
              <a:buNone/>
            </a:pPr>
            <a:r>
              <a:rPr lang="en-GB" sz="2400" dirty="0">
                <a:latin typeface="Times New Roman" pitchFamily="18" charset="0"/>
                <a:ea typeface="HG Mincho Light J"/>
                <a:cs typeface="Times New Roman" pitchFamily="18" charset="0"/>
              </a:rPr>
              <a:t>spatial asymmetry </a:t>
            </a:r>
            <a:r>
              <a:rPr lang="de-DE" sz="2400" dirty="0" err="1">
                <a:latin typeface="Times New Roman" pitchFamily="18" charset="0"/>
                <a:ea typeface="HG Mincho Light J"/>
                <a:cs typeface="Times New Roman" pitchFamily="18" charset="0"/>
              </a:rPr>
              <a:t>is</a:t>
            </a:r>
            <a:r>
              <a:rPr lang="de-DE" sz="2400" dirty="0">
                <a:latin typeface="Times New Roman" pitchFamily="18" charset="0"/>
                <a:ea typeface="HG Mincho Light J"/>
                <a:cs typeface="Times New Roman" pitchFamily="18" charset="0"/>
              </a:rPr>
              <a:t> </a:t>
            </a:r>
            <a:r>
              <a:rPr lang="en-GB" sz="2400" dirty="0">
                <a:latin typeface="Times New Roman" pitchFamily="18" charset="0"/>
                <a:ea typeface="HG Mincho Light J"/>
                <a:cs typeface="Times New Roman" pitchFamily="18" charset="0"/>
              </a:rPr>
              <a:t>converted </a:t>
            </a:r>
            <a:r>
              <a:rPr lang="de-DE" sz="2400" dirty="0" err="1">
                <a:latin typeface="Times New Roman" pitchFamily="18" charset="0"/>
                <a:ea typeface="HG Mincho Light J"/>
                <a:cs typeface="Times New Roman" pitchFamily="18" charset="0"/>
              </a:rPr>
              <a:t>to</a:t>
            </a:r>
            <a:r>
              <a:rPr lang="en-GB" sz="2400" dirty="0">
                <a:latin typeface="Times New Roman" pitchFamily="18" charset="0"/>
                <a:ea typeface="HG Mincho Light J"/>
                <a:cs typeface="Times New Roman" pitchFamily="18" charset="0"/>
              </a:rPr>
              <a:t> an asymmetry in momentum space</a:t>
            </a:r>
            <a:r>
              <a:rPr lang="de-DE" sz="2400" dirty="0">
                <a:latin typeface="Times New Roman" pitchFamily="18" charset="0"/>
                <a:ea typeface="HG Mincho Light J"/>
                <a:cs typeface="Times New Roman" pitchFamily="18" charset="0"/>
              </a:rPr>
              <a:t> =&gt; </a:t>
            </a:r>
            <a:r>
              <a:rPr lang="de-DE" sz="2400" b="1" dirty="0" err="1">
                <a:latin typeface="Times New Roman" pitchFamily="18" charset="0"/>
                <a:ea typeface="HG Mincho Light J"/>
                <a:cs typeface="Times New Roman" pitchFamily="18" charset="0"/>
              </a:rPr>
              <a:t>collective</a:t>
            </a:r>
            <a:r>
              <a:rPr lang="de-DE" sz="2400" b="1" dirty="0">
                <a:latin typeface="Times New Roman" pitchFamily="18" charset="0"/>
                <a:ea typeface="HG Mincho Light J"/>
                <a:cs typeface="Times New Roman" pitchFamily="18" charset="0"/>
              </a:rPr>
              <a:t> </a:t>
            </a:r>
            <a:r>
              <a:rPr lang="de-DE" sz="2400" b="1" dirty="0" err="1">
                <a:latin typeface="Times New Roman" pitchFamily="18" charset="0"/>
                <a:ea typeface="HG Mincho Light J"/>
                <a:cs typeface="Times New Roman" pitchFamily="18" charset="0"/>
              </a:rPr>
              <a:t>flow</a:t>
            </a:r>
            <a:endParaRPr lang="en-GB" sz="2400" b="1" dirty="0">
              <a:latin typeface="Times New Roman" pitchFamily="18" charset="0"/>
              <a:ea typeface="HG Mincho Light J"/>
              <a:cs typeface="Times New Roman" pitchFamily="18" charset="0"/>
            </a:endParaRPr>
          </a:p>
        </p:txBody>
      </p:sp>
      <p:grpSp>
        <p:nvGrpSpPr>
          <p:cNvPr id="2" name="Группа 97"/>
          <p:cNvGrpSpPr>
            <a:grpSpLocks/>
          </p:cNvGrpSpPr>
          <p:nvPr/>
        </p:nvGrpSpPr>
        <p:grpSpPr bwMode="auto">
          <a:xfrm>
            <a:off x="3419475" y="1268413"/>
            <a:ext cx="2971800" cy="2687637"/>
            <a:chOff x="5867400" y="1412875"/>
            <a:chExt cx="2971800" cy="2687638"/>
          </a:xfrm>
        </p:grpSpPr>
        <p:grpSp>
          <p:nvGrpSpPr>
            <p:cNvPr id="3" name="Group 19"/>
            <p:cNvGrpSpPr>
              <a:grpSpLocks/>
            </p:cNvGrpSpPr>
            <p:nvPr/>
          </p:nvGrpSpPr>
          <p:grpSpPr bwMode="auto">
            <a:xfrm>
              <a:off x="5867400" y="1484313"/>
              <a:ext cx="2971800" cy="2616200"/>
              <a:chOff x="238" y="662"/>
              <a:chExt cx="2114" cy="2097"/>
            </a:xfrm>
          </p:grpSpPr>
          <p:sp>
            <p:nvSpPr>
              <p:cNvPr id="42004" name="Line 20"/>
              <p:cNvSpPr>
                <a:spLocks noChangeShapeType="1"/>
              </p:cNvSpPr>
              <p:nvPr/>
            </p:nvSpPr>
            <p:spPr bwMode="auto">
              <a:xfrm rot="467865" flipV="1">
                <a:off x="1629" y="1824"/>
                <a:ext cx="578" cy="10"/>
              </a:xfrm>
              <a:prstGeom prst="line">
                <a:avLst/>
              </a:prstGeom>
              <a:noFill/>
              <a:ln w="38100">
                <a:solidFill>
                  <a:schemeClr val="tx1"/>
                </a:solidFill>
                <a:round/>
                <a:headEnd/>
                <a:tailEnd type="triangle" w="sm" len="lg"/>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05" name="Line 21"/>
              <p:cNvSpPr>
                <a:spLocks noChangeShapeType="1"/>
              </p:cNvSpPr>
              <p:nvPr/>
            </p:nvSpPr>
            <p:spPr bwMode="auto">
              <a:xfrm rot="467865" flipH="1">
                <a:off x="1584" y="771"/>
                <a:ext cx="256" cy="470"/>
              </a:xfrm>
              <a:prstGeom prst="line">
                <a:avLst/>
              </a:prstGeom>
              <a:noFill/>
              <a:ln w="38100">
                <a:solidFill>
                  <a:schemeClr val="tx1"/>
                </a:solidFill>
                <a:round/>
                <a:headEnd type="triangle" w="sm" len="lg"/>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06" name="Freeform 22"/>
              <p:cNvSpPr>
                <a:spLocks/>
              </p:cNvSpPr>
              <p:nvPr/>
            </p:nvSpPr>
            <p:spPr bwMode="auto">
              <a:xfrm rot="11267865">
                <a:off x="1926" y="953"/>
                <a:ext cx="227" cy="211"/>
              </a:xfrm>
              <a:custGeom>
                <a:avLst/>
                <a:gdLst/>
                <a:ahLst/>
                <a:cxnLst>
                  <a:cxn ang="0">
                    <a:pos x="430" y="0"/>
                  </a:cxn>
                  <a:cxn ang="0">
                    <a:pos x="177" y="379"/>
                  </a:cxn>
                  <a:cxn ang="0">
                    <a:pos x="0" y="379"/>
                  </a:cxn>
                  <a:cxn ang="0">
                    <a:pos x="168" y="622"/>
                  </a:cxn>
                  <a:cxn ang="0">
                    <a:pos x="631" y="379"/>
                  </a:cxn>
                  <a:cxn ang="0">
                    <a:pos x="465" y="382"/>
                  </a:cxn>
                  <a:cxn ang="0">
                    <a:pos x="720" y="0"/>
                  </a:cxn>
                  <a:cxn ang="0">
                    <a:pos x="430" y="0"/>
                  </a:cxn>
                </a:cxnLst>
                <a:rect l="0" t="0" r="r" b="b"/>
                <a:pathLst>
                  <a:path w="720" h="622">
                    <a:moveTo>
                      <a:pt x="430" y="0"/>
                    </a:moveTo>
                    <a:lnTo>
                      <a:pt x="177" y="379"/>
                    </a:lnTo>
                    <a:lnTo>
                      <a:pt x="0" y="379"/>
                    </a:lnTo>
                    <a:lnTo>
                      <a:pt x="168" y="622"/>
                    </a:lnTo>
                    <a:lnTo>
                      <a:pt x="631" y="379"/>
                    </a:lnTo>
                    <a:lnTo>
                      <a:pt x="465" y="382"/>
                    </a:lnTo>
                    <a:lnTo>
                      <a:pt x="720" y="0"/>
                    </a:lnTo>
                    <a:lnTo>
                      <a:pt x="430" y="0"/>
                    </a:lnTo>
                    <a:close/>
                  </a:path>
                </a:pathLst>
              </a:custGeom>
              <a:solidFill>
                <a:schemeClr val="accent1"/>
              </a:solidFill>
              <a:ln w="9525" cap="flat" cmpd="sng">
                <a:prstDash val="solid"/>
                <a:round/>
                <a:headEnd/>
                <a:tailEnd/>
              </a:ln>
              <a:effectLst/>
              <a:scene3d>
                <a:camera prst="legacyPerspectiveTopRight">
                  <a:rot lat="20099999" lon="21299999" rev="0"/>
                </a:camera>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ru-RU">
                  <a:effectLst>
                    <a:outerShdw blurRad="38100" dist="38100" dir="2700000" algn="tl">
                      <a:srgbClr val="000000">
                        <a:alpha val="43137"/>
                      </a:srgbClr>
                    </a:outerShdw>
                  </a:effectLst>
                  <a:latin typeface="Arial" charset="0"/>
                </a:endParaRPr>
              </a:p>
            </p:txBody>
          </p:sp>
          <p:sp>
            <p:nvSpPr>
              <p:cNvPr id="42007" name="Line 23"/>
              <p:cNvSpPr>
                <a:spLocks noChangeShapeType="1"/>
              </p:cNvSpPr>
              <p:nvPr/>
            </p:nvSpPr>
            <p:spPr bwMode="auto">
              <a:xfrm rot="467865" flipH="1">
                <a:off x="710" y="1028"/>
                <a:ext cx="393" cy="630"/>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08" name="Line 24"/>
              <p:cNvSpPr>
                <a:spLocks noChangeShapeType="1"/>
              </p:cNvSpPr>
              <p:nvPr/>
            </p:nvSpPr>
            <p:spPr bwMode="auto">
              <a:xfrm rot="467865" flipH="1">
                <a:off x="897" y="1054"/>
                <a:ext cx="384" cy="620"/>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09" name="Line 25"/>
              <p:cNvSpPr>
                <a:spLocks noChangeShapeType="1"/>
              </p:cNvSpPr>
              <p:nvPr/>
            </p:nvSpPr>
            <p:spPr bwMode="auto">
              <a:xfrm rot="467865">
                <a:off x="1039" y="1264"/>
                <a:ext cx="1295" cy="0"/>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10" name="Line 26"/>
              <p:cNvSpPr>
                <a:spLocks noChangeShapeType="1"/>
              </p:cNvSpPr>
              <p:nvPr/>
            </p:nvSpPr>
            <p:spPr bwMode="auto">
              <a:xfrm rot="467865">
                <a:off x="919" y="1887"/>
                <a:ext cx="911" cy="0"/>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11" name="AutoShape 27"/>
              <p:cNvSpPr>
                <a:spLocks noChangeArrowheads="1"/>
              </p:cNvSpPr>
              <p:nvPr/>
            </p:nvSpPr>
            <p:spPr bwMode="auto">
              <a:xfrm rot="467865">
                <a:off x="294" y="1084"/>
                <a:ext cx="2058" cy="1224"/>
              </a:xfrm>
              <a:prstGeom prst="parallelogram">
                <a:avLst>
                  <a:gd name="adj" fmla="val 62403"/>
                </a:avLst>
              </a:prstGeom>
              <a:noFill/>
              <a:ln w="28575">
                <a:solidFill>
                  <a:schemeClr val="folHlink"/>
                </a:solidFill>
                <a:miter lim="800000"/>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12" name="Line 28"/>
              <p:cNvSpPr>
                <a:spLocks noChangeShapeType="1"/>
              </p:cNvSpPr>
              <p:nvPr/>
            </p:nvSpPr>
            <p:spPr bwMode="auto">
              <a:xfrm rot="467865" flipH="1">
                <a:off x="238" y="1912"/>
                <a:ext cx="165" cy="267"/>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13" name="Line 29"/>
              <p:cNvSpPr>
                <a:spLocks noChangeShapeType="1"/>
              </p:cNvSpPr>
              <p:nvPr/>
            </p:nvSpPr>
            <p:spPr bwMode="auto">
              <a:xfrm rot="467865" flipH="1">
                <a:off x="978" y="1070"/>
                <a:ext cx="479" cy="766"/>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14" name="Freeform 30"/>
              <p:cNvSpPr>
                <a:spLocks/>
              </p:cNvSpPr>
              <p:nvPr/>
            </p:nvSpPr>
            <p:spPr bwMode="auto">
              <a:xfrm rot="11267865" flipV="1">
                <a:off x="884" y="1733"/>
                <a:ext cx="161" cy="491"/>
              </a:xfrm>
              <a:custGeom>
                <a:avLst/>
                <a:gdLst/>
                <a:ahLst/>
                <a:cxnLst>
                  <a:cxn ang="0">
                    <a:pos x="84" y="643"/>
                  </a:cxn>
                  <a:cxn ang="0">
                    <a:pos x="24" y="519"/>
                  </a:cxn>
                  <a:cxn ang="0">
                    <a:pos x="1" y="351"/>
                  </a:cxn>
                  <a:cxn ang="0">
                    <a:pos x="30" y="205"/>
                  </a:cxn>
                  <a:cxn ang="0">
                    <a:pos x="100" y="73"/>
                  </a:cxn>
                  <a:cxn ang="0">
                    <a:pos x="166" y="4"/>
                  </a:cxn>
                  <a:cxn ang="0">
                    <a:pos x="225" y="171"/>
                  </a:cxn>
                  <a:cxn ang="0">
                    <a:pos x="249" y="337"/>
                  </a:cxn>
                  <a:cxn ang="0">
                    <a:pos x="241" y="514"/>
                  </a:cxn>
                  <a:cxn ang="0">
                    <a:pos x="199" y="636"/>
                  </a:cxn>
                  <a:cxn ang="0">
                    <a:pos x="142" y="712"/>
                  </a:cxn>
                  <a:cxn ang="0">
                    <a:pos x="84" y="643"/>
                  </a:cxn>
                </a:cxnLst>
                <a:rect l="0" t="0" r="r" b="b"/>
                <a:pathLst>
                  <a:path w="252" h="715">
                    <a:moveTo>
                      <a:pt x="84" y="643"/>
                    </a:moveTo>
                    <a:cubicBezTo>
                      <a:pt x="64" y="611"/>
                      <a:pt x="38" y="568"/>
                      <a:pt x="24" y="519"/>
                    </a:cubicBezTo>
                    <a:cubicBezTo>
                      <a:pt x="10" y="470"/>
                      <a:pt x="0" y="403"/>
                      <a:pt x="1" y="351"/>
                    </a:cubicBezTo>
                    <a:cubicBezTo>
                      <a:pt x="2" y="299"/>
                      <a:pt x="14" y="251"/>
                      <a:pt x="30" y="205"/>
                    </a:cubicBezTo>
                    <a:cubicBezTo>
                      <a:pt x="46" y="159"/>
                      <a:pt x="77" y="106"/>
                      <a:pt x="100" y="73"/>
                    </a:cubicBezTo>
                    <a:cubicBezTo>
                      <a:pt x="123" y="40"/>
                      <a:pt x="163" y="0"/>
                      <a:pt x="166" y="4"/>
                    </a:cubicBezTo>
                    <a:cubicBezTo>
                      <a:pt x="198" y="57"/>
                      <a:pt x="212" y="120"/>
                      <a:pt x="225" y="171"/>
                    </a:cubicBezTo>
                    <a:cubicBezTo>
                      <a:pt x="239" y="226"/>
                      <a:pt x="246" y="280"/>
                      <a:pt x="249" y="337"/>
                    </a:cubicBezTo>
                    <a:cubicBezTo>
                      <a:pt x="252" y="394"/>
                      <a:pt x="249" y="464"/>
                      <a:pt x="241" y="514"/>
                    </a:cubicBezTo>
                    <a:cubicBezTo>
                      <a:pt x="233" y="564"/>
                      <a:pt x="216" y="603"/>
                      <a:pt x="199" y="636"/>
                    </a:cubicBezTo>
                    <a:cubicBezTo>
                      <a:pt x="182" y="669"/>
                      <a:pt x="142" y="715"/>
                      <a:pt x="142" y="712"/>
                    </a:cubicBezTo>
                    <a:cubicBezTo>
                      <a:pt x="142" y="711"/>
                      <a:pt x="104" y="675"/>
                      <a:pt x="84" y="643"/>
                    </a:cubicBezTo>
                    <a:close/>
                  </a:path>
                </a:pathLst>
              </a:custGeom>
              <a:solidFill>
                <a:schemeClr val="bg1"/>
              </a:solidFill>
              <a:ln w="38100" cap="flat" cmpd="sng">
                <a:solidFill>
                  <a:schemeClr val="bg1"/>
                </a:solidFill>
                <a:prstDash val="solid"/>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15" name="Line 31"/>
              <p:cNvSpPr>
                <a:spLocks noChangeShapeType="1"/>
              </p:cNvSpPr>
              <p:nvPr/>
            </p:nvSpPr>
            <p:spPr bwMode="auto">
              <a:xfrm rot="467865" flipH="1">
                <a:off x="798" y="1697"/>
                <a:ext cx="352" cy="565"/>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31767" name="Text Box 32"/>
              <p:cNvSpPr txBox="1">
                <a:spLocks noChangeArrowheads="1"/>
              </p:cNvSpPr>
              <p:nvPr/>
            </p:nvSpPr>
            <p:spPr bwMode="auto">
              <a:xfrm rot="467865">
                <a:off x="1976" y="1861"/>
                <a:ext cx="326" cy="318"/>
              </a:xfrm>
              <a:prstGeom prst="rect">
                <a:avLst/>
              </a:prstGeom>
              <a:noFill/>
              <a:ln w="9525">
                <a:noFill/>
                <a:miter lim="800000"/>
                <a:headEnd/>
                <a:tailEnd/>
              </a:ln>
            </p:spPr>
            <p:txBody>
              <a:bodyPr>
                <a:spAutoFit/>
              </a:bodyPr>
              <a:lstStyle/>
              <a:p>
                <a:pPr algn="ctr"/>
                <a:r>
                  <a:rPr lang="en-US" sz="2000"/>
                  <a:t>x</a:t>
                </a:r>
              </a:p>
            </p:txBody>
          </p:sp>
          <p:sp>
            <p:nvSpPr>
              <p:cNvPr id="31768" name="Text Box 33"/>
              <p:cNvSpPr txBox="1">
                <a:spLocks noChangeArrowheads="1"/>
              </p:cNvSpPr>
              <p:nvPr/>
            </p:nvSpPr>
            <p:spPr bwMode="auto">
              <a:xfrm rot="467865">
                <a:off x="1615" y="662"/>
                <a:ext cx="221" cy="318"/>
              </a:xfrm>
              <a:prstGeom prst="rect">
                <a:avLst/>
              </a:prstGeom>
              <a:noFill/>
              <a:ln w="9525">
                <a:noFill/>
                <a:miter lim="800000"/>
                <a:headEnd/>
                <a:tailEnd/>
              </a:ln>
            </p:spPr>
            <p:txBody>
              <a:bodyPr wrap="none">
                <a:spAutoFit/>
              </a:bodyPr>
              <a:lstStyle/>
              <a:p>
                <a:pPr algn="ctr"/>
                <a:r>
                  <a:rPr lang="en-US" sz="2000"/>
                  <a:t>z</a:t>
                </a:r>
              </a:p>
            </p:txBody>
          </p:sp>
          <p:grpSp>
            <p:nvGrpSpPr>
              <p:cNvPr id="4" name="Group 34"/>
              <p:cNvGrpSpPr>
                <a:grpSpLocks/>
              </p:cNvGrpSpPr>
              <p:nvPr/>
            </p:nvGrpSpPr>
            <p:grpSpPr bwMode="auto">
              <a:xfrm rot="467865">
                <a:off x="1520" y="1038"/>
                <a:ext cx="653" cy="686"/>
                <a:chOff x="3157" y="3025"/>
                <a:chExt cx="1026" cy="999"/>
              </a:xfrm>
            </p:grpSpPr>
            <p:grpSp>
              <p:nvGrpSpPr>
                <p:cNvPr id="5" name="Group 35"/>
                <p:cNvGrpSpPr>
                  <a:grpSpLocks/>
                </p:cNvGrpSpPr>
                <p:nvPr/>
              </p:nvGrpSpPr>
              <p:grpSpPr bwMode="auto">
                <a:xfrm>
                  <a:off x="3157" y="3025"/>
                  <a:ext cx="1026" cy="999"/>
                  <a:chOff x="4130" y="2180"/>
                  <a:chExt cx="1026" cy="999"/>
                </a:xfrm>
              </p:grpSpPr>
              <p:sp>
                <p:nvSpPr>
                  <p:cNvPr id="42020" name="Oval 36"/>
                  <p:cNvSpPr>
                    <a:spLocks noChangeArrowheads="1"/>
                  </p:cNvSpPr>
                  <p:nvPr/>
                </p:nvSpPr>
                <p:spPr bwMode="auto">
                  <a:xfrm>
                    <a:off x="4131" y="2162"/>
                    <a:ext cx="978" cy="999"/>
                  </a:xfrm>
                  <a:prstGeom prst="ellipse">
                    <a:avLst/>
                  </a:prstGeom>
                  <a:gradFill rotWithShape="0">
                    <a:gsLst>
                      <a:gs pos="0">
                        <a:schemeClr val="bg1"/>
                      </a:gs>
                      <a:gs pos="100000">
                        <a:schemeClr val="accent2"/>
                      </a:gs>
                    </a:gsLst>
                    <a:path path="shape">
                      <a:fillToRect l="50000" t="50000" r="50000" b="50000"/>
                    </a:path>
                  </a:gradFill>
                  <a:ln w="9525">
                    <a:solidFill>
                      <a:schemeClr val="tx1"/>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21" name="Oval 37"/>
                  <p:cNvSpPr>
                    <a:spLocks noChangeArrowheads="1"/>
                  </p:cNvSpPr>
                  <p:nvPr/>
                </p:nvSpPr>
                <p:spPr bwMode="auto">
                  <a:xfrm>
                    <a:off x="4142" y="2170"/>
                    <a:ext cx="978" cy="991"/>
                  </a:xfrm>
                  <a:prstGeom prst="ellipse">
                    <a:avLst/>
                  </a:prstGeom>
                  <a:noFill/>
                  <a:ln w="19050">
                    <a:solidFill>
                      <a:schemeClr val="tx1"/>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22" name="Freeform 38"/>
                  <p:cNvSpPr>
                    <a:spLocks/>
                  </p:cNvSpPr>
                  <p:nvPr/>
                </p:nvSpPr>
                <p:spPr bwMode="auto">
                  <a:xfrm>
                    <a:off x="4105" y="2568"/>
                    <a:ext cx="1026" cy="615"/>
                  </a:xfrm>
                  <a:custGeom>
                    <a:avLst/>
                    <a:gdLst/>
                    <a:ahLst/>
                    <a:cxnLst>
                      <a:cxn ang="0">
                        <a:pos x="43" y="123"/>
                      </a:cxn>
                      <a:cxn ang="0">
                        <a:pos x="120" y="181"/>
                      </a:cxn>
                      <a:cxn ang="0">
                        <a:pos x="262" y="250"/>
                      </a:cxn>
                      <a:cxn ang="0">
                        <a:pos x="432" y="280"/>
                      </a:cxn>
                      <a:cxn ang="0">
                        <a:pos x="634" y="259"/>
                      </a:cxn>
                      <a:cxn ang="0">
                        <a:pos x="799" y="201"/>
                      </a:cxn>
                      <a:cxn ang="0">
                        <a:pos x="937" y="90"/>
                      </a:cxn>
                      <a:cxn ang="0">
                        <a:pos x="1026" y="9"/>
                      </a:cxn>
                      <a:cxn ang="0">
                        <a:pos x="1019" y="144"/>
                      </a:cxn>
                      <a:cxn ang="0">
                        <a:pos x="992" y="267"/>
                      </a:cxn>
                      <a:cxn ang="0">
                        <a:pos x="929" y="384"/>
                      </a:cxn>
                      <a:cxn ang="0">
                        <a:pos x="857" y="467"/>
                      </a:cxn>
                      <a:cxn ang="0">
                        <a:pos x="749" y="542"/>
                      </a:cxn>
                      <a:cxn ang="0">
                        <a:pos x="610" y="588"/>
                      </a:cxn>
                      <a:cxn ang="0">
                        <a:pos x="455" y="594"/>
                      </a:cxn>
                      <a:cxn ang="0">
                        <a:pos x="310" y="553"/>
                      </a:cxn>
                      <a:cxn ang="0">
                        <a:pos x="193" y="479"/>
                      </a:cxn>
                      <a:cxn ang="0">
                        <a:pos x="95" y="368"/>
                      </a:cxn>
                      <a:cxn ang="0">
                        <a:pos x="36" y="237"/>
                      </a:cxn>
                      <a:cxn ang="0">
                        <a:pos x="1" y="73"/>
                      </a:cxn>
                      <a:cxn ang="0">
                        <a:pos x="43" y="123"/>
                      </a:cxn>
                    </a:cxnLst>
                    <a:rect l="0" t="0" r="r" b="b"/>
                    <a:pathLst>
                      <a:path w="1026" h="600">
                        <a:moveTo>
                          <a:pt x="43" y="123"/>
                        </a:moveTo>
                        <a:cubicBezTo>
                          <a:pt x="61" y="136"/>
                          <a:pt x="84" y="160"/>
                          <a:pt x="120" y="181"/>
                        </a:cubicBezTo>
                        <a:cubicBezTo>
                          <a:pt x="156" y="202"/>
                          <a:pt x="210" y="233"/>
                          <a:pt x="262" y="250"/>
                        </a:cubicBezTo>
                        <a:cubicBezTo>
                          <a:pt x="314" y="267"/>
                          <a:pt x="370" y="279"/>
                          <a:pt x="432" y="280"/>
                        </a:cubicBezTo>
                        <a:cubicBezTo>
                          <a:pt x="494" y="281"/>
                          <a:pt x="573" y="272"/>
                          <a:pt x="634" y="259"/>
                        </a:cubicBezTo>
                        <a:cubicBezTo>
                          <a:pt x="695" y="246"/>
                          <a:pt x="749" y="229"/>
                          <a:pt x="799" y="201"/>
                        </a:cubicBezTo>
                        <a:cubicBezTo>
                          <a:pt x="849" y="173"/>
                          <a:pt x="899" y="122"/>
                          <a:pt x="937" y="90"/>
                        </a:cubicBezTo>
                        <a:cubicBezTo>
                          <a:pt x="975" y="58"/>
                          <a:pt x="1012" y="0"/>
                          <a:pt x="1026" y="9"/>
                        </a:cubicBezTo>
                        <a:cubicBezTo>
                          <a:pt x="1021" y="13"/>
                          <a:pt x="1025" y="101"/>
                          <a:pt x="1019" y="144"/>
                        </a:cubicBezTo>
                        <a:cubicBezTo>
                          <a:pt x="1013" y="187"/>
                          <a:pt x="1007" y="227"/>
                          <a:pt x="992" y="267"/>
                        </a:cubicBezTo>
                        <a:cubicBezTo>
                          <a:pt x="978" y="307"/>
                          <a:pt x="952" y="351"/>
                          <a:pt x="929" y="384"/>
                        </a:cubicBezTo>
                        <a:cubicBezTo>
                          <a:pt x="907" y="417"/>
                          <a:pt x="886" y="440"/>
                          <a:pt x="857" y="467"/>
                        </a:cubicBezTo>
                        <a:cubicBezTo>
                          <a:pt x="827" y="493"/>
                          <a:pt x="790" y="521"/>
                          <a:pt x="749" y="542"/>
                        </a:cubicBezTo>
                        <a:cubicBezTo>
                          <a:pt x="708" y="562"/>
                          <a:pt x="659" y="580"/>
                          <a:pt x="610" y="588"/>
                        </a:cubicBezTo>
                        <a:cubicBezTo>
                          <a:pt x="561" y="596"/>
                          <a:pt x="505" y="600"/>
                          <a:pt x="455" y="594"/>
                        </a:cubicBezTo>
                        <a:cubicBezTo>
                          <a:pt x="404" y="588"/>
                          <a:pt x="353" y="572"/>
                          <a:pt x="310" y="553"/>
                        </a:cubicBezTo>
                        <a:cubicBezTo>
                          <a:pt x="267" y="533"/>
                          <a:pt x="229" y="510"/>
                          <a:pt x="193" y="479"/>
                        </a:cubicBezTo>
                        <a:cubicBezTo>
                          <a:pt x="157" y="448"/>
                          <a:pt x="121" y="408"/>
                          <a:pt x="95" y="368"/>
                        </a:cubicBezTo>
                        <a:cubicBezTo>
                          <a:pt x="69" y="328"/>
                          <a:pt x="52" y="286"/>
                          <a:pt x="36" y="237"/>
                        </a:cubicBezTo>
                        <a:cubicBezTo>
                          <a:pt x="20" y="188"/>
                          <a:pt x="0" y="92"/>
                          <a:pt x="1" y="73"/>
                        </a:cubicBezTo>
                        <a:lnTo>
                          <a:pt x="43" y="123"/>
                        </a:lnTo>
                        <a:close/>
                      </a:path>
                    </a:pathLst>
                  </a:custGeom>
                  <a:solidFill>
                    <a:schemeClr val="bg1">
                      <a:alpha val="50000"/>
                    </a:schemeClr>
                  </a:solidFill>
                  <a:ln w="9525" cap="flat" cmpd="sng">
                    <a:noFill/>
                    <a:prstDash val="solid"/>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23" name="Freeform 39"/>
                  <p:cNvSpPr>
                    <a:spLocks/>
                  </p:cNvSpPr>
                  <p:nvPr/>
                </p:nvSpPr>
                <p:spPr bwMode="auto">
                  <a:xfrm>
                    <a:off x="4149" y="2601"/>
                    <a:ext cx="978" cy="259"/>
                  </a:xfrm>
                  <a:custGeom>
                    <a:avLst/>
                    <a:gdLst/>
                    <a:ahLst/>
                    <a:cxnLst>
                      <a:cxn ang="0">
                        <a:pos x="0" y="78"/>
                      </a:cxn>
                      <a:cxn ang="0">
                        <a:pos x="101" y="160"/>
                      </a:cxn>
                      <a:cxn ang="0">
                        <a:pos x="263" y="232"/>
                      </a:cxn>
                      <a:cxn ang="0">
                        <a:pos x="404" y="256"/>
                      </a:cxn>
                      <a:cxn ang="0">
                        <a:pos x="608" y="238"/>
                      </a:cxn>
                      <a:cxn ang="0">
                        <a:pos x="800" y="160"/>
                      </a:cxn>
                      <a:cxn ang="0">
                        <a:pos x="979" y="0"/>
                      </a:cxn>
                    </a:cxnLst>
                    <a:rect l="0" t="0" r="r" b="b"/>
                    <a:pathLst>
                      <a:path w="979" h="257">
                        <a:moveTo>
                          <a:pt x="0" y="78"/>
                        </a:moveTo>
                        <a:cubicBezTo>
                          <a:pt x="17" y="92"/>
                          <a:pt x="57" y="134"/>
                          <a:pt x="101" y="160"/>
                        </a:cubicBezTo>
                        <a:cubicBezTo>
                          <a:pt x="145" y="186"/>
                          <a:pt x="213" y="216"/>
                          <a:pt x="263" y="232"/>
                        </a:cubicBezTo>
                        <a:cubicBezTo>
                          <a:pt x="313" y="248"/>
                          <a:pt x="347" y="255"/>
                          <a:pt x="404" y="256"/>
                        </a:cubicBezTo>
                        <a:cubicBezTo>
                          <a:pt x="461" y="257"/>
                          <a:pt x="542" y="254"/>
                          <a:pt x="608" y="238"/>
                        </a:cubicBezTo>
                        <a:cubicBezTo>
                          <a:pt x="674" y="222"/>
                          <a:pt x="738" y="200"/>
                          <a:pt x="800" y="160"/>
                        </a:cubicBezTo>
                        <a:cubicBezTo>
                          <a:pt x="862" y="120"/>
                          <a:pt x="942" y="33"/>
                          <a:pt x="979" y="0"/>
                        </a:cubicBezTo>
                      </a:path>
                    </a:pathLst>
                  </a:custGeom>
                  <a:noFill/>
                  <a:ln w="9525" cap="flat" cmpd="sng">
                    <a:solidFill>
                      <a:schemeClr val="tx1"/>
                    </a:solidFill>
                    <a:prstDash val="solid"/>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grpSp>
            <p:sp>
              <p:nvSpPr>
                <p:cNvPr id="42024" name="Freeform 40"/>
                <p:cNvSpPr>
                  <a:spLocks/>
                </p:cNvSpPr>
                <p:nvPr/>
              </p:nvSpPr>
              <p:spPr bwMode="auto">
                <a:xfrm>
                  <a:off x="3153" y="3142"/>
                  <a:ext cx="252" cy="736"/>
                </a:xfrm>
                <a:custGeom>
                  <a:avLst/>
                  <a:gdLst/>
                  <a:ahLst/>
                  <a:cxnLst>
                    <a:cxn ang="0">
                      <a:pos x="84" y="643"/>
                    </a:cxn>
                    <a:cxn ang="0">
                      <a:pos x="24" y="519"/>
                    </a:cxn>
                    <a:cxn ang="0">
                      <a:pos x="1" y="351"/>
                    </a:cxn>
                    <a:cxn ang="0">
                      <a:pos x="30" y="205"/>
                    </a:cxn>
                    <a:cxn ang="0">
                      <a:pos x="100" y="73"/>
                    </a:cxn>
                    <a:cxn ang="0">
                      <a:pos x="166" y="4"/>
                    </a:cxn>
                    <a:cxn ang="0">
                      <a:pos x="225" y="171"/>
                    </a:cxn>
                    <a:cxn ang="0">
                      <a:pos x="249" y="337"/>
                    </a:cxn>
                    <a:cxn ang="0">
                      <a:pos x="241" y="514"/>
                    </a:cxn>
                    <a:cxn ang="0">
                      <a:pos x="199" y="636"/>
                    </a:cxn>
                    <a:cxn ang="0">
                      <a:pos x="142" y="712"/>
                    </a:cxn>
                    <a:cxn ang="0">
                      <a:pos x="84" y="643"/>
                    </a:cxn>
                  </a:cxnLst>
                  <a:rect l="0" t="0" r="r" b="b"/>
                  <a:pathLst>
                    <a:path w="252" h="715">
                      <a:moveTo>
                        <a:pt x="84" y="643"/>
                      </a:moveTo>
                      <a:cubicBezTo>
                        <a:pt x="64" y="611"/>
                        <a:pt x="38" y="568"/>
                        <a:pt x="24" y="519"/>
                      </a:cubicBezTo>
                      <a:cubicBezTo>
                        <a:pt x="10" y="470"/>
                        <a:pt x="0" y="403"/>
                        <a:pt x="1" y="351"/>
                      </a:cubicBezTo>
                      <a:cubicBezTo>
                        <a:pt x="2" y="299"/>
                        <a:pt x="14" y="251"/>
                        <a:pt x="30" y="205"/>
                      </a:cubicBezTo>
                      <a:cubicBezTo>
                        <a:pt x="46" y="159"/>
                        <a:pt x="77" y="106"/>
                        <a:pt x="100" y="73"/>
                      </a:cubicBezTo>
                      <a:cubicBezTo>
                        <a:pt x="123" y="40"/>
                        <a:pt x="163" y="0"/>
                        <a:pt x="166" y="4"/>
                      </a:cubicBezTo>
                      <a:cubicBezTo>
                        <a:pt x="198" y="57"/>
                        <a:pt x="212" y="120"/>
                        <a:pt x="225" y="171"/>
                      </a:cubicBezTo>
                      <a:cubicBezTo>
                        <a:pt x="239" y="226"/>
                        <a:pt x="246" y="280"/>
                        <a:pt x="249" y="337"/>
                      </a:cubicBezTo>
                      <a:cubicBezTo>
                        <a:pt x="252" y="394"/>
                        <a:pt x="249" y="464"/>
                        <a:pt x="241" y="514"/>
                      </a:cubicBezTo>
                      <a:cubicBezTo>
                        <a:pt x="233" y="564"/>
                        <a:pt x="216" y="603"/>
                        <a:pt x="199" y="636"/>
                      </a:cubicBezTo>
                      <a:cubicBezTo>
                        <a:pt x="182" y="669"/>
                        <a:pt x="142" y="715"/>
                        <a:pt x="142" y="712"/>
                      </a:cubicBezTo>
                      <a:cubicBezTo>
                        <a:pt x="142" y="711"/>
                        <a:pt x="104" y="675"/>
                        <a:pt x="84" y="643"/>
                      </a:cubicBezTo>
                      <a:close/>
                    </a:path>
                  </a:pathLst>
                </a:custGeom>
                <a:solidFill>
                  <a:schemeClr val="bg1"/>
                </a:solidFill>
                <a:ln w="57150" cap="flat" cmpd="sng">
                  <a:solidFill>
                    <a:schemeClr val="bg1"/>
                  </a:solidFill>
                  <a:prstDash val="solid"/>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grpSp>
          <p:sp>
            <p:nvSpPr>
              <p:cNvPr id="42025" name="Line 41"/>
              <p:cNvSpPr>
                <a:spLocks noChangeShapeType="1"/>
              </p:cNvSpPr>
              <p:nvPr/>
            </p:nvSpPr>
            <p:spPr bwMode="auto">
              <a:xfrm rot="467865">
                <a:off x="1150" y="1092"/>
                <a:ext cx="533" cy="0"/>
              </a:xfrm>
              <a:prstGeom prst="line">
                <a:avLst/>
              </a:prstGeom>
              <a:noFill/>
              <a:ln w="2857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26" name="Line 42"/>
              <p:cNvSpPr>
                <a:spLocks noChangeShapeType="1"/>
              </p:cNvSpPr>
              <p:nvPr/>
            </p:nvSpPr>
            <p:spPr bwMode="auto">
              <a:xfrm rot="467865">
                <a:off x="1325" y="1241"/>
                <a:ext cx="384" cy="0"/>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27" name="Line 43"/>
              <p:cNvSpPr>
                <a:spLocks noChangeShapeType="1"/>
              </p:cNvSpPr>
              <p:nvPr/>
            </p:nvSpPr>
            <p:spPr bwMode="auto">
              <a:xfrm rot="467865">
                <a:off x="939" y="1347"/>
                <a:ext cx="760" cy="0"/>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28" name="Line 44"/>
              <p:cNvSpPr>
                <a:spLocks noChangeShapeType="1"/>
              </p:cNvSpPr>
              <p:nvPr/>
            </p:nvSpPr>
            <p:spPr bwMode="auto">
              <a:xfrm rot="467865" flipH="1">
                <a:off x="1473" y="1333"/>
                <a:ext cx="206" cy="331"/>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29" name="Line 45"/>
              <p:cNvSpPr>
                <a:spLocks noChangeShapeType="1"/>
              </p:cNvSpPr>
              <p:nvPr/>
            </p:nvSpPr>
            <p:spPr bwMode="auto">
              <a:xfrm rot="467865">
                <a:off x="838" y="1503"/>
                <a:ext cx="1300" cy="0"/>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30" name="Line 46"/>
              <p:cNvSpPr>
                <a:spLocks noChangeShapeType="1"/>
              </p:cNvSpPr>
              <p:nvPr/>
            </p:nvSpPr>
            <p:spPr bwMode="auto">
              <a:xfrm rot="467865" flipH="1">
                <a:off x="844" y="1070"/>
                <a:ext cx="759" cy="1219"/>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31" name="Line 47"/>
              <p:cNvSpPr>
                <a:spLocks noChangeShapeType="1"/>
              </p:cNvSpPr>
              <p:nvPr/>
            </p:nvSpPr>
            <p:spPr bwMode="auto">
              <a:xfrm rot="467865">
                <a:off x="738" y="1623"/>
                <a:ext cx="1295" cy="0"/>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grpSp>
            <p:nvGrpSpPr>
              <p:cNvPr id="6" name="Group 48"/>
              <p:cNvGrpSpPr>
                <a:grpSpLocks/>
              </p:cNvGrpSpPr>
              <p:nvPr/>
            </p:nvGrpSpPr>
            <p:grpSpPr bwMode="auto">
              <a:xfrm rot="467865">
                <a:off x="1135" y="1349"/>
                <a:ext cx="312" cy="678"/>
                <a:chOff x="3811" y="2604"/>
                <a:chExt cx="489" cy="985"/>
              </a:xfrm>
            </p:grpSpPr>
            <p:sp>
              <p:nvSpPr>
                <p:cNvPr id="42033" name="Oval 49"/>
                <p:cNvSpPr>
                  <a:spLocks noChangeArrowheads="1"/>
                </p:cNvSpPr>
                <p:nvPr/>
              </p:nvSpPr>
              <p:spPr bwMode="auto">
                <a:xfrm>
                  <a:off x="3786" y="2595"/>
                  <a:ext cx="510" cy="983"/>
                </a:xfrm>
                <a:prstGeom prst="ellipse">
                  <a:avLst/>
                </a:prstGeom>
                <a:gradFill rotWithShape="0">
                  <a:gsLst>
                    <a:gs pos="0">
                      <a:srgbClr val="FFCC00"/>
                    </a:gs>
                    <a:gs pos="100000">
                      <a:srgbClr val="FF3300"/>
                    </a:gs>
                  </a:gsLst>
                  <a:path path="shape">
                    <a:fillToRect l="50000" t="50000" r="50000" b="50000"/>
                  </a:path>
                </a:gradFill>
                <a:ln w="9525">
                  <a:solidFill>
                    <a:schemeClr val="tx1"/>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34" name="Freeform 50"/>
                <p:cNvSpPr>
                  <a:spLocks/>
                </p:cNvSpPr>
                <p:nvPr/>
              </p:nvSpPr>
              <p:spPr bwMode="auto">
                <a:xfrm>
                  <a:off x="3796" y="3069"/>
                  <a:ext cx="492" cy="516"/>
                </a:xfrm>
                <a:custGeom>
                  <a:avLst/>
                  <a:gdLst/>
                  <a:ahLst/>
                  <a:cxnLst>
                    <a:cxn ang="0">
                      <a:pos x="13" y="46"/>
                    </a:cxn>
                    <a:cxn ang="0">
                      <a:pos x="65" y="81"/>
                    </a:cxn>
                    <a:cxn ang="0">
                      <a:pos x="121" y="97"/>
                    </a:cxn>
                    <a:cxn ang="0">
                      <a:pos x="176" y="112"/>
                    </a:cxn>
                    <a:cxn ang="0">
                      <a:pos x="241" y="114"/>
                    </a:cxn>
                    <a:cxn ang="0">
                      <a:pos x="313" y="103"/>
                    </a:cxn>
                    <a:cxn ang="0">
                      <a:pos x="385" y="78"/>
                    </a:cxn>
                    <a:cxn ang="0">
                      <a:pos x="452" y="29"/>
                    </a:cxn>
                    <a:cxn ang="0">
                      <a:pos x="485" y="7"/>
                    </a:cxn>
                    <a:cxn ang="0">
                      <a:pos x="487" y="70"/>
                    </a:cxn>
                    <a:cxn ang="0">
                      <a:pos x="474" y="190"/>
                    </a:cxn>
                    <a:cxn ang="0">
                      <a:pos x="444" y="304"/>
                    </a:cxn>
                    <a:cxn ang="0">
                      <a:pos x="408" y="385"/>
                    </a:cxn>
                    <a:cxn ang="0">
                      <a:pos x="356" y="458"/>
                    </a:cxn>
                    <a:cxn ang="0">
                      <a:pos x="289" y="503"/>
                    </a:cxn>
                    <a:cxn ang="0">
                      <a:pos x="214" y="509"/>
                    </a:cxn>
                    <a:cxn ang="0">
                      <a:pos x="143" y="469"/>
                    </a:cxn>
                    <a:cxn ang="0">
                      <a:pos x="87" y="397"/>
                    </a:cxn>
                    <a:cxn ang="0">
                      <a:pos x="39" y="289"/>
                    </a:cxn>
                    <a:cxn ang="0">
                      <a:pos x="10" y="161"/>
                    </a:cxn>
                    <a:cxn ang="0">
                      <a:pos x="0" y="28"/>
                    </a:cxn>
                    <a:cxn ang="0">
                      <a:pos x="13" y="46"/>
                    </a:cxn>
                  </a:cxnLst>
                  <a:rect l="0" t="0" r="r" b="b"/>
                  <a:pathLst>
                    <a:path w="489" h="515">
                      <a:moveTo>
                        <a:pt x="13" y="46"/>
                      </a:moveTo>
                      <a:cubicBezTo>
                        <a:pt x="24" y="55"/>
                        <a:pt x="47" y="72"/>
                        <a:pt x="65" y="81"/>
                      </a:cubicBezTo>
                      <a:cubicBezTo>
                        <a:pt x="83" y="90"/>
                        <a:pt x="103" y="92"/>
                        <a:pt x="121" y="97"/>
                      </a:cubicBezTo>
                      <a:cubicBezTo>
                        <a:pt x="139" y="102"/>
                        <a:pt x="156" y="109"/>
                        <a:pt x="176" y="112"/>
                      </a:cubicBezTo>
                      <a:cubicBezTo>
                        <a:pt x="196" y="115"/>
                        <a:pt x="218" y="115"/>
                        <a:pt x="241" y="114"/>
                      </a:cubicBezTo>
                      <a:cubicBezTo>
                        <a:pt x="264" y="113"/>
                        <a:pt x="289" y="109"/>
                        <a:pt x="313" y="103"/>
                      </a:cubicBezTo>
                      <a:cubicBezTo>
                        <a:pt x="337" y="97"/>
                        <a:pt x="362" y="90"/>
                        <a:pt x="385" y="78"/>
                      </a:cubicBezTo>
                      <a:cubicBezTo>
                        <a:pt x="408" y="66"/>
                        <a:pt x="435" y="41"/>
                        <a:pt x="452" y="29"/>
                      </a:cubicBezTo>
                      <a:cubicBezTo>
                        <a:pt x="469" y="17"/>
                        <a:pt x="479" y="0"/>
                        <a:pt x="485" y="7"/>
                      </a:cubicBezTo>
                      <a:cubicBezTo>
                        <a:pt x="483" y="11"/>
                        <a:pt x="489" y="40"/>
                        <a:pt x="487" y="70"/>
                      </a:cubicBezTo>
                      <a:cubicBezTo>
                        <a:pt x="485" y="100"/>
                        <a:pt x="481" y="151"/>
                        <a:pt x="474" y="190"/>
                      </a:cubicBezTo>
                      <a:cubicBezTo>
                        <a:pt x="467" y="229"/>
                        <a:pt x="455" y="272"/>
                        <a:pt x="444" y="304"/>
                      </a:cubicBezTo>
                      <a:cubicBezTo>
                        <a:pt x="433" y="336"/>
                        <a:pt x="423" y="359"/>
                        <a:pt x="408" y="385"/>
                      </a:cubicBezTo>
                      <a:cubicBezTo>
                        <a:pt x="394" y="411"/>
                        <a:pt x="376" y="438"/>
                        <a:pt x="356" y="458"/>
                      </a:cubicBezTo>
                      <a:cubicBezTo>
                        <a:pt x="336" y="478"/>
                        <a:pt x="313" y="495"/>
                        <a:pt x="289" y="503"/>
                      </a:cubicBezTo>
                      <a:cubicBezTo>
                        <a:pt x="265" y="511"/>
                        <a:pt x="238" y="515"/>
                        <a:pt x="214" y="509"/>
                      </a:cubicBezTo>
                      <a:cubicBezTo>
                        <a:pt x="189" y="503"/>
                        <a:pt x="164" y="488"/>
                        <a:pt x="143" y="469"/>
                      </a:cubicBezTo>
                      <a:cubicBezTo>
                        <a:pt x="122" y="450"/>
                        <a:pt x="104" y="427"/>
                        <a:pt x="87" y="397"/>
                      </a:cubicBezTo>
                      <a:cubicBezTo>
                        <a:pt x="69" y="367"/>
                        <a:pt x="52" y="328"/>
                        <a:pt x="39" y="289"/>
                      </a:cubicBezTo>
                      <a:cubicBezTo>
                        <a:pt x="27" y="250"/>
                        <a:pt x="17" y="204"/>
                        <a:pt x="10" y="161"/>
                      </a:cubicBezTo>
                      <a:cubicBezTo>
                        <a:pt x="4" y="118"/>
                        <a:pt x="0" y="47"/>
                        <a:pt x="0" y="28"/>
                      </a:cubicBezTo>
                      <a:lnTo>
                        <a:pt x="13" y="46"/>
                      </a:lnTo>
                      <a:close/>
                    </a:path>
                  </a:pathLst>
                </a:custGeom>
                <a:solidFill>
                  <a:schemeClr val="bg1">
                    <a:alpha val="50000"/>
                  </a:schemeClr>
                </a:solidFill>
                <a:ln w="9525" cap="flat" cmpd="sng">
                  <a:noFill/>
                  <a:prstDash val="solid"/>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35" name="Freeform 51"/>
                <p:cNvSpPr>
                  <a:spLocks/>
                </p:cNvSpPr>
                <p:nvPr/>
              </p:nvSpPr>
              <p:spPr bwMode="auto">
                <a:xfrm>
                  <a:off x="3789" y="3069"/>
                  <a:ext cx="504" cy="111"/>
                </a:xfrm>
                <a:custGeom>
                  <a:avLst/>
                  <a:gdLst/>
                  <a:ahLst/>
                  <a:cxnLst>
                    <a:cxn ang="0">
                      <a:pos x="0" y="78"/>
                    </a:cxn>
                    <a:cxn ang="0">
                      <a:pos x="101" y="160"/>
                    </a:cxn>
                    <a:cxn ang="0">
                      <a:pos x="263" y="232"/>
                    </a:cxn>
                    <a:cxn ang="0">
                      <a:pos x="404" y="256"/>
                    </a:cxn>
                    <a:cxn ang="0">
                      <a:pos x="608" y="238"/>
                    </a:cxn>
                    <a:cxn ang="0">
                      <a:pos x="800" y="160"/>
                    </a:cxn>
                    <a:cxn ang="0">
                      <a:pos x="979" y="0"/>
                    </a:cxn>
                  </a:cxnLst>
                  <a:rect l="0" t="0" r="r" b="b"/>
                  <a:pathLst>
                    <a:path w="979" h="257">
                      <a:moveTo>
                        <a:pt x="0" y="78"/>
                      </a:moveTo>
                      <a:cubicBezTo>
                        <a:pt x="17" y="92"/>
                        <a:pt x="57" y="134"/>
                        <a:pt x="101" y="160"/>
                      </a:cubicBezTo>
                      <a:cubicBezTo>
                        <a:pt x="145" y="186"/>
                        <a:pt x="213" y="216"/>
                        <a:pt x="263" y="232"/>
                      </a:cubicBezTo>
                      <a:cubicBezTo>
                        <a:pt x="313" y="248"/>
                        <a:pt x="347" y="255"/>
                        <a:pt x="404" y="256"/>
                      </a:cubicBezTo>
                      <a:cubicBezTo>
                        <a:pt x="461" y="257"/>
                        <a:pt x="542" y="254"/>
                        <a:pt x="608" y="238"/>
                      </a:cubicBezTo>
                      <a:cubicBezTo>
                        <a:pt x="674" y="222"/>
                        <a:pt x="738" y="200"/>
                        <a:pt x="800" y="160"/>
                      </a:cubicBezTo>
                      <a:cubicBezTo>
                        <a:pt x="862" y="120"/>
                        <a:pt x="942" y="33"/>
                        <a:pt x="979" y="0"/>
                      </a:cubicBezTo>
                    </a:path>
                  </a:pathLst>
                </a:custGeom>
                <a:noFill/>
                <a:ln w="9525" cap="flat" cmpd="sng">
                  <a:solidFill>
                    <a:schemeClr val="tx1"/>
                  </a:solidFill>
                  <a:prstDash val="solid"/>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36" name="Oval 52"/>
                <p:cNvSpPr>
                  <a:spLocks noChangeArrowheads="1"/>
                </p:cNvSpPr>
                <p:nvPr/>
              </p:nvSpPr>
              <p:spPr bwMode="auto">
                <a:xfrm>
                  <a:off x="3786" y="2595"/>
                  <a:ext cx="510" cy="983"/>
                </a:xfrm>
                <a:prstGeom prst="ellipse">
                  <a:avLst/>
                </a:prstGeom>
                <a:noFill/>
                <a:ln w="19050">
                  <a:solidFill>
                    <a:schemeClr val="tx1"/>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grpSp>
          <p:sp>
            <p:nvSpPr>
              <p:cNvPr id="42037" name="Line 53"/>
              <p:cNvSpPr>
                <a:spLocks noChangeShapeType="1"/>
              </p:cNvSpPr>
              <p:nvPr/>
            </p:nvSpPr>
            <p:spPr bwMode="auto">
              <a:xfrm rot="467865" flipH="1">
                <a:off x="1376" y="1437"/>
                <a:ext cx="569" cy="915"/>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38" name="Line 54"/>
              <p:cNvSpPr>
                <a:spLocks noChangeShapeType="1"/>
              </p:cNvSpPr>
              <p:nvPr/>
            </p:nvSpPr>
            <p:spPr bwMode="auto">
              <a:xfrm rot="467865" flipH="1">
                <a:off x="1191" y="1461"/>
                <a:ext cx="536" cy="861"/>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39" name="Line 55"/>
              <p:cNvSpPr>
                <a:spLocks noChangeShapeType="1"/>
              </p:cNvSpPr>
              <p:nvPr/>
            </p:nvSpPr>
            <p:spPr bwMode="auto">
              <a:xfrm rot="467865">
                <a:off x="1335" y="1788"/>
                <a:ext cx="595" cy="0"/>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40" name="Line 56"/>
              <p:cNvSpPr>
                <a:spLocks noChangeShapeType="1"/>
              </p:cNvSpPr>
              <p:nvPr/>
            </p:nvSpPr>
            <p:spPr bwMode="auto">
              <a:xfrm rot="467865" flipH="1">
                <a:off x="980" y="1710"/>
                <a:ext cx="360" cy="579"/>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41" name="Line 57"/>
              <p:cNvSpPr>
                <a:spLocks noChangeShapeType="1"/>
              </p:cNvSpPr>
              <p:nvPr/>
            </p:nvSpPr>
            <p:spPr bwMode="auto">
              <a:xfrm rot="467865" flipH="1">
                <a:off x="1092" y="1716"/>
                <a:ext cx="88" cy="144"/>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42" name="Line 58"/>
              <p:cNvSpPr>
                <a:spLocks noChangeShapeType="1"/>
              </p:cNvSpPr>
              <p:nvPr/>
            </p:nvSpPr>
            <p:spPr bwMode="auto">
              <a:xfrm rot="467865">
                <a:off x="902" y="1710"/>
                <a:ext cx="302" cy="0"/>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grpSp>
            <p:nvGrpSpPr>
              <p:cNvPr id="7" name="Group 59"/>
              <p:cNvGrpSpPr>
                <a:grpSpLocks/>
              </p:cNvGrpSpPr>
              <p:nvPr/>
            </p:nvGrpSpPr>
            <p:grpSpPr bwMode="auto">
              <a:xfrm rot="467865">
                <a:off x="413" y="1616"/>
                <a:ext cx="645" cy="686"/>
                <a:chOff x="3424" y="1488"/>
                <a:chExt cx="776" cy="764"/>
              </a:xfrm>
            </p:grpSpPr>
            <p:sp>
              <p:nvSpPr>
                <p:cNvPr id="42044" name="Oval 60"/>
                <p:cNvSpPr>
                  <a:spLocks noChangeArrowheads="1"/>
                </p:cNvSpPr>
                <p:nvPr/>
              </p:nvSpPr>
              <p:spPr bwMode="auto">
                <a:xfrm>
                  <a:off x="3433" y="1489"/>
                  <a:ext cx="749" cy="747"/>
                </a:xfrm>
                <a:prstGeom prst="ellipse">
                  <a:avLst/>
                </a:prstGeom>
                <a:gradFill rotWithShape="0">
                  <a:gsLst>
                    <a:gs pos="0">
                      <a:schemeClr val="bg1"/>
                    </a:gs>
                    <a:gs pos="100000">
                      <a:schemeClr val="accent2"/>
                    </a:gs>
                  </a:gsLst>
                  <a:path path="shape">
                    <a:fillToRect l="50000" t="50000" r="50000" b="50000"/>
                  </a:path>
                </a:gradFill>
                <a:ln w="9525">
                  <a:solidFill>
                    <a:schemeClr val="tx1"/>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45" name="Oval 61"/>
                <p:cNvSpPr>
                  <a:spLocks noChangeArrowheads="1"/>
                </p:cNvSpPr>
                <p:nvPr/>
              </p:nvSpPr>
              <p:spPr bwMode="auto">
                <a:xfrm>
                  <a:off x="3425" y="1486"/>
                  <a:ext cx="750" cy="747"/>
                </a:xfrm>
                <a:prstGeom prst="ellipse">
                  <a:avLst/>
                </a:prstGeom>
                <a:noFill/>
                <a:ln w="19050">
                  <a:solidFill>
                    <a:schemeClr val="tx1"/>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46" name="Freeform 62"/>
                <p:cNvSpPr>
                  <a:spLocks/>
                </p:cNvSpPr>
                <p:nvPr/>
              </p:nvSpPr>
              <p:spPr bwMode="auto">
                <a:xfrm>
                  <a:off x="3424" y="1797"/>
                  <a:ext cx="776" cy="453"/>
                </a:xfrm>
                <a:custGeom>
                  <a:avLst/>
                  <a:gdLst/>
                  <a:ahLst/>
                  <a:cxnLst>
                    <a:cxn ang="0">
                      <a:pos x="22" y="106"/>
                    </a:cxn>
                    <a:cxn ang="0">
                      <a:pos x="100" y="166"/>
                    </a:cxn>
                    <a:cxn ang="0">
                      <a:pos x="262" y="238"/>
                    </a:cxn>
                    <a:cxn ang="0">
                      <a:pos x="403" y="262"/>
                    </a:cxn>
                    <a:cxn ang="0">
                      <a:pos x="607" y="244"/>
                    </a:cxn>
                    <a:cxn ang="0">
                      <a:pos x="769" y="183"/>
                    </a:cxn>
                    <a:cxn ang="0">
                      <a:pos x="907" y="82"/>
                    </a:cxn>
                    <a:cxn ang="0">
                      <a:pos x="978" y="7"/>
                    </a:cxn>
                    <a:cxn ang="0">
                      <a:pos x="978" y="123"/>
                    </a:cxn>
                    <a:cxn ang="0">
                      <a:pos x="952" y="243"/>
                    </a:cxn>
                    <a:cxn ang="0">
                      <a:pos x="891" y="357"/>
                    </a:cxn>
                    <a:cxn ang="0">
                      <a:pos x="820" y="438"/>
                    </a:cxn>
                    <a:cxn ang="0">
                      <a:pos x="715" y="511"/>
                    </a:cxn>
                    <a:cxn ang="0">
                      <a:pos x="580" y="556"/>
                    </a:cxn>
                    <a:cxn ang="0">
                      <a:pos x="429" y="562"/>
                    </a:cxn>
                    <a:cxn ang="0">
                      <a:pos x="288" y="522"/>
                    </a:cxn>
                    <a:cxn ang="0">
                      <a:pos x="174" y="450"/>
                    </a:cxn>
                    <a:cxn ang="0">
                      <a:pos x="79" y="342"/>
                    </a:cxn>
                    <a:cxn ang="0">
                      <a:pos x="21" y="214"/>
                    </a:cxn>
                    <a:cxn ang="0">
                      <a:pos x="0" y="81"/>
                    </a:cxn>
                    <a:cxn ang="0">
                      <a:pos x="22" y="106"/>
                    </a:cxn>
                  </a:cxnLst>
                  <a:rect l="0" t="0" r="r" b="b"/>
                  <a:pathLst>
                    <a:path w="982" h="568">
                      <a:moveTo>
                        <a:pt x="22" y="106"/>
                      </a:moveTo>
                      <a:cubicBezTo>
                        <a:pt x="39" y="120"/>
                        <a:pt x="60" y="144"/>
                        <a:pt x="100" y="166"/>
                      </a:cubicBezTo>
                      <a:cubicBezTo>
                        <a:pt x="140" y="188"/>
                        <a:pt x="212" y="222"/>
                        <a:pt x="262" y="238"/>
                      </a:cubicBezTo>
                      <a:cubicBezTo>
                        <a:pt x="312" y="254"/>
                        <a:pt x="346" y="261"/>
                        <a:pt x="403" y="262"/>
                      </a:cubicBezTo>
                      <a:cubicBezTo>
                        <a:pt x="460" y="263"/>
                        <a:pt x="546" y="257"/>
                        <a:pt x="607" y="244"/>
                      </a:cubicBezTo>
                      <a:cubicBezTo>
                        <a:pt x="668" y="231"/>
                        <a:pt x="719" y="210"/>
                        <a:pt x="769" y="183"/>
                      </a:cubicBezTo>
                      <a:cubicBezTo>
                        <a:pt x="819" y="156"/>
                        <a:pt x="872" y="111"/>
                        <a:pt x="907" y="82"/>
                      </a:cubicBezTo>
                      <a:cubicBezTo>
                        <a:pt x="942" y="53"/>
                        <a:pt x="966" y="0"/>
                        <a:pt x="978" y="7"/>
                      </a:cubicBezTo>
                      <a:cubicBezTo>
                        <a:pt x="973" y="11"/>
                        <a:pt x="982" y="84"/>
                        <a:pt x="978" y="123"/>
                      </a:cubicBezTo>
                      <a:cubicBezTo>
                        <a:pt x="974" y="162"/>
                        <a:pt x="966" y="204"/>
                        <a:pt x="952" y="243"/>
                      </a:cubicBezTo>
                      <a:cubicBezTo>
                        <a:pt x="938" y="282"/>
                        <a:pt x="913" y="325"/>
                        <a:pt x="891" y="357"/>
                      </a:cubicBezTo>
                      <a:cubicBezTo>
                        <a:pt x="869" y="389"/>
                        <a:pt x="849" y="412"/>
                        <a:pt x="820" y="438"/>
                      </a:cubicBezTo>
                      <a:cubicBezTo>
                        <a:pt x="791" y="464"/>
                        <a:pt x="755" y="491"/>
                        <a:pt x="715" y="511"/>
                      </a:cubicBezTo>
                      <a:cubicBezTo>
                        <a:pt x="675" y="531"/>
                        <a:pt x="628" y="548"/>
                        <a:pt x="580" y="556"/>
                      </a:cubicBezTo>
                      <a:cubicBezTo>
                        <a:pt x="532" y="564"/>
                        <a:pt x="478" y="568"/>
                        <a:pt x="429" y="562"/>
                      </a:cubicBezTo>
                      <a:cubicBezTo>
                        <a:pt x="380" y="556"/>
                        <a:pt x="330" y="541"/>
                        <a:pt x="288" y="522"/>
                      </a:cubicBezTo>
                      <a:cubicBezTo>
                        <a:pt x="246" y="503"/>
                        <a:pt x="209" y="480"/>
                        <a:pt x="174" y="450"/>
                      </a:cubicBezTo>
                      <a:cubicBezTo>
                        <a:pt x="139" y="420"/>
                        <a:pt x="104" y="381"/>
                        <a:pt x="79" y="342"/>
                      </a:cubicBezTo>
                      <a:cubicBezTo>
                        <a:pt x="54" y="303"/>
                        <a:pt x="34" y="257"/>
                        <a:pt x="21" y="214"/>
                      </a:cubicBezTo>
                      <a:cubicBezTo>
                        <a:pt x="8" y="171"/>
                        <a:pt x="0" y="99"/>
                        <a:pt x="0" y="81"/>
                      </a:cubicBezTo>
                      <a:lnTo>
                        <a:pt x="22" y="106"/>
                      </a:lnTo>
                      <a:close/>
                    </a:path>
                  </a:pathLst>
                </a:custGeom>
                <a:solidFill>
                  <a:schemeClr val="bg1">
                    <a:alpha val="50000"/>
                  </a:schemeClr>
                </a:solidFill>
                <a:ln w="9525" cap="flat" cmpd="sng">
                  <a:noFill/>
                  <a:prstDash val="solid"/>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47" name="Freeform 63"/>
                <p:cNvSpPr>
                  <a:spLocks/>
                </p:cNvSpPr>
                <p:nvPr/>
              </p:nvSpPr>
              <p:spPr bwMode="auto">
                <a:xfrm rot="10800000" flipV="1">
                  <a:off x="3982" y="1577"/>
                  <a:ext cx="193" cy="547"/>
                </a:xfrm>
                <a:custGeom>
                  <a:avLst/>
                  <a:gdLst/>
                  <a:ahLst/>
                  <a:cxnLst>
                    <a:cxn ang="0">
                      <a:pos x="84" y="643"/>
                    </a:cxn>
                    <a:cxn ang="0">
                      <a:pos x="24" y="519"/>
                    </a:cxn>
                    <a:cxn ang="0">
                      <a:pos x="1" y="351"/>
                    </a:cxn>
                    <a:cxn ang="0">
                      <a:pos x="30" y="205"/>
                    </a:cxn>
                    <a:cxn ang="0">
                      <a:pos x="100" y="73"/>
                    </a:cxn>
                    <a:cxn ang="0">
                      <a:pos x="166" y="4"/>
                    </a:cxn>
                    <a:cxn ang="0">
                      <a:pos x="225" y="171"/>
                    </a:cxn>
                    <a:cxn ang="0">
                      <a:pos x="249" y="337"/>
                    </a:cxn>
                    <a:cxn ang="0">
                      <a:pos x="241" y="514"/>
                    </a:cxn>
                    <a:cxn ang="0">
                      <a:pos x="199" y="636"/>
                    </a:cxn>
                    <a:cxn ang="0">
                      <a:pos x="142" y="712"/>
                    </a:cxn>
                    <a:cxn ang="0">
                      <a:pos x="84" y="643"/>
                    </a:cxn>
                  </a:cxnLst>
                  <a:rect l="0" t="0" r="r" b="b"/>
                  <a:pathLst>
                    <a:path w="252" h="715">
                      <a:moveTo>
                        <a:pt x="84" y="643"/>
                      </a:moveTo>
                      <a:cubicBezTo>
                        <a:pt x="64" y="611"/>
                        <a:pt x="38" y="568"/>
                        <a:pt x="24" y="519"/>
                      </a:cubicBezTo>
                      <a:cubicBezTo>
                        <a:pt x="10" y="470"/>
                        <a:pt x="0" y="403"/>
                        <a:pt x="1" y="351"/>
                      </a:cubicBezTo>
                      <a:cubicBezTo>
                        <a:pt x="2" y="299"/>
                        <a:pt x="14" y="251"/>
                        <a:pt x="30" y="205"/>
                      </a:cubicBezTo>
                      <a:cubicBezTo>
                        <a:pt x="46" y="159"/>
                        <a:pt x="77" y="106"/>
                        <a:pt x="100" y="73"/>
                      </a:cubicBezTo>
                      <a:cubicBezTo>
                        <a:pt x="123" y="40"/>
                        <a:pt x="163" y="0"/>
                        <a:pt x="166" y="4"/>
                      </a:cubicBezTo>
                      <a:cubicBezTo>
                        <a:pt x="198" y="57"/>
                        <a:pt x="212" y="120"/>
                        <a:pt x="225" y="171"/>
                      </a:cubicBezTo>
                      <a:cubicBezTo>
                        <a:pt x="239" y="226"/>
                        <a:pt x="246" y="280"/>
                        <a:pt x="249" y="337"/>
                      </a:cubicBezTo>
                      <a:cubicBezTo>
                        <a:pt x="252" y="394"/>
                        <a:pt x="249" y="464"/>
                        <a:pt x="241" y="514"/>
                      </a:cubicBezTo>
                      <a:cubicBezTo>
                        <a:pt x="233" y="564"/>
                        <a:pt x="216" y="603"/>
                        <a:pt x="199" y="636"/>
                      </a:cubicBezTo>
                      <a:cubicBezTo>
                        <a:pt x="182" y="669"/>
                        <a:pt x="142" y="715"/>
                        <a:pt x="142" y="712"/>
                      </a:cubicBezTo>
                      <a:cubicBezTo>
                        <a:pt x="142" y="711"/>
                        <a:pt x="104" y="675"/>
                        <a:pt x="84" y="643"/>
                      </a:cubicBezTo>
                      <a:close/>
                    </a:path>
                  </a:pathLst>
                </a:custGeom>
                <a:solidFill>
                  <a:schemeClr val="bg1"/>
                </a:solidFill>
                <a:ln w="38100" cap="flat" cmpd="sng">
                  <a:solidFill>
                    <a:schemeClr val="bg1"/>
                  </a:solidFill>
                  <a:prstDash val="solid"/>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48" name="Freeform 64"/>
                <p:cNvSpPr>
                  <a:spLocks/>
                </p:cNvSpPr>
                <p:nvPr/>
              </p:nvSpPr>
              <p:spPr bwMode="auto">
                <a:xfrm>
                  <a:off x="3974" y="1574"/>
                  <a:ext cx="87" cy="557"/>
                </a:xfrm>
                <a:custGeom>
                  <a:avLst/>
                  <a:gdLst/>
                  <a:ahLst/>
                  <a:cxnLst>
                    <a:cxn ang="0">
                      <a:pos x="90" y="621"/>
                    </a:cxn>
                    <a:cxn ang="0">
                      <a:pos x="84" y="540"/>
                    </a:cxn>
                    <a:cxn ang="0">
                      <a:pos x="78" y="426"/>
                    </a:cxn>
                    <a:cxn ang="0">
                      <a:pos x="81" y="291"/>
                    </a:cxn>
                    <a:cxn ang="0">
                      <a:pos x="84" y="138"/>
                    </a:cxn>
                    <a:cxn ang="0">
                      <a:pos x="86" y="6"/>
                    </a:cxn>
                    <a:cxn ang="0">
                      <a:pos x="27" y="173"/>
                    </a:cxn>
                    <a:cxn ang="0">
                      <a:pos x="3" y="339"/>
                    </a:cxn>
                    <a:cxn ang="0">
                      <a:pos x="11" y="516"/>
                    </a:cxn>
                    <a:cxn ang="0">
                      <a:pos x="52" y="643"/>
                    </a:cxn>
                    <a:cxn ang="0">
                      <a:pos x="114" y="724"/>
                    </a:cxn>
                    <a:cxn ang="0">
                      <a:pos x="90" y="621"/>
                    </a:cxn>
                  </a:cxnLst>
                  <a:rect l="0" t="0" r="r" b="b"/>
                  <a:pathLst>
                    <a:path w="114" h="728">
                      <a:moveTo>
                        <a:pt x="90" y="621"/>
                      </a:moveTo>
                      <a:cubicBezTo>
                        <a:pt x="86" y="592"/>
                        <a:pt x="86" y="572"/>
                        <a:pt x="84" y="540"/>
                      </a:cubicBezTo>
                      <a:cubicBezTo>
                        <a:pt x="82" y="508"/>
                        <a:pt x="78" y="467"/>
                        <a:pt x="78" y="426"/>
                      </a:cubicBezTo>
                      <a:cubicBezTo>
                        <a:pt x="78" y="385"/>
                        <a:pt x="80" y="339"/>
                        <a:pt x="81" y="291"/>
                      </a:cubicBezTo>
                      <a:cubicBezTo>
                        <a:pt x="82" y="243"/>
                        <a:pt x="83" y="185"/>
                        <a:pt x="84" y="138"/>
                      </a:cubicBezTo>
                      <a:cubicBezTo>
                        <a:pt x="85" y="91"/>
                        <a:pt x="95" y="0"/>
                        <a:pt x="86" y="6"/>
                      </a:cubicBezTo>
                      <a:cubicBezTo>
                        <a:pt x="54" y="59"/>
                        <a:pt x="40" y="122"/>
                        <a:pt x="27" y="173"/>
                      </a:cubicBezTo>
                      <a:cubicBezTo>
                        <a:pt x="13" y="228"/>
                        <a:pt x="6" y="282"/>
                        <a:pt x="3" y="339"/>
                      </a:cubicBezTo>
                      <a:cubicBezTo>
                        <a:pt x="0" y="396"/>
                        <a:pt x="3" y="465"/>
                        <a:pt x="11" y="516"/>
                      </a:cubicBezTo>
                      <a:cubicBezTo>
                        <a:pt x="19" y="567"/>
                        <a:pt x="35" y="608"/>
                        <a:pt x="52" y="643"/>
                      </a:cubicBezTo>
                      <a:cubicBezTo>
                        <a:pt x="69" y="678"/>
                        <a:pt x="108" y="728"/>
                        <a:pt x="114" y="724"/>
                      </a:cubicBezTo>
                      <a:cubicBezTo>
                        <a:pt x="114" y="723"/>
                        <a:pt x="95" y="642"/>
                        <a:pt x="90" y="621"/>
                      </a:cubicBezTo>
                      <a:close/>
                    </a:path>
                  </a:pathLst>
                </a:custGeom>
                <a:solidFill>
                  <a:schemeClr val="hlink"/>
                </a:solidFill>
                <a:ln w="38100" cap="flat" cmpd="sng">
                  <a:noFill/>
                  <a:prstDash val="solid"/>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49" name="Freeform 65"/>
                <p:cNvSpPr>
                  <a:spLocks/>
                </p:cNvSpPr>
                <p:nvPr/>
              </p:nvSpPr>
              <p:spPr bwMode="auto">
                <a:xfrm>
                  <a:off x="3433" y="1870"/>
                  <a:ext cx="602" cy="135"/>
                </a:xfrm>
                <a:custGeom>
                  <a:avLst/>
                  <a:gdLst/>
                  <a:ahLst/>
                  <a:cxnLst>
                    <a:cxn ang="0">
                      <a:pos x="0" y="0"/>
                    </a:cxn>
                    <a:cxn ang="0">
                      <a:pos x="101" y="82"/>
                    </a:cxn>
                    <a:cxn ang="0">
                      <a:pos x="263" y="154"/>
                    </a:cxn>
                    <a:cxn ang="0">
                      <a:pos x="404" y="178"/>
                    </a:cxn>
                    <a:cxn ang="0">
                      <a:pos x="608" y="160"/>
                    </a:cxn>
                    <a:cxn ang="0">
                      <a:pos x="714" y="123"/>
                    </a:cxn>
                    <a:cxn ang="0">
                      <a:pos x="768" y="60"/>
                    </a:cxn>
                    <a:cxn ang="0">
                      <a:pos x="790" y="42"/>
                    </a:cxn>
                  </a:cxnLst>
                  <a:rect l="0" t="0" r="r" b="b"/>
                  <a:pathLst>
                    <a:path w="790" h="179">
                      <a:moveTo>
                        <a:pt x="0" y="0"/>
                      </a:moveTo>
                      <a:cubicBezTo>
                        <a:pt x="17" y="14"/>
                        <a:pt x="57" y="56"/>
                        <a:pt x="101" y="82"/>
                      </a:cubicBezTo>
                      <a:cubicBezTo>
                        <a:pt x="145" y="108"/>
                        <a:pt x="213" y="138"/>
                        <a:pt x="263" y="154"/>
                      </a:cubicBezTo>
                      <a:cubicBezTo>
                        <a:pt x="313" y="170"/>
                        <a:pt x="347" y="177"/>
                        <a:pt x="404" y="178"/>
                      </a:cubicBezTo>
                      <a:cubicBezTo>
                        <a:pt x="461" y="179"/>
                        <a:pt x="556" y="169"/>
                        <a:pt x="608" y="160"/>
                      </a:cubicBezTo>
                      <a:cubicBezTo>
                        <a:pt x="660" y="151"/>
                        <a:pt x="687" y="140"/>
                        <a:pt x="714" y="123"/>
                      </a:cubicBezTo>
                      <a:cubicBezTo>
                        <a:pt x="741" y="106"/>
                        <a:pt x="755" y="73"/>
                        <a:pt x="768" y="60"/>
                      </a:cubicBezTo>
                      <a:cubicBezTo>
                        <a:pt x="781" y="47"/>
                        <a:pt x="785" y="46"/>
                        <a:pt x="790" y="42"/>
                      </a:cubicBezTo>
                    </a:path>
                  </a:pathLst>
                </a:custGeom>
                <a:noFill/>
                <a:ln w="9525" cap="flat" cmpd="sng">
                  <a:solidFill>
                    <a:schemeClr val="tx1"/>
                  </a:solidFill>
                  <a:prstDash val="solid"/>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grpSp>
          <p:sp>
            <p:nvSpPr>
              <p:cNvPr id="42050" name="Line 66"/>
              <p:cNvSpPr>
                <a:spLocks noChangeShapeType="1"/>
              </p:cNvSpPr>
              <p:nvPr/>
            </p:nvSpPr>
            <p:spPr bwMode="auto">
              <a:xfrm rot="467865" flipH="1">
                <a:off x="949" y="1577"/>
                <a:ext cx="140" cy="229"/>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51" name="Line 67"/>
              <p:cNvSpPr>
                <a:spLocks noChangeShapeType="1"/>
              </p:cNvSpPr>
              <p:nvPr/>
            </p:nvSpPr>
            <p:spPr bwMode="auto">
              <a:xfrm rot="467865">
                <a:off x="918" y="1881"/>
                <a:ext cx="804" cy="0"/>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52" name="Freeform 68"/>
              <p:cNvSpPr>
                <a:spLocks/>
              </p:cNvSpPr>
              <p:nvPr/>
            </p:nvSpPr>
            <p:spPr bwMode="auto">
              <a:xfrm rot="467865">
                <a:off x="825" y="2132"/>
                <a:ext cx="806" cy="4"/>
              </a:xfrm>
              <a:custGeom>
                <a:avLst/>
                <a:gdLst/>
                <a:ahLst/>
                <a:cxnLst>
                  <a:cxn ang="0">
                    <a:pos x="0" y="3"/>
                  </a:cxn>
                  <a:cxn ang="0">
                    <a:pos x="1266" y="0"/>
                  </a:cxn>
                </a:cxnLst>
                <a:rect l="0" t="0" r="r" b="b"/>
                <a:pathLst>
                  <a:path w="1266" h="3">
                    <a:moveTo>
                      <a:pt x="0" y="3"/>
                    </a:moveTo>
                    <a:lnTo>
                      <a:pt x="1266" y="0"/>
                    </a:lnTo>
                  </a:path>
                </a:pathLst>
              </a:custGeom>
              <a:noFill/>
              <a:ln w="9525" cap="flat" cmpd="sng">
                <a:solidFill>
                  <a:schemeClr val="folHlink"/>
                </a:solidFill>
                <a:prstDash val="solid"/>
                <a:round/>
                <a:headEnd type="none" w="med" len="med"/>
                <a:tailEnd type="non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53" name="Line 69"/>
              <p:cNvSpPr>
                <a:spLocks noChangeShapeType="1"/>
              </p:cNvSpPr>
              <p:nvPr/>
            </p:nvSpPr>
            <p:spPr bwMode="auto">
              <a:xfrm rot="467865">
                <a:off x="892" y="2012"/>
                <a:ext cx="849" cy="0"/>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54" name="Line 70"/>
              <p:cNvSpPr>
                <a:spLocks noChangeShapeType="1"/>
              </p:cNvSpPr>
              <p:nvPr/>
            </p:nvSpPr>
            <p:spPr bwMode="auto">
              <a:xfrm rot="467865" flipH="1">
                <a:off x="789" y="1822"/>
                <a:ext cx="271" cy="434"/>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55" name="Line 71"/>
              <p:cNvSpPr>
                <a:spLocks noChangeShapeType="1"/>
              </p:cNvSpPr>
              <p:nvPr/>
            </p:nvSpPr>
            <p:spPr bwMode="auto">
              <a:xfrm rot="467865" flipH="1">
                <a:off x="595" y="2077"/>
                <a:ext cx="89" cy="144"/>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56" name="Line 72"/>
              <p:cNvSpPr>
                <a:spLocks noChangeShapeType="1"/>
              </p:cNvSpPr>
              <p:nvPr/>
            </p:nvSpPr>
            <p:spPr bwMode="auto">
              <a:xfrm rot="467865" flipH="1">
                <a:off x="419" y="2024"/>
                <a:ext cx="105" cy="173"/>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57" name="Line 73"/>
              <p:cNvSpPr>
                <a:spLocks noChangeShapeType="1"/>
              </p:cNvSpPr>
              <p:nvPr/>
            </p:nvSpPr>
            <p:spPr bwMode="auto">
              <a:xfrm rot="467865">
                <a:off x="239" y="2253"/>
                <a:ext cx="1268" cy="0"/>
              </a:xfrm>
              <a:prstGeom prst="line">
                <a:avLst/>
              </a:prstGeom>
              <a:noFill/>
              <a:ln w="2857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58" name="Freeform 74"/>
              <p:cNvSpPr>
                <a:spLocks/>
              </p:cNvSpPr>
              <p:nvPr/>
            </p:nvSpPr>
            <p:spPr bwMode="auto">
              <a:xfrm rot="467865">
                <a:off x="437" y="2069"/>
                <a:ext cx="227" cy="211"/>
              </a:xfrm>
              <a:custGeom>
                <a:avLst/>
                <a:gdLst/>
                <a:ahLst/>
                <a:cxnLst>
                  <a:cxn ang="0">
                    <a:pos x="430" y="0"/>
                  </a:cxn>
                  <a:cxn ang="0">
                    <a:pos x="177" y="379"/>
                  </a:cxn>
                  <a:cxn ang="0">
                    <a:pos x="0" y="379"/>
                  </a:cxn>
                  <a:cxn ang="0">
                    <a:pos x="168" y="622"/>
                  </a:cxn>
                  <a:cxn ang="0">
                    <a:pos x="631" y="379"/>
                  </a:cxn>
                  <a:cxn ang="0">
                    <a:pos x="465" y="382"/>
                  </a:cxn>
                  <a:cxn ang="0">
                    <a:pos x="720" y="0"/>
                  </a:cxn>
                  <a:cxn ang="0">
                    <a:pos x="430" y="0"/>
                  </a:cxn>
                </a:cxnLst>
                <a:rect l="0" t="0" r="r" b="b"/>
                <a:pathLst>
                  <a:path w="720" h="622">
                    <a:moveTo>
                      <a:pt x="430" y="0"/>
                    </a:moveTo>
                    <a:lnTo>
                      <a:pt x="177" y="379"/>
                    </a:lnTo>
                    <a:lnTo>
                      <a:pt x="0" y="379"/>
                    </a:lnTo>
                    <a:lnTo>
                      <a:pt x="168" y="622"/>
                    </a:lnTo>
                    <a:lnTo>
                      <a:pt x="631" y="379"/>
                    </a:lnTo>
                    <a:lnTo>
                      <a:pt x="465" y="382"/>
                    </a:lnTo>
                    <a:lnTo>
                      <a:pt x="720" y="0"/>
                    </a:lnTo>
                    <a:lnTo>
                      <a:pt x="430" y="0"/>
                    </a:lnTo>
                    <a:close/>
                  </a:path>
                </a:pathLst>
              </a:custGeom>
              <a:solidFill>
                <a:schemeClr val="accent1"/>
              </a:solidFill>
              <a:ln w="9525" cap="flat" cmpd="sng">
                <a:prstDash val="solid"/>
                <a:round/>
                <a:headEnd/>
                <a:tailEnd/>
              </a:ln>
              <a:effectLst/>
              <a:scene3d>
                <a:camera prst="legacyPerspectiveTopRight">
                  <a:rot lat="20099999" lon="21299999" rev="0"/>
                </a:camera>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ru-RU">
                  <a:effectLst>
                    <a:outerShdw blurRad="38100" dist="38100" dir="2700000" algn="tl">
                      <a:srgbClr val="000000">
                        <a:alpha val="43137"/>
                      </a:srgbClr>
                    </a:outerShdw>
                  </a:effectLst>
                  <a:latin typeface="Arial" charset="0"/>
                </a:endParaRPr>
              </a:p>
            </p:txBody>
          </p:sp>
          <p:grpSp>
            <p:nvGrpSpPr>
              <p:cNvPr id="8" name="Group 75"/>
              <p:cNvGrpSpPr>
                <a:grpSpLocks/>
              </p:cNvGrpSpPr>
              <p:nvPr/>
            </p:nvGrpSpPr>
            <p:grpSpPr bwMode="auto">
              <a:xfrm rot="467865">
                <a:off x="939" y="1470"/>
                <a:ext cx="746" cy="234"/>
                <a:chOff x="4074" y="2980"/>
                <a:chExt cx="1170" cy="341"/>
              </a:xfrm>
            </p:grpSpPr>
            <p:sp>
              <p:nvSpPr>
                <p:cNvPr id="42060" name="Line 76"/>
                <p:cNvSpPr>
                  <a:spLocks noChangeShapeType="1"/>
                </p:cNvSpPr>
                <p:nvPr/>
              </p:nvSpPr>
              <p:spPr bwMode="auto">
                <a:xfrm flipV="1">
                  <a:off x="4701" y="3046"/>
                  <a:ext cx="71" cy="102"/>
                </a:xfrm>
                <a:prstGeom prst="line">
                  <a:avLst/>
                </a:prstGeom>
                <a:noFill/>
                <a:ln w="9525">
                  <a:solidFill>
                    <a:srgbClr val="000099"/>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61" name="Line 77"/>
                <p:cNvSpPr>
                  <a:spLocks noChangeShapeType="1"/>
                </p:cNvSpPr>
                <p:nvPr/>
              </p:nvSpPr>
              <p:spPr bwMode="auto">
                <a:xfrm flipV="1">
                  <a:off x="4823" y="2976"/>
                  <a:ext cx="181" cy="159"/>
                </a:xfrm>
                <a:prstGeom prst="line">
                  <a:avLst/>
                </a:prstGeom>
                <a:noFill/>
                <a:ln w="9525">
                  <a:solidFill>
                    <a:srgbClr val="000099"/>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62" name="Line 78"/>
                <p:cNvSpPr>
                  <a:spLocks noChangeShapeType="1"/>
                </p:cNvSpPr>
                <p:nvPr/>
              </p:nvSpPr>
              <p:spPr bwMode="auto">
                <a:xfrm flipV="1">
                  <a:off x="4912" y="3148"/>
                  <a:ext cx="287" cy="76"/>
                </a:xfrm>
                <a:prstGeom prst="line">
                  <a:avLst/>
                </a:prstGeom>
                <a:noFill/>
                <a:ln w="9525">
                  <a:solidFill>
                    <a:srgbClr val="000099"/>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63" name="Line 79"/>
                <p:cNvSpPr>
                  <a:spLocks noChangeShapeType="1"/>
                </p:cNvSpPr>
                <p:nvPr/>
              </p:nvSpPr>
              <p:spPr bwMode="auto">
                <a:xfrm flipV="1">
                  <a:off x="4910" y="3267"/>
                  <a:ext cx="328" cy="22"/>
                </a:xfrm>
                <a:prstGeom prst="line">
                  <a:avLst/>
                </a:prstGeom>
                <a:noFill/>
                <a:ln w="9525">
                  <a:solidFill>
                    <a:srgbClr val="000099"/>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64" name="Line 80"/>
                <p:cNvSpPr>
                  <a:spLocks noChangeShapeType="1"/>
                </p:cNvSpPr>
                <p:nvPr/>
              </p:nvSpPr>
              <p:spPr bwMode="auto">
                <a:xfrm flipH="1" flipV="1">
                  <a:off x="4184" y="3000"/>
                  <a:ext cx="298" cy="122"/>
                </a:xfrm>
                <a:prstGeom prst="line">
                  <a:avLst/>
                </a:prstGeom>
                <a:noFill/>
                <a:ln w="9525">
                  <a:solidFill>
                    <a:srgbClr val="000099"/>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65" name="Line 81"/>
                <p:cNvSpPr>
                  <a:spLocks noChangeShapeType="1"/>
                </p:cNvSpPr>
                <p:nvPr/>
              </p:nvSpPr>
              <p:spPr bwMode="auto">
                <a:xfrm flipH="1" flipV="1">
                  <a:off x="4095" y="3162"/>
                  <a:ext cx="324" cy="76"/>
                </a:xfrm>
                <a:prstGeom prst="line">
                  <a:avLst/>
                </a:prstGeom>
                <a:noFill/>
                <a:ln w="9525">
                  <a:solidFill>
                    <a:srgbClr val="000099"/>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66" name="Line 82"/>
                <p:cNvSpPr>
                  <a:spLocks noChangeShapeType="1"/>
                </p:cNvSpPr>
                <p:nvPr/>
              </p:nvSpPr>
              <p:spPr bwMode="auto">
                <a:xfrm flipH="1" flipV="1">
                  <a:off x="4065" y="3309"/>
                  <a:ext cx="287" cy="6"/>
                </a:xfrm>
                <a:prstGeom prst="line">
                  <a:avLst/>
                </a:prstGeom>
                <a:noFill/>
                <a:ln w="9525">
                  <a:solidFill>
                    <a:srgbClr val="000099"/>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67" name="Line 83"/>
                <p:cNvSpPr>
                  <a:spLocks noChangeShapeType="1"/>
                </p:cNvSpPr>
                <p:nvPr/>
              </p:nvSpPr>
              <p:spPr bwMode="auto">
                <a:xfrm flipH="1" flipV="1">
                  <a:off x="4338" y="3261"/>
                  <a:ext cx="205" cy="19"/>
                </a:xfrm>
                <a:prstGeom prst="line">
                  <a:avLst/>
                </a:prstGeom>
                <a:noFill/>
                <a:ln w="9525">
                  <a:solidFill>
                    <a:srgbClr val="000099"/>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68" name="Line 84"/>
                <p:cNvSpPr>
                  <a:spLocks noChangeShapeType="1"/>
                </p:cNvSpPr>
                <p:nvPr/>
              </p:nvSpPr>
              <p:spPr bwMode="auto">
                <a:xfrm flipH="1" flipV="1">
                  <a:off x="4356" y="3135"/>
                  <a:ext cx="181" cy="54"/>
                </a:xfrm>
                <a:prstGeom prst="line">
                  <a:avLst/>
                </a:prstGeom>
                <a:noFill/>
                <a:ln w="9525">
                  <a:solidFill>
                    <a:srgbClr val="000099"/>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69" name="Line 85"/>
                <p:cNvSpPr>
                  <a:spLocks noChangeShapeType="1"/>
                </p:cNvSpPr>
                <p:nvPr/>
              </p:nvSpPr>
              <p:spPr bwMode="auto">
                <a:xfrm flipH="1" flipV="1">
                  <a:off x="4533" y="3061"/>
                  <a:ext cx="67" cy="82"/>
                </a:xfrm>
                <a:prstGeom prst="line">
                  <a:avLst/>
                </a:prstGeom>
                <a:noFill/>
                <a:ln w="9525">
                  <a:solidFill>
                    <a:srgbClr val="000099"/>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70" name="Line 86"/>
                <p:cNvSpPr>
                  <a:spLocks noChangeShapeType="1"/>
                </p:cNvSpPr>
                <p:nvPr/>
              </p:nvSpPr>
              <p:spPr bwMode="auto">
                <a:xfrm flipV="1">
                  <a:off x="4753" y="3121"/>
                  <a:ext cx="124" cy="45"/>
                </a:xfrm>
                <a:prstGeom prst="line">
                  <a:avLst/>
                </a:prstGeom>
                <a:noFill/>
                <a:ln w="9525">
                  <a:solidFill>
                    <a:srgbClr val="000099"/>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71" name="Line 87"/>
                <p:cNvSpPr>
                  <a:spLocks noChangeShapeType="1"/>
                </p:cNvSpPr>
                <p:nvPr/>
              </p:nvSpPr>
              <p:spPr bwMode="auto">
                <a:xfrm flipV="1">
                  <a:off x="4761" y="3237"/>
                  <a:ext cx="204" cy="13"/>
                </a:xfrm>
                <a:prstGeom prst="line">
                  <a:avLst/>
                </a:prstGeom>
                <a:noFill/>
                <a:ln w="9525">
                  <a:solidFill>
                    <a:srgbClr val="000099"/>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72" name="Line 88"/>
                <p:cNvSpPr>
                  <a:spLocks noChangeShapeType="1"/>
                </p:cNvSpPr>
                <p:nvPr/>
              </p:nvSpPr>
              <p:spPr bwMode="auto">
                <a:xfrm flipH="1" flipV="1">
                  <a:off x="4511" y="3213"/>
                  <a:ext cx="112" cy="35"/>
                </a:xfrm>
                <a:prstGeom prst="line">
                  <a:avLst/>
                </a:prstGeom>
                <a:noFill/>
                <a:ln w="9525">
                  <a:solidFill>
                    <a:srgbClr val="000099"/>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grpSp>
          <p:grpSp>
            <p:nvGrpSpPr>
              <p:cNvPr id="9" name="Group 89"/>
              <p:cNvGrpSpPr>
                <a:grpSpLocks/>
              </p:cNvGrpSpPr>
              <p:nvPr/>
            </p:nvGrpSpPr>
            <p:grpSpPr bwMode="auto">
              <a:xfrm rot="467865">
                <a:off x="910" y="1767"/>
                <a:ext cx="717" cy="235"/>
                <a:chOff x="3886" y="3532"/>
                <a:chExt cx="1125" cy="341"/>
              </a:xfrm>
            </p:grpSpPr>
            <p:sp>
              <p:nvSpPr>
                <p:cNvPr id="42074" name="Line 90"/>
                <p:cNvSpPr>
                  <a:spLocks noChangeShapeType="1"/>
                </p:cNvSpPr>
                <p:nvPr/>
              </p:nvSpPr>
              <p:spPr bwMode="auto">
                <a:xfrm rot="10800000" flipV="1">
                  <a:off x="4298" y="3662"/>
                  <a:ext cx="73" cy="135"/>
                </a:xfrm>
                <a:prstGeom prst="line">
                  <a:avLst/>
                </a:prstGeom>
                <a:noFill/>
                <a:ln w="9525">
                  <a:solidFill>
                    <a:srgbClr val="99CCFF"/>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75" name="Line 91"/>
                <p:cNvSpPr>
                  <a:spLocks noChangeShapeType="1"/>
                </p:cNvSpPr>
                <p:nvPr/>
              </p:nvSpPr>
              <p:spPr bwMode="auto">
                <a:xfrm rot="10800000" flipV="1">
                  <a:off x="4066" y="3712"/>
                  <a:ext cx="183" cy="155"/>
                </a:xfrm>
                <a:prstGeom prst="line">
                  <a:avLst/>
                </a:prstGeom>
                <a:noFill/>
                <a:ln w="9525">
                  <a:solidFill>
                    <a:srgbClr val="99CCFF"/>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76" name="Line 92"/>
                <p:cNvSpPr>
                  <a:spLocks noChangeShapeType="1"/>
                </p:cNvSpPr>
                <p:nvPr/>
              </p:nvSpPr>
              <p:spPr bwMode="auto">
                <a:xfrm rot="10800000" flipV="1">
                  <a:off x="3873" y="3607"/>
                  <a:ext cx="287" cy="79"/>
                </a:xfrm>
                <a:prstGeom prst="line">
                  <a:avLst/>
                </a:prstGeom>
                <a:noFill/>
                <a:ln w="9525">
                  <a:solidFill>
                    <a:srgbClr val="99CCFF"/>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77" name="Line 93"/>
                <p:cNvSpPr>
                  <a:spLocks noChangeShapeType="1"/>
                </p:cNvSpPr>
                <p:nvPr/>
              </p:nvSpPr>
              <p:spPr bwMode="auto">
                <a:xfrm rot="10800000" flipV="1">
                  <a:off x="3933" y="3545"/>
                  <a:ext cx="221" cy="15"/>
                </a:xfrm>
                <a:prstGeom prst="line">
                  <a:avLst/>
                </a:prstGeom>
                <a:noFill/>
                <a:ln w="9525">
                  <a:solidFill>
                    <a:srgbClr val="99CCFF"/>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78" name="Line 94"/>
                <p:cNvSpPr>
                  <a:spLocks noChangeShapeType="1"/>
                </p:cNvSpPr>
                <p:nvPr/>
              </p:nvSpPr>
              <p:spPr bwMode="auto">
                <a:xfrm rot="10800000" flipH="1" flipV="1">
                  <a:off x="4594" y="3721"/>
                  <a:ext cx="298" cy="124"/>
                </a:xfrm>
                <a:prstGeom prst="line">
                  <a:avLst/>
                </a:prstGeom>
                <a:noFill/>
                <a:ln w="9525">
                  <a:solidFill>
                    <a:srgbClr val="99CCFF"/>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79" name="Line 95"/>
                <p:cNvSpPr>
                  <a:spLocks noChangeShapeType="1"/>
                </p:cNvSpPr>
                <p:nvPr/>
              </p:nvSpPr>
              <p:spPr bwMode="auto">
                <a:xfrm rot="10800000" flipH="1" flipV="1">
                  <a:off x="4663" y="3616"/>
                  <a:ext cx="321" cy="76"/>
                </a:xfrm>
                <a:prstGeom prst="line">
                  <a:avLst/>
                </a:prstGeom>
                <a:noFill/>
                <a:ln w="9525">
                  <a:solidFill>
                    <a:srgbClr val="99CCFF"/>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80" name="Line 96"/>
                <p:cNvSpPr>
                  <a:spLocks noChangeShapeType="1"/>
                </p:cNvSpPr>
                <p:nvPr/>
              </p:nvSpPr>
              <p:spPr bwMode="auto">
                <a:xfrm rot="10800000" flipH="1" flipV="1">
                  <a:off x="4704" y="3508"/>
                  <a:ext cx="287" cy="6"/>
                </a:xfrm>
                <a:prstGeom prst="line">
                  <a:avLst/>
                </a:prstGeom>
                <a:noFill/>
                <a:ln w="9525">
                  <a:solidFill>
                    <a:srgbClr val="99CCFF"/>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81" name="Line 97"/>
                <p:cNvSpPr>
                  <a:spLocks noChangeShapeType="1"/>
                </p:cNvSpPr>
                <p:nvPr/>
              </p:nvSpPr>
              <p:spPr bwMode="auto">
                <a:xfrm rot="10800000" flipH="1" flipV="1">
                  <a:off x="4534" y="3557"/>
                  <a:ext cx="207" cy="17"/>
                </a:xfrm>
                <a:prstGeom prst="line">
                  <a:avLst/>
                </a:prstGeom>
                <a:noFill/>
                <a:ln w="9525">
                  <a:solidFill>
                    <a:srgbClr val="99CCFF"/>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82" name="Line 98"/>
                <p:cNvSpPr>
                  <a:spLocks noChangeShapeType="1"/>
                </p:cNvSpPr>
                <p:nvPr/>
              </p:nvSpPr>
              <p:spPr bwMode="auto">
                <a:xfrm rot="10800000" flipH="1" flipV="1">
                  <a:off x="4541" y="3657"/>
                  <a:ext cx="183" cy="55"/>
                </a:xfrm>
                <a:prstGeom prst="line">
                  <a:avLst/>
                </a:prstGeom>
                <a:noFill/>
                <a:ln w="9525">
                  <a:solidFill>
                    <a:srgbClr val="99CCFF"/>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83" name="Line 99"/>
                <p:cNvSpPr>
                  <a:spLocks noChangeShapeType="1"/>
                </p:cNvSpPr>
                <p:nvPr/>
              </p:nvSpPr>
              <p:spPr bwMode="auto">
                <a:xfrm rot="10800000" flipH="1" flipV="1">
                  <a:off x="4458" y="3688"/>
                  <a:ext cx="67" cy="78"/>
                </a:xfrm>
                <a:prstGeom prst="line">
                  <a:avLst/>
                </a:prstGeom>
                <a:noFill/>
                <a:ln w="9525">
                  <a:solidFill>
                    <a:srgbClr val="99CCFF"/>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84" name="Line 100"/>
                <p:cNvSpPr>
                  <a:spLocks noChangeShapeType="1"/>
                </p:cNvSpPr>
                <p:nvPr/>
              </p:nvSpPr>
              <p:spPr bwMode="auto">
                <a:xfrm rot="10800000" flipV="1">
                  <a:off x="4178" y="3668"/>
                  <a:ext cx="126" cy="44"/>
                </a:xfrm>
                <a:prstGeom prst="line">
                  <a:avLst/>
                </a:prstGeom>
                <a:noFill/>
                <a:ln w="9525">
                  <a:solidFill>
                    <a:srgbClr val="99CCFF"/>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85" name="Line 101"/>
                <p:cNvSpPr>
                  <a:spLocks noChangeShapeType="1"/>
                </p:cNvSpPr>
                <p:nvPr/>
              </p:nvSpPr>
              <p:spPr bwMode="auto">
                <a:xfrm rot="10800000" flipV="1">
                  <a:off x="4100" y="3585"/>
                  <a:ext cx="207" cy="13"/>
                </a:xfrm>
                <a:prstGeom prst="line">
                  <a:avLst/>
                </a:prstGeom>
                <a:noFill/>
                <a:ln w="9525">
                  <a:solidFill>
                    <a:srgbClr val="99CCFF"/>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86" name="Line 102"/>
                <p:cNvSpPr>
                  <a:spLocks noChangeShapeType="1"/>
                </p:cNvSpPr>
                <p:nvPr/>
              </p:nvSpPr>
              <p:spPr bwMode="auto">
                <a:xfrm rot="10800000" flipH="1" flipV="1">
                  <a:off x="4451" y="3596"/>
                  <a:ext cx="115" cy="35"/>
                </a:xfrm>
                <a:prstGeom prst="line">
                  <a:avLst/>
                </a:prstGeom>
                <a:noFill/>
                <a:ln w="9525">
                  <a:solidFill>
                    <a:srgbClr val="99CCFF"/>
                  </a:solidFill>
                  <a:round/>
                  <a:headEnd/>
                  <a:tailEnd type="triangle" w="med" len="me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grpSp>
          <p:sp>
            <p:nvSpPr>
              <p:cNvPr id="42087" name="Line 103"/>
              <p:cNvSpPr>
                <a:spLocks noChangeShapeType="1"/>
              </p:cNvSpPr>
              <p:nvPr/>
            </p:nvSpPr>
            <p:spPr bwMode="auto">
              <a:xfrm rot="467865">
                <a:off x="346" y="2029"/>
                <a:ext cx="210" cy="0"/>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88" name="Line 104"/>
              <p:cNvSpPr>
                <a:spLocks noChangeShapeType="1"/>
              </p:cNvSpPr>
              <p:nvPr/>
            </p:nvSpPr>
            <p:spPr bwMode="auto">
              <a:xfrm rot="467865">
                <a:off x="2069" y="1459"/>
                <a:ext cx="157" cy="0"/>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42089" name="Line 105"/>
              <p:cNvSpPr>
                <a:spLocks noChangeShapeType="1"/>
              </p:cNvSpPr>
              <p:nvPr/>
            </p:nvSpPr>
            <p:spPr bwMode="auto">
              <a:xfrm rot="467865" flipH="1">
                <a:off x="2165" y="1196"/>
                <a:ext cx="64" cy="103"/>
              </a:xfrm>
              <a:prstGeom prst="line">
                <a:avLst/>
              </a:prstGeom>
              <a:noFill/>
              <a:ln w="9525">
                <a:solidFill>
                  <a:schemeClr val="folHlink"/>
                </a:solidFill>
                <a:round/>
                <a:headEnd/>
                <a:tailEnd/>
              </a:ln>
              <a:effectLst/>
            </p:spPr>
            <p:txBody>
              <a:bodyPr wrap="none" anchor="ctr"/>
              <a:lstStyle/>
              <a:p>
                <a:pPr>
                  <a:defRPr/>
                </a:pPr>
                <a:endParaRPr lang="ru-RU">
                  <a:effectLst>
                    <a:outerShdw blurRad="38100" dist="38100" dir="2700000" algn="tl">
                      <a:srgbClr val="000000">
                        <a:alpha val="43137"/>
                      </a:srgbClr>
                    </a:outerShdw>
                  </a:effectLst>
                  <a:latin typeface="Arial" charset="0"/>
                </a:endParaRPr>
              </a:p>
            </p:txBody>
          </p:sp>
          <p:sp>
            <p:nvSpPr>
              <p:cNvPr id="31799" name="Text Box 106"/>
              <p:cNvSpPr txBox="1">
                <a:spLocks noChangeArrowheads="1"/>
              </p:cNvSpPr>
              <p:nvPr/>
            </p:nvSpPr>
            <p:spPr bwMode="auto">
              <a:xfrm>
                <a:off x="481" y="2441"/>
                <a:ext cx="131" cy="318"/>
              </a:xfrm>
              <a:prstGeom prst="rect">
                <a:avLst/>
              </a:prstGeom>
              <a:noFill/>
              <a:ln w="9525">
                <a:noFill/>
                <a:miter lim="800000"/>
                <a:headEnd/>
                <a:tailEnd/>
              </a:ln>
            </p:spPr>
            <p:txBody>
              <a:bodyPr wrap="none">
                <a:spAutoFit/>
              </a:bodyPr>
              <a:lstStyle/>
              <a:p>
                <a:endParaRPr lang="en-US" sz="2000">
                  <a:latin typeface="Trebuchet MS" pitchFamily="34" charset="0"/>
                </a:endParaRPr>
              </a:p>
            </p:txBody>
          </p:sp>
        </p:grpSp>
        <p:grpSp>
          <p:nvGrpSpPr>
            <p:cNvPr id="10" name="Группа 96"/>
            <p:cNvGrpSpPr>
              <a:grpSpLocks/>
            </p:cNvGrpSpPr>
            <p:nvPr/>
          </p:nvGrpSpPr>
          <p:grpSpPr bwMode="auto">
            <a:xfrm>
              <a:off x="7019925" y="1412875"/>
              <a:ext cx="587375" cy="2081213"/>
              <a:chOff x="7019925" y="1412875"/>
              <a:chExt cx="587375" cy="2081213"/>
            </a:xfrm>
          </p:grpSpPr>
          <p:sp>
            <p:nvSpPr>
              <p:cNvPr id="31752" name="Rectangle 10"/>
              <p:cNvSpPr>
                <a:spLocks noChangeArrowheads="1"/>
              </p:cNvSpPr>
              <p:nvPr/>
            </p:nvSpPr>
            <p:spPr bwMode="auto">
              <a:xfrm>
                <a:off x="7239000" y="3097213"/>
                <a:ext cx="368300" cy="396875"/>
              </a:xfrm>
              <a:prstGeom prst="rect">
                <a:avLst/>
              </a:prstGeom>
              <a:noFill/>
              <a:ln w="9525">
                <a:noFill/>
                <a:miter lim="800000"/>
                <a:headEnd/>
                <a:tailEnd/>
              </a:ln>
            </p:spPr>
            <p:txBody>
              <a:bodyPr wrap="none">
                <a:spAutoFit/>
              </a:bodyPr>
              <a:lstStyle/>
              <a:p>
                <a:r>
                  <a:rPr lang="en-US" sz="2000"/>
                  <a:t>Y</a:t>
                </a:r>
                <a:endParaRPr lang="en-GB" sz="2000"/>
              </a:p>
            </p:txBody>
          </p:sp>
          <p:sp>
            <p:nvSpPr>
              <p:cNvPr id="42092" name="Line 108"/>
              <p:cNvSpPr>
                <a:spLocks noChangeShapeType="1"/>
              </p:cNvSpPr>
              <p:nvPr/>
            </p:nvSpPr>
            <p:spPr bwMode="auto">
              <a:xfrm flipV="1">
                <a:off x="7380288" y="1628775"/>
                <a:ext cx="0" cy="609600"/>
              </a:xfrm>
              <a:prstGeom prst="line">
                <a:avLst/>
              </a:prstGeom>
              <a:noFill/>
              <a:ln w="34925">
                <a:solidFill>
                  <a:schemeClr val="tx1"/>
                </a:solidFill>
                <a:round/>
                <a:headEnd/>
                <a:tailEnd type="stealth" w="med" len="med"/>
              </a:ln>
              <a:effectLst/>
            </p:spPr>
            <p:txBody>
              <a:bodyPr/>
              <a:lstStyle/>
              <a:p>
                <a:pPr>
                  <a:defRPr/>
                </a:pPr>
                <a:endParaRPr lang="ru-RU">
                  <a:effectLst>
                    <a:outerShdw blurRad="38100" dist="38100" dir="2700000" algn="tl">
                      <a:srgbClr val="000000">
                        <a:alpha val="43137"/>
                      </a:srgbClr>
                    </a:outerShdw>
                  </a:effectLst>
                  <a:latin typeface="Arial" charset="0"/>
                </a:endParaRPr>
              </a:p>
            </p:txBody>
          </p:sp>
          <p:sp>
            <p:nvSpPr>
              <p:cNvPr id="31754" name="Rectangle 109"/>
              <p:cNvSpPr>
                <a:spLocks noChangeArrowheads="1"/>
              </p:cNvSpPr>
              <p:nvPr/>
            </p:nvSpPr>
            <p:spPr bwMode="auto">
              <a:xfrm>
                <a:off x="7019925" y="1412875"/>
                <a:ext cx="444500" cy="366713"/>
              </a:xfrm>
              <a:prstGeom prst="rect">
                <a:avLst/>
              </a:prstGeom>
              <a:noFill/>
              <a:ln w="9525">
                <a:noFill/>
                <a:miter lim="800000"/>
                <a:headEnd/>
                <a:tailEnd/>
              </a:ln>
            </p:spPr>
            <p:txBody>
              <a:bodyPr>
                <a:spAutoFit/>
              </a:bodyPr>
              <a:lstStyle/>
              <a:p>
                <a:r>
                  <a:rPr lang="en-US"/>
                  <a:t>Y</a:t>
                </a:r>
                <a:endParaRPr lang="en-GB"/>
              </a:p>
            </p:txBody>
          </p:sp>
        </p:gr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ChangeArrowheads="1"/>
          </p:cNvSpPr>
          <p:nvPr>
            <p:ph type="title" idx="4294967295"/>
          </p:nvPr>
        </p:nvSpPr>
        <p:spPr>
          <a:xfrm>
            <a:off x="914400" y="107950"/>
            <a:ext cx="8229600" cy="503238"/>
          </a:xfrm>
        </p:spPr>
        <p:txBody>
          <a:bodyPr rtlCol="0">
            <a:normAutofit fontScale="90000"/>
          </a:bodyPr>
          <a:lstStyle/>
          <a:p>
            <a:pPr eaLnBrk="1" fontAlgn="auto" hangingPunct="1">
              <a:spcAft>
                <a:spcPts val="0"/>
              </a:spcAft>
              <a:defRPr/>
            </a:pPr>
            <a:r>
              <a:rPr lang="en-GB" sz="3200" b="1" dirty="0" smtClean="0">
                <a:latin typeface="Times New Roman" pitchFamily="18" charset="0"/>
                <a:cs typeface="Times New Roman" pitchFamily="18" charset="0"/>
              </a:rPr>
              <a:t>Definitions: </a:t>
            </a:r>
            <a:r>
              <a:rPr lang="en-GB" sz="3200" dirty="0" smtClean="0">
                <a:latin typeface="Times New Roman" pitchFamily="18" charset="0"/>
                <a:cs typeface="Times New Roman" pitchFamily="18" charset="0"/>
              </a:rPr>
              <a:t>Flows</a:t>
            </a:r>
          </a:p>
        </p:txBody>
      </p:sp>
      <p:sp>
        <p:nvSpPr>
          <p:cNvPr id="10244" name="Rectangle 3"/>
          <p:cNvSpPr>
            <a:spLocks noChangeArrowheads="1"/>
          </p:cNvSpPr>
          <p:nvPr/>
        </p:nvSpPr>
        <p:spPr bwMode="auto">
          <a:xfrm>
            <a:off x="376238" y="692150"/>
            <a:ext cx="8569325" cy="1006475"/>
          </a:xfrm>
          <a:prstGeom prst="rect">
            <a:avLst/>
          </a:prstGeom>
          <a:noFill/>
          <a:ln w="9525">
            <a:noFill/>
            <a:miter lim="800000"/>
            <a:headEnd/>
            <a:tailEnd/>
          </a:ln>
        </p:spPr>
        <p:txBody>
          <a:bodyPr>
            <a:spAutoFit/>
          </a:bodyPr>
          <a:lstStyle/>
          <a:p>
            <a:endParaRPr lang="en-US">
              <a:solidFill>
                <a:srgbClr val="3333CC"/>
              </a:solidFill>
              <a:latin typeface="Arial Unicode MS" pitchFamily="34" charset="-128"/>
              <a:sym typeface="Wingdings" pitchFamily="2" charset="2"/>
            </a:endParaRPr>
          </a:p>
          <a:p>
            <a:pPr>
              <a:buFont typeface="Wingdings" pitchFamily="2" charset="2"/>
              <a:buNone/>
            </a:pPr>
            <a:endParaRPr lang="en-US">
              <a:solidFill>
                <a:srgbClr val="3333CC"/>
              </a:solidFill>
              <a:latin typeface="Arial Unicode MS" pitchFamily="34" charset="-128"/>
              <a:sym typeface="Wingdings" pitchFamily="2" charset="2"/>
            </a:endParaRPr>
          </a:p>
          <a:p>
            <a:pPr lvl="1"/>
            <a:r>
              <a:rPr lang="en-US">
                <a:solidFill>
                  <a:srgbClr val="3333CC"/>
                </a:solidFill>
              </a:rPr>
              <a:t> </a:t>
            </a:r>
            <a:endParaRPr lang="en-GB">
              <a:solidFill>
                <a:srgbClr val="3333CC"/>
              </a:solidFill>
            </a:endParaRPr>
          </a:p>
        </p:txBody>
      </p:sp>
      <p:sp>
        <p:nvSpPr>
          <p:cNvPr id="10245" name="Text Box 16"/>
          <p:cNvSpPr txBox="1">
            <a:spLocks noChangeArrowheads="1"/>
          </p:cNvSpPr>
          <p:nvPr/>
        </p:nvSpPr>
        <p:spPr bwMode="auto">
          <a:xfrm>
            <a:off x="0" y="2924944"/>
            <a:ext cx="6300192" cy="861774"/>
          </a:xfrm>
          <a:prstGeom prst="rect">
            <a:avLst/>
          </a:prstGeom>
          <a:noFill/>
          <a:ln w="9525">
            <a:noFill/>
            <a:miter lim="800000"/>
            <a:headEnd/>
            <a:tailEnd/>
          </a:ln>
        </p:spPr>
        <p:txBody>
          <a:bodyPr wrap="square">
            <a:spAutoFit/>
          </a:bodyPr>
          <a:lstStyle/>
          <a:p>
            <a:pPr>
              <a:spcBef>
                <a:spcPct val="50000"/>
              </a:spcBef>
            </a:pPr>
            <a:r>
              <a:rPr lang="en-US" baseline="0" dirty="0"/>
              <a:t> </a:t>
            </a:r>
            <a:r>
              <a:rPr lang="en-US" sz="2000" b="1" baseline="0" dirty="0">
                <a:latin typeface="Comic Sans MS" pitchFamily="66" charset="0"/>
              </a:rPr>
              <a:t>1-st Fourier </a:t>
            </a:r>
            <a:r>
              <a:rPr lang="en-US" sz="2000" b="1" baseline="0" dirty="0" smtClean="0">
                <a:latin typeface="Comic Sans MS" pitchFamily="66" charset="0"/>
              </a:rPr>
              <a:t>harmonics, v1 </a:t>
            </a:r>
            <a:r>
              <a:rPr lang="en-US" sz="2000" b="1" baseline="0" dirty="0">
                <a:latin typeface="Comic Sans MS" pitchFamily="66" charset="0"/>
                <a:cs typeface="Arial" pitchFamily="34" charset="0"/>
              </a:rPr>
              <a:t>→   </a:t>
            </a:r>
            <a:r>
              <a:rPr lang="en-US" sz="2000" b="1" baseline="0" dirty="0">
                <a:solidFill>
                  <a:srgbClr val="FF0066"/>
                </a:solidFill>
                <a:latin typeface="Comic Sans MS" pitchFamily="66" charset="0"/>
              </a:rPr>
              <a:t>directed flow</a:t>
            </a:r>
            <a:endParaRPr lang="en-US" sz="2000" b="1" baseline="0" dirty="0">
              <a:latin typeface="Comic Sans MS" pitchFamily="66" charset="0"/>
            </a:endParaRPr>
          </a:p>
          <a:p>
            <a:pPr>
              <a:spcBef>
                <a:spcPct val="50000"/>
              </a:spcBef>
            </a:pPr>
            <a:r>
              <a:rPr lang="en-US" sz="2000" b="1" baseline="0" dirty="0">
                <a:latin typeface="Comic Sans MS" pitchFamily="66" charset="0"/>
              </a:rPr>
              <a:t>2-nd Fourier </a:t>
            </a:r>
            <a:r>
              <a:rPr lang="en-US" sz="2000" b="1" baseline="0" dirty="0" smtClean="0">
                <a:latin typeface="Comic Sans MS" pitchFamily="66" charset="0"/>
              </a:rPr>
              <a:t>harmonics, v2 </a:t>
            </a:r>
            <a:r>
              <a:rPr lang="en-US" sz="2000" b="1" baseline="0" dirty="0">
                <a:latin typeface="Comic Sans MS" pitchFamily="66" charset="0"/>
                <a:cs typeface="Arial" pitchFamily="34" charset="0"/>
              </a:rPr>
              <a:t>→   </a:t>
            </a:r>
            <a:r>
              <a:rPr lang="en-US" sz="2000" b="1" baseline="0" dirty="0">
                <a:solidFill>
                  <a:srgbClr val="FF0066"/>
                </a:solidFill>
                <a:latin typeface="Comic Sans MS" pitchFamily="66" charset="0"/>
              </a:rPr>
              <a:t>elliptic flow</a:t>
            </a:r>
            <a:endParaRPr lang="en-GB" sz="2000" b="1" baseline="0" dirty="0">
              <a:latin typeface="Comic Sans MS" pitchFamily="66" charset="0"/>
            </a:endParaRPr>
          </a:p>
        </p:txBody>
      </p:sp>
      <p:sp>
        <p:nvSpPr>
          <p:cNvPr id="10246" name="Text Box 23"/>
          <p:cNvSpPr txBox="1">
            <a:spLocks noChangeArrowheads="1"/>
          </p:cNvSpPr>
          <p:nvPr/>
        </p:nvSpPr>
        <p:spPr bwMode="auto">
          <a:xfrm>
            <a:off x="6340475" y="2457450"/>
            <a:ext cx="1944688" cy="396875"/>
          </a:xfrm>
          <a:prstGeom prst="rect">
            <a:avLst/>
          </a:prstGeom>
          <a:noFill/>
          <a:ln w="9525">
            <a:noFill/>
            <a:miter lim="800000"/>
            <a:headEnd/>
            <a:tailEnd/>
          </a:ln>
        </p:spPr>
        <p:txBody>
          <a:bodyPr>
            <a:spAutoFit/>
          </a:bodyPr>
          <a:lstStyle/>
          <a:p>
            <a:pPr>
              <a:spcBef>
                <a:spcPct val="50000"/>
              </a:spcBef>
            </a:pPr>
            <a:endParaRPr lang="ru-RU"/>
          </a:p>
        </p:txBody>
      </p:sp>
      <p:sp>
        <p:nvSpPr>
          <p:cNvPr id="10247" name="Rectangle 32"/>
          <p:cNvSpPr>
            <a:spLocks noChangeArrowheads="1"/>
          </p:cNvSpPr>
          <p:nvPr/>
        </p:nvSpPr>
        <p:spPr bwMode="auto">
          <a:xfrm>
            <a:off x="6659563" y="6092825"/>
            <a:ext cx="184150" cy="396875"/>
          </a:xfrm>
          <a:prstGeom prst="rect">
            <a:avLst/>
          </a:prstGeom>
          <a:noFill/>
          <a:ln w="9525">
            <a:noFill/>
            <a:miter lim="800000"/>
            <a:headEnd/>
            <a:tailEnd/>
          </a:ln>
        </p:spPr>
        <p:txBody>
          <a:bodyPr wrap="none">
            <a:spAutoFit/>
          </a:bodyPr>
          <a:lstStyle/>
          <a:p>
            <a:endParaRPr lang="ru-RU">
              <a:cs typeface="Arial" pitchFamily="34" charset="0"/>
            </a:endParaRPr>
          </a:p>
        </p:txBody>
      </p:sp>
      <p:sp>
        <p:nvSpPr>
          <p:cNvPr id="10248" name="Rectangle 35"/>
          <p:cNvSpPr>
            <a:spLocks noChangeArrowheads="1"/>
          </p:cNvSpPr>
          <p:nvPr/>
        </p:nvSpPr>
        <p:spPr bwMode="auto">
          <a:xfrm>
            <a:off x="7524750" y="6308725"/>
            <a:ext cx="184150" cy="396875"/>
          </a:xfrm>
          <a:prstGeom prst="rect">
            <a:avLst/>
          </a:prstGeom>
          <a:noFill/>
          <a:ln w="9525">
            <a:noFill/>
            <a:miter lim="800000"/>
            <a:headEnd/>
            <a:tailEnd/>
          </a:ln>
        </p:spPr>
        <p:txBody>
          <a:bodyPr wrap="none">
            <a:spAutoFit/>
          </a:bodyPr>
          <a:lstStyle/>
          <a:p>
            <a:pPr>
              <a:spcBef>
                <a:spcPct val="50000"/>
              </a:spcBef>
            </a:pPr>
            <a:endParaRPr lang="el-GR"/>
          </a:p>
        </p:txBody>
      </p:sp>
      <p:pic>
        <p:nvPicPr>
          <p:cNvPr id="10249" name="Picture 31"/>
          <p:cNvPicPr>
            <a:picLocks noChangeAspect="1" noChangeArrowheads="1"/>
          </p:cNvPicPr>
          <p:nvPr/>
        </p:nvPicPr>
        <p:blipFill>
          <a:blip r:embed="rId4" cstate="print"/>
          <a:srcRect/>
          <a:stretch>
            <a:fillRect/>
          </a:stretch>
        </p:blipFill>
        <p:spPr bwMode="auto">
          <a:xfrm>
            <a:off x="5256213" y="692150"/>
            <a:ext cx="3887787" cy="2593975"/>
          </a:xfrm>
          <a:prstGeom prst="rect">
            <a:avLst/>
          </a:prstGeom>
          <a:noFill/>
          <a:ln w="9525">
            <a:noFill/>
            <a:miter lim="800000"/>
            <a:headEnd/>
            <a:tailEnd/>
          </a:ln>
        </p:spPr>
      </p:pic>
      <p:graphicFrame>
        <p:nvGraphicFramePr>
          <p:cNvPr id="10242" name="Object 41"/>
          <p:cNvGraphicFramePr>
            <a:graphicFrameLocks noChangeAspect="1"/>
          </p:cNvGraphicFramePr>
          <p:nvPr/>
        </p:nvGraphicFramePr>
        <p:xfrm>
          <a:off x="200025" y="1497013"/>
          <a:ext cx="4152900" cy="825500"/>
        </p:xfrm>
        <a:graphic>
          <a:graphicData uri="http://schemas.openxmlformats.org/presentationml/2006/ole">
            <p:oleObj spid="_x0000_s96258" name="Формула" r:id="rId5" imgW="2108160" imgH="419040" progId="Equation.3">
              <p:embed/>
            </p:oleObj>
          </a:graphicData>
        </a:graphic>
      </p:graphicFrame>
      <p:sp>
        <p:nvSpPr>
          <p:cNvPr id="10250" name="TextBox 16"/>
          <p:cNvSpPr txBox="1">
            <a:spLocks noChangeArrowheads="1"/>
          </p:cNvSpPr>
          <p:nvPr/>
        </p:nvSpPr>
        <p:spPr bwMode="auto">
          <a:xfrm>
            <a:off x="6876256" y="1772816"/>
            <a:ext cx="514350" cy="461962"/>
          </a:xfrm>
          <a:prstGeom prst="rect">
            <a:avLst/>
          </a:prstGeom>
          <a:noFill/>
          <a:ln w="9525">
            <a:noFill/>
            <a:miter lim="800000"/>
            <a:headEnd/>
            <a:tailEnd/>
          </a:ln>
        </p:spPr>
        <p:txBody>
          <a:bodyPr wrap="none">
            <a:spAutoFit/>
          </a:bodyPr>
          <a:lstStyle/>
          <a:p>
            <a:r>
              <a:rPr lang="el-GR" sz="2400" dirty="0">
                <a:latin typeface="Times New Roman" pitchFamily="18" charset="0"/>
                <a:cs typeface="Times New Roman" pitchFamily="18" charset="0"/>
              </a:rPr>
              <a:t>ψ</a:t>
            </a:r>
            <a:r>
              <a:rPr lang="en-US" sz="2400" baseline="-25000" dirty="0">
                <a:latin typeface="Times New Roman" pitchFamily="18" charset="0"/>
                <a:cs typeface="Times New Roman" pitchFamily="18" charset="0"/>
              </a:rPr>
              <a:t>R</a:t>
            </a:r>
            <a:endParaRPr lang="ru-RU" sz="2400" dirty="0">
              <a:latin typeface="Times New Roman" pitchFamily="18" charset="0"/>
              <a:cs typeface="Times New Roman" pitchFamily="18" charset="0"/>
            </a:endParaRPr>
          </a:p>
        </p:txBody>
      </p:sp>
      <p:sp>
        <p:nvSpPr>
          <p:cNvPr id="10251" name="TextBox 20"/>
          <p:cNvSpPr txBox="1">
            <a:spLocks noChangeArrowheads="1"/>
          </p:cNvSpPr>
          <p:nvPr/>
        </p:nvSpPr>
        <p:spPr bwMode="auto">
          <a:xfrm>
            <a:off x="611560" y="5373216"/>
            <a:ext cx="4681537" cy="400050"/>
          </a:xfrm>
          <a:prstGeom prst="rect">
            <a:avLst/>
          </a:prstGeom>
          <a:noFill/>
          <a:ln w="9525">
            <a:noFill/>
            <a:miter lim="800000"/>
            <a:headEnd/>
            <a:tailEnd/>
          </a:ln>
        </p:spPr>
        <p:txBody>
          <a:bodyPr>
            <a:spAutoFit/>
          </a:bodyPr>
          <a:lstStyle/>
          <a:p>
            <a:r>
              <a:rPr lang="en-US" sz="2000" b="1" i="1" baseline="0" dirty="0"/>
              <a:t>v1 = </a:t>
            </a:r>
            <a:r>
              <a:rPr lang="en-US" sz="2000" b="1" baseline="0" dirty="0"/>
              <a:t>&lt;</a:t>
            </a:r>
            <a:r>
              <a:rPr lang="en-US" sz="2000" b="1" baseline="0" dirty="0" err="1"/>
              <a:t>cos</a:t>
            </a:r>
            <a:r>
              <a:rPr lang="en-US" sz="2000" b="1" baseline="0" dirty="0"/>
              <a:t>[(</a:t>
            </a:r>
            <a:r>
              <a:rPr lang="el-GR" sz="2000" b="1" i="1" baseline="0" dirty="0"/>
              <a:t>φ</a:t>
            </a:r>
            <a:r>
              <a:rPr lang="en-US" sz="2000" b="1" i="1" baseline="0" dirty="0"/>
              <a:t> – </a:t>
            </a:r>
            <a:r>
              <a:rPr lang="el-GR" sz="2000" b="1" i="1" baseline="0" dirty="0"/>
              <a:t>Ψ</a:t>
            </a:r>
            <a:r>
              <a:rPr lang="en-US" sz="2000" b="1" i="1" baseline="0" dirty="0"/>
              <a:t>r</a:t>
            </a:r>
            <a:r>
              <a:rPr lang="en-US" sz="2000" b="1" baseline="0" dirty="0"/>
              <a:t>)]&gt;  - direct flow</a:t>
            </a:r>
            <a:endParaRPr lang="ru-RU" sz="2000" b="1" baseline="0" dirty="0"/>
          </a:p>
        </p:txBody>
      </p:sp>
      <p:sp>
        <p:nvSpPr>
          <p:cNvPr id="10252" name="TextBox 25"/>
          <p:cNvSpPr txBox="1">
            <a:spLocks noChangeArrowheads="1"/>
          </p:cNvSpPr>
          <p:nvPr/>
        </p:nvSpPr>
        <p:spPr bwMode="auto">
          <a:xfrm>
            <a:off x="611560" y="4725144"/>
            <a:ext cx="5473700" cy="400050"/>
          </a:xfrm>
          <a:prstGeom prst="rect">
            <a:avLst/>
          </a:prstGeom>
          <a:noFill/>
          <a:ln w="9525">
            <a:noFill/>
            <a:miter lim="800000"/>
            <a:headEnd/>
            <a:tailEnd/>
          </a:ln>
        </p:spPr>
        <p:txBody>
          <a:bodyPr>
            <a:spAutoFit/>
          </a:bodyPr>
          <a:lstStyle/>
          <a:p>
            <a:r>
              <a:rPr lang="en-US" sz="2000" i="1" baseline="0" dirty="0"/>
              <a:t>2vn </a:t>
            </a:r>
            <a:r>
              <a:rPr lang="en-US" sz="2000" baseline="0" dirty="0" err="1"/>
              <a:t>cos</a:t>
            </a:r>
            <a:r>
              <a:rPr lang="en-US" sz="2000" baseline="0" dirty="0"/>
              <a:t>[</a:t>
            </a:r>
            <a:r>
              <a:rPr lang="en-US" sz="2000" i="1" baseline="0" dirty="0"/>
              <a:t>n(</a:t>
            </a:r>
            <a:r>
              <a:rPr lang="el-GR" sz="2000" i="1" baseline="0" dirty="0"/>
              <a:t>φ</a:t>
            </a:r>
            <a:r>
              <a:rPr lang="en-US" sz="2000" i="1" baseline="0" dirty="0"/>
              <a:t> – </a:t>
            </a:r>
            <a:r>
              <a:rPr lang="el-GR" sz="2000" i="1" baseline="0" dirty="0"/>
              <a:t>Ψ</a:t>
            </a:r>
            <a:r>
              <a:rPr lang="en-US" sz="2000" i="1" baseline="0" dirty="0"/>
              <a:t>r</a:t>
            </a:r>
            <a:r>
              <a:rPr lang="en-US" sz="2000" baseline="0" dirty="0"/>
              <a:t>)]  - </a:t>
            </a:r>
            <a:r>
              <a:rPr lang="en-US" sz="2000" baseline="0" dirty="0" err="1"/>
              <a:t>azimuthal</a:t>
            </a:r>
            <a:r>
              <a:rPr lang="en-US" sz="2000" baseline="0" dirty="0"/>
              <a:t> asymmetry</a:t>
            </a:r>
          </a:p>
        </p:txBody>
      </p:sp>
      <p:sp>
        <p:nvSpPr>
          <p:cNvPr id="10253" name="TextBox 26"/>
          <p:cNvSpPr txBox="1">
            <a:spLocks noChangeArrowheads="1"/>
          </p:cNvSpPr>
          <p:nvPr/>
        </p:nvSpPr>
        <p:spPr bwMode="auto">
          <a:xfrm>
            <a:off x="539552" y="6021288"/>
            <a:ext cx="4752975" cy="400050"/>
          </a:xfrm>
          <a:prstGeom prst="rect">
            <a:avLst/>
          </a:prstGeom>
          <a:noFill/>
          <a:ln w="9525">
            <a:noFill/>
            <a:miter lim="800000"/>
            <a:headEnd/>
            <a:tailEnd/>
          </a:ln>
        </p:spPr>
        <p:txBody>
          <a:bodyPr>
            <a:spAutoFit/>
          </a:bodyPr>
          <a:lstStyle/>
          <a:p>
            <a:r>
              <a:rPr lang="en-US" sz="2000" i="1" baseline="0" dirty="0"/>
              <a:t>v2 = </a:t>
            </a:r>
            <a:r>
              <a:rPr lang="en-US" sz="2000" baseline="0" dirty="0"/>
              <a:t>&lt;</a:t>
            </a:r>
            <a:r>
              <a:rPr lang="en-US" sz="2000" baseline="0" dirty="0" err="1"/>
              <a:t>cos</a:t>
            </a:r>
            <a:r>
              <a:rPr lang="en-US" sz="2000" baseline="0" dirty="0"/>
              <a:t>[2(</a:t>
            </a:r>
            <a:r>
              <a:rPr lang="el-GR" sz="2000" i="1" baseline="0" dirty="0"/>
              <a:t>φ</a:t>
            </a:r>
            <a:r>
              <a:rPr lang="en-US" sz="2000" i="1" baseline="0" dirty="0"/>
              <a:t> – </a:t>
            </a:r>
            <a:r>
              <a:rPr lang="el-GR" sz="2000" i="1" baseline="0" dirty="0"/>
              <a:t>Ψ</a:t>
            </a:r>
            <a:r>
              <a:rPr lang="en-US" sz="2000" i="1" baseline="0" dirty="0"/>
              <a:t>r</a:t>
            </a:r>
            <a:r>
              <a:rPr lang="en-US" sz="2000" baseline="0" dirty="0"/>
              <a:t>)]&gt;  - elliptic flow</a:t>
            </a:r>
            <a:endParaRPr lang="ru-RU" sz="2000" baseline="0" dirty="0"/>
          </a:p>
        </p:txBody>
      </p:sp>
      <p:sp>
        <p:nvSpPr>
          <p:cNvPr id="10254" name="TextBox 27"/>
          <p:cNvSpPr txBox="1">
            <a:spLocks noChangeArrowheads="1"/>
          </p:cNvSpPr>
          <p:nvPr/>
        </p:nvSpPr>
        <p:spPr bwMode="auto">
          <a:xfrm>
            <a:off x="683568" y="4221088"/>
            <a:ext cx="3744416" cy="400110"/>
          </a:xfrm>
          <a:prstGeom prst="rect">
            <a:avLst/>
          </a:prstGeom>
          <a:noFill/>
          <a:ln w="9525">
            <a:noFill/>
            <a:miter lim="800000"/>
            <a:headEnd/>
            <a:tailEnd/>
          </a:ln>
        </p:spPr>
        <p:txBody>
          <a:bodyPr wrap="square">
            <a:spAutoFit/>
          </a:bodyPr>
          <a:lstStyle/>
          <a:p>
            <a:r>
              <a:rPr lang="en-US" sz="2000" b="1" i="1" dirty="0"/>
              <a:t> </a:t>
            </a:r>
            <a:r>
              <a:rPr lang="el-GR" sz="2000" b="1" i="1" baseline="0" dirty="0"/>
              <a:t>Ψ</a:t>
            </a:r>
            <a:r>
              <a:rPr lang="en-US" sz="2000" b="1" i="1" baseline="0" dirty="0"/>
              <a:t>r  - </a:t>
            </a:r>
            <a:r>
              <a:rPr lang="en-US" sz="2000" b="1" baseline="0" dirty="0"/>
              <a:t>Reaction Plane</a:t>
            </a:r>
            <a:r>
              <a:rPr lang="en-US" sz="2000" b="1" i="1" baseline="0" dirty="0"/>
              <a:t> </a:t>
            </a:r>
            <a:endParaRPr lang="ru-RU" sz="2000" b="1" baseline="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Содержимое 2"/>
          <p:cNvSpPr>
            <a:spLocks noGrp="1"/>
          </p:cNvSpPr>
          <p:nvPr>
            <p:ph idx="1"/>
          </p:nvPr>
        </p:nvSpPr>
        <p:spPr>
          <a:xfrm>
            <a:off x="468313" y="620688"/>
            <a:ext cx="8229600" cy="3629050"/>
          </a:xfrm>
        </p:spPr>
        <p:txBody>
          <a:bodyPr/>
          <a:lstStyle/>
          <a:p>
            <a:pPr algn="ctr">
              <a:buFont typeface="Arial" pitchFamily="34" charset="0"/>
              <a:buNone/>
            </a:pPr>
            <a:endParaRPr lang="en-US" b="1" dirty="0" smtClean="0">
              <a:latin typeface="Times New Roman" pitchFamily="18" charset="0"/>
              <a:cs typeface="Times New Roman" pitchFamily="18" charset="0"/>
            </a:endParaRPr>
          </a:p>
          <a:p>
            <a:pPr algn="ctr">
              <a:buFont typeface="Arial" pitchFamily="34" charset="0"/>
              <a:buNone/>
            </a:pPr>
            <a:r>
              <a:rPr lang="en-US" b="1" dirty="0" smtClean="0">
                <a:latin typeface="Times New Roman" pitchFamily="18" charset="0"/>
                <a:cs typeface="Times New Roman" pitchFamily="18" charset="0"/>
              </a:rPr>
              <a:t>Conclusion</a:t>
            </a:r>
          </a:p>
          <a:p>
            <a:r>
              <a:rPr lang="en-US" sz="2400" dirty="0" smtClean="0">
                <a:latin typeface="Times New Roman" pitchFamily="18" charset="0"/>
                <a:cs typeface="Times New Roman" pitchFamily="18" charset="0"/>
              </a:rPr>
              <a:t>Enhanced yield of Strangeness at √s ~ </a:t>
            </a:r>
            <a:r>
              <a:rPr lang="en-US" sz="2400" dirty="0" smtClean="0">
                <a:latin typeface="Times New Roman" pitchFamily="18" charset="0"/>
                <a:cs typeface="Times New Roman" pitchFamily="18" charset="0"/>
              </a:rPr>
              <a:t>2 </a:t>
            </a:r>
            <a:r>
              <a:rPr lang="en-US" sz="2400" dirty="0" smtClean="0">
                <a:latin typeface="Times New Roman" pitchFamily="18" charset="0"/>
                <a:cs typeface="Times New Roman" pitchFamily="18" charset="0"/>
              </a:rPr>
              <a:t>÷ 10 </a:t>
            </a:r>
            <a:r>
              <a:rPr lang="en-US" sz="2400" dirty="0" err="1" smtClean="0">
                <a:latin typeface="Times New Roman" pitchFamily="18" charset="0"/>
                <a:cs typeface="Times New Roman" pitchFamily="18" charset="0"/>
              </a:rPr>
              <a:t>GeV</a:t>
            </a:r>
            <a:r>
              <a:rPr lang="en-US" sz="2400" dirty="0" smtClean="0">
                <a:latin typeface="Times New Roman" pitchFamily="18" charset="0"/>
                <a:cs typeface="Times New Roman" pitchFamily="18" charset="0"/>
              </a:rPr>
              <a:t> may be a manifestation of the nucleon – </a:t>
            </a:r>
            <a:r>
              <a:rPr lang="en-US" sz="2400" dirty="0" err="1" smtClean="0">
                <a:latin typeface="Times New Roman" pitchFamily="18" charset="0"/>
                <a:cs typeface="Times New Roman" pitchFamily="18" charset="0"/>
              </a:rPr>
              <a:t>hyperon</a:t>
            </a:r>
            <a:r>
              <a:rPr lang="en-US" sz="2400" dirty="0" smtClean="0">
                <a:latin typeface="Times New Roman" pitchFamily="18" charset="0"/>
                <a:cs typeface="Times New Roman" pitchFamily="18" charset="0"/>
              </a:rPr>
              <a:t> phase transition in a dense baryonic matter.</a:t>
            </a:r>
          </a:p>
          <a:p>
            <a:r>
              <a:rPr lang="en-US" sz="2400" dirty="0" smtClean="0">
                <a:latin typeface="Times New Roman" pitchFamily="18" charset="0"/>
                <a:cs typeface="Times New Roman" pitchFamily="18" charset="0"/>
              </a:rPr>
              <a:t>Global </a:t>
            </a:r>
            <a:r>
              <a:rPr lang="en-US" sz="2400" dirty="0" err="1" smtClean="0">
                <a:latin typeface="Times New Roman" pitchFamily="18" charset="0"/>
                <a:cs typeface="Times New Roman" pitchFamily="18" charset="0"/>
              </a:rPr>
              <a:t>hyperon</a:t>
            </a:r>
            <a:r>
              <a:rPr lang="en-US" sz="2400" dirty="0" smtClean="0">
                <a:latin typeface="Times New Roman" pitchFamily="18" charset="0"/>
                <a:cs typeface="Times New Roman" pitchFamily="18" charset="0"/>
              </a:rPr>
              <a:t> polarization could be preferably detected at this energy range (only!). </a:t>
            </a:r>
            <a:endParaRPr lang="ru-RU"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eaLnBrk="1" hangingPunct="1">
              <a:defRPr/>
            </a:pPr>
            <a:r>
              <a:rPr lang="en-US" dirty="0" smtClean="0">
                <a:effectLst>
                  <a:outerShdw blurRad="38100" dist="38100" dir="2700000" algn="tl">
                    <a:srgbClr val="000000">
                      <a:alpha val="43137"/>
                    </a:srgbClr>
                  </a:outerShdw>
                </a:effectLst>
              </a:rPr>
              <a:t>Thank you for your attention!</a:t>
            </a:r>
            <a:endParaRPr lang="ru-RU"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4686300" y="2693988"/>
            <a:ext cx="1588" cy="312737"/>
          </a:xfrm>
          <a:prstGeom prst="rect">
            <a:avLst/>
          </a:prstGeom>
          <a:noFill/>
          <a:ln w="9525">
            <a:noFill/>
            <a:miter lim="800000"/>
            <a:headEnd/>
            <a:tailEnd/>
          </a:ln>
        </p:spPr>
        <p:txBody>
          <a:bodyPr wrap="none" anchor="ctr"/>
          <a:lstStyle/>
          <a:p>
            <a:pPr>
              <a:defRPr/>
            </a:pPr>
            <a:endParaRPr lang="ru-RU">
              <a:effectLst>
                <a:outerShdw blurRad="38100" dist="38100" dir="2700000" algn="tl">
                  <a:srgbClr val="000000">
                    <a:alpha val="43137"/>
                  </a:srgbClr>
                </a:outerShdw>
              </a:effectLst>
            </a:endParaRPr>
          </a:p>
        </p:txBody>
      </p:sp>
      <p:sp>
        <p:nvSpPr>
          <p:cNvPr id="126979" name="Text Box 3"/>
          <p:cNvSpPr txBox="1">
            <a:spLocks noChangeArrowheads="1"/>
          </p:cNvSpPr>
          <p:nvPr/>
        </p:nvSpPr>
        <p:spPr bwMode="auto">
          <a:xfrm>
            <a:off x="2387600" y="1668463"/>
            <a:ext cx="3338513" cy="312737"/>
          </a:xfrm>
          <a:prstGeom prst="rect">
            <a:avLst/>
          </a:prstGeom>
          <a:noFill/>
          <a:ln w="9525">
            <a:noFill/>
            <a:miter lim="800000"/>
            <a:headEnd/>
            <a:tailEnd/>
          </a:ln>
        </p:spPr>
        <p:txBody>
          <a:bodyPr wrap="none" anchor="ctr"/>
          <a:lstStyle/>
          <a:p>
            <a:pPr>
              <a:defRPr/>
            </a:pPr>
            <a:endParaRPr lang="ru-RU">
              <a:effectLst>
                <a:outerShdw blurRad="38100" dist="38100" dir="2700000" algn="tl">
                  <a:srgbClr val="000000">
                    <a:alpha val="43137"/>
                  </a:srgbClr>
                </a:outerShdw>
              </a:effectLst>
            </a:endParaRPr>
          </a:p>
        </p:txBody>
      </p:sp>
      <p:sp>
        <p:nvSpPr>
          <p:cNvPr id="126980" name="Rectangle 4"/>
          <p:cNvSpPr>
            <a:spLocks noGrp="1" noChangeArrowheads="1"/>
          </p:cNvSpPr>
          <p:nvPr>
            <p:ph type="ctrTitle"/>
          </p:nvPr>
        </p:nvSpPr>
        <p:spPr>
          <a:xfrm>
            <a:off x="838200" y="228600"/>
            <a:ext cx="7086600" cy="762000"/>
          </a:xfrm>
        </p:spPr>
        <p:txBody>
          <a:bodyPr/>
          <a:lstStyle/>
          <a:p>
            <a:pPr marL="838200" indent="-838200" eaLnBrk="1" hangingPunct="1">
              <a:defRPr/>
            </a:pPr>
            <a:r>
              <a:rPr lang="de-DE" sz="3200" b="1" dirty="0" smtClean="0">
                <a:solidFill>
                  <a:schemeClr val="accent2"/>
                </a:solidFill>
                <a:effectLst>
                  <a:outerShdw blurRad="38100" dist="38100" dir="2700000" algn="tl">
                    <a:srgbClr val="C0C0C0"/>
                  </a:outerShdw>
                </a:effectLst>
                <a:latin typeface="Nimbus Sans L" charset="0"/>
              </a:rPr>
              <a:t>  </a:t>
            </a:r>
            <a:r>
              <a:rPr lang="de-DE" sz="3200" b="1" dirty="0" err="1" smtClean="0">
                <a:solidFill>
                  <a:schemeClr val="accent6"/>
                </a:solidFill>
                <a:effectLst>
                  <a:outerShdw blurRad="38100" dist="38100" dir="2700000" algn="tl">
                    <a:srgbClr val="C0C0C0"/>
                  </a:outerShdw>
                </a:effectLst>
                <a:latin typeface="Nimbus Sans L" charset="0"/>
              </a:rPr>
              <a:t>Dileptons</a:t>
            </a:r>
            <a:r>
              <a:rPr lang="de-DE" sz="3200" b="1" dirty="0" smtClean="0">
                <a:solidFill>
                  <a:schemeClr val="accent6"/>
                </a:solidFill>
                <a:effectLst>
                  <a:outerShdw blurRad="38100" dist="38100" dir="2700000" algn="tl">
                    <a:srgbClr val="C0C0C0"/>
                  </a:outerShdw>
                </a:effectLst>
                <a:latin typeface="Nimbus Sans L" charset="0"/>
              </a:rPr>
              <a:t> </a:t>
            </a:r>
            <a:r>
              <a:rPr lang="de-DE" sz="3200" b="1" dirty="0" err="1" smtClean="0">
                <a:solidFill>
                  <a:schemeClr val="accent6"/>
                </a:solidFill>
                <a:effectLst>
                  <a:outerShdw blurRad="38100" dist="38100" dir="2700000" algn="tl">
                    <a:srgbClr val="C0C0C0"/>
                  </a:outerShdw>
                </a:effectLst>
                <a:latin typeface="Nimbus Sans L" charset="0"/>
              </a:rPr>
              <a:t>Yield</a:t>
            </a:r>
            <a:endParaRPr lang="de-DE" sz="3200" b="1" dirty="0" smtClean="0">
              <a:solidFill>
                <a:schemeClr val="accent6"/>
              </a:solidFill>
              <a:effectLst>
                <a:outerShdw blurRad="38100" dist="38100" dir="2700000" algn="tl">
                  <a:srgbClr val="C0C0C0"/>
                </a:outerShdw>
              </a:effectLst>
              <a:latin typeface="Nimbus Sans L" charset="0"/>
            </a:endParaRPr>
          </a:p>
        </p:txBody>
      </p:sp>
      <p:sp>
        <p:nvSpPr>
          <p:cNvPr id="126981" name="Line 5"/>
          <p:cNvSpPr>
            <a:spLocks noChangeShapeType="1"/>
          </p:cNvSpPr>
          <p:nvPr/>
        </p:nvSpPr>
        <p:spPr bwMode="auto">
          <a:xfrm>
            <a:off x="857250" y="928688"/>
            <a:ext cx="7391400" cy="0"/>
          </a:xfrm>
          <a:prstGeom prst="line">
            <a:avLst/>
          </a:prstGeom>
          <a:noFill/>
          <a:ln w="36000">
            <a:solidFill>
              <a:srgbClr val="000080"/>
            </a:solidFill>
            <a:round/>
            <a:headEnd/>
            <a:tailEnd/>
          </a:ln>
        </p:spPr>
        <p:txBody>
          <a:bodyPr/>
          <a:lstStyle/>
          <a:p>
            <a:pPr>
              <a:defRPr/>
            </a:pPr>
            <a:endParaRPr lang="ru-RU">
              <a:effectLst>
                <a:outerShdw blurRad="38100" dist="38100" dir="2700000" algn="tl">
                  <a:srgbClr val="000000">
                    <a:alpha val="43137"/>
                  </a:srgbClr>
                </a:outerShdw>
              </a:effectLst>
            </a:endParaRPr>
          </a:p>
        </p:txBody>
      </p:sp>
      <p:sp>
        <p:nvSpPr>
          <p:cNvPr id="126987" name="Rectangle 11"/>
          <p:cNvSpPr>
            <a:spLocks noChangeArrowheads="1"/>
          </p:cNvSpPr>
          <p:nvPr/>
        </p:nvSpPr>
        <p:spPr bwMode="auto">
          <a:xfrm>
            <a:off x="428625" y="1000125"/>
            <a:ext cx="8305800" cy="830263"/>
          </a:xfrm>
          <a:prstGeom prst="rect">
            <a:avLst/>
          </a:prstGeom>
          <a:noFill/>
          <a:ln w="38100">
            <a:noFill/>
            <a:miter lim="800000"/>
            <a:headEnd/>
            <a:tailEnd/>
          </a:ln>
          <a:effectLst/>
        </p:spPr>
        <p:txBody>
          <a:bodyPr>
            <a:spAutoFit/>
          </a:bodyPr>
          <a:lstStyle/>
          <a:p>
            <a:pPr>
              <a:buClr>
                <a:srgbClr val="FF0000"/>
              </a:buClr>
              <a:buSzPct val="160000"/>
              <a:defRPr/>
            </a:pPr>
            <a:r>
              <a:rPr lang="de-DE" sz="2400" baseline="0" dirty="0" err="1">
                <a:solidFill>
                  <a:schemeClr val="accent2"/>
                </a:solidFill>
                <a:effectLst>
                  <a:outerShdw blurRad="38100" dist="38100" dir="2700000" algn="tl">
                    <a:srgbClr val="C0C0C0"/>
                  </a:outerShdw>
                </a:effectLst>
                <a:ea typeface="宋体" pitchFamily="2" charset="-122"/>
              </a:rPr>
              <a:t>Dileptons</a:t>
            </a:r>
            <a:r>
              <a:rPr lang="de-DE" sz="2400" baseline="0" dirty="0">
                <a:solidFill>
                  <a:schemeClr val="accent2"/>
                </a:solidFill>
                <a:effectLst>
                  <a:outerShdw blurRad="38100" dist="38100" dir="2700000" algn="tl">
                    <a:srgbClr val="C0C0C0"/>
                  </a:outerShdw>
                </a:effectLst>
                <a:ea typeface="宋体" pitchFamily="2" charset="-122"/>
              </a:rPr>
              <a:t> </a:t>
            </a:r>
            <a:r>
              <a:rPr lang="de-DE" sz="2400" baseline="0" dirty="0" err="1">
                <a:solidFill>
                  <a:schemeClr val="accent2"/>
                </a:solidFill>
                <a:effectLst>
                  <a:outerShdw blurRad="38100" dist="38100" dir="2700000" algn="tl">
                    <a:srgbClr val="C0C0C0"/>
                  </a:outerShdw>
                </a:effectLst>
                <a:ea typeface="宋体" pitchFamily="2" charset="-122"/>
              </a:rPr>
              <a:t>are</a:t>
            </a:r>
            <a:r>
              <a:rPr lang="de-DE" sz="2400" baseline="0" dirty="0">
                <a:solidFill>
                  <a:schemeClr val="accent2"/>
                </a:solidFill>
                <a:effectLst>
                  <a:outerShdw blurRad="38100" dist="38100" dir="2700000" algn="tl">
                    <a:srgbClr val="C0C0C0"/>
                  </a:outerShdw>
                </a:effectLst>
                <a:ea typeface="宋体" pitchFamily="2" charset="-122"/>
              </a:rPr>
              <a:t> an </a:t>
            </a:r>
            <a:r>
              <a:rPr lang="de-DE" sz="2400" baseline="0" dirty="0">
                <a:solidFill>
                  <a:srgbClr val="008000"/>
                </a:solidFill>
                <a:effectLst>
                  <a:outerShdw blurRad="38100" dist="38100" dir="2700000" algn="tl">
                    <a:srgbClr val="C0C0C0"/>
                  </a:outerShdw>
                </a:effectLst>
                <a:ea typeface="宋体" pitchFamily="2" charset="-122"/>
              </a:rPr>
              <a:t>ideal probe</a:t>
            </a:r>
            <a:r>
              <a:rPr lang="de-DE" sz="2400" baseline="0" dirty="0">
                <a:solidFill>
                  <a:schemeClr val="accent2"/>
                </a:solidFill>
                <a:effectLst>
                  <a:outerShdw blurRad="38100" dist="38100" dir="2700000" algn="tl">
                    <a:srgbClr val="C0C0C0"/>
                  </a:outerShdw>
                </a:effectLst>
                <a:ea typeface="宋体" pitchFamily="2" charset="-122"/>
              </a:rPr>
              <a:t> </a:t>
            </a:r>
            <a:r>
              <a:rPr lang="de-DE" sz="2400" baseline="0" dirty="0" err="1">
                <a:solidFill>
                  <a:schemeClr val="accent2"/>
                </a:solidFill>
                <a:effectLst>
                  <a:outerShdw blurRad="38100" dist="38100" dir="2700000" algn="tl">
                    <a:srgbClr val="C0C0C0"/>
                  </a:outerShdw>
                </a:effectLst>
                <a:ea typeface="宋体" pitchFamily="2" charset="-122"/>
              </a:rPr>
              <a:t>for</a:t>
            </a:r>
            <a:r>
              <a:rPr lang="de-DE" sz="2400" baseline="0" dirty="0">
                <a:solidFill>
                  <a:schemeClr val="accent2"/>
                </a:solidFill>
                <a:effectLst>
                  <a:outerShdw blurRad="38100" dist="38100" dir="2700000" algn="tl">
                    <a:srgbClr val="C0C0C0"/>
                  </a:outerShdw>
                </a:effectLst>
                <a:ea typeface="宋体" pitchFamily="2" charset="-122"/>
              </a:rPr>
              <a:t> </a:t>
            </a:r>
            <a:r>
              <a:rPr lang="de-DE" sz="2400" baseline="0" dirty="0" err="1">
                <a:solidFill>
                  <a:schemeClr val="accent2"/>
                </a:solidFill>
                <a:effectLst>
                  <a:outerShdw blurRad="38100" dist="38100" dir="2700000" algn="tl">
                    <a:srgbClr val="C0C0C0"/>
                  </a:outerShdw>
                </a:effectLst>
                <a:ea typeface="宋体" pitchFamily="2" charset="-122"/>
              </a:rPr>
              <a:t>vector</a:t>
            </a:r>
            <a:r>
              <a:rPr lang="de-DE" sz="2400" baseline="0" dirty="0">
                <a:solidFill>
                  <a:schemeClr val="accent2"/>
                </a:solidFill>
                <a:effectLst>
                  <a:outerShdw blurRad="38100" dist="38100" dir="2700000" algn="tl">
                    <a:srgbClr val="C0C0C0"/>
                  </a:outerShdw>
                </a:effectLst>
                <a:ea typeface="宋体" pitchFamily="2" charset="-122"/>
              </a:rPr>
              <a:t> </a:t>
            </a:r>
            <a:r>
              <a:rPr lang="de-DE" sz="2400" baseline="0" dirty="0" err="1">
                <a:solidFill>
                  <a:schemeClr val="accent2"/>
                </a:solidFill>
                <a:effectLst>
                  <a:outerShdw blurRad="38100" dist="38100" dir="2700000" algn="tl">
                    <a:srgbClr val="C0C0C0"/>
                  </a:outerShdw>
                </a:effectLst>
                <a:ea typeface="宋体" pitchFamily="2" charset="-122"/>
              </a:rPr>
              <a:t>meson</a:t>
            </a:r>
            <a:r>
              <a:rPr lang="de-DE" sz="2400" baseline="0" dirty="0">
                <a:solidFill>
                  <a:schemeClr val="accent2"/>
                </a:solidFill>
                <a:effectLst>
                  <a:outerShdw blurRad="38100" dist="38100" dir="2700000" algn="tl">
                    <a:srgbClr val="C0C0C0"/>
                  </a:outerShdw>
                </a:effectLst>
                <a:ea typeface="宋体" pitchFamily="2" charset="-122"/>
              </a:rPr>
              <a:t> </a:t>
            </a:r>
            <a:r>
              <a:rPr lang="de-DE" sz="2400" baseline="0" dirty="0" err="1">
                <a:solidFill>
                  <a:schemeClr val="accent2"/>
                </a:solidFill>
                <a:effectLst>
                  <a:outerShdw blurRad="38100" dist="38100" dir="2700000" algn="tl">
                    <a:srgbClr val="C0C0C0"/>
                  </a:outerShdw>
                </a:effectLst>
                <a:ea typeface="宋体" pitchFamily="2" charset="-122"/>
              </a:rPr>
              <a:t>spectroscopy</a:t>
            </a:r>
            <a:r>
              <a:rPr lang="de-DE" sz="2400" baseline="0" dirty="0">
                <a:solidFill>
                  <a:schemeClr val="accent2"/>
                </a:solidFill>
                <a:effectLst>
                  <a:outerShdw blurRad="38100" dist="38100" dir="2700000" algn="tl">
                    <a:srgbClr val="C0C0C0"/>
                  </a:outerShdw>
                </a:effectLst>
                <a:ea typeface="宋体" pitchFamily="2" charset="-122"/>
              </a:rPr>
              <a:t> in </a:t>
            </a:r>
            <a:r>
              <a:rPr lang="de-DE" sz="2400" baseline="0" dirty="0" err="1">
                <a:solidFill>
                  <a:schemeClr val="accent2"/>
                </a:solidFill>
                <a:effectLst>
                  <a:outerShdw blurRad="38100" dist="38100" dir="2700000" algn="tl">
                    <a:srgbClr val="C0C0C0"/>
                  </a:outerShdw>
                </a:effectLst>
                <a:ea typeface="宋体" pitchFamily="2" charset="-122"/>
              </a:rPr>
              <a:t>the</a:t>
            </a:r>
            <a:r>
              <a:rPr lang="de-DE" sz="2400" baseline="0" dirty="0">
                <a:solidFill>
                  <a:schemeClr val="accent2"/>
                </a:solidFill>
                <a:effectLst>
                  <a:outerShdw blurRad="38100" dist="38100" dir="2700000" algn="tl">
                    <a:srgbClr val="C0C0C0"/>
                  </a:outerShdw>
                </a:effectLst>
                <a:ea typeface="宋体" pitchFamily="2" charset="-122"/>
              </a:rPr>
              <a:t> </a:t>
            </a:r>
            <a:r>
              <a:rPr lang="de-DE" sz="2400" baseline="0" dirty="0" err="1">
                <a:effectLst>
                  <a:outerShdw blurRad="38100" dist="38100" dir="2700000" algn="tl">
                    <a:srgbClr val="C0C0C0"/>
                  </a:outerShdw>
                </a:effectLst>
                <a:ea typeface="宋体" pitchFamily="2" charset="-122"/>
              </a:rPr>
              <a:t>nuclear</a:t>
            </a:r>
            <a:r>
              <a:rPr lang="de-DE" sz="2400" baseline="0" dirty="0">
                <a:effectLst>
                  <a:outerShdw blurRad="38100" dist="38100" dir="2700000" algn="tl">
                    <a:srgbClr val="C0C0C0"/>
                  </a:outerShdw>
                </a:effectLst>
                <a:ea typeface="宋体" pitchFamily="2" charset="-122"/>
              </a:rPr>
              <a:t> medium</a:t>
            </a:r>
            <a:r>
              <a:rPr lang="de-DE" sz="2400" baseline="0" dirty="0">
                <a:solidFill>
                  <a:schemeClr val="accent2"/>
                </a:solidFill>
                <a:effectLst>
                  <a:outerShdw blurRad="38100" dist="38100" dir="2700000" algn="tl">
                    <a:srgbClr val="C0C0C0"/>
                  </a:outerShdw>
                </a:effectLst>
                <a:ea typeface="宋体" pitchFamily="2" charset="-122"/>
              </a:rPr>
              <a:t> </a:t>
            </a:r>
            <a:r>
              <a:rPr lang="de-DE" sz="2400" baseline="0" dirty="0" err="1">
                <a:solidFill>
                  <a:schemeClr val="accent2"/>
                </a:solidFill>
                <a:effectLst>
                  <a:outerShdw blurRad="38100" dist="38100" dir="2700000" algn="tl">
                    <a:srgbClr val="C0C0C0"/>
                  </a:outerShdw>
                </a:effectLst>
                <a:ea typeface="宋体" pitchFamily="2" charset="-122"/>
              </a:rPr>
              <a:t>and</a:t>
            </a:r>
            <a:r>
              <a:rPr lang="de-DE" sz="2400" baseline="0" dirty="0">
                <a:solidFill>
                  <a:schemeClr val="accent2"/>
                </a:solidFill>
                <a:effectLst>
                  <a:outerShdw blurRad="38100" dist="38100" dir="2700000" algn="tl">
                    <a:srgbClr val="C0C0C0"/>
                  </a:outerShdw>
                </a:effectLst>
                <a:ea typeface="宋体" pitchFamily="2" charset="-122"/>
              </a:rPr>
              <a:t> </a:t>
            </a:r>
            <a:r>
              <a:rPr lang="de-DE" sz="2400" baseline="0" dirty="0" err="1">
                <a:solidFill>
                  <a:schemeClr val="accent2"/>
                </a:solidFill>
                <a:effectLst>
                  <a:outerShdw blurRad="38100" dist="38100" dir="2700000" algn="tl">
                    <a:srgbClr val="C0C0C0"/>
                  </a:outerShdw>
                </a:effectLst>
                <a:ea typeface="宋体" pitchFamily="2" charset="-122"/>
              </a:rPr>
              <a:t>for</a:t>
            </a:r>
            <a:r>
              <a:rPr lang="de-DE" sz="2400" baseline="0" dirty="0">
                <a:solidFill>
                  <a:schemeClr val="accent2"/>
                </a:solidFill>
                <a:effectLst>
                  <a:outerShdw blurRad="38100" dist="38100" dir="2700000" algn="tl">
                    <a:srgbClr val="C0C0C0"/>
                  </a:outerShdw>
                </a:effectLst>
                <a:ea typeface="宋体" pitchFamily="2" charset="-122"/>
              </a:rPr>
              <a:t> </a:t>
            </a:r>
            <a:r>
              <a:rPr lang="de-DE" sz="2400" baseline="0" dirty="0" err="1">
                <a:solidFill>
                  <a:schemeClr val="accent2"/>
                </a:solidFill>
                <a:effectLst>
                  <a:outerShdw blurRad="38100" dist="38100" dir="2700000" algn="tl">
                    <a:srgbClr val="C0C0C0"/>
                  </a:outerShdw>
                </a:effectLst>
                <a:ea typeface="宋体" pitchFamily="2" charset="-122"/>
              </a:rPr>
              <a:t>the</a:t>
            </a:r>
            <a:r>
              <a:rPr lang="de-DE" sz="2400" baseline="0" dirty="0">
                <a:solidFill>
                  <a:schemeClr val="accent2"/>
                </a:solidFill>
                <a:effectLst>
                  <a:outerShdw blurRad="38100" dist="38100" dir="2700000" algn="tl">
                    <a:srgbClr val="C0C0C0"/>
                  </a:outerShdw>
                </a:effectLst>
                <a:ea typeface="宋体" pitchFamily="2" charset="-122"/>
              </a:rPr>
              <a:t> </a:t>
            </a:r>
            <a:r>
              <a:rPr lang="de-DE" sz="2400" baseline="0" dirty="0" err="1">
                <a:solidFill>
                  <a:schemeClr val="accent2"/>
                </a:solidFill>
                <a:effectLst>
                  <a:outerShdw blurRad="38100" dist="38100" dir="2700000" algn="tl">
                    <a:srgbClr val="C0C0C0"/>
                  </a:outerShdw>
                </a:effectLst>
                <a:ea typeface="宋体" pitchFamily="2" charset="-122"/>
              </a:rPr>
              <a:t>nuclear</a:t>
            </a:r>
            <a:r>
              <a:rPr lang="de-DE" sz="2400" baseline="0" dirty="0">
                <a:solidFill>
                  <a:schemeClr val="accent2"/>
                </a:solidFill>
                <a:effectLst>
                  <a:outerShdw blurRad="38100" dist="38100" dir="2700000" algn="tl">
                    <a:srgbClr val="C0C0C0"/>
                  </a:outerShdw>
                </a:effectLst>
                <a:ea typeface="宋体" pitchFamily="2" charset="-122"/>
              </a:rPr>
              <a:t> </a:t>
            </a:r>
            <a:r>
              <a:rPr lang="de-DE" sz="2400" baseline="0" dirty="0" err="1">
                <a:solidFill>
                  <a:schemeClr val="accent2"/>
                </a:solidFill>
                <a:effectLst>
                  <a:outerShdw blurRad="38100" dist="38100" dir="2700000" algn="tl">
                    <a:srgbClr val="C0C0C0"/>
                  </a:outerShdw>
                </a:effectLst>
                <a:ea typeface="宋体" pitchFamily="2" charset="-122"/>
              </a:rPr>
              <a:t>dynamics</a:t>
            </a:r>
            <a:r>
              <a:rPr lang="de-DE" sz="2400" baseline="0" dirty="0">
                <a:solidFill>
                  <a:schemeClr val="accent2"/>
                </a:solidFill>
                <a:effectLst>
                  <a:outerShdw blurRad="38100" dist="38100" dir="2700000" algn="tl">
                    <a:srgbClr val="C0C0C0"/>
                  </a:outerShdw>
                </a:effectLst>
                <a:ea typeface="宋体" pitchFamily="2" charset="-122"/>
              </a:rPr>
              <a:t> !</a:t>
            </a:r>
          </a:p>
        </p:txBody>
      </p:sp>
      <p:grpSp>
        <p:nvGrpSpPr>
          <p:cNvPr id="2" name="Группа 6"/>
          <p:cNvGrpSpPr>
            <a:grpSpLocks/>
          </p:cNvGrpSpPr>
          <p:nvPr/>
        </p:nvGrpSpPr>
        <p:grpSpPr bwMode="auto">
          <a:xfrm>
            <a:off x="2357438" y="2714625"/>
            <a:ext cx="4265612" cy="2284413"/>
            <a:chOff x="4859338" y="1360488"/>
            <a:chExt cx="4265612" cy="2284412"/>
          </a:xfrm>
        </p:grpSpPr>
        <p:sp>
          <p:nvSpPr>
            <p:cNvPr id="33801" name="Oval 7"/>
            <p:cNvSpPr>
              <a:spLocks noChangeArrowheads="1"/>
            </p:cNvSpPr>
            <p:nvPr/>
          </p:nvSpPr>
          <p:spPr bwMode="auto">
            <a:xfrm>
              <a:off x="6019800" y="1592263"/>
              <a:ext cx="1368425" cy="1365250"/>
            </a:xfrm>
            <a:prstGeom prst="ellipse">
              <a:avLst/>
            </a:prstGeom>
            <a:gradFill rotWithShape="0">
              <a:gsLst>
                <a:gs pos="0">
                  <a:srgbClr val="F66D42"/>
                </a:gs>
                <a:gs pos="100000">
                  <a:srgbClr val="FFFF99"/>
                </a:gs>
              </a:gsLst>
              <a:path path="shape">
                <a:fillToRect l="50000" t="50000" r="50000" b="50000"/>
              </a:path>
            </a:gradFill>
            <a:ln w="12700">
              <a:noFill/>
              <a:round/>
              <a:headEnd/>
              <a:tailEnd/>
            </a:ln>
          </p:spPr>
          <p:txBody>
            <a:bodyPr wrap="none" lIns="90488" tIns="44450" rIns="90488" bIns="44450" anchor="ctr"/>
            <a:lstStyle/>
            <a:p>
              <a:pPr algn="ctr" defTabSz="762000" eaLnBrk="0" hangingPunct="0"/>
              <a:endParaRPr lang="ru-RU" sz="2400">
                <a:solidFill>
                  <a:srgbClr val="990000"/>
                </a:solidFill>
              </a:endParaRPr>
            </a:p>
          </p:txBody>
        </p:sp>
        <p:sp>
          <p:nvSpPr>
            <p:cNvPr id="33802" name="Oval 8"/>
            <p:cNvSpPr>
              <a:spLocks noChangeArrowheads="1"/>
            </p:cNvSpPr>
            <p:nvPr/>
          </p:nvSpPr>
          <p:spPr bwMode="auto">
            <a:xfrm>
              <a:off x="7415213" y="1360488"/>
              <a:ext cx="901700" cy="1335087"/>
            </a:xfrm>
            <a:prstGeom prst="ellipse">
              <a:avLst/>
            </a:prstGeom>
            <a:solidFill>
              <a:srgbClr val="919191"/>
            </a:solidFill>
            <a:ln w="12700">
              <a:noFill/>
              <a:round/>
              <a:headEnd/>
              <a:tailEnd/>
            </a:ln>
          </p:spPr>
          <p:txBody>
            <a:bodyPr wrap="none" anchor="ctr"/>
            <a:lstStyle/>
            <a:p>
              <a:endParaRPr lang="ru-RU"/>
            </a:p>
          </p:txBody>
        </p:sp>
        <p:sp>
          <p:nvSpPr>
            <p:cNvPr id="33803" name="Oval 9"/>
            <p:cNvSpPr>
              <a:spLocks noChangeArrowheads="1"/>
            </p:cNvSpPr>
            <p:nvPr/>
          </p:nvSpPr>
          <p:spPr bwMode="auto">
            <a:xfrm>
              <a:off x="4953000" y="1860550"/>
              <a:ext cx="901700" cy="1335088"/>
            </a:xfrm>
            <a:prstGeom prst="ellipse">
              <a:avLst/>
            </a:prstGeom>
            <a:solidFill>
              <a:srgbClr val="919191"/>
            </a:solidFill>
            <a:ln w="12700">
              <a:noFill/>
              <a:round/>
              <a:headEnd/>
              <a:tailEnd/>
            </a:ln>
          </p:spPr>
          <p:txBody>
            <a:bodyPr wrap="none" anchor="ctr"/>
            <a:lstStyle/>
            <a:p>
              <a:endParaRPr lang="ru-RU"/>
            </a:p>
          </p:txBody>
        </p:sp>
        <p:sp>
          <p:nvSpPr>
            <p:cNvPr id="33804" name="Rectangle 10"/>
            <p:cNvSpPr>
              <a:spLocks noChangeArrowheads="1"/>
            </p:cNvSpPr>
            <p:nvPr/>
          </p:nvSpPr>
          <p:spPr bwMode="auto">
            <a:xfrm>
              <a:off x="4921250" y="1803400"/>
              <a:ext cx="933450" cy="1073150"/>
            </a:xfrm>
            <a:prstGeom prst="rect">
              <a:avLst/>
            </a:prstGeom>
            <a:solidFill>
              <a:schemeClr val="bg1"/>
            </a:solidFill>
            <a:ln w="12700">
              <a:noFill/>
              <a:miter lim="800000"/>
              <a:headEnd/>
              <a:tailEnd/>
            </a:ln>
          </p:spPr>
          <p:txBody>
            <a:bodyPr wrap="none" anchor="ctr"/>
            <a:lstStyle/>
            <a:p>
              <a:endParaRPr lang="ru-RU"/>
            </a:p>
          </p:txBody>
        </p:sp>
        <p:sp>
          <p:nvSpPr>
            <p:cNvPr id="33805" name="AutoShape 11"/>
            <p:cNvSpPr>
              <a:spLocks noChangeArrowheads="1"/>
            </p:cNvSpPr>
            <p:nvPr/>
          </p:nvSpPr>
          <p:spPr bwMode="auto">
            <a:xfrm flipH="1">
              <a:off x="6038850" y="2266950"/>
              <a:ext cx="288925" cy="115888"/>
            </a:xfrm>
            <a:prstGeom prst="rightArrow">
              <a:avLst>
                <a:gd name="adj1" fmla="val 50000"/>
                <a:gd name="adj2" fmla="val 124669"/>
              </a:avLst>
            </a:prstGeom>
            <a:solidFill>
              <a:srgbClr val="FDF103"/>
            </a:solidFill>
            <a:ln w="12700">
              <a:solidFill>
                <a:srgbClr val="FDF103"/>
              </a:solidFill>
              <a:miter lim="800000"/>
              <a:headEnd/>
              <a:tailEnd/>
            </a:ln>
          </p:spPr>
          <p:txBody>
            <a:bodyPr wrap="none" anchor="ctr"/>
            <a:lstStyle/>
            <a:p>
              <a:endParaRPr lang="ru-RU"/>
            </a:p>
          </p:txBody>
        </p:sp>
        <p:sp>
          <p:nvSpPr>
            <p:cNvPr id="33806" name="AutoShape 12"/>
            <p:cNvSpPr>
              <a:spLocks noChangeArrowheads="1"/>
            </p:cNvSpPr>
            <p:nvPr/>
          </p:nvSpPr>
          <p:spPr bwMode="auto">
            <a:xfrm>
              <a:off x="7091363" y="2238375"/>
              <a:ext cx="290512" cy="115888"/>
            </a:xfrm>
            <a:prstGeom prst="rightArrow">
              <a:avLst>
                <a:gd name="adj1" fmla="val 50000"/>
                <a:gd name="adj2" fmla="val 125353"/>
              </a:avLst>
            </a:prstGeom>
            <a:solidFill>
              <a:srgbClr val="FDF103"/>
            </a:solidFill>
            <a:ln w="12700">
              <a:solidFill>
                <a:srgbClr val="FDF103"/>
              </a:solidFill>
              <a:miter lim="800000"/>
              <a:headEnd/>
              <a:tailEnd/>
            </a:ln>
          </p:spPr>
          <p:txBody>
            <a:bodyPr wrap="none" anchor="ctr"/>
            <a:lstStyle/>
            <a:p>
              <a:endParaRPr lang="ru-RU"/>
            </a:p>
          </p:txBody>
        </p:sp>
        <p:sp>
          <p:nvSpPr>
            <p:cNvPr id="33807" name="AutoShape 13"/>
            <p:cNvSpPr>
              <a:spLocks noChangeArrowheads="1"/>
            </p:cNvSpPr>
            <p:nvPr/>
          </p:nvSpPr>
          <p:spPr bwMode="auto">
            <a:xfrm rot="-5400000">
              <a:off x="6607176" y="1676400"/>
              <a:ext cx="203200" cy="225425"/>
            </a:xfrm>
            <a:prstGeom prst="rightArrow">
              <a:avLst>
                <a:gd name="adj1" fmla="val 50000"/>
                <a:gd name="adj2" fmla="val 50005"/>
              </a:avLst>
            </a:prstGeom>
            <a:solidFill>
              <a:srgbClr val="FDF103"/>
            </a:solidFill>
            <a:ln w="12700">
              <a:solidFill>
                <a:srgbClr val="FDF103"/>
              </a:solidFill>
              <a:miter lim="800000"/>
              <a:headEnd/>
              <a:tailEnd/>
            </a:ln>
          </p:spPr>
          <p:txBody>
            <a:bodyPr wrap="none" anchor="ctr"/>
            <a:lstStyle/>
            <a:p>
              <a:endParaRPr lang="ru-RU"/>
            </a:p>
          </p:txBody>
        </p:sp>
        <p:sp>
          <p:nvSpPr>
            <p:cNvPr id="33808" name="AutoShape 14"/>
            <p:cNvSpPr>
              <a:spLocks noChangeArrowheads="1"/>
            </p:cNvSpPr>
            <p:nvPr/>
          </p:nvSpPr>
          <p:spPr bwMode="auto">
            <a:xfrm rot="16200000" flipH="1">
              <a:off x="6635751" y="2692400"/>
              <a:ext cx="203200" cy="225425"/>
            </a:xfrm>
            <a:prstGeom prst="rightArrow">
              <a:avLst>
                <a:gd name="adj1" fmla="val 50000"/>
                <a:gd name="adj2" fmla="val 50005"/>
              </a:avLst>
            </a:prstGeom>
            <a:solidFill>
              <a:srgbClr val="FDF103"/>
            </a:solidFill>
            <a:ln w="12700">
              <a:solidFill>
                <a:srgbClr val="FDF103"/>
              </a:solidFill>
              <a:miter lim="800000"/>
              <a:headEnd/>
              <a:tailEnd/>
            </a:ln>
          </p:spPr>
          <p:txBody>
            <a:bodyPr wrap="none" anchor="ctr"/>
            <a:lstStyle/>
            <a:p>
              <a:endParaRPr lang="ru-RU"/>
            </a:p>
          </p:txBody>
        </p:sp>
        <p:sp>
          <p:nvSpPr>
            <p:cNvPr id="33809" name="Line 15"/>
            <p:cNvSpPr>
              <a:spLocks noChangeShapeType="1"/>
            </p:cNvSpPr>
            <p:nvPr/>
          </p:nvSpPr>
          <p:spPr bwMode="auto">
            <a:xfrm flipH="1" flipV="1">
              <a:off x="5840413" y="1652588"/>
              <a:ext cx="365125" cy="388937"/>
            </a:xfrm>
            <a:prstGeom prst="line">
              <a:avLst/>
            </a:prstGeom>
            <a:noFill/>
            <a:ln w="25400">
              <a:solidFill>
                <a:schemeClr val="hlink"/>
              </a:solidFill>
              <a:round/>
              <a:headEnd/>
              <a:tailEnd type="triangle" w="med" len="med"/>
            </a:ln>
          </p:spPr>
          <p:txBody>
            <a:bodyPr wrap="none" anchor="ctr"/>
            <a:lstStyle/>
            <a:p>
              <a:endParaRPr lang="ru-RU"/>
            </a:p>
          </p:txBody>
        </p:sp>
        <p:sp>
          <p:nvSpPr>
            <p:cNvPr id="33810" name="Line 16"/>
            <p:cNvSpPr>
              <a:spLocks noChangeShapeType="1"/>
            </p:cNvSpPr>
            <p:nvPr/>
          </p:nvSpPr>
          <p:spPr bwMode="auto">
            <a:xfrm flipV="1">
              <a:off x="7021513" y="1595438"/>
              <a:ext cx="119062" cy="328612"/>
            </a:xfrm>
            <a:prstGeom prst="line">
              <a:avLst/>
            </a:prstGeom>
            <a:noFill/>
            <a:ln w="25400">
              <a:solidFill>
                <a:schemeClr val="hlink"/>
              </a:solidFill>
              <a:round/>
              <a:headEnd/>
              <a:tailEnd type="triangle" w="med" len="med"/>
            </a:ln>
          </p:spPr>
          <p:txBody>
            <a:bodyPr wrap="none" anchor="ctr"/>
            <a:lstStyle/>
            <a:p>
              <a:endParaRPr lang="ru-RU"/>
            </a:p>
          </p:txBody>
        </p:sp>
        <p:sp>
          <p:nvSpPr>
            <p:cNvPr id="33811" name="Line 17"/>
            <p:cNvSpPr>
              <a:spLocks noChangeShapeType="1"/>
            </p:cNvSpPr>
            <p:nvPr/>
          </p:nvSpPr>
          <p:spPr bwMode="auto">
            <a:xfrm flipH="1">
              <a:off x="6367463" y="2795588"/>
              <a:ext cx="106362" cy="425450"/>
            </a:xfrm>
            <a:prstGeom prst="line">
              <a:avLst/>
            </a:prstGeom>
            <a:noFill/>
            <a:ln w="25400">
              <a:solidFill>
                <a:schemeClr val="hlink"/>
              </a:solidFill>
              <a:round/>
              <a:headEnd/>
              <a:tailEnd type="triangle" w="med" len="med"/>
            </a:ln>
          </p:spPr>
          <p:txBody>
            <a:bodyPr wrap="none" anchor="ctr"/>
            <a:lstStyle/>
            <a:p>
              <a:endParaRPr lang="ru-RU"/>
            </a:p>
          </p:txBody>
        </p:sp>
        <p:sp>
          <p:nvSpPr>
            <p:cNvPr id="33812" name="Line 18"/>
            <p:cNvSpPr>
              <a:spLocks noChangeShapeType="1"/>
            </p:cNvSpPr>
            <p:nvPr/>
          </p:nvSpPr>
          <p:spPr bwMode="auto">
            <a:xfrm flipH="1" flipV="1">
              <a:off x="5648325" y="2089150"/>
              <a:ext cx="395288" cy="96838"/>
            </a:xfrm>
            <a:prstGeom prst="line">
              <a:avLst/>
            </a:prstGeom>
            <a:noFill/>
            <a:ln w="25400">
              <a:solidFill>
                <a:schemeClr val="hlink"/>
              </a:solidFill>
              <a:round/>
              <a:headEnd/>
              <a:tailEnd type="triangle" w="med" len="med"/>
            </a:ln>
          </p:spPr>
          <p:txBody>
            <a:bodyPr wrap="none" anchor="ctr"/>
            <a:lstStyle/>
            <a:p>
              <a:endParaRPr lang="ru-RU"/>
            </a:p>
          </p:txBody>
        </p:sp>
        <p:sp>
          <p:nvSpPr>
            <p:cNvPr id="33813" name="Line 19"/>
            <p:cNvSpPr>
              <a:spLocks noChangeShapeType="1"/>
            </p:cNvSpPr>
            <p:nvPr/>
          </p:nvSpPr>
          <p:spPr bwMode="auto">
            <a:xfrm>
              <a:off x="7054850" y="2735263"/>
              <a:ext cx="279400" cy="368300"/>
            </a:xfrm>
            <a:prstGeom prst="line">
              <a:avLst/>
            </a:prstGeom>
            <a:noFill/>
            <a:ln w="25400">
              <a:solidFill>
                <a:schemeClr val="hlink"/>
              </a:solidFill>
              <a:round/>
              <a:headEnd/>
              <a:tailEnd type="triangle" w="med" len="med"/>
            </a:ln>
          </p:spPr>
          <p:txBody>
            <a:bodyPr wrap="none" anchor="ctr"/>
            <a:lstStyle/>
            <a:p>
              <a:endParaRPr lang="ru-RU"/>
            </a:p>
          </p:txBody>
        </p:sp>
        <p:sp>
          <p:nvSpPr>
            <p:cNvPr id="33814" name="Line 20"/>
            <p:cNvSpPr>
              <a:spLocks noChangeShapeType="1"/>
            </p:cNvSpPr>
            <p:nvPr/>
          </p:nvSpPr>
          <p:spPr bwMode="auto">
            <a:xfrm>
              <a:off x="7324725" y="2209800"/>
              <a:ext cx="150813" cy="0"/>
            </a:xfrm>
            <a:prstGeom prst="line">
              <a:avLst/>
            </a:prstGeom>
            <a:noFill/>
            <a:ln w="25400">
              <a:solidFill>
                <a:schemeClr val="hlink"/>
              </a:solidFill>
              <a:round/>
              <a:headEnd/>
              <a:tailEnd type="triangle" w="med" len="med"/>
            </a:ln>
          </p:spPr>
          <p:txBody>
            <a:bodyPr wrap="none" anchor="ctr"/>
            <a:lstStyle/>
            <a:p>
              <a:endParaRPr lang="ru-RU"/>
            </a:p>
          </p:txBody>
        </p:sp>
        <p:sp>
          <p:nvSpPr>
            <p:cNvPr id="33815" name="Line 21"/>
            <p:cNvSpPr>
              <a:spLocks noChangeShapeType="1"/>
            </p:cNvSpPr>
            <p:nvPr/>
          </p:nvSpPr>
          <p:spPr bwMode="auto">
            <a:xfrm flipH="1">
              <a:off x="6142038" y="2620963"/>
              <a:ext cx="106362" cy="165100"/>
            </a:xfrm>
            <a:prstGeom prst="line">
              <a:avLst/>
            </a:prstGeom>
            <a:noFill/>
            <a:ln w="25400">
              <a:solidFill>
                <a:schemeClr val="hlink"/>
              </a:solidFill>
              <a:round/>
              <a:headEnd/>
              <a:tailEnd type="triangle" w="med" len="med"/>
            </a:ln>
          </p:spPr>
          <p:txBody>
            <a:bodyPr wrap="none" anchor="ctr"/>
            <a:lstStyle/>
            <a:p>
              <a:endParaRPr lang="ru-RU"/>
            </a:p>
          </p:txBody>
        </p:sp>
        <p:sp>
          <p:nvSpPr>
            <p:cNvPr id="33816" name="Line 22"/>
            <p:cNvSpPr>
              <a:spLocks noChangeShapeType="1"/>
            </p:cNvSpPr>
            <p:nvPr/>
          </p:nvSpPr>
          <p:spPr bwMode="auto">
            <a:xfrm flipH="1" flipV="1">
              <a:off x="6270625" y="1450975"/>
              <a:ext cx="138113" cy="619125"/>
            </a:xfrm>
            <a:prstGeom prst="line">
              <a:avLst/>
            </a:prstGeom>
            <a:noFill/>
            <a:ln w="25400">
              <a:solidFill>
                <a:schemeClr val="hlink"/>
              </a:solidFill>
              <a:round/>
              <a:headEnd/>
              <a:tailEnd type="triangle" w="med" len="med"/>
            </a:ln>
          </p:spPr>
          <p:txBody>
            <a:bodyPr wrap="none" anchor="ctr"/>
            <a:lstStyle/>
            <a:p>
              <a:endParaRPr lang="ru-RU"/>
            </a:p>
          </p:txBody>
        </p:sp>
        <p:sp>
          <p:nvSpPr>
            <p:cNvPr id="33817" name="Line 23"/>
            <p:cNvSpPr>
              <a:spLocks noChangeShapeType="1"/>
            </p:cNvSpPr>
            <p:nvPr/>
          </p:nvSpPr>
          <p:spPr bwMode="auto">
            <a:xfrm flipH="1">
              <a:off x="5484813" y="2503488"/>
              <a:ext cx="622300" cy="195262"/>
            </a:xfrm>
            <a:prstGeom prst="line">
              <a:avLst/>
            </a:prstGeom>
            <a:noFill/>
            <a:ln w="25400">
              <a:solidFill>
                <a:schemeClr val="hlink"/>
              </a:solidFill>
              <a:round/>
              <a:headEnd/>
              <a:tailEnd type="triangle" w="med" len="med"/>
            </a:ln>
          </p:spPr>
          <p:txBody>
            <a:bodyPr wrap="none" anchor="ctr"/>
            <a:lstStyle/>
            <a:p>
              <a:endParaRPr lang="ru-RU"/>
            </a:p>
          </p:txBody>
        </p:sp>
        <p:sp>
          <p:nvSpPr>
            <p:cNvPr id="33818" name="Rectangle 24"/>
            <p:cNvSpPr>
              <a:spLocks noChangeArrowheads="1"/>
            </p:cNvSpPr>
            <p:nvPr/>
          </p:nvSpPr>
          <p:spPr bwMode="auto">
            <a:xfrm>
              <a:off x="6184900" y="2055813"/>
              <a:ext cx="333375" cy="454025"/>
            </a:xfrm>
            <a:prstGeom prst="rect">
              <a:avLst/>
            </a:prstGeom>
            <a:noFill/>
            <a:ln w="12700">
              <a:noFill/>
              <a:miter lim="800000"/>
              <a:headEnd/>
              <a:tailEnd/>
            </a:ln>
          </p:spPr>
          <p:txBody>
            <a:bodyPr wrap="none" lIns="90488" tIns="44450" rIns="90488" bIns="44450">
              <a:spAutoFit/>
            </a:bodyPr>
            <a:lstStyle/>
            <a:p>
              <a:pPr defTabSz="762000" eaLnBrk="0" hangingPunct="0"/>
              <a:r>
                <a:rPr lang="en-US" sz="2400">
                  <a:solidFill>
                    <a:srgbClr val="990000"/>
                  </a:solidFill>
                </a:rPr>
                <a:t>p</a:t>
              </a:r>
            </a:p>
          </p:txBody>
        </p:sp>
        <p:sp>
          <p:nvSpPr>
            <p:cNvPr id="33819" name="Rectangle 25"/>
            <p:cNvSpPr>
              <a:spLocks noChangeArrowheads="1"/>
            </p:cNvSpPr>
            <p:nvPr/>
          </p:nvSpPr>
          <p:spPr bwMode="auto">
            <a:xfrm>
              <a:off x="6856413" y="1785938"/>
              <a:ext cx="333375" cy="454025"/>
            </a:xfrm>
            <a:prstGeom prst="rect">
              <a:avLst/>
            </a:prstGeom>
            <a:noFill/>
            <a:ln w="12700">
              <a:noFill/>
              <a:miter lim="800000"/>
              <a:headEnd/>
              <a:tailEnd/>
            </a:ln>
          </p:spPr>
          <p:txBody>
            <a:bodyPr wrap="none" lIns="90488" tIns="44450" rIns="90488" bIns="44450">
              <a:spAutoFit/>
            </a:bodyPr>
            <a:lstStyle/>
            <a:p>
              <a:pPr defTabSz="762000" eaLnBrk="0" hangingPunct="0"/>
              <a:r>
                <a:rPr lang="en-US" sz="2400">
                  <a:solidFill>
                    <a:srgbClr val="990000"/>
                  </a:solidFill>
                </a:rPr>
                <a:t>n</a:t>
              </a:r>
            </a:p>
          </p:txBody>
        </p:sp>
        <p:sp>
          <p:nvSpPr>
            <p:cNvPr id="33820" name="Rectangle 26"/>
            <p:cNvSpPr>
              <a:spLocks noChangeArrowheads="1"/>
            </p:cNvSpPr>
            <p:nvPr/>
          </p:nvSpPr>
          <p:spPr bwMode="auto">
            <a:xfrm>
              <a:off x="6208713" y="2376488"/>
              <a:ext cx="554037" cy="454025"/>
            </a:xfrm>
            <a:prstGeom prst="rect">
              <a:avLst/>
            </a:prstGeom>
            <a:noFill/>
            <a:ln w="12700">
              <a:noFill/>
              <a:miter lim="800000"/>
              <a:headEnd/>
              <a:tailEnd/>
            </a:ln>
          </p:spPr>
          <p:txBody>
            <a:bodyPr wrap="none" lIns="90488" tIns="44450" rIns="90488" bIns="44450">
              <a:spAutoFit/>
            </a:bodyPr>
            <a:lstStyle/>
            <a:p>
              <a:pPr defTabSz="762000" eaLnBrk="0" hangingPunct="0"/>
              <a:r>
                <a:rPr lang="en-US" sz="2400">
                  <a:solidFill>
                    <a:srgbClr val="990000"/>
                  </a:solidFill>
                  <a:latin typeface="Symbol" pitchFamily="18" charset="2"/>
                </a:rPr>
                <a:t></a:t>
              </a:r>
              <a:r>
                <a:rPr lang="en-US" sz="2000" baseline="80000">
                  <a:solidFill>
                    <a:srgbClr val="990000"/>
                  </a:solidFill>
                </a:rPr>
                <a:t>++</a:t>
              </a:r>
            </a:p>
          </p:txBody>
        </p:sp>
        <p:sp>
          <p:nvSpPr>
            <p:cNvPr id="33821" name="Rectangle 27"/>
            <p:cNvSpPr>
              <a:spLocks noChangeArrowheads="1"/>
            </p:cNvSpPr>
            <p:nvPr/>
          </p:nvSpPr>
          <p:spPr bwMode="auto">
            <a:xfrm>
              <a:off x="6356350" y="1887538"/>
              <a:ext cx="390525" cy="454025"/>
            </a:xfrm>
            <a:prstGeom prst="rect">
              <a:avLst/>
            </a:prstGeom>
            <a:noFill/>
            <a:ln w="12700">
              <a:noFill/>
              <a:miter lim="800000"/>
              <a:headEnd/>
              <a:tailEnd/>
            </a:ln>
          </p:spPr>
          <p:txBody>
            <a:bodyPr wrap="none" lIns="90488" tIns="44450" rIns="90488" bIns="44450">
              <a:spAutoFit/>
            </a:bodyPr>
            <a:lstStyle/>
            <a:p>
              <a:pPr defTabSz="762000" eaLnBrk="0" hangingPunct="0"/>
              <a:r>
                <a:rPr lang="en-US" sz="2400">
                  <a:solidFill>
                    <a:srgbClr val="990000"/>
                  </a:solidFill>
                  <a:latin typeface="Symbol" pitchFamily="18" charset="2"/>
                </a:rPr>
                <a:t></a:t>
              </a:r>
            </a:p>
          </p:txBody>
        </p:sp>
        <p:sp>
          <p:nvSpPr>
            <p:cNvPr id="33822" name="AutoShape 28"/>
            <p:cNvSpPr>
              <a:spLocks noChangeArrowheads="1"/>
            </p:cNvSpPr>
            <p:nvPr/>
          </p:nvSpPr>
          <p:spPr bwMode="auto">
            <a:xfrm>
              <a:off x="7935913" y="1592263"/>
              <a:ext cx="414337" cy="111125"/>
            </a:xfrm>
            <a:prstGeom prst="rightArrow">
              <a:avLst>
                <a:gd name="adj1" fmla="val 50000"/>
                <a:gd name="adj2" fmla="val 186446"/>
              </a:avLst>
            </a:prstGeom>
            <a:solidFill>
              <a:schemeClr val="bg1"/>
            </a:solidFill>
            <a:ln w="12700">
              <a:solidFill>
                <a:schemeClr val="bg2"/>
              </a:solidFill>
              <a:miter lim="800000"/>
              <a:headEnd/>
              <a:tailEnd/>
            </a:ln>
          </p:spPr>
          <p:txBody>
            <a:bodyPr wrap="none" anchor="ctr"/>
            <a:lstStyle/>
            <a:p>
              <a:endParaRPr lang="ru-RU"/>
            </a:p>
          </p:txBody>
        </p:sp>
        <p:sp>
          <p:nvSpPr>
            <p:cNvPr id="33823" name="AutoShape 29"/>
            <p:cNvSpPr>
              <a:spLocks noChangeArrowheads="1"/>
            </p:cNvSpPr>
            <p:nvPr/>
          </p:nvSpPr>
          <p:spPr bwMode="auto">
            <a:xfrm flipH="1">
              <a:off x="4859338" y="2967038"/>
              <a:ext cx="414337" cy="111125"/>
            </a:xfrm>
            <a:prstGeom prst="rightArrow">
              <a:avLst>
                <a:gd name="adj1" fmla="val 50000"/>
                <a:gd name="adj2" fmla="val 186446"/>
              </a:avLst>
            </a:prstGeom>
            <a:solidFill>
              <a:schemeClr val="bg1"/>
            </a:solidFill>
            <a:ln w="12700">
              <a:solidFill>
                <a:schemeClr val="bg2"/>
              </a:solidFill>
              <a:miter lim="800000"/>
              <a:headEnd/>
              <a:tailEnd/>
            </a:ln>
          </p:spPr>
          <p:txBody>
            <a:bodyPr wrap="none" anchor="ctr"/>
            <a:lstStyle/>
            <a:p>
              <a:endParaRPr lang="ru-RU"/>
            </a:p>
          </p:txBody>
        </p:sp>
        <p:sp>
          <p:nvSpPr>
            <p:cNvPr id="33824" name="Rectangle 30"/>
            <p:cNvSpPr>
              <a:spLocks noChangeArrowheads="1"/>
            </p:cNvSpPr>
            <p:nvPr/>
          </p:nvSpPr>
          <p:spPr bwMode="auto">
            <a:xfrm>
              <a:off x="4948238" y="1447800"/>
              <a:ext cx="703262" cy="523875"/>
            </a:xfrm>
            <a:prstGeom prst="rect">
              <a:avLst/>
            </a:prstGeom>
            <a:noFill/>
            <a:ln w="12700">
              <a:noFill/>
              <a:miter lim="800000"/>
              <a:headEnd/>
              <a:tailEnd/>
            </a:ln>
          </p:spPr>
          <p:txBody>
            <a:bodyPr lIns="90488" tIns="44450" rIns="90488" bIns="44450">
              <a:spAutoFit/>
            </a:bodyPr>
            <a:lstStyle/>
            <a:p>
              <a:pPr defTabSz="762000" eaLnBrk="0" hangingPunct="0">
                <a:lnSpc>
                  <a:spcPct val="130000"/>
                </a:lnSpc>
              </a:pPr>
              <a:endParaRPr lang="ru-RU" sz="2200">
                <a:solidFill>
                  <a:srgbClr val="EF552B"/>
                </a:solidFill>
              </a:endParaRPr>
            </a:p>
          </p:txBody>
        </p:sp>
        <p:sp>
          <p:nvSpPr>
            <p:cNvPr id="33825" name="Rectangle 31"/>
            <p:cNvSpPr>
              <a:spLocks noChangeArrowheads="1"/>
            </p:cNvSpPr>
            <p:nvPr/>
          </p:nvSpPr>
          <p:spPr bwMode="auto">
            <a:xfrm>
              <a:off x="6969125" y="2027238"/>
              <a:ext cx="333375" cy="454025"/>
            </a:xfrm>
            <a:prstGeom prst="rect">
              <a:avLst/>
            </a:prstGeom>
            <a:noFill/>
            <a:ln w="12700">
              <a:noFill/>
              <a:miter lim="800000"/>
              <a:headEnd/>
              <a:tailEnd/>
            </a:ln>
          </p:spPr>
          <p:txBody>
            <a:bodyPr wrap="none" lIns="90488" tIns="44450" rIns="90488" bIns="44450">
              <a:spAutoFit/>
            </a:bodyPr>
            <a:lstStyle/>
            <a:p>
              <a:pPr defTabSz="762000" eaLnBrk="0" hangingPunct="0"/>
              <a:r>
                <a:rPr lang="en-US" sz="2400">
                  <a:solidFill>
                    <a:srgbClr val="990000"/>
                  </a:solidFill>
                </a:rPr>
                <a:t>p</a:t>
              </a:r>
            </a:p>
          </p:txBody>
        </p:sp>
        <p:sp>
          <p:nvSpPr>
            <p:cNvPr id="33826" name="Rectangle 32"/>
            <p:cNvSpPr>
              <a:spLocks noChangeArrowheads="1"/>
            </p:cNvSpPr>
            <p:nvPr/>
          </p:nvSpPr>
          <p:spPr bwMode="auto">
            <a:xfrm>
              <a:off x="7388225" y="1766888"/>
              <a:ext cx="998538" cy="1101725"/>
            </a:xfrm>
            <a:prstGeom prst="rect">
              <a:avLst/>
            </a:prstGeom>
            <a:solidFill>
              <a:schemeClr val="bg1"/>
            </a:solidFill>
            <a:ln w="12700">
              <a:noFill/>
              <a:miter lim="800000"/>
              <a:headEnd/>
              <a:tailEnd/>
            </a:ln>
          </p:spPr>
          <p:txBody>
            <a:bodyPr wrap="none" anchor="ctr"/>
            <a:lstStyle/>
            <a:p>
              <a:endParaRPr lang="ru-RU"/>
            </a:p>
          </p:txBody>
        </p:sp>
        <p:sp>
          <p:nvSpPr>
            <p:cNvPr id="33827" name="Line 33"/>
            <p:cNvSpPr>
              <a:spLocks noChangeShapeType="1"/>
            </p:cNvSpPr>
            <p:nvPr/>
          </p:nvSpPr>
          <p:spPr bwMode="auto">
            <a:xfrm flipV="1">
              <a:off x="7215188" y="1855788"/>
              <a:ext cx="247650" cy="214312"/>
            </a:xfrm>
            <a:prstGeom prst="line">
              <a:avLst/>
            </a:prstGeom>
            <a:noFill/>
            <a:ln w="25400">
              <a:solidFill>
                <a:schemeClr val="hlink"/>
              </a:solidFill>
              <a:round/>
              <a:headEnd/>
              <a:tailEnd type="triangle" w="med" len="med"/>
            </a:ln>
          </p:spPr>
          <p:txBody>
            <a:bodyPr wrap="none" anchor="ctr"/>
            <a:lstStyle/>
            <a:p>
              <a:endParaRPr lang="ru-RU"/>
            </a:p>
          </p:txBody>
        </p:sp>
        <p:grpSp>
          <p:nvGrpSpPr>
            <p:cNvPr id="3" name="Group 34"/>
            <p:cNvGrpSpPr>
              <a:grpSpLocks/>
            </p:cNvGrpSpPr>
            <p:nvPr/>
          </p:nvGrpSpPr>
          <p:grpSpPr bwMode="auto">
            <a:xfrm>
              <a:off x="6503987" y="1884365"/>
              <a:ext cx="2620960" cy="1760538"/>
              <a:chOff x="1086" y="2399"/>
              <a:chExt cx="1651" cy="1109"/>
            </a:xfrm>
          </p:grpSpPr>
          <p:sp>
            <p:nvSpPr>
              <p:cNvPr id="33829" name="Rectangle 35"/>
              <p:cNvSpPr>
                <a:spLocks noChangeArrowheads="1"/>
              </p:cNvSpPr>
              <p:nvPr/>
            </p:nvSpPr>
            <p:spPr bwMode="auto">
              <a:xfrm>
                <a:off x="1086" y="2657"/>
                <a:ext cx="219" cy="286"/>
              </a:xfrm>
              <a:prstGeom prst="rect">
                <a:avLst/>
              </a:prstGeom>
              <a:noFill/>
              <a:ln w="12700">
                <a:noFill/>
                <a:miter lim="800000"/>
                <a:headEnd/>
                <a:tailEnd/>
              </a:ln>
            </p:spPr>
            <p:txBody>
              <a:bodyPr wrap="none" lIns="90488" tIns="44450" rIns="90488" bIns="44450">
                <a:spAutoFit/>
              </a:bodyPr>
              <a:lstStyle/>
              <a:p>
                <a:pPr defTabSz="762000" eaLnBrk="0" hangingPunct="0"/>
                <a:r>
                  <a:rPr lang="en-US" sz="2400">
                    <a:solidFill>
                      <a:srgbClr val="000099"/>
                    </a:solidFill>
                    <a:latin typeface="Symbol" pitchFamily="18" charset="2"/>
                  </a:rPr>
                  <a:t></a:t>
                </a:r>
              </a:p>
            </p:txBody>
          </p:sp>
          <p:sp>
            <p:nvSpPr>
              <p:cNvPr id="33830" name="Rectangle 36"/>
              <p:cNvSpPr>
                <a:spLocks noChangeArrowheads="1"/>
              </p:cNvSpPr>
              <p:nvPr/>
            </p:nvSpPr>
            <p:spPr bwMode="auto">
              <a:xfrm>
                <a:off x="1150" y="2399"/>
                <a:ext cx="219" cy="286"/>
              </a:xfrm>
              <a:prstGeom prst="rect">
                <a:avLst/>
              </a:prstGeom>
              <a:noFill/>
              <a:ln w="12700">
                <a:noFill/>
                <a:miter lim="800000"/>
                <a:headEnd/>
                <a:tailEnd/>
              </a:ln>
            </p:spPr>
            <p:txBody>
              <a:bodyPr wrap="none" lIns="90488" tIns="44450" rIns="90488" bIns="44450">
                <a:spAutoFit/>
              </a:bodyPr>
              <a:lstStyle/>
              <a:p>
                <a:pPr defTabSz="762000" eaLnBrk="0" hangingPunct="0"/>
                <a:r>
                  <a:rPr lang="en-US" sz="2400">
                    <a:solidFill>
                      <a:srgbClr val="000099"/>
                    </a:solidFill>
                    <a:latin typeface="Symbol" pitchFamily="18" charset="2"/>
                  </a:rPr>
                  <a:t></a:t>
                </a:r>
              </a:p>
            </p:txBody>
          </p:sp>
          <p:sp>
            <p:nvSpPr>
              <p:cNvPr id="33831" name="Rectangle 37"/>
              <p:cNvSpPr>
                <a:spLocks noChangeArrowheads="1"/>
              </p:cNvSpPr>
              <p:nvPr/>
            </p:nvSpPr>
            <p:spPr bwMode="auto">
              <a:xfrm>
                <a:off x="2135" y="2773"/>
                <a:ext cx="602" cy="294"/>
              </a:xfrm>
              <a:prstGeom prst="rect">
                <a:avLst/>
              </a:prstGeom>
              <a:noFill/>
              <a:ln w="12700">
                <a:solidFill>
                  <a:schemeClr val="accent2"/>
                </a:solidFill>
                <a:miter lim="800000"/>
                <a:headEnd/>
                <a:tailEnd/>
              </a:ln>
            </p:spPr>
            <p:txBody>
              <a:bodyPr wrap="none" lIns="90488" tIns="44450" rIns="90488" bIns="44450">
                <a:spAutoFit/>
              </a:bodyPr>
              <a:lstStyle/>
              <a:p>
                <a:pPr defTabSz="762000" eaLnBrk="0" hangingPunct="0"/>
                <a:r>
                  <a:rPr lang="de-DE" sz="2400">
                    <a:solidFill>
                      <a:schemeClr val="accent2"/>
                    </a:solidFill>
                    <a:cs typeface="Arial" pitchFamily="34" charset="0"/>
                  </a:rPr>
                  <a:t>e</a:t>
                </a:r>
                <a:r>
                  <a:rPr lang="de-DE" sz="2400" baseline="30000">
                    <a:solidFill>
                      <a:schemeClr val="accent2"/>
                    </a:solidFill>
                    <a:cs typeface="Arial" pitchFamily="34" charset="0"/>
                  </a:rPr>
                  <a:t>+</a:t>
                </a:r>
                <a:r>
                  <a:rPr lang="de-DE" sz="2400">
                    <a:solidFill>
                      <a:schemeClr val="accent2"/>
                    </a:solidFill>
                    <a:cs typeface="Arial" pitchFamily="34" charset="0"/>
                  </a:rPr>
                  <a:t>, </a:t>
                </a:r>
                <a:r>
                  <a:rPr lang="el-GR" sz="2400">
                    <a:solidFill>
                      <a:schemeClr val="accent2"/>
                    </a:solidFill>
                    <a:cs typeface="Arial" pitchFamily="34" charset="0"/>
                  </a:rPr>
                  <a:t>μ</a:t>
                </a:r>
                <a:r>
                  <a:rPr lang="de-DE" sz="2400" baseline="30000">
                    <a:solidFill>
                      <a:schemeClr val="accent2"/>
                    </a:solidFill>
                    <a:cs typeface="Arial" pitchFamily="34" charset="0"/>
                  </a:rPr>
                  <a:t>+</a:t>
                </a:r>
                <a:endParaRPr lang="el-GR" sz="2000" baseline="30000">
                  <a:solidFill>
                    <a:schemeClr val="accent2"/>
                  </a:solidFill>
                  <a:cs typeface="Arial" pitchFamily="34" charset="0"/>
                </a:endParaRPr>
              </a:p>
            </p:txBody>
          </p:sp>
          <p:sp>
            <p:nvSpPr>
              <p:cNvPr id="33832" name="Rectangle 38"/>
              <p:cNvSpPr>
                <a:spLocks noChangeArrowheads="1"/>
              </p:cNvSpPr>
              <p:nvPr/>
            </p:nvSpPr>
            <p:spPr bwMode="auto">
              <a:xfrm>
                <a:off x="2101" y="3214"/>
                <a:ext cx="538" cy="294"/>
              </a:xfrm>
              <a:prstGeom prst="rect">
                <a:avLst/>
              </a:prstGeom>
              <a:noFill/>
              <a:ln w="12700">
                <a:solidFill>
                  <a:schemeClr val="accent2"/>
                </a:solidFill>
                <a:miter lim="800000"/>
                <a:headEnd/>
                <a:tailEnd/>
              </a:ln>
            </p:spPr>
            <p:txBody>
              <a:bodyPr wrap="none" lIns="90488" tIns="44450" rIns="90488" bIns="44450">
                <a:spAutoFit/>
              </a:bodyPr>
              <a:lstStyle/>
              <a:p>
                <a:pPr defTabSz="762000" eaLnBrk="0" hangingPunct="0"/>
                <a:r>
                  <a:rPr lang="en-US" sz="2400">
                    <a:solidFill>
                      <a:schemeClr val="accent2"/>
                    </a:solidFill>
                  </a:rPr>
                  <a:t>e</a:t>
                </a:r>
                <a:r>
                  <a:rPr lang="en-US" sz="2400" baseline="30000">
                    <a:solidFill>
                      <a:schemeClr val="accent2"/>
                    </a:solidFill>
                  </a:rPr>
                  <a:t>-</a:t>
                </a:r>
                <a:r>
                  <a:rPr lang="en-US" sz="2400">
                    <a:solidFill>
                      <a:schemeClr val="accent2"/>
                    </a:solidFill>
                  </a:rPr>
                  <a:t>, </a:t>
                </a:r>
                <a:r>
                  <a:rPr lang="el-GR" sz="2400">
                    <a:solidFill>
                      <a:schemeClr val="accent2"/>
                    </a:solidFill>
                    <a:cs typeface="Arial" pitchFamily="34" charset="0"/>
                  </a:rPr>
                  <a:t>μ</a:t>
                </a:r>
                <a:r>
                  <a:rPr lang="de-DE" sz="2400" baseline="30000">
                    <a:solidFill>
                      <a:schemeClr val="accent2"/>
                    </a:solidFill>
                    <a:cs typeface="Arial" pitchFamily="34" charset="0"/>
                  </a:rPr>
                  <a:t>-</a:t>
                </a:r>
                <a:endParaRPr lang="el-GR" sz="2400" baseline="30000">
                  <a:solidFill>
                    <a:schemeClr val="accent2"/>
                  </a:solidFill>
                  <a:cs typeface="Arial" pitchFamily="34" charset="0"/>
                </a:endParaRPr>
              </a:p>
            </p:txBody>
          </p:sp>
          <p:grpSp>
            <p:nvGrpSpPr>
              <p:cNvPr id="4" name="Group 39"/>
              <p:cNvGrpSpPr>
                <a:grpSpLocks/>
              </p:cNvGrpSpPr>
              <p:nvPr/>
            </p:nvGrpSpPr>
            <p:grpSpPr bwMode="auto">
              <a:xfrm>
                <a:off x="1267" y="2644"/>
                <a:ext cx="958" cy="644"/>
                <a:chOff x="1267" y="2644"/>
                <a:chExt cx="958" cy="644"/>
              </a:xfrm>
            </p:grpSpPr>
            <p:sp>
              <p:nvSpPr>
                <p:cNvPr id="33834" name="Line 40"/>
                <p:cNvSpPr>
                  <a:spLocks noChangeShapeType="1"/>
                </p:cNvSpPr>
                <p:nvPr/>
              </p:nvSpPr>
              <p:spPr bwMode="auto">
                <a:xfrm flipV="1">
                  <a:off x="1587" y="2703"/>
                  <a:ext cx="638" cy="149"/>
                </a:xfrm>
                <a:prstGeom prst="line">
                  <a:avLst/>
                </a:prstGeom>
                <a:noFill/>
                <a:ln w="38100">
                  <a:solidFill>
                    <a:schemeClr val="accent2"/>
                  </a:solidFill>
                  <a:round/>
                  <a:headEnd/>
                  <a:tailEnd type="triangle" w="med" len="med"/>
                </a:ln>
              </p:spPr>
              <p:txBody>
                <a:bodyPr wrap="none" anchor="ctr"/>
                <a:lstStyle/>
                <a:p>
                  <a:endParaRPr lang="ru-RU"/>
                </a:p>
              </p:txBody>
            </p:sp>
            <p:sp>
              <p:nvSpPr>
                <p:cNvPr id="33835" name="Line 41"/>
                <p:cNvSpPr>
                  <a:spLocks noChangeShapeType="1"/>
                </p:cNvSpPr>
                <p:nvPr/>
              </p:nvSpPr>
              <p:spPr bwMode="auto">
                <a:xfrm>
                  <a:off x="1587" y="2849"/>
                  <a:ext cx="450" cy="439"/>
                </a:xfrm>
                <a:prstGeom prst="line">
                  <a:avLst/>
                </a:prstGeom>
                <a:noFill/>
                <a:ln w="38100">
                  <a:solidFill>
                    <a:schemeClr val="accent2"/>
                  </a:solidFill>
                  <a:round/>
                  <a:headEnd/>
                  <a:tailEnd type="triangle" w="med" len="med"/>
                </a:ln>
              </p:spPr>
              <p:txBody>
                <a:bodyPr wrap="none" anchor="ctr"/>
                <a:lstStyle/>
                <a:p>
                  <a:endParaRPr lang="ru-RU"/>
                </a:p>
              </p:txBody>
            </p:sp>
            <p:sp>
              <p:nvSpPr>
                <p:cNvPr id="33836" name="Freeform 42"/>
                <p:cNvSpPr>
                  <a:spLocks/>
                </p:cNvSpPr>
                <p:nvPr/>
              </p:nvSpPr>
              <p:spPr bwMode="auto">
                <a:xfrm rot="1100001">
                  <a:off x="1474" y="2794"/>
                  <a:ext cx="115" cy="59"/>
                </a:xfrm>
                <a:custGeom>
                  <a:avLst/>
                  <a:gdLst>
                    <a:gd name="T0" fmla="*/ 0 w 576"/>
                    <a:gd name="T1" fmla="*/ 1 h 112"/>
                    <a:gd name="T2" fmla="*/ 0 w 576"/>
                    <a:gd name="T3" fmla="*/ 1 h 112"/>
                    <a:gd name="T4" fmla="*/ 0 w 576"/>
                    <a:gd name="T5" fmla="*/ 1 h 112"/>
                    <a:gd name="T6" fmla="*/ 0 w 576"/>
                    <a:gd name="T7" fmla="*/ 1 h 112"/>
                    <a:gd name="T8" fmla="*/ 0 w 576"/>
                    <a:gd name="T9" fmla="*/ 1 h 112"/>
                    <a:gd name="T10" fmla="*/ 0 w 576"/>
                    <a:gd name="T11" fmla="*/ 1 h 112"/>
                    <a:gd name="T12" fmla="*/ 0 w 576"/>
                    <a:gd name="T13" fmla="*/ 1 h 112"/>
                    <a:gd name="T14" fmla="*/ 0 w 576"/>
                    <a:gd name="T15" fmla="*/ 1 h 112"/>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112"/>
                    <a:gd name="T26" fmla="*/ 576 w 576"/>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112">
                      <a:moveTo>
                        <a:pt x="0" y="56"/>
                      </a:moveTo>
                      <a:cubicBezTo>
                        <a:pt x="12" y="28"/>
                        <a:pt x="24" y="0"/>
                        <a:pt x="48" y="8"/>
                      </a:cubicBezTo>
                      <a:cubicBezTo>
                        <a:pt x="72" y="16"/>
                        <a:pt x="112" y="104"/>
                        <a:pt x="144" y="104"/>
                      </a:cubicBezTo>
                      <a:cubicBezTo>
                        <a:pt x="176" y="104"/>
                        <a:pt x="208" y="8"/>
                        <a:pt x="240" y="8"/>
                      </a:cubicBezTo>
                      <a:cubicBezTo>
                        <a:pt x="272" y="8"/>
                        <a:pt x="304" y="104"/>
                        <a:pt x="336" y="104"/>
                      </a:cubicBezTo>
                      <a:cubicBezTo>
                        <a:pt x="368" y="104"/>
                        <a:pt x="400" y="8"/>
                        <a:pt x="432" y="8"/>
                      </a:cubicBezTo>
                      <a:cubicBezTo>
                        <a:pt x="464" y="8"/>
                        <a:pt x="504" y="96"/>
                        <a:pt x="528" y="104"/>
                      </a:cubicBezTo>
                      <a:cubicBezTo>
                        <a:pt x="552" y="112"/>
                        <a:pt x="576" y="64"/>
                        <a:pt x="576" y="56"/>
                      </a:cubicBezTo>
                    </a:path>
                  </a:pathLst>
                </a:custGeom>
                <a:noFill/>
                <a:ln w="28575" cmpd="sng">
                  <a:solidFill>
                    <a:schemeClr val="accent2"/>
                  </a:solidFill>
                  <a:round/>
                  <a:headEnd/>
                  <a:tailEnd/>
                </a:ln>
              </p:spPr>
              <p:txBody>
                <a:bodyPr wrap="none" anchor="ctr"/>
                <a:lstStyle/>
                <a:p>
                  <a:endParaRPr lang="ru-RU"/>
                </a:p>
              </p:txBody>
            </p:sp>
            <p:grpSp>
              <p:nvGrpSpPr>
                <p:cNvPr id="5" name="Group 43"/>
                <p:cNvGrpSpPr>
                  <a:grpSpLocks/>
                </p:cNvGrpSpPr>
                <p:nvPr/>
              </p:nvGrpSpPr>
              <p:grpSpPr bwMode="auto">
                <a:xfrm>
                  <a:off x="1267" y="2644"/>
                  <a:ext cx="226" cy="408"/>
                  <a:chOff x="2784" y="2136"/>
                  <a:chExt cx="581" cy="1068"/>
                </a:xfrm>
              </p:grpSpPr>
              <p:grpSp>
                <p:nvGrpSpPr>
                  <p:cNvPr id="6" name="Group 44"/>
                  <p:cNvGrpSpPr>
                    <a:grpSpLocks/>
                  </p:cNvGrpSpPr>
                  <p:nvPr/>
                </p:nvGrpSpPr>
                <p:grpSpPr bwMode="auto">
                  <a:xfrm>
                    <a:off x="2784" y="2136"/>
                    <a:ext cx="528" cy="432"/>
                    <a:chOff x="2784" y="2136"/>
                    <a:chExt cx="528" cy="432"/>
                  </a:xfrm>
                </p:grpSpPr>
                <p:sp>
                  <p:nvSpPr>
                    <p:cNvPr id="33840" name="Line 45"/>
                    <p:cNvSpPr>
                      <a:spLocks noChangeShapeType="1"/>
                    </p:cNvSpPr>
                    <p:nvPr/>
                  </p:nvSpPr>
                  <p:spPr bwMode="auto">
                    <a:xfrm>
                      <a:off x="3168" y="2472"/>
                      <a:ext cx="144" cy="48"/>
                    </a:xfrm>
                    <a:prstGeom prst="line">
                      <a:avLst/>
                    </a:prstGeom>
                    <a:noFill/>
                    <a:ln w="76200">
                      <a:solidFill>
                        <a:srgbClr val="000099"/>
                      </a:solidFill>
                      <a:round/>
                      <a:headEnd/>
                      <a:tailEnd/>
                    </a:ln>
                  </p:spPr>
                  <p:txBody>
                    <a:bodyPr wrap="none" anchor="ctr"/>
                    <a:lstStyle/>
                    <a:p>
                      <a:endParaRPr lang="ru-RU"/>
                    </a:p>
                  </p:txBody>
                </p:sp>
                <p:sp>
                  <p:nvSpPr>
                    <p:cNvPr id="33841" name="Line 46"/>
                    <p:cNvSpPr>
                      <a:spLocks noChangeShapeType="1"/>
                    </p:cNvSpPr>
                    <p:nvPr/>
                  </p:nvSpPr>
                  <p:spPr bwMode="auto">
                    <a:xfrm>
                      <a:off x="2880" y="2136"/>
                      <a:ext cx="288" cy="336"/>
                    </a:xfrm>
                    <a:prstGeom prst="line">
                      <a:avLst/>
                    </a:prstGeom>
                    <a:noFill/>
                    <a:ln w="28575">
                      <a:solidFill>
                        <a:srgbClr val="1C0888"/>
                      </a:solidFill>
                      <a:round/>
                      <a:headEnd/>
                      <a:tailEnd/>
                    </a:ln>
                  </p:spPr>
                  <p:txBody>
                    <a:bodyPr wrap="none" anchor="ctr"/>
                    <a:lstStyle/>
                    <a:p>
                      <a:endParaRPr lang="ru-RU"/>
                    </a:p>
                  </p:txBody>
                </p:sp>
                <p:sp>
                  <p:nvSpPr>
                    <p:cNvPr id="33842" name="Line 47"/>
                    <p:cNvSpPr>
                      <a:spLocks noChangeShapeType="1"/>
                    </p:cNvSpPr>
                    <p:nvPr/>
                  </p:nvSpPr>
                  <p:spPr bwMode="auto">
                    <a:xfrm flipV="1">
                      <a:off x="2784" y="2472"/>
                      <a:ext cx="384" cy="96"/>
                    </a:xfrm>
                    <a:prstGeom prst="line">
                      <a:avLst/>
                    </a:prstGeom>
                    <a:noFill/>
                    <a:ln w="28575">
                      <a:solidFill>
                        <a:srgbClr val="1C0888"/>
                      </a:solidFill>
                      <a:round/>
                      <a:headEnd/>
                      <a:tailEnd/>
                    </a:ln>
                  </p:spPr>
                  <p:txBody>
                    <a:bodyPr wrap="none" anchor="ctr"/>
                    <a:lstStyle/>
                    <a:p>
                      <a:endParaRPr lang="ru-RU"/>
                    </a:p>
                  </p:txBody>
                </p:sp>
              </p:grpSp>
              <p:sp>
                <p:nvSpPr>
                  <p:cNvPr id="33839" name="Text Box 48"/>
                  <p:cNvSpPr txBox="1">
                    <a:spLocks noChangeArrowheads="1"/>
                  </p:cNvSpPr>
                  <p:nvPr/>
                </p:nvSpPr>
                <p:spPr bwMode="auto">
                  <a:xfrm>
                    <a:off x="3068" y="2448"/>
                    <a:ext cx="297" cy="756"/>
                  </a:xfrm>
                  <a:prstGeom prst="rect">
                    <a:avLst/>
                  </a:prstGeom>
                  <a:noFill/>
                  <a:ln w="9525">
                    <a:noFill/>
                    <a:miter lim="800000"/>
                    <a:headEnd/>
                    <a:tailEnd/>
                  </a:ln>
                </p:spPr>
                <p:txBody>
                  <a:bodyPr>
                    <a:spAutoFit/>
                  </a:bodyPr>
                  <a:lstStyle/>
                  <a:p>
                    <a:pPr eaLnBrk="0" hangingPunct="0">
                      <a:spcBef>
                        <a:spcPct val="50000"/>
                      </a:spcBef>
                    </a:pPr>
                    <a:r>
                      <a:rPr lang="de-DE" sz="2400">
                        <a:solidFill>
                          <a:schemeClr val="accent2"/>
                        </a:solidFill>
                        <a:latin typeface="Symbol" pitchFamily="18" charset="2"/>
                      </a:rPr>
                      <a:t>r</a:t>
                    </a:r>
                    <a:endParaRPr lang="de-DE" sz="2400">
                      <a:solidFill>
                        <a:schemeClr val="accent2"/>
                      </a:solidFill>
                    </a:endParaRPr>
                  </a:p>
                </p:txBody>
              </p:sp>
            </p:grpSp>
          </p:grpSp>
        </p:grpSp>
      </p:grpSp>
      <p:sp>
        <p:nvSpPr>
          <p:cNvPr id="51" name="Text Box 58"/>
          <p:cNvSpPr txBox="1">
            <a:spLocks noChangeArrowheads="1"/>
          </p:cNvSpPr>
          <p:nvPr/>
        </p:nvSpPr>
        <p:spPr bwMode="auto">
          <a:xfrm>
            <a:off x="928688" y="5715000"/>
            <a:ext cx="3276600" cy="666750"/>
          </a:xfrm>
          <a:prstGeom prst="rect">
            <a:avLst/>
          </a:prstGeom>
          <a:noFill/>
          <a:ln w="9525">
            <a:noFill/>
            <a:miter lim="800000"/>
            <a:headEnd/>
            <a:tailEnd/>
          </a:ln>
        </p:spPr>
        <p:txBody>
          <a:bodyPr>
            <a:spAutoFit/>
          </a:bodyPr>
          <a:lstStyle/>
          <a:p>
            <a:pPr>
              <a:spcBef>
                <a:spcPct val="50000"/>
              </a:spcBef>
            </a:pPr>
            <a:r>
              <a:rPr lang="de-DE" sz="2800"/>
              <a:t>no measurements between </a:t>
            </a:r>
          </a:p>
          <a:p>
            <a:r>
              <a:rPr lang="de-DE" sz="2800"/>
              <a:t>2-40 AGeV beam energy yet</a:t>
            </a:r>
            <a:r>
              <a:rPr lang="de-DE"/>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09600"/>
            <a:ext cx="7772400" cy="658813"/>
          </a:xfrm>
        </p:spPr>
        <p:txBody>
          <a:bodyPr/>
          <a:lstStyle/>
          <a:p>
            <a:pPr eaLnBrk="1" hangingPunct="1"/>
            <a:r>
              <a:rPr lang="en-US" sz="3200" b="1" smtClean="0"/>
              <a:t>Physics Motivation</a:t>
            </a:r>
          </a:p>
        </p:txBody>
      </p:sp>
      <p:sp>
        <p:nvSpPr>
          <p:cNvPr id="34819" name="Rectangle 3"/>
          <p:cNvSpPr>
            <a:spLocks noGrp="1" noChangeArrowheads="1"/>
          </p:cNvSpPr>
          <p:nvPr>
            <p:ph type="body" idx="1"/>
          </p:nvPr>
        </p:nvSpPr>
        <p:spPr>
          <a:xfrm>
            <a:off x="250825" y="1600200"/>
            <a:ext cx="4043363" cy="4525963"/>
          </a:xfrm>
        </p:spPr>
        <p:txBody>
          <a:bodyPr/>
          <a:lstStyle/>
          <a:p>
            <a:endParaRPr lang="en-GB" sz="2400" b="1" dirty="0" smtClean="0">
              <a:sym typeface="Symbol" pitchFamily="18" charset="2"/>
            </a:endParaRPr>
          </a:p>
          <a:p>
            <a:r>
              <a:rPr lang="en-US" sz="2400" dirty="0" smtClean="0"/>
              <a:t>Are we able to observe unambiguous signals from the most compressed region of the system?</a:t>
            </a:r>
          </a:p>
          <a:p>
            <a:r>
              <a:rPr lang="en-GB" sz="2400" baseline="-25000" dirty="0" smtClean="0">
                <a:sym typeface="Symbol" pitchFamily="18" charset="2"/>
              </a:rPr>
              <a:t> </a:t>
            </a:r>
            <a:r>
              <a:rPr lang="en-GB" sz="2400" dirty="0" smtClean="0">
                <a:sym typeface="Symbol" pitchFamily="18" charset="2"/>
              </a:rPr>
              <a:t>in-medium modifications of hadrons [,, </a:t>
            </a:r>
            <a:r>
              <a:rPr lang="en-GB" sz="2400" dirty="0" err="1" smtClean="0">
                <a:sym typeface="Symbol" pitchFamily="18" charset="2"/>
              </a:rPr>
              <a:t>e</a:t>
            </a:r>
            <a:r>
              <a:rPr lang="en-GB" sz="2400" baseline="30000" dirty="0" err="1" smtClean="0">
                <a:sym typeface="Symbol" pitchFamily="18" charset="2"/>
              </a:rPr>
              <a:t>+</a:t>
            </a:r>
            <a:r>
              <a:rPr lang="en-GB" sz="2400" dirty="0" err="1" smtClean="0">
                <a:sym typeface="Symbol" pitchFamily="18" charset="2"/>
              </a:rPr>
              <a:t>e</a:t>
            </a:r>
            <a:r>
              <a:rPr lang="en-GB" sz="2400" baseline="30000" dirty="0" smtClean="0">
                <a:sym typeface="Symbol" pitchFamily="18" charset="2"/>
              </a:rPr>
              <a:t>-</a:t>
            </a:r>
            <a:r>
              <a:rPr lang="en-GB" sz="2400" dirty="0" smtClean="0">
                <a:sym typeface="Symbol" pitchFamily="18" charset="2"/>
              </a:rPr>
              <a:t>(</a:t>
            </a:r>
            <a:r>
              <a:rPr lang="el-GR" sz="2400" dirty="0" smtClean="0">
                <a:sym typeface="Symbol" pitchFamily="18" charset="2"/>
              </a:rPr>
              <a:t>μ</a:t>
            </a:r>
            <a:r>
              <a:rPr lang="de-DE" sz="2400" baseline="30000" dirty="0" smtClean="0">
                <a:sym typeface="Symbol" pitchFamily="18" charset="2"/>
              </a:rPr>
              <a:t>+</a:t>
            </a:r>
            <a:r>
              <a:rPr lang="el-GR" sz="2400" dirty="0" smtClean="0">
                <a:sym typeface="Symbol" pitchFamily="18" charset="2"/>
              </a:rPr>
              <a:t>μ</a:t>
            </a:r>
            <a:r>
              <a:rPr lang="de-DE" sz="2400" baseline="30000" dirty="0" smtClean="0">
                <a:sym typeface="Symbol" pitchFamily="18" charset="2"/>
              </a:rPr>
              <a:t>-</a:t>
            </a:r>
            <a:r>
              <a:rPr lang="de-DE" sz="2400" dirty="0" smtClean="0">
                <a:sym typeface="Symbol" pitchFamily="18" charset="2"/>
              </a:rPr>
              <a:t>)</a:t>
            </a:r>
            <a:r>
              <a:rPr lang="en-GB" sz="2400" dirty="0" smtClean="0">
                <a:sym typeface="Symbol" pitchFamily="18" charset="2"/>
              </a:rPr>
              <a:t>]</a:t>
            </a:r>
          </a:p>
          <a:p>
            <a:pPr eaLnBrk="1" hangingPunct="1"/>
            <a:endParaRPr lang="en-US" sz="2800" dirty="0" smtClean="0"/>
          </a:p>
        </p:txBody>
      </p:sp>
      <p:pic>
        <p:nvPicPr>
          <p:cNvPr id="34820" name="Picture 4"/>
          <p:cNvPicPr>
            <a:picLocks noChangeAspect="1" noChangeArrowheads="1"/>
          </p:cNvPicPr>
          <p:nvPr/>
        </p:nvPicPr>
        <p:blipFill>
          <a:blip r:embed="rId3" cstate="print"/>
          <a:srcRect l="5893" t="40634" r="15863" b="3160"/>
          <a:stretch>
            <a:fillRect/>
          </a:stretch>
        </p:blipFill>
        <p:spPr bwMode="auto">
          <a:xfrm>
            <a:off x="4787900" y="1924050"/>
            <a:ext cx="4102100" cy="4170363"/>
          </a:xfrm>
          <a:prstGeom prst="rect">
            <a:avLst/>
          </a:prstGeom>
          <a:noFill/>
          <a:ln w="9525">
            <a:noFill/>
            <a:miter lim="800000"/>
            <a:headEnd/>
            <a:tailEnd/>
          </a:ln>
        </p:spPr>
      </p:pic>
      <p:sp>
        <p:nvSpPr>
          <p:cNvPr id="34821" name="Text Box 5"/>
          <p:cNvSpPr txBox="1">
            <a:spLocks noChangeArrowheads="1"/>
          </p:cNvSpPr>
          <p:nvPr/>
        </p:nvSpPr>
        <p:spPr bwMode="auto">
          <a:xfrm>
            <a:off x="5148263" y="1700213"/>
            <a:ext cx="3673475" cy="366712"/>
          </a:xfrm>
          <a:prstGeom prst="rect">
            <a:avLst/>
          </a:prstGeom>
          <a:noFill/>
          <a:ln w="9525">
            <a:noFill/>
            <a:miter lim="800000"/>
            <a:headEnd/>
            <a:tailEnd/>
          </a:ln>
        </p:spPr>
        <p:txBody>
          <a:bodyPr>
            <a:spAutoFit/>
          </a:bodyPr>
          <a:lstStyle/>
          <a:p>
            <a:pPr>
              <a:spcBef>
                <a:spcPct val="50000"/>
              </a:spcBef>
            </a:pPr>
            <a:r>
              <a:rPr lang="en-US" baseline="0" dirty="0">
                <a:solidFill>
                  <a:schemeClr val="tx1"/>
                </a:solidFill>
              </a:rPr>
              <a:t>Central </a:t>
            </a:r>
            <a:r>
              <a:rPr lang="en-US" baseline="0" dirty="0" err="1">
                <a:solidFill>
                  <a:schemeClr val="tx1"/>
                </a:solidFill>
              </a:rPr>
              <a:t>Au+Au</a:t>
            </a:r>
            <a:r>
              <a:rPr lang="en-US" baseline="0" dirty="0">
                <a:solidFill>
                  <a:schemeClr val="tx1"/>
                </a:solidFill>
              </a:rPr>
              <a:t>/</a:t>
            </a:r>
            <a:r>
              <a:rPr lang="en-US" baseline="0" dirty="0" err="1">
                <a:solidFill>
                  <a:schemeClr val="tx1"/>
                </a:solidFill>
              </a:rPr>
              <a:t>Pb+Pb</a:t>
            </a:r>
            <a:r>
              <a:rPr lang="en-US" baseline="0" dirty="0">
                <a:solidFill>
                  <a:schemeClr val="tx1"/>
                </a:solidFill>
              </a:rPr>
              <a:t> collisions</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1676400" y="228600"/>
            <a:ext cx="6324600" cy="685800"/>
          </a:xfrm>
        </p:spPr>
        <p:txBody>
          <a:bodyPr/>
          <a:lstStyle/>
          <a:p>
            <a:pPr eaLnBrk="1" hangingPunct="1">
              <a:defRPr/>
            </a:pPr>
            <a:r>
              <a:rPr lang="de-DE" sz="2400" b="1" smtClean="0">
                <a:solidFill>
                  <a:srgbClr val="FF0000"/>
                </a:solidFill>
                <a:effectLst>
                  <a:outerShdw blurRad="38100" dist="38100" dir="2700000" algn="tl">
                    <a:srgbClr val="C0C0C0"/>
                  </a:outerShdw>
                </a:effectLst>
              </a:rPr>
              <a:t>Modelling of in-medium spectral functions for vector mesons</a:t>
            </a:r>
          </a:p>
        </p:txBody>
      </p:sp>
      <p:sp>
        <p:nvSpPr>
          <p:cNvPr id="429059" name="Line 3"/>
          <p:cNvSpPr>
            <a:spLocks noChangeShapeType="1"/>
          </p:cNvSpPr>
          <p:nvPr/>
        </p:nvSpPr>
        <p:spPr bwMode="auto">
          <a:xfrm>
            <a:off x="533400" y="1066800"/>
            <a:ext cx="8305800" cy="0"/>
          </a:xfrm>
          <a:prstGeom prst="line">
            <a:avLst/>
          </a:prstGeom>
          <a:noFill/>
          <a:ln w="36000">
            <a:solidFill>
              <a:srgbClr val="000080"/>
            </a:solidFill>
            <a:round/>
            <a:headEnd/>
            <a:tailEnd/>
          </a:ln>
        </p:spPr>
        <p:txBody>
          <a:bodyPr/>
          <a:lstStyle/>
          <a:p>
            <a:pPr>
              <a:defRPr/>
            </a:pPr>
            <a:endParaRPr lang="ru-RU">
              <a:effectLst>
                <a:outerShdw blurRad="38100" dist="38100" dir="2700000" algn="tl">
                  <a:srgbClr val="000000">
                    <a:alpha val="43137"/>
                  </a:srgbClr>
                </a:outerShdw>
              </a:effectLst>
            </a:endParaRPr>
          </a:p>
        </p:txBody>
      </p:sp>
      <p:sp>
        <p:nvSpPr>
          <p:cNvPr id="429060" name="Rectangle 4"/>
          <p:cNvSpPr>
            <a:spLocks noChangeAspect="1" noChangeArrowheads="1"/>
          </p:cNvSpPr>
          <p:nvPr/>
        </p:nvSpPr>
        <p:spPr bwMode="auto">
          <a:xfrm>
            <a:off x="304800" y="1143000"/>
            <a:ext cx="8686800" cy="1146175"/>
          </a:xfrm>
          <a:prstGeom prst="rect">
            <a:avLst/>
          </a:prstGeom>
          <a:noFill/>
          <a:ln w="38100">
            <a:noFill/>
            <a:miter lim="800000"/>
            <a:headEnd/>
            <a:tailEnd/>
          </a:ln>
          <a:effectLst/>
        </p:spPr>
        <p:txBody>
          <a:bodyPr>
            <a:spAutoFit/>
          </a:bodyPr>
          <a:lstStyle/>
          <a:p>
            <a:pPr>
              <a:defRPr/>
            </a:pPr>
            <a:r>
              <a:rPr lang="de-DE" baseline="0">
                <a:solidFill>
                  <a:srgbClr val="006600"/>
                </a:solidFill>
                <a:effectLst>
                  <a:outerShdw blurRad="38100" dist="38100" dir="2700000" algn="tl">
                    <a:srgbClr val="C0C0C0"/>
                  </a:outerShdw>
                </a:effectLst>
              </a:rPr>
              <a:t>			 In-medium scenarios:</a:t>
            </a:r>
          </a:p>
          <a:p>
            <a:pPr>
              <a:defRPr/>
            </a:pPr>
            <a:r>
              <a:rPr lang="de-DE" sz="1600" baseline="0">
                <a:solidFill>
                  <a:schemeClr val="accent2"/>
                </a:solidFill>
                <a:effectLst>
                  <a:outerShdw blurRad="38100" dist="38100" dir="2700000" algn="tl">
                    <a:srgbClr val="C0C0C0"/>
                  </a:outerShdw>
                </a:effectLst>
              </a:rPr>
              <a:t>        </a:t>
            </a:r>
            <a:r>
              <a:rPr lang="de-DE" baseline="0">
                <a:effectLst>
                  <a:outerShdw blurRad="38100" dist="38100" dir="2700000" algn="tl">
                    <a:srgbClr val="C0C0C0"/>
                  </a:outerShdw>
                </a:effectLst>
              </a:rPr>
              <a:t>dropping mass                collisional broadening              dropping mass + coll. broad.</a:t>
            </a:r>
            <a:r>
              <a:rPr lang="de-DE" sz="1600" baseline="0">
                <a:solidFill>
                  <a:schemeClr val="accent2"/>
                </a:solidFill>
                <a:effectLst>
                  <a:outerShdw blurRad="38100" dist="38100" dir="2700000" algn="tl">
                    <a:srgbClr val="C0C0C0"/>
                  </a:outerShdw>
                </a:effectLst>
              </a:rPr>
              <a:t> </a:t>
            </a:r>
          </a:p>
          <a:p>
            <a:pPr>
              <a:buClr>
                <a:srgbClr val="FF0000"/>
              </a:buClr>
              <a:defRPr/>
            </a:pPr>
            <a:r>
              <a:rPr lang="de-DE" sz="1600" baseline="0">
                <a:solidFill>
                  <a:schemeClr val="accent2"/>
                </a:solidFill>
                <a:effectLst>
                  <a:outerShdw blurRad="38100" dist="38100" dir="2700000" algn="tl">
                    <a:srgbClr val="C0C0C0"/>
                  </a:outerShdw>
                </a:effectLst>
              </a:rPr>
              <a:t>            m*=m</a:t>
            </a:r>
            <a:r>
              <a:rPr lang="de-DE" sz="1600" baseline="-25000">
                <a:solidFill>
                  <a:schemeClr val="accent2"/>
                </a:solidFill>
                <a:effectLst>
                  <a:outerShdw blurRad="38100" dist="38100" dir="2700000" algn="tl">
                    <a:srgbClr val="C0C0C0"/>
                  </a:outerShdw>
                </a:effectLst>
              </a:rPr>
              <a:t>0</a:t>
            </a:r>
            <a:r>
              <a:rPr lang="de-DE" sz="1600" baseline="0">
                <a:solidFill>
                  <a:schemeClr val="accent2"/>
                </a:solidFill>
                <a:effectLst>
                  <a:outerShdw blurRad="38100" dist="38100" dir="2700000" algn="tl">
                    <a:srgbClr val="C0C0C0"/>
                  </a:outerShdw>
                </a:effectLst>
              </a:rPr>
              <a:t>(1-</a:t>
            </a:r>
            <a:r>
              <a:rPr lang="de-DE" sz="1600" baseline="0">
                <a:solidFill>
                  <a:schemeClr val="accent2"/>
                </a:solidFill>
                <a:effectLst>
                  <a:outerShdw blurRad="38100" dist="38100" dir="2700000" algn="tl">
                    <a:srgbClr val="C0C0C0"/>
                  </a:outerShdw>
                </a:effectLst>
                <a:latin typeface="Symbol" pitchFamily="18" charset="2"/>
              </a:rPr>
              <a:t>a r/r</a:t>
            </a:r>
            <a:r>
              <a:rPr lang="de-DE" sz="1600">
                <a:solidFill>
                  <a:schemeClr val="accent2"/>
                </a:solidFill>
                <a:effectLst>
                  <a:outerShdw blurRad="38100" dist="38100" dir="2700000" algn="tl">
                    <a:srgbClr val="C0C0C0"/>
                  </a:outerShdw>
                </a:effectLst>
                <a:latin typeface="Symbol" pitchFamily="18" charset="2"/>
              </a:rPr>
              <a:t>0</a:t>
            </a:r>
            <a:r>
              <a:rPr lang="de-DE" sz="1600" baseline="0">
                <a:solidFill>
                  <a:schemeClr val="accent2"/>
                </a:solidFill>
                <a:effectLst>
                  <a:outerShdw blurRad="38100" dist="38100" dir="2700000" algn="tl">
                    <a:srgbClr val="C0C0C0"/>
                  </a:outerShdw>
                </a:effectLst>
              </a:rPr>
              <a:t>)                  </a:t>
            </a:r>
            <a:r>
              <a:rPr lang="de-DE" sz="1600" baseline="0">
                <a:solidFill>
                  <a:schemeClr val="accent2"/>
                </a:solidFill>
                <a:effectLst>
                  <a:outerShdw blurRad="38100" dist="38100" dir="2700000" algn="tl">
                    <a:srgbClr val="C0C0C0"/>
                  </a:outerShdw>
                </a:effectLst>
                <a:latin typeface="Symbol" pitchFamily="18" charset="2"/>
              </a:rPr>
              <a:t>G</a:t>
            </a:r>
            <a:r>
              <a:rPr lang="de-DE" sz="1600" baseline="0">
                <a:solidFill>
                  <a:schemeClr val="accent2"/>
                </a:solidFill>
                <a:effectLst>
                  <a:outerShdw blurRad="38100" dist="38100" dir="2700000" algn="tl">
                    <a:srgbClr val="C0C0C0"/>
                  </a:outerShdw>
                </a:effectLst>
              </a:rPr>
              <a:t>(M,</a:t>
            </a:r>
            <a:r>
              <a:rPr lang="de-DE" sz="1600" baseline="0">
                <a:solidFill>
                  <a:schemeClr val="accent2"/>
                </a:solidFill>
                <a:effectLst>
                  <a:outerShdw blurRad="38100" dist="38100" dir="2700000" algn="tl">
                    <a:srgbClr val="C0C0C0"/>
                  </a:outerShdw>
                </a:effectLst>
                <a:latin typeface="Symbol" pitchFamily="18" charset="2"/>
              </a:rPr>
              <a:t>r</a:t>
            </a:r>
            <a:r>
              <a:rPr lang="de-DE" sz="1600" baseline="0">
                <a:solidFill>
                  <a:schemeClr val="accent2"/>
                </a:solidFill>
                <a:effectLst>
                  <a:outerShdw blurRad="38100" dist="38100" dir="2700000" algn="tl">
                    <a:srgbClr val="C0C0C0"/>
                  </a:outerShdw>
                </a:effectLst>
              </a:rPr>
              <a:t>)=</a:t>
            </a:r>
            <a:r>
              <a:rPr lang="de-DE" sz="1600" baseline="0">
                <a:solidFill>
                  <a:schemeClr val="accent2"/>
                </a:solidFill>
                <a:effectLst>
                  <a:outerShdw blurRad="38100" dist="38100" dir="2700000" algn="tl">
                    <a:srgbClr val="C0C0C0"/>
                  </a:outerShdw>
                </a:effectLst>
                <a:latin typeface="Symbol" pitchFamily="18" charset="2"/>
              </a:rPr>
              <a:t>G</a:t>
            </a:r>
            <a:r>
              <a:rPr lang="de-DE" sz="1600" baseline="-14000">
                <a:solidFill>
                  <a:schemeClr val="accent2"/>
                </a:solidFill>
                <a:effectLst>
                  <a:outerShdw blurRad="38100" dist="38100" dir="2700000" algn="tl">
                    <a:srgbClr val="C0C0C0"/>
                  </a:outerShdw>
                </a:effectLst>
              </a:rPr>
              <a:t>vac</a:t>
            </a:r>
            <a:r>
              <a:rPr lang="de-DE" sz="1600" baseline="0">
                <a:solidFill>
                  <a:schemeClr val="accent2"/>
                </a:solidFill>
                <a:effectLst>
                  <a:outerShdw blurRad="38100" dist="38100" dir="2700000" algn="tl">
                    <a:srgbClr val="C0C0C0"/>
                  </a:outerShdw>
                </a:effectLst>
              </a:rPr>
              <a:t>(M)+</a:t>
            </a:r>
            <a:r>
              <a:rPr lang="de-DE" sz="1600" baseline="0">
                <a:solidFill>
                  <a:schemeClr val="accent2"/>
                </a:solidFill>
                <a:effectLst>
                  <a:outerShdw blurRad="38100" dist="38100" dir="2700000" algn="tl">
                    <a:srgbClr val="C0C0C0"/>
                  </a:outerShdw>
                </a:effectLst>
                <a:latin typeface="Symbol" pitchFamily="18" charset="2"/>
              </a:rPr>
              <a:t>G</a:t>
            </a:r>
            <a:r>
              <a:rPr lang="de-DE" sz="1600" baseline="-16000">
                <a:solidFill>
                  <a:schemeClr val="accent2"/>
                </a:solidFill>
                <a:effectLst>
                  <a:outerShdw blurRad="38100" dist="38100" dir="2700000" algn="tl">
                    <a:srgbClr val="C0C0C0"/>
                  </a:outerShdw>
                </a:effectLst>
              </a:rPr>
              <a:t>CB</a:t>
            </a:r>
            <a:r>
              <a:rPr lang="de-DE" sz="1600" baseline="0">
                <a:solidFill>
                  <a:schemeClr val="accent2"/>
                </a:solidFill>
                <a:effectLst>
                  <a:outerShdw blurRad="38100" dist="38100" dir="2700000" algn="tl">
                    <a:srgbClr val="C0C0C0"/>
                  </a:outerShdw>
                </a:effectLst>
              </a:rPr>
              <a:t>(M,</a:t>
            </a:r>
            <a:r>
              <a:rPr lang="de-DE" sz="1600" baseline="0">
                <a:solidFill>
                  <a:schemeClr val="accent2"/>
                </a:solidFill>
                <a:effectLst>
                  <a:outerShdw blurRad="38100" dist="38100" dir="2700000" algn="tl">
                    <a:srgbClr val="C0C0C0"/>
                  </a:outerShdw>
                </a:effectLst>
                <a:latin typeface="Symbol" pitchFamily="18" charset="2"/>
              </a:rPr>
              <a:t>r</a:t>
            </a:r>
            <a:r>
              <a:rPr lang="de-DE" sz="1600" baseline="0">
                <a:solidFill>
                  <a:schemeClr val="accent2"/>
                </a:solidFill>
                <a:effectLst>
                  <a:outerShdw blurRad="38100" dist="38100" dir="2700000" algn="tl">
                    <a:srgbClr val="C0C0C0"/>
                  </a:outerShdw>
                </a:effectLst>
              </a:rPr>
              <a:t>)             m* &amp; </a:t>
            </a:r>
            <a:r>
              <a:rPr lang="de-DE" sz="1600" baseline="0">
                <a:solidFill>
                  <a:schemeClr val="accent2"/>
                </a:solidFill>
                <a:effectLst>
                  <a:outerShdw blurRad="38100" dist="38100" dir="2700000" algn="tl">
                    <a:srgbClr val="C0C0C0"/>
                  </a:outerShdw>
                </a:effectLst>
                <a:latin typeface="Symbol" pitchFamily="18" charset="2"/>
              </a:rPr>
              <a:t>G</a:t>
            </a:r>
            <a:r>
              <a:rPr lang="de-DE" sz="1600" baseline="-16000">
                <a:solidFill>
                  <a:schemeClr val="accent2"/>
                </a:solidFill>
                <a:effectLst>
                  <a:outerShdw blurRad="38100" dist="38100" dir="2700000" algn="tl">
                    <a:srgbClr val="C0C0C0"/>
                  </a:outerShdw>
                </a:effectLst>
              </a:rPr>
              <a:t>CB</a:t>
            </a:r>
            <a:r>
              <a:rPr lang="de-DE" sz="1600" baseline="0">
                <a:solidFill>
                  <a:schemeClr val="accent2"/>
                </a:solidFill>
                <a:effectLst>
                  <a:outerShdw blurRad="38100" dist="38100" dir="2700000" algn="tl">
                    <a:srgbClr val="C0C0C0"/>
                  </a:outerShdw>
                </a:effectLst>
              </a:rPr>
              <a:t>(M,</a:t>
            </a:r>
            <a:r>
              <a:rPr lang="de-DE" sz="1600" baseline="0">
                <a:solidFill>
                  <a:schemeClr val="accent2"/>
                </a:solidFill>
                <a:effectLst>
                  <a:outerShdw blurRad="38100" dist="38100" dir="2700000" algn="tl">
                    <a:srgbClr val="C0C0C0"/>
                  </a:outerShdw>
                </a:effectLst>
                <a:latin typeface="Symbol" pitchFamily="18" charset="2"/>
              </a:rPr>
              <a:t>r)</a:t>
            </a:r>
          </a:p>
        </p:txBody>
      </p:sp>
      <p:sp>
        <p:nvSpPr>
          <p:cNvPr id="429061" name="Rectangle 5"/>
          <p:cNvSpPr>
            <a:spLocks noChangeArrowheads="1"/>
          </p:cNvSpPr>
          <p:nvPr/>
        </p:nvSpPr>
        <p:spPr bwMode="auto">
          <a:xfrm>
            <a:off x="2819400" y="2330450"/>
            <a:ext cx="5391150" cy="336550"/>
          </a:xfrm>
          <a:prstGeom prst="rect">
            <a:avLst/>
          </a:prstGeom>
          <a:noFill/>
          <a:ln w="38100">
            <a:noFill/>
            <a:miter lim="800000"/>
            <a:headEnd/>
            <a:tailEnd/>
          </a:ln>
          <a:effectLst/>
        </p:spPr>
        <p:txBody>
          <a:bodyPr>
            <a:spAutoFit/>
          </a:bodyPr>
          <a:lstStyle/>
          <a:p>
            <a:pPr>
              <a:buClr>
                <a:srgbClr val="FF0000"/>
              </a:buClr>
              <a:defRPr/>
            </a:pPr>
            <a:r>
              <a:rPr lang="de-DE" sz="1600" baseline="0" dirty="0" err="1">
                <a:effectLst>
                  <a:outerShdw blurRad="38100" dist="38100" dir="2700000" algn="tl">
                    <a:srgbClr val="C0C0C0"/>
                  </a:outerShdw>
                </a:effectLst>
              </a:rPr>
              <a:t>Collisional</a:t>
            </a:r>
            <a:r>
              <a:rPr lang="de-DE" sz="1600" baseline="0" dirty="0">
                <a:effectLst>
                  <a:outerShdw blurRad="38100" dist="38100" dir="2700000" algn="tl">
                    <a:srgbClr val="C0C0C0"/>
                  </a:outerShdw>
                </a:effectLst>
              </a:rPr>
              <a:t> </a:t>
            </a:r>
            <a:r>
              <a:rPr lang="de-DE" sz="1600" baseline="0" dirty="0" err="1">
                <a:effectLst>
                  <a:outerShdw blurRad="38100" dist="38100" dir="2700000" algn="tl">
                    <a:srgbClr val="C0C0C0"/>
                  </a:outerShdw>
                </a:effectLst>
              </a:rPr>
              <a:t>width</a:t>
            </a:r>
            <a:r>
              <a:rPr lang="de-DE" sz="1600" baseline="0" dirty="0">
                <a:solidFill>
                  <a:schemeClr val="accent2"/>
                </a:solidFill>
                <a:effectLst>
                  <a:outerShdw blurRad="38100" dist="38100" dir="2700000" algn="tl">
                    <a:srgbClr val="C0C0C0"/>
                  </a:outerShdw>
                </a:effectLst>
                <a:latin typeface="Symbol" pitchFamily="18" charset="2"/>
              </a:rPr>
              <a:t> G</a:t>
            </a:r>
            <a:r>
              <a:rPr lang="de-DE" sz="1600" baseline="-16000" dirty="0">
                <a:solidFill>
                  <a:schemeClr val="accent2"/>
                </a:solidFill>
                <a:effectLst>
                  <a:outerShdw blurRad="38100" dist="38100" dir="2700000" algn="tl">
                    <a:srgbClr val="C0C0C0"/>
                  </a:outerShdw>
                </a:effectLst>
              </a:rPr>
              <a:t>CB</a:t>
            </a:r>
            <a:r>
              <a:rPr lang="de-DE" sz="1600" baseline="0" dirty="0">
                <a:solidFill>
                  <a:schemeClr val="accent2"/>
                </a:solidFill>
                <a:effectLst>
                  <a:outerShdw blurRad="38100" dist="38100" dir="2700000" algn="tl">
                    <a:srgbClr val="C0C0C0"/>
                  </a:outerShdw>
                </a:effectLst>
              </a:rPr>
              <a:t>(</a:t>
            </a:r>
            <a:r>
              <a:rPr lang="de-DE" sz="1600" baseline="0" dirty="0" err="1">
                <a:solidFill>
                  <a:schemeClr val="accent2"/>
                </a:solidFill>
                <a:effectLst>
                  <a:outerShdw blurRad="38100" dist="38100" dir="2700000" algn="tl">
                    <a:srgbClr val="C0C0C0"/>
                  </a:outerShdw>
                </a:effectLst>
              </a:rPr>
              <a:t>M,</a:t>
            </a:r>
            <a:r>
              <a:rPr lang="de-DE" sz="1600" baseline="0" dirty="0" err="1">
                <a:solidFill>
                  <a:schemeClr val="accent2"/>
                </a:solidFill>
                <a:effectLst>
                  <a:outerShdw blurRad="38100" dist="38100" dir="2700000" algn="tl">
                    <a:srgbClr val="C0C0C0"/>
                  </a:outerShdw>
                </a:effectLst>
                <a:latin typeface="Symbol" pitchFamily="18" charset="2"/>
              </a:rPr>
              <a:t>r</a:t>
            </a:r>
            <a:r>
              <a:rPr lang="de-DE" sz="1600" baseline="0" dirty="0">
                <a:solidFill>
                  <a:schemeClr val="accent2"/>
                </a:solidFill>
                <a:effectLst>
                  <a:outerShdw blurRad="38100" dist="38100" dir="2700000" algn="tl">
                    <a:srgbClr val="C0C0C0"/>
                  </a:outerShdw>
                </a:effectLst>
              </a:rPr>
              <a:t>) ~ </a:t>
            </a:r>
            <a:r>
              <a:rPr lang="de-DE" sz="1600" baseline="0" dirty="0">
                <a:solidFill>
                  <a:schemeClr val="accent2"/>
                </a:solidFill>
                <a:effectLst>
                  <a:outerShdw blurRad="38100" dist="38100" dir="2700000" algn="tl">
                    <a:srgbClr val="C0C0C0"/>
                  </a:outerShdw>
                </a:effectLst>
                <a:latin typeface="Symbol" pitchFamily="18" charset="2"/>
              </a:rPr>
              <a:t>g r </a:t>
            </a:r>
            <a:r>
              <a:rPr lang="de-DE" sz="1600" baseline="0" dirty="0" err="1">
                <a:solidFill>
                  <a:schemeClr val="accent2"/>
                </a:solidFill>
                <a:effectLst>
                  <a:outerShdw blurRad="38100" dist="38100" dir="2700000" algn="tl">
                    <a:srgbClr val="C0C0C0"/>
                  </a:outerShdw>
                </a:effectLst>
                <a:latin typeface="Symbol" pitchFamily="18" charset="2"/>
              </a:rPr>
              <a:t>s</a:t>
            </a:r>
            <a:r>
              <a:rPr lang="de-DE" sz="1600" baseline="-25000" dirty="0" err="1">
                <a:solidFill>
                  <a:schemeClr val="accent2"/>
                </a:solidFill>
                <a:effectLst>
                  <a:outerShdw blurRad="38100" dist="38100" dir="2700000" algn="tl">
                    <a:srgbClr val="C0C0C0"/>
                  </a:outerShdw>
                </a:effectLst>
                <a:cs typeface="Times New Roman" pitchFamily="18" charset="0"/>
              </a:rPr>
              <a:t>VN</a:t>
            </a:r>
            <a:r>
              <a:rPr lang="de-DE" sz="1600" baseline="30000" dirty="0" err="1">
                <a:solidFill>
                  <a:schemeClr val="accent2"/>
                </a:solidFill>
                <a:effectLst>
                  <a:outerShdw blurRad="38100" dist="38100" dir="2700000" algn="tl">
                    <a:srgbClr val="C0C0C0"/>
                  </a:outerShdw>
                </a:effectLst>
              </a:rPr>
              <a:t>tot</a:t>
            </a:r>
            <a:endParaRPr lang="de-DE" sz="1600" baseline="0" dirty="0">
              <a:solidFill>
                <a:schemeClr val="accent2"/>
              </a:solidFill>
              <a:effectLst>
                <a:outerShdw blurRad="38100" dist="38100" dir="2700000" algn="tl">
                  <a:srgbClr val="C0C0C0"/>
                </a:outerShdw>
              </a:effectLst>
              <a:latin typeface="Symbol" pitchFamily="18" charset="2"/>
            </a:endParaRPr>
          </a:p>
        </p:txBody>
      </p:sp>
      <p:pic>
        <p:nvPicPr>
          <p:cNvPr id="36870" name="Picture 6"/>
          <p:cNvPicPr>
            <a:picLocks noChangeAspect="1" noChangeArrowheads="1"/>
          </p:cNvPicPr>
          <p:nvPr/>
        </p:nvPicPr>
        <p:blipFill>
          <a:blip r:embed="rId3" cstate="print"/>
          <a:srcRect/>
          <a:stretch>
            <a:fillRect/>
          </a:stretch>
        </p:blipFill>
        <p:spPr bwMode="auto">
          <a:xfrm>
            <a:off x="228600" y="2819400"/>
            <a:ext cx="3048000" cy="1930400"/>
          </a:xfrm>
          <a:prstGeom prst="rect">
            <a:avLst/>
          </a:prstGeom>
          <a:noFill/>
          <a:ln w="38100">
            <a:noFill/>
            <a:miter lim="800000"/>
            <a:headEnd/>
            <a:tailEnd/>
          </a:ln>
        </p:spPr>
      </p:pic>
      <p:pic>
        <p:nvPicPr>
          <p:cNvPr id="36871" name="Picture 7"/>
          <p:cNvPicPr>
            <a:picLocks noChangeAspect="1" noChangeArrowheads="1"/>
          </p:cNvPicPr>
          <p:nvPr/>
        </p:nvPicPr>
        <p:blipFill>
          <a:blip r:embed="rId4" cstate="print"/>
          <a:srcRect/>
          <a:stretch>
            <a:fillRect/>
          </a:stretch>
        </p:blipFill>
        <p:spPr bwMode="auto">
          <a:xfrm>
            <a:off x="2971800" y="2828925"/>
            <a:ext cx="3048000" cy="1897063"/>
          </a:xfrm>
          <a:prstGeom prst="rect">
            <a:avLst/>
          </a:prstGeom>
          <a:noFill/>
          <a:ln w="38100">
            <a:noFill/>
            <a:miter lim="800000"/>
            <a:headEnd/>
            <a:tailEnd/>
          </a:ln>
        </p:spPr>
      </p:pic>
      <p:sp>
        <p:nvSpPr>
          <p:cNvPr id="429064" name="Rectangle 8"/>
          <p:cNvSpPr>
            <a:spLocks noChangeArrowheads="1"/>
          </p:cNvSpPr>
          <p:nvPr/>
        </p:nvSpPr>
        <p:spPr bwMode="auto">
          <a:xfrm>
            <a:off x="457200" y="2635250"/>
            <a:ext cx="3657600" cy="336550"/>
          </a:xfrm>
          <a:prstGeom prst="rect">
            <a:avLst/>
          </a:prstGeom>
          <a:noFill/>
          <a:ln w="38100">
            <a:noFill/>
            <a:miter lim="800000"/>
            <a:headEnd/>
            <a:tailEnd/>
          </a:ln>
          <a:effectLst/>
        </p:spPr>
        <p:txBody>
          <a:bodyPr>
            <a:spAutoFit/>
          </a:bodyPr>
          <a:lstStyle/>
          <a:p>
            <a:pPr>
              <a:buClr>
                <a:srgbClr val="FF0000"/>
              </a:buClr>
              <a:defRPr/>
            </a:pPr>
            <a:r>
              <a:rPr lang="de-DE" sz="1600" baseline="0">
                <a:solidFill>
                  <a:srgbClr val="6699FF"/>
                </a:solidFill>
                <a:effectLst>
                  <a:outerShdw blurRad="38100" dist="38100" dir="2700000" algn="tl">
                    <a:srgbClr val="C0C0C0"/>
                  </a:outerShdw>
                </a:effectLst>
                <a:latin typeface="Symbol" pitchFamily="18" charset="2"/>
              </a:rPr>
              <a:t>r-</a:t>
            </a:r>
            <a:r>
              <a:rPr lang="de-DE" sz="1600" baseline="0">
                <a:solidFill>
                  <a:srgbClr val="6699FF"/>
                </a:solidFill>
                <a:effectLst>
                  <a:outerShdw blurRad="38100" dist="38100" dir="2700000" algn="tl">
                    <a:srgbClr val="C0C0C0"/>
                  </a:outerShdw>
                </a:effectLst>
              </a:rPr>
              <a:t>meson spectral function:</a:t>
            </a:r>
          </a:p>
        </p:txBody>
      </p:sp>
      <p:pic>
        <p:nvPicPr>
          <p:cNvPr id="36873" name="Picture 9"/>
          <p:cNvPicPr>
            <a:picLocks noChangeAspect="1" noChangeArrowheads="1"/>
          </p:cNvPicPr>
          <p:nvPr/>
        </p:nvPicPr>
        <p:blipFill>
          <a:blip r:embed="rId5" cstate="print"/>
          <a:srcRect/>
          <a:stretch>
            <a:fillRect/>
          </a:stretch>
        </p:blipFill>
        <p:spPr bwMode="auto">
          <a:xfrm>
            <a:off x="5715000" y="2771775"/>
            <a:ext cx="3124200" cy="1957388"/>
          </a:xfrm>
          <a:prstGeom prst="rect">
            <a:avLst/>
          </a:prstGeom>
          <a:noFill/>
          <a:ln w="38100">
            <a:noFill/>
            <a:miter lim="800000"/>
            <a:headEnd/>
            <a:tailEnd/>
          </a:ln>
        </p:spPr>
      </p:pic>
      <p:sp>
        <p:nvSpPr>
          <p:cNvPr id="429066" name="Text Box 10"/>
          <p:cNvSpPr txBox="1">
            <a:spLocks noChangeArrowheads="1"/>
          </p:cNvSpPr>
          <p:nvPr/>
        </p:nvSpPr>
        <p:spPr bwMode="auto">
          <a:xfrm>
            <a:off x="685800" y="4876800"/>
            <a:ext cx="7696200" cy="1495425"/>
          </a:xfrm>
          <a:prstGeom prst="rect">
            <a:avLst/>
          </a:prstGeom>
          <a:noFill/>
          <a:ln w="9525">
            <a:noFill/>
            <a:miter lim="800000"/>
            <a:headEnd/>
            <a:tailEnd/>
          </a:ln>
          <a:effectLst/>
        </p:spPr>
        <p:txBody>
          <a:bodyPr>
            <a:spAutoFit/>
          </a:bodyPr>
          <a:lstStyle/>
          <a:p>
            <a:pPr>
              <a:buFontTx/>
              <a:buChar char="•"/>
              <a:defRPr/>
            </a:pPr>
            <a:r>
              <a:rPr lang="de-DE" sz="2000" baseline="0" dirty="0">
                <a:solidFill>
                  <a:schemeClr val="accent2"/>
                </a:solidFill>
                <a:effectLst>
                  <a:outerShdw blurRad="38100" dist="38100" dir="2700000" algn="tl">
                    <a:srgbClr val="C0C0C0"/>
                  </a:outerShdw>
                </a:effectLst>
              </a:rPr>
              <a:t> </a:t>
            </a:r>
            <a:r>
              <a:rPr lang="de-DE" baseline="0" dirty="0">
                <a:effectLst>
                  <a:outerShdw blurRad="38100" dist="38100" dir="2700000" algn="tl">
                    <a:srgbClr val="C0C0C0"/>
                  </a:outerShdw>
                </a:effectLst>
              </a:rPr>
              <a:t>Note:</a:t>
            </a:r>
            <a:r>
              <a:rPr lang="de-DE" baseline="0" dirty="0">
                <a:solidFill>
                  <a:schemeClr val="accent2"/>
                </a:solidFill>
                <a:effectLst>
                  <a:outerShdw blurRad="38100" dist="38100" dir="2700000" algn="tl">
                    <a:srgbClr val="C0C0C0"/>
                  </a:outerShdw>
                </a:effectLst>
              </a:rPr>
              <a:t> </a:t>
            </a:r>
            <a:r>
              <a:rPr lang="de-DE" baseline="0" dirty="0" err="1">
                <a:solidFill>
                  <a:srgbClr val="6666FF"/>
                </a:solidFill>
                <a:effectLst>
                  <a:outerShdw blurRad="38100" dist="38100" dir="2700000" algn="tl">
                    <a:srgbClr val="C0C0C0"/>
                  </a:outerShdw>
                </a:effectLst>
              </a:rPr>
              <a:t>for</a:t>
            </a:r>
            <a:r>
              <a:rPr lang="de-DE" baseline="0" dirty="0">
                <a:solidFill>
                  <a:srgbClr val="6666FF"/>
                </a:solidFill>
                <a:effectLst>
                  <a:outerShdw blurRad="38100" dist="38100" dir="2700000" algn="tl">
                    <a:srgbClr val="C0C0C0"/>
                  </a:outerShdw>
                </a:effectLst>
              </a:rPr>
              <a:t> a </a:t>
            </a:r>
            <a:r>
              <a:rPr lang="de-DE" baseline="0" dirty="0" err="1">
                <a:solidFill>
                  <a:srgbClr val="6666FF"/>
                </a:solidFill>
                <a:effectLst>
                  <a:outerShdw blurRad="38100" dist="38100" dir="2700000" algn="tl">
                    <a:srgbClr val="C0C0C0"/>
                  </a:outerShdw>
                </a:effectLst>
              </a:rPr>
              <a:t>consistent</a:t>
            </a:r>
            <a:r>
              <a:rPr lang="de-DE" baseline="0" dirty="0">
                <a:solidFill>
                  <a:srgbClr val="6666FF"/>
                </a:solidFill>
                <a:effectLst>
                  <a:outerShdw blurRad="38100" dist="38100" dir="2700000" algn="tl">
                    <a:srgbClr val="C0C0C0"/>
                  </a:outerShdw>
                </a:effectLst>
              </a:rPr>
              <a:t> off-</a:t>
            </a:r>
            <a:r>
              <a:rPr lang="de-DE" baseline="0" dirty="0" err="1">
                <a:solidFill>
                  <a:srgbClr val="6666FF"/>
                </a:solidFill>
                <a:effectLst>
                  <a:outerShdw blurRad="38100" dist="38100" dir="2700000" algn="tl">
                    <a:srgbClr val="C0C0C0"/>
                  </a:outerShdw>
                </a:effectLst>
              </a:rPr>
              <a:t>shell</a:t>
            </a:r>
            <a:r>
              <a:rPr lang="de-DE" baseline="0" dirty="0">
                <a:solidFill>
                  <a:srgbClr val="6666FF"/>
                </a:solidFill>
                <a:effectLst>
                  <a:outerShdw blurRad="38100" dist="38100" dir="2700000" algn="tl">
                    <a:srgbClr val="C0C0C0"/>
                  </a:outerShdw>
                </a:effectLst>
              </a:rPr>
              <a:t> </a:t>
            </a:r>
            <a:r>
              <a:rPr lang="de-DE" baseline="0" dirty="0" err="1">
                <a:solidFill>
                  <a:srgbClr val="6666FF"/>
                </a:solidFill>
                <a:effectLst>
                  <a:outerShdw blurRad="38100" dist="38100" dir="2700000" algn="tl">
                    <a:srgbClr val="C0C0C0"/>
                  </a:outerShdw>
                </a:effectLst>
              </a:rPr>
              <a:t>transport</a:t>
            </a:r>
            <a:r>
              <a:rPr lang="de-DE" baseline="0" dirty="0">
                <a:solidFill>
                  <a:schemeClr val="accent2"/>
                </a:solidFill>
                <a:effectLst>
                  <a:outerShdw blurRad="38100" dist="38100" dir="2700000" algn="tl">
                    <a:srgbClr val="C0C0C0"/>
                  </a:outerShdw>
                </a:effectLst>
              </a:rPr>
              <a:t> </a:t>
            </a:r>
            <a:r>
              <a:rPr lang="de-DE" baseline="0" dirty="0" err="1">
                <a:solidFill>
                  <a:schemeClr val="accent2"/>
                </a:solidFill>
                <a:effectLst>
                  <a:outerShdw blurRad="38100" dist="38100" dir="2700000" algn="tl">
                    <a:srgbClr val="C0C0C0"/>
                  </a:outerShdw>
                </a:effectLst>
              </a:rPr>
              <a:t>one</a:t>
            </a:r>
            <a:r>
              <a:rPr lang="de-DE" baseline="0" dirty="0">
                <a:solidFill>
                  <a:schemeClr val="accent2"/>
                </a:solidFill>
                <a:effectLst>
                  <a:outerShdw blurRad="38100" dist="38100" dir="2700000" algn="tl">
                    <a:srgbClr val="C0C0C0"/>
                  </a:outerShdw>
                </a:effectLst>
              </a:rPr>
              <a:t> </a:t>
            </a:r>
            <a:r>
              <a:rPr lang="de-DE" baseline="0" dirty="0" err="1">
                <a:effectLst>
                  <a:outerShdw blurRad="38100" dist="38100" dir="2700000" algn="tl">
                    <a:srgbClr val="C0C0C0"/>
                  </a:outerShdw>
                </a:effectLst>
              </a:rPr>
              <a:t>needs</a:t>
            </a:r>
            <a:r>
              <a:rPr lang="de-DE" baseline="0" dirty="0">
                <a:solidFill>
                  <a:schemeClr val="accent2"/>
                </a:solidFill>
                <a:effectLst>
                  <a:outerShdw blurRad="38100" dist="38100" dir="2700000" algn="tl">
                    <a:srgbClr val="C0C0C0"/>
                  </a:outerShdw>
                </a:effectLst>
              </a:rPr>
              <a:t> not </a:t>
            </a:r>
            <a:r>
              <a:rPr lang="de-DE" baseline="0" dirty="0" err="1">
                <a:solidFill>
                  <a:schemeClr val="accent2"/>
                </a:solidFill>
                <a:effectLst>
                  <a:outerShdw blurRad="38100" dist="38100" dir="2700000" algn="tl">
                    <a:srgbClr val="C0C0C0"/>
                  </a:outerShdw>
                </a:effectLst>
              </a:rPr>
              <a:t>only</a:t>
            </a:r>
            <a:r>
              <a:rPr lang="de-DE" baseline="0" dirty="0">
                <a:solidFill>
                  <a:schemeClr val="accent2"/>
                </a:solidFill>
                <a:effectLst>
                  <a:outerShdw blurRad="38100" dist="38100" dir="2700000" algn="tl">
                    <a:srgbClr val="C0C0C0"/>
                  </a:outerShdw>
                </a:effectLst>
              </a:rPr>
              <a:t> in-medium </a:t>
            </a:r>
            <a:r>
              <a:rPr lang="de-DE" baseline="0" dirty="0" err="1">
                <a:solidFill>
                  <a:schemeClr val="accent2"/>
                </a:solidFill>
                <a:effectLst>
                  <a:outerShdw blurRad="38100" dist="38100" dir="2700000" algn="tl">
                    <a:srgbClr val="C0C0C0"/>
                  </a:outerShdw>
                </a:effectLst>
              </a:rPr>
              <a:t>spectral</a:t>
            </a:r>
            <a:r>
              <a:rPr lang="de-DE" baseline="0" dirty="0">
                <a:solidFill>
                  <a:schemeClr val="accent2"/>
                </a:solidFill>
                <a:effectLst>
                  <a:outerShdw blurRad="38100" dist="38100" dir="2700000" algn="tl">
                    <a:srgbClr val="C0C0C0"/>
                  </a:outerShdw>
                </a:effectLst>
              </a:rPr>
              <a:t> </a:t>
            </a:r>
            <a:r>
              <a:rPr lang="de-DE" baseline="0" dirty="0" err="1">
                <a:solidFill>
                  <a:schemeClr val="accent2"/>
                </a:solidFill>
                <a:effectLst>
                  <a:outerShdw blurRad="38100" dist="38100" dir="2700000" algn="tl">
                    <a:srgbClr val="C0C0C0"/>
                  </a:outerShdw>
                </a:effectLst>
              </a:rPr>
              <a:t>functions</a:t>
            </a:r>
            <a:r>
              <a:rPr lang="de-DE" baseline="0" dirty="0">
                <a:solidFill>
                  <a:schemeClr val="accent2"/>
                </a:solidFill>
                <a:effectLst>
                  <a:outerShdw blurRad="38100" dist="38100" dir="2700000" algn="tl">
                    <a:srgbClr val="C0C0C0"/>
                  </a:outerShdw>
                </a:effectLst>
              </a:rPr>
              <a:t> but also </a:t>
            </a:r>
            <a:r>
              <a:rPr lang="de-DE" baseline="0" dirty="0">
                <a:effectLst>
                  <a:outerShdw blurRad="38100" dist="38100" dir="2700000" algn="tl">
                    <a:srgbClr val="C0C0C0"/>
                  </a:outerShdw>
                </a:effectLst>
              </a:rPr>
              <a:t>in-medium </a:t>
            </a:r>
            <a:r>
              <a:rPr lang="de-DE" baseline="0" dirty="0" err="1">
                <a:effectLst>
                  <a:outerShdw blurRad="38100" dist="38100" dir="2700000" algn="tl">
                    <a:srgbClr val="C0C0C0"/>
                  </a:outerShdw>
                </a:effectLst>
              </a:rPr>
              <a:t>transition</a:t>
            </a:r>
            <a:r>
              <a:rPr lang="de-DE" baseline="0" dirty="0">
                <a:effectLst>
                  <a:outerShdw blurRad="38100" dist="38100" dir="2700000" algn="tl">
                    <a:srgbClr val="C0C0C0"/>
                  </a:outerShdw>
                </a:effectLst>
              </a:rPr>
              <a:t> </a:t>
            </a:r>
            <a:r>
              <a:rPr lang="de-DE" baseline="0" dirty="0" err="1">
                <a:effectLst>
                  <a:outerShdw blurRad="38100" dist="38100" dir="2700000" algn="tl">
                    <a:srgbClr val="C0C0C0"/>
                  </a:outerShdw>
                </a:effectLst>
              </a:rPr>
              <a:t>rates</a:t>
            </a:r>
            <a:r>
              <a:rPr lang="de-DE" baseline="0" dirty="0">
                <a:solidFill>
                  <a:schemeClr val="accent2"/>
                </a:solidFill>
                <a:effectLst>
                  <a:outerShdw blurRad="38100" dist="38100" dir="2700000" algn="tl">
                    <a:srgbClr val="C0C0C0"/>
                  </a:outerShdw>
                </a:effectLst>
              </a:rPr>
              <a:t> </a:t>
            </a:r>
            <a:r>
              <a:rPr lang="de-DE" baseline="0" dirty="0" err="1">
                <a:solidFill>
                  <a:schemeClr val="accent2"/>
                </a:solidFill>
                <a:effectLst>
                  <a:outerShdw blurRad="38100" dist="38100" dir="2700000" algn="tl">
                    <a:srgbClr val="C0C0C0"/>
                  </a:outerShdw>
                </a:effectLst>
              </a:rPr>
              <a:t>for</a:t>
            </a:r>
            <a:r>
              <a:rPr lang="de-DE" baseline="0" dirty="0">
                <a:solidFill>
                  <a:schemeClr val="accent2"/>
                </a:solidFill>
                <a:effectLst>
                  <a:outerShdw blurRad="38100" dist="38100" dir="2700000" algn="tl">
                    <a:srgbClr val="C0C0C0"/>
                  </a:outerShdw>
                </a:effectLst>
              </a:rPr>
              <a:t> all </a:t>
            </a:r>
            <a:r>
              <a:rPr lang="de-DE" baseline="0" dirty="0" err="1">
                <a:solidFill>
                  <a:schemeClr val="accent2"/>
                </a:solidFill>
                <a:effectLst>
                  <a:outerShdw blurRad="38100" dist="38100" dir="2700000" algn="tl">
                    <a:srgbClr val="C0C0C0"/>
                  </a:outerShdw>
                </a:effectLst>
              </a:rPr>
              <a:t>channels</a:t>
            </a:r>
            <a:r>
              <a:rPr lang="de-DE" baseline="0" dirty="0">
                <a:solidFill>
                  <a:schemeClr val="accent2"/>
                </a:solidFill>
                <a:effectLst>
                  <a:outerShdw blurRad="38100" dist="38100" dir="2700000" algn="tl">
                    <a:srgbClr val="C0C0C0"/>
                  </a:outerShdw>
                </a:effectLst>
              </a:rPr>
              <a:t>  </a:t>
            </a:r>
            <a:r>
              <a:rPr lang="de-DE" baseline="0" dirty="0" err="1">
                <a:solidFill>
                  <a:schemeClr val="accent2"/>
                </a:solidFill>
                <a:effectLst>
                  <a:outerShdw blurRad="38100" dist="38100" dir="2700000" algn="tl">
                    <a:srgbClr val="C0C0C0"/>
                  </a:outerShdw>
                </a:effectLst>
              </a:rPr>
              <a:t>with</a:t>
            </a:r>
            <a:r>
              <a:rPr lang="de-DE" baseline="0" dirty="0">
                <a:solidFill>
                  <a:schemeClr val="accent2"/>
                </a:solidFill>
                <a:effectLst>
                  <a:outerShdw blurRad="38100" dist="38100" dir="2700000" algn="tl">
                    <a:srgbClr val="C0C0C0"/>
                  </a:outerShdw>
                </a:effectLst>
              </a:rPr>
              <a:t> </a:t>
            </a:r>
            <a:r>
              <a:rPr lang="de-DE" baseline="0" dirty="0" err="1">
                <a:solidFill>
                  <a:schemeClr val="accent2"/>
                </a:solidFill>
                <a:effectLst>
                  <a:outerShdw blurRad="38100" dist="38100" dir="2700000" algn="tl">
                    <a:srgbClr val="C0C0C0"/>
                  </a:outerShdw>
                </a:effectLst>
              </a:rPr>
              <a:t>vector</a:t>
            </a:r>
            <a:r>
              <a:rPr lang="de-DE" baseline="0" dirty="0">
                <a:solidFill>
                  <a:schemeClr val="accent2"/>
                </a:solidFill>
                <a:effectLst>
                  <a:outerShdw blurRad="38100" dist="38100" dir="2700000" algn="tl">
                    <a:srgbClr val="C0C0C0"/>
                  </a:outerShdw>
                </a:effectLst>
              </a:rPr>
              <a:t> </a:t>
            </a:r>
            <a:r>
              <a:rPr lang="de-DE" baseline="0" dirty="0" err="1">
                <a:solidFill>
                  <a:schemeClr val="accent2"/>
                </a:solidFill>
                <a:effectLst>
                  <a:outerShdw blurRad="38100" dist="38100" dir="2700000" algn="tl">
                    <a:srgbClr val="C0C0C0"/>
                  </a:outerShdw>
                </a:effectLst>
              </a:rPr>
              <a:t>mesons</a:t>
            </a:r>
            <a:r>
              <a:rPr lang="de-DE" baseline="0" dirty="0">
                <a:solidFill>
                  <a:schemeClr val="accent2"/>
                </a:solidFill>
                <a:effectLst>
                  <a:outerShdw blurRad="38100" dist="38100" dir="2700000" algn="tl">
                    <a:srgbClr val="C0C0C0"/>
                  </a:outerShdw>
                </a:effectLst>
              </a:rPr>
              <a:t>, i.e. </a:t>
            </a:r>
            <a:r>
              <a:rPr lang="de-DE" baseline="0" dirty="0" err="1">
                <a:solidFill>
                  <a:schemeClr val="accent2"/>
                </a:solidFill>
                <a:effectLst>
                  <a:outerShdw blurRad="38100" dist="38100" dir="2700000" algn="tl">
                    <a:srgbClr val="C0C0C0"/>
                  </a:outerShdw>
                </a:effectLst>
              </a:rPr>
              <a:t>the</a:t>
            </a:r>
            <a:r>
              <a:rPr lang="de-DE" baseline="0" dirty="0">
                <a:solidFill>
                  <a:schemeClr val="accent2"/>
                </a:solidFill>
                <a:effectLst>
                  <a:outerShdw blurRad="38100" dist="38100" dir="2700000" algn="tl">
                    <a:srgbClr val="C0C0C0"/>
                  </a:outerShdw>
                </a:effectLst>
              </a:rPr>
              <a:t> </a:t>
            </a:r>
            <a:r>
              <a:rPr lang="de-DE" baseline="0" dirty="0" err="1">
                <a:solidFill>
                  <a:schemeClr val="accent2"/>
                </a:solidFill>
                <a:effectLst>
                  <a:outerShdw blurRad="38100" dist="38100" dir="2700000" algn="tl">
                    <a:srgbClr val="C0C0C0"/>
                  </a:outerShdw>
                </a:effectLst>
              </a:rPr>
              <a:t>full</a:t>
            </a:r>
            <a:r>
              <a:rPr lang="de-DE" baseline="0" dirty="0">
                <a:solidFill>
                  <a:schemeClr val="accent2"/>
                </a:solidFill>
                <a:effectLst>
                  <a:outerShdw blurRad="38100" dist="38100" dir="2700000" algn="tl">
                    <a:srgbClr val="C0C0C0"/>
                  </a:outerShdw>
                </a:effectLst>
              </a:rPr>
              <a:t> </a:t>
            </a:r>
            <a:r>
              <a:rPr lang="de-DE" baseline="0" dirty="0" err="1">
                <a:solidFill>
                  <a:schemeClr val="accent2"/>
                </a:solidFill>
                <a:effectLst>
                  <a:outerShdw blurRad="38100" dist="38100" dir="2700000" algn="tl">
                    <a:srgbClr val="C0C0C0"/>
                  </a:outerShdw>
                </a:effectLst>
              </a:rPr>
              <a:t>knowledge</a:t>
            </a:r>
            <a:r>
              <a:rPr lang="de-DE" baseline="0" dirty="0">
                <a:solidFill>
                  <a:schemeClr val="accent2"/>
                </a:solidFill>
                <a:effectLst>
                  <a:outerShdw blurRad="38100" dist="38100" dir="2700000" algn="tl">
                    <a:srgbClr val="C0C0C0"/>
                  </a:outerShdw>
                </a:effectLst>
              </a:rPr>
              <a:t> of </a:t>
            </a:r>
            <a:r>
              <a:rPr lang="de-DE" baseline="0" dirty="0" err="1">
                <a:solidFill>
                  <a:schemeClr val="accent2"/>
                </a:solidFill>
                <a:effectLst>
                  <a:outerShdw blurRad="38100" dist="38100" dir="2700000" algn="tl">
                    <a:srgbClr val="C0C0C0"/>
                  </a:outerShdw>
                </a:effectLst>
              </a:rPr>
              <a:t>the</a:t>
            </a:r>
            <a:r>
              <a:rPr lang="de-DE" baseline="0" dirty="0">
                <a:solidFill>
                  <a:schemeClr val="accent2"/>
                </a:solidFill>
                <a:effectLst>
                  <a:outerShdw blurRad="38100" dist="38100" dir="2700000" algn="tl">
                    <a:srgbClr val="C0C0C0"/>
                  </a:outerShdw>
                </a:effectLst>
              </a:rPr>
              <a:t> </a:t>
            </a:r>
            <a:r>
              <a:rPr lang="de-DE" baseline="0" dirty="0">
                <a:effectLst>
                  <a:outerShdw blurRad="38100" dist="38100" dir="2700000" algn="tl">
                    <a:srgbClr val="C0C0C0"/>
                  </a:outerShdw>
                </a:effectLst>
              </a:rPr>
              <a:t>in-medium off-</a:t>
            </a:r>
            <a:r>
              <a:rPr lang="de-DE" baseline="0" dirty="0" err="1">
                <a:effectLst>
                  <a:outerShdw blurRad="38100" dist="38100" dir="2700000" algn="tl">
                    <a:srgbClr val="C0C0C0"/>
                  </a:outerShdw>
                </a:effectLst>
              </a:rPr>
              <a:t>shell</a:t>
            </a:r>
            <a:r>
              <a:rPr lang="de-DE" baseline="0" dirty="0">
                <a:effectLst>
                  <a:outerShdw blurRad="38100" dist="38100" dir="2700000" algn="tl">
                    <a:srgbClr val="C0C0C0"/>
                  </a:outerShdw>
                </a:effectLst>
              </a:rPr>
              <a:t> </a:t>
            </a:r>
            <a:r>
              <a:rPr lang="de-DE" baseline="0" dirty="0" err="1">
                <a:effectLst>
                  <a:outerShdw blurRad="38100" dist="38100" dir="2700000" algn="tl">
                    <a:srgbClr val="C0C0C0"/>
                  </a:outerShdw>
                </a:effectLst>
              </a:rPr>
              <a:t>cross</a:t>
            </a:r>
            <a:r>
              <a:rPr lang="de-DE" baseline="0" dirty="0">
                <a:effectLst>
                  <a:outerShdw blurRad="38100" dist="38100" dir="2700000" algn="tl">
                    <a:srgbClr val="C0C0C0"/>
                  </a:outerShdw>
                </a:effectLst>
              </a:rPr>
              <a:t> </a:t>
            </a:r>
            <a:r>
              <a:rPr lang="de-DE" baseline="0" dirty="0" err="1">
                <a:effectLst>
                  <a:outerShdw blurRad="38100" dist="38100" dir="2700000" algn="tl">
                    <a:srgbClr val="C0C0C0"/>
                  </a:outerShdw>
                </a:effectLst>
              </a:rPr>
              <a:t>sections</a:t>
            </a:r>
            <a:r>
              <a:rPr lang="de-DE" baseline="0" dirty="0">
                <a:effectLst>
                  <a:outerShdw blurRad="38100" dist="38100" dir="2700000" algn="tl">
                    <a:srgbClr val="C0C0C0"/>
                  </a:outerShdw>
                </a:effectLst>
              </a:rPr>
              <a:t> </a:t>
            </a:r>
            <a:r>
              <a:rPr lang="de-DE" baseline="0" dirty="0">
                <a:effectLst>
                  <a:outerShdw blurRad="38100" dist="38100" dir="2700000" algn="tl">
                    <a:srgbClr val="C0C0C0"/>
                  </a:outerShdw>
                </a:effectLst>
                <a:latin typeface="Symbol" pitchFamily="18" charset="2"/>
              </a:rPr>
              <a:t>s</a:t>
            </a:r>
            <a:r>
              <a:rPr lang="de-DE" baseline="0" dirty="0">
                <a:effectLst>
                  <a:outerShdw blurRad="38100" dist="38100" dir="2700000" algn="tl">
                    <a:srgbClr val="C0C0C0"/>
                  </a:outerShdw>
                </a:effectLst>
              </a:rPr>
              <a:t>(</a:t>
            </a:r>
            <a:r>
              <a:rPr lang="de-DE" baseline="0" dirty="0" err="1">
                <a:effectLst>
                  <a:outerShdw blurRad="38100" dist="38100" dir="2700000" algn="tl">
                    <a:srgbClr val="C0C0C0"/>
                  </a:outerShdw>
                </a:effectLst>
              </a:rPr>
              <a:t>s,</a:t>
            </a:r>
            <a:r>
              <a:rPr lang="de-DE" baseline="0" dirty="0" err="1">
                <a:effectLst>
                  <a:outerShdw blurRad="38100" dist="38100" dir="2700000" algn="tl">
                    <a:srgbClr val="C0C0C0"/>
                  </a:outerShdw>
                </a:effectLst>
                <a:latin typeface="Symbol" pitchFamily="18" charset="2"/>
              </a:rPr>
              <a:t>r</a:t>
            </a:r>
            <a:r>
              <a:rPr lang="de-DE" baseline="0" dirty="0">
                <a:effectLst>
                  <a:outerShdw blurRad="38100" dist="38100" dir="2700000" algn="tl">
                    <a:srgbClr val="C0C0C0"/>
                  </a:outerShdw>
                </a:effectLst>
              </a:rPr>
              <a:t>)</a:t>
            </a:r>
          </a:p>
          <a:p>
            <a:pPr>
              <a:buFontTx/>
              <a:buChar char="•"/>
              <a:defRPr/>
            </a:pPr>
            <a:endParaRPr lang="en-GB" baseline="0" dirty="0">
              <a:effectLst>
                <a:outerShdw blurRad="38100" dist="38100" dir="2700000" algn="tl">
                  <a:srgbClr val="C0C0C0"/>
                </a:outerShdw>
              </a:effectLst>
            </a:endParaRPr>
          </a:p>
        </p:txBody>
      </p:sp>
      <p:sp>
        <p:nvSpPr>
          <p:cNvPr id="429067" name="Rectangle 11"/>
          <p:cNvSpPr>
            <a:spLocks noChangeArrowheads="1"/>
          </p:cNvSpPr>
          <p:nvPr/>
        </p:nvSpPr>
        <p:spPr bwMode="auto">
          <a:xfrm>
            <a:off x="3048000" y="6324600"/>
            <a:ext cx="5867400" cy="304800"/>
          </a:xfrm>
          <a:prstGeom prst="rect">
            <a:avLst/>
          </a:prstGeom>
          <a:noFill/>
          <a:ln w="38100">
            <a:noFill/>
            <a:miter lim="800000"/>
            <a:headEnd/>
            <a:tailEnd/>
          </a:ln>
          <a:effectLst/>
        </p:spPr>
        <p:txBody>
          <a:bodyPr>
            <a:spAutoFit/>
          </a:bodyPr>
          <a:lstStyle/>
          <a:p>
            <a:pPr>
              <a:defRPr/>
            </a:pPr>
            <a:r>
              <a:rPr lang="de-DE" sz="1400" baseline="0">
                <a:solidFill>
                  <a:srgbClr val="6699FF"/>
                </a:solidFill>
                <a:effectLst>
                  <a:outerShdw blurRad="38100" dist="38100" dir="2700000" algn="tl">
                    <a:srgbClr val="C0C0C0"/>
                  </a:outerShdw>
                </a:effectLst>
              </a:rPr>
              <a:t> </a:t>
            </a:r>
            <a:r>
              <a:rPr lang="de-DE" sz="1400" baseline="0">
                <a:solidFill>
                  <a:srgbClr val="6666FF"/>
                </a:solidFill>
                <a:effectLst>
                  <a:outerShdw blurRad="38100" dist="38100" dir="2700000" algn="tl">
                    <a:srgbClr val="C0C0C0"/>
                  </a:outerShdw>
                </a:effectLst>
              </a:rPr>
              <a:t>E.L.B., NPA 686 (2001),    E.L.B. &amp;W. Cassing, NPA 807 (2008) 214</a:t>
            </a:r>
            <a:endParaRPr lang="en-GB" sz="1400" baseline="0">
              <a:solidFill>
                <a:srgbClr val="6666FF"/>
              </a:solidFill>
              <a:effectLst>
                <a:outerShdw blurRad="38100" dist="38100" dir="2700000" algn="tl">
                  <a:srgbClr val="C0C0C0"/>
                </a:outerShdw>
              </a:effectLst>
            </a:endParaRPr>
          </a:p>
        </p:txBody>
      </p:sp>
      <p:grpSp>
        <p:nvGrpSpPr>
          <p:cNvPr id="2" name="Group 12"/>
          <p:cNvGrpSpPr>
            <a:grpSpLocks/>
          </p:cNvGrpSpPr>
          <p:nvPr/>
        </p:nvGrpSpPr>
        <p:grpSpPr bwMode="auto">
          <a:xfrm>
            <a:off x="533400" y="228600"/>
            <a:ext cx="762000" cy="609600"/>
            <a:chOff x="3600" y="2511"/>
            <a:chExt cx="1776" cy="753"/>
          </a:xfrm>
        </p:grpSpPr>
        <p:sp>
          <p:nvSpPr>
            <p:cNvPr id="429069" name="AutoShape 13"/>
            <p:cNvSpPr>
              <a:spLocks noChangeArrowheads="1"/>
            </p:cNvSpPr>
            <p:nvPr/>
          </p:nvSpPr>
          <p:spPr bwMode="auto">
            <a:xfrm>
              <a:off x="3977" y="2721"/>
              <a:ext cx="492" cy="255"/>
            </a:xfrm>
            <a:prstGeom prst="rightArrow">
              <a:avLst>
                <a:gd name="adj1" fmla="val 50000"/>
                <a:gd name="adj2" fmla="val 48137"/>
              </a:avLst>
            </a:prstGeom>
            <a:solidFill>
              <a:srgbClr val="0066CC"/>
            </a:solidFill>
            <a:ln w="6350">
              <a:noFill/>
              <a:miter lim="800000"/>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70" name="AutoShape 14"/>
            <p:cNvSpPr>
              <a:spLocks noChangeArrowheads="1"/>
            </p:cNvSpPr>
            <p:nvPr/>
          </p:nvSpPr>
          <p:spPr bwMode="auto">
            <a:xfrm flipH="1">
              <a:off x="4473" y="2719"/>
              <a:ext cx="492" cy="255"/>
            </a:xfrm>
            <a:prstGeom prst="rightArrow">
              <a:avLst>
                <a:gd name="adj1" fmla="val 50000"/>
                <a:gd name="adj2" fmla="val 48235"/>
              </a:avLst>
            </a:prstGeom>
            <a:solidFill>
              <a:srgbClr val="0066CC"/>
            </a:solidFill>
            <a:ln w="6350">
              <a:noFill/>
              <a:miter lim="800000"/>
              <a:headEnd/>
              <a:tailEnd/>
            </a:ln>
            <a:effectLst/>
          </p:spPr>
          <p:txBody>
            <a:bodyPr anchor="ctr">
              <a:spAutoFit/>
            </a:bodyPr>
            <a:lstStyle/>
            <a:p>
              <a:pPr>
                <a:defRPr/>
              </a:pPr>
              <a:endParaRPr lang="ru-RU">
                <a:effectLst>
                  <a:outerShdw blurRad="38100" dist="38100" dir="2700000" algn="tl">
                    <a:srgbClr val="000000">
                      <a:alpha val="43137"/>
                    </a:srgbClr>
                  </a:outerShdw>
                </a:effectLst>
              </a:endParaRPr>
            </a:p>
          </p:txBody>
        </p:sp>
        <p:grpSp>
          <p:nvGrpSpPr>
            <p:cNvPr id="3" name="Group 15"/>
            <p:cNvGrpSpPr>
              <a:grpSpLocks/>
            </p:cNvGrpSpPr>
            <p:nvPr/>
          </p:nvGrpSpPr>
          <p:grpSpPr bwMode="auto">
            <a:xfrm>
              <a:off x="3600" y="2511"/>
              <a:ext cx="605" cy="753"/>
              <a:chOff x="528" y="1718"/>
              <a:chExt cx="816" cy="816"/>
            </a:xfrm>
          </p:grpSpPr>
          <p:sp>
            <p:nvSpPr>
              <p:cNvPr id="429072" name="Oval 16"/>
              <p:cNvSpPr>
                <a:spLocks noChangeArrowheads="1"/>
              </p:cNvSpPr>
              <p:nvPr/>
            </p:nvSpPr>
            <p:spPr bwMode="auto">
              <a:xfrm>
                <a:off x="673" y="2054"/>
                <a:ext cx="195"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73" name="Oval 17"/>
              <p:cNvSpPr>
                <a:spLocks noChangeArrowheads="1"/>
              </p:cNvSpPr>
              <p:nvPr/>
            </p:nvSpPr>
            <p:spPr bwMode="auto">
              <a:xfrm>
                <a:off x="623" y="1863"/>
                <a:ext cx="195"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74" name="Oval 18"/>
              <p:cNvSpPr>
                <a:spLocks noChangeArrowheads="1"/>
              </p:cNvSpPr>
              <p:nvPr/>
            </p:nvSpPr>
            <p:spPr bwMode="auto">
              <a:xfrm>
                <a:off x="623" y="1958"/>
                <a:ext cx="195"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75" name="Oval 19"/>
              <p:cNvSpPr>
                <a:spLocks noChangeArrowheads="1"/>
              </p:cNvSpPr>
              <p:nvPr/>
            </p:nvSpPr>
            <p:spPr bwMode="auto">
              <a:xfrm>
                <a:off x="817" y="2007"/>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76" name="Oval 20"/>
              <p:cNvSpPr>
                <a:spLocks noChangeArrowheads="1"/>
              </p:cNvSpPr>
              <p:nvPr/>
            </p:nvSpPr>
            <p:spPr bwMode="auto">
              <a:xfrm>
                <a:off x="768" y="2149"/>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77" name="Oval 21"/>
              <p:cNvSpPr>
                <a:spLocks noChangeArrowheads="1"/>
              </p:cNvSpPr>
              <p:nvPr/>
            </p:nvSpPr>
            <p:spPr bwMode="auto">
              <a:xfrm>
                <a:off x="867" y="1814"/>
                <a:ext cx="190"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78" name="Oval 22"/>
              <p:cNvSpPr>
                <a:spLocks noChangeArrowheads="1"/>
              </p:cNvSpPr>
              <p:nvPr/>
            </p:nvSpPr>
            <p:spPr bwMode="auto">
              <a:xfrm>
                <a:off x="867" y="2149"/>
                <a:ext cx="190"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79" name="Oval 23"/>
              <p:cNvSpPr>
                <a:spLocks noChangeArrowheads="1"/>
              </p:cNvSpPr>
              <p:nvPr/>
            </p:nvSpPr>
            <p:spPr bwMode="auto">
              <a:xfrm>
                <a:off x="723" y="1767"/>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80" name="Oval 24"/>
              <p:cNvSpPr>
                <a:spLocks noChangeArrowheads="1"/>
              </p:cNvSpPr>
              <p:nvPr/>
            </p:nvSpPr>
            <p:spPr bwMode="auto">
              <a:xfrm>
                <a:off x="912" y="1909"/>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81" name="Oval 25"/>
              <p:cNvSpPr>
                <a:spLocks noChangeArrowheads="1"/>
              </p:cNvSpPr>
              <p:nvPr/>
            </p:nvSpPr>
            <p:spPr bwMode="auto">
              <a:xfrm>
                <a:off x="867" y="2054"/>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82" name="Oval 26"/>
              <p:cNvSpPr>
                <a:spLocks noChangeArrowheads="1"/>
              </p:cNvSpPr>
              <p:nvPr/>
            </p:nvSpPr>
            <p:spPr bwMode="auto">
              <a:xfrm>
                <a:off x="768" y="1863"/>
                <a:ext cx="195"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83" name="Oval 27"/>
              <p:cNvSpPr>
                <a:spLocks noChangeArrowheads="1"/>
              </p:cNvSpPr>
              <p:nvPr/>
            </p:nvSpPr>
            <p:spPr bwMode="auto">
              <a:xfrm>
                <a:off x="1007" y="2054"/>
                <a:ext cx="195"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84" name="Oval 28"/>
              <p:cNvSpPr>
                <a:spLocks noChangeArrowheads="1"/>
              </p:cNvSpPr>
              <p:nvPr/>
            </p:nvSpPr>
            <p:spPr bwMode="auto">
              <a:xfrm>
                <a:off x="1007" y="1814"/>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85" name="Oval 29"/>
              <p:cNvSpPr>
                <a:spLocks noChangeArrowheads="1"/>
              </p:cNvSpPr>
              <p:nvPr/>
            </p:nvSpPr>
            <p:spPr bwMode="auto">
              <a:xfrm>
                <a:off x="1007" y="2149"/>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86" name="Oval 30"/>
              <p:cNvSpPr>
                <a:spLocks noChangeArrowheads="1"/>
              </p:cNvSpPr>
              <p:nvPr/>
            </p:nvSpPr>
            <p:spPr bwMode="auto">
              <a:xfrm>
                <a:off x="1007" y="1958"/>
                <a:ext cx="195"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87" name="Oval 31"/>
              <p:cNvSpPr>
                <a:spLocks noChangeArrowheads="1"/>
              </p:cNvSpPr>
              <p:nvPr/>
            </p:nvSpPr>
            <p:spPr bwMode="auto">
              <a:xfrm>
                <a:off x="867" y="1718"/>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88" name="Oval 32"/>
              <p:cNvSpPr>
                <a:spLocks noChangeArrowheads="1"/>
              </p:cNvSpPr>
              <p:nvPr/>
            </p:nvSpPr>
            <p:spPr bwMode="auto">
              <a:xfrm>
                <a:off x="912" y="2245"/>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89" name="Oval 33"/>
              <p:cNvSpPr>
                <a:spLocks noChangeArrowheads="1"/>
              </p:cNvSpPr>
              <p:nvPr/>
            </p:nvSpPr>
            <p:spPr bwMode="auto">
              <a:xfrm>
                <a:off x="723" y="2198"/>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90" name="Oval 34"/>
              <p:cNvSpPr>
                <a:spLocks noChangeArrowheads="1"/>
              </p:cNvSpPr>
              <p:nvPr/>
            </p:nvSpPr>
            <p:spPr bwMode="auto">
              <a:xfrm>
                <a:off x="723" y="2103"/>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91" name="Oval 35"/>
              <p:cNvSpPr>
                <a:spLocks noChangeArrowheads="1"/>
              </p:cNvSpPr>
              <p:nvPr/>
            </p:nvSpPr>
            <p:spPr bwMode="auto">
              <a:xfrm>
                <a:off x="1107" y="2007"/>
                <a:ext cx="235"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92" name="Oval 36"/>
              <p:cNvSpPr>
                <a:spLocks noChangeArrowheads="1"/>
              </p:cNvSpPr>
              <p:nvPr/>
            </p:nvSpPr>
            <p:spPr bwMode="auto">
              <a:xfrm>
                <a:off x="1057" y="1814"/>
                <a:ext cx="240"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93" name="Oval 37"/>
              <p:cNvSpPr>
                <a:spLocks noChangeArrowheads="1"/>
              </p:cNvSpPr>
              <p:nvPr/>
            </p:nvSpPr>
            <p:spPr bwMode="auto">
              <a:xfrm>
                <a:off x="1007" y="2245"/>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94" name="Oval 38"/>
              <p:cNvSpPr>
                <a:spLocks noChangeArrowheads="1"/>
              </p:cNvSpPr>
              <p:nvPr/>
            </p:nvSpPr>
            <p:spPr bwMode="auto">
              <a:xfrm>
                <a:off x="962" y="2343"/>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95" name="Oval 39"/>
              <p:cNvSpPr>
                <a:spLocks noChangeArrowheads="1"/>
              </p:cNvSpPr>
              <p:nvPr/>
            </p:nvSpPr>
            <p:spPr bwMode="auto">
              <a:xfrm>
                <a:off x="768" y="2343"/>
                <a:ext cx="195"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96" name="Oval 40"/>
              <p:cNvSpPr>
                <a:spLocks noChangeArrowheads="1"/>
              </p:cNvSpPr>
              <p:nvPr/>
            </p:nvSpPr>
            <p:spPr bwMode="auto">
              <a:xfrm>
                <a:off x="1107" y="2198"/>
                <a:ext cx="235"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97" name="Oval 41"/>
              <p:cNvSpPr>
                <a:spLocks noChangeArrowheads="1"/>
              </p:cNvSpPr>
              <p:nvPr/>
            </p:nvSpPr>
            <p:spPr bwMode="auto">
              <a:xfrm>
                <a:off x="528" y="2007"/>
                <a:ext cx="195"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98" name="Oval 42"/>
              <p:cNvSpPr>
                <a:spLocks noChangeArrowheads="1"/>
              </p:cNvSpPr>
              <p:nvPr/>
            </p:nvSpPr>
            <p:spPr bwMode="auto">
              <a:xfrm>
                <a:off x="623" y="2245"/>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099" name="Oval 43"/>
              <p:cNvSpPr>
                <a:spLocks noChangeArrowheads="1"/>
              </p:cNvSpPr>
              <p:nvPr/>
            </p:nvSpPr>
            <p:spPr bwMode="auto">
              <a:xfrm>
                <a:off x="528" y="2149"/>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00" name="Oval 44"/>
              <p:cNvSpPr>
                <a:spLocks noChangeArrowheads="1"/>
              </p:cNvSpPr>
              <p:nvPr/>
            </p:nvSpPr>
            <p:spPr bwMode="auto">
              <a:xfrm>
                <a:off x="1152" y="2103"/>
                <a:ext cx="24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01" name="Oval 45"/>
              <p:cNvSpPr>
                <a:spLocks noChangeArrowheads="1"/>
              </p:cNvSpPr>
              <p:nvPr/>
            </p:nvSpPr>
            <p:spPr bwMode="auto">
              <a:xfrm>
                <a:off x="1152" y="1909"/>
                <a:ext cx="240"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02" name="Oval 46"/>
              <p:cNvSpPr>
                <a:spLocks noChangeArrowheads="1"/>
              </p:cNvSpPr>
              <p:nvPr/>
            </p:nvSpPr>
            <p:spPr bwMode="auto">
              <a:xfrm>
                <a:off x="867" y="2054"/>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03" name="Oval 47"/>
              <p:cNvSpPr>
                <a:spLocks noChangeArrowheads="1"/>
              </p:cNvSpPr>
              <p:nvPr/>
            </p:nvSpPr>
            <p:spPr bwMode="auto">
              <a:xfrm>
                <a:off x="623" y="1814"/>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04" name="Oval 48"/>
              <p:cNvSpPr>
                <a:spLocks noChangeArrowheads="1"/>
              </p:cNvSpPr>
              <p:nvPr/>
            </p:nvSpPr>
            <p:spPr bwMode="auto">
              <a:xfrm>
                <a:off x="962" y="1767"/>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05" name="Oval 49"/>
              <p:cNvSpPr>
                <a:spLocks noChangeArrowheads="1"/>
              </p:cNvSpPr>
              <p:nvPr/>
            </p:nvSpPr>
            <p:spPr bwMode="auto">
              <a:xfrm>
                <a:off x="1007" y="2149"/>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06" name="Oval 50"/>
              <p:cNvSpPr>
                <a:spLocks noChangeArrowheads="1"/>
              </p:cNvSpPr>
              <p:nvPr/>
            </p:nvSpPr>
            <p:spPr bwMode="auto">
              <a:xfrm>
                <a:off x="817" y="2198"/>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07" name="Oval 51"/>
              <p:cNvSpPr>
                <a:spLocks noChangeArrowheads="1"/>
              </p:cNvSpPr>
              <p:nvPr/>
            </p:nvSpPr>
            <p:spPr bwMode="auto">
              <a:xfrm>
                <a:off x="723" y="2007"/>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grpSp>
        <p:grpSp>
          <p:nvGrpSpPr>
            <p:cNvPr id="4" name="Group 52"/>
            <p:cNvGrpSpPr>
              <a:grpSpLocks/>
            </p:cNvGrpSpPr>
            <p:nvPr/>
          </p:nvGrpSpPr>
          <p:grpSpPr bwMode="auto">
            <a:xfrm>
              <a:off x="4771" y="2511"/>
              <a:ext cx="605" cy="753"/>
              <a:chOff x="528" y="1718"/>
              <a:chExt cx="816" cy="816"/>
            </a:xfrm>
          </p:grpSpPr>
          <p:sp>
            <p:nvSpPr>
              <p:cNvPr id="429109" name="Oval 53"/>
              <p:cNvSpPr>
                <a:spLocks noChangeArrowheads="1"/>
              </p:cNvSpPr>
              <p:nvPr/>
            </p:nvSpPr>
            <p:spPr bwMode="auto">
              <a:xfrm>
                <a:off x="670" y="2054"/>
                <a:ext cx="195"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10" name="Oval 54"/>
              <p:cNvSpPr>
                <a:spLocks noChangeArrowheads="1"/>
              </p:cNvSpPr>
              <p:nvPr/>
            </p:nvSpPr>
            <p:spPr bwMode="auto">
              <a:xfrm>
                <a:off x="575" y="1863"/>
                <a:ext cx="24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11" name="Oval 55"/>
              <p:cNvSpPr>
                <a:spLocks noChangeArrowheads="1"/>
              </p:cNvSpPr>
              <p:nvPr/>
            </p:nvSpPr>
            <p:spPr bwMode="auto">
              <a:xfrm>
                <a:off x="575" y="1958"/>
                <a:ext cx="24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12" name="Oval 56"/>
              <p:cNvSpPr>
                <a:spLocks noChangeArrowheads="1"/>
              </p:cNvSpPr>
              <p:nvPr/>
            </p:nvSpPr>
            <p:spPr bwMode="auto">
              <a:xfrm>
                <a:off x="815" y="2007"/>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13" name="Oval 57"/>
              <p:cNvSpPr>
                <a:spLocks noChangeArrowheads="1"/>
              </p:cNvSpPr>
              <p:nvPr/>
            </p:nvSpPr>
            <p:spPr bwMode="auto">
              <a:xfrm>
                <a:off x="765" y="2149"/>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14" name="Oval 58"/>
              <p:cNvSpPr>
                <a:spLocks noChangeArrowheads="1"/>
              </p:cNvSpPr>
              <p:nvPr/>
            </p:nvSpPr>
            <p:spPr bwMode="auto">
              <a:xfrm>
                <a:off x="865" y="1814"/>
                <a:ext cx="190"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15" name="Oval 59"/>
              <p:cNvSpPr>
                <a:spLocks noChangeArrowheads="1"/>
              </p:cNvSpPr>
              <p:nvPr/>
            </p:nvSpPr>
            <p:spPr bwMode="auto">
              <a:xfrm>
                <a:off x="865" y="2149"/>
                <a:ext cx="190"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16" name="Oval 60"/>
              <p:cNvSpPr>
                <a:spLocks noChangeArrowheads="1"/>
              </p:cNvSpPr>
              <p:nvPr/>
            </p:nvSpPr>
            <p:spPr bwMode="auto">
              <a:xfrm>
                <a:off x="720" y="1767"/>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17" name="Oval 61"/>
              <p:cNvSpPr>
                <a:spLocks noChangeArrowheads="1"/>
              </p:cNvSpPr>
              <p:nvPr/>
            </p:nvSpPr>
            <p:spPr bwMode="auto">
              <a:xfrm>
                <a:off x="910" y="1909"/>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18" name="Oval 62"/>
              <p:cNvSpPr>
                <a:spLocks noChangeArrowheads="1"/>
              </p:cNvSpPr>
              <p:nvPr/>
            </p:nvSpPr>
            <p:spPr bwMode="auto">
              <a:xfrm>
                <a:off x="865" y="2054"/>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19" name="Oval 63"/>
              <p:cNvSpPr>
                <a:spLocks noChangeArrowheads="1"/>
              </p:cNvSpPr>
              <p:nvPr/>
            </p:nvSpPr>
            <p:spPr bwMode="auto">
              <a:xfrm>
                <a:off x="765" y="1863"/>
                <a:ext cx="195"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20" name="Oval 64"/>
              <p:cNvSpPr>
                <a:spLocks noChangeArrowheads="1"/>
              </p:cNvSpPr>
              <p:nvPr/>
            </p:nvSpPr>
            <p:spPr bwMode="auto">
              <a:xfrm>
                <a:off x="1005" y="2054"/>
                <a:ext cx="195"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21" name="Oval 65"/>
              <p:cNvSpPr>
                <a:spLocks noChangeArrowheads="1"/>
              </p:cNvSpPr>
              <p:nvPr/>
            </p:nvSpPr>
            <p:spPr bwMode="auto">
              <a:xfrm>
                <a:off x="1005" y="1814"/>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22" name="Oval 66"/>
              <p:cNvSpPr>
                <a:spLocks noChangeArrowheads="1"/>
              </p:cNvSpPr>
              <p:nvPr/>
            </p:nvSpPr>
            <p:spPr bwMode="auto">
              <a:xfrm>
                <a:off x="1005" y="2149"/>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23" name="Oval 67"/>
              <p:cNvSpPr>
                <a:spLocks noChangeArrowheads="1"/>
              </p:cNvSpPr>
              <p:nvPr/>
            </p:nvSpPr>
            <p:spPr bwMode="auto">
              <a:xfrm>
                <a:off x="1005" y="1958"/>
                <a:ext cx="195"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24" name="Oval 68"/>
              <p:cNvSpPr>
                <a:spLocks noChangeArrowheads="1"/>
              </p:cNvSpPr>
              <p:nvPr/>
            </p:nvSpPr>
            <p:spPr bwMode="auto">
              <a:xfrm>
                <a:off x="865" y="1718"/>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25" name="Oval 69"/>
              <p:cNvSpPr>
                <a:spLocks noChangeArrowheads="1"/>
              </p:cNvSpPr>
              <p:nvPr/>
            </p:nvSpPr>
            <p:spPr bwMode="auto">
              <a:xfrm>
                <a:off x="910" y="2245"/>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26" name="Oval 70"/>
              <p:cNvSpPr>
                <a:spLocks noChangeArrowheads="1"/>
              </p:cNvSpPr>
              <p:nvPr/>
            </p:nvSpPr>
            <p:spPr bwMode="auto">
              <a:xfrm>
                <a:off x="720" y="2198"/>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27" name="Oval 71"/>
              <p:cNvSpPr>
                <a:spLocks noChangeArrowheads="1"/>
              </p:cNvSpPr>
              <p:nvPr/>
            </p:nvSpPr>
            <p:spPr bwMode="auto">
              <a:xfrm>
                <a:off x="720" y="2103"/>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28" name="Oval 72"/>
              <p:cNvSpPr>
                <a:spLocks noChangeArrowheads="1"/>
              </p:cNvSpPr>
              <p:nvPr/>
            </p:nvSpPr>
            <p:spPr bwMode="auto">
              <a:xfrm>
                <a:off x="1104" y="2007"/>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29" name="Oval 73"/>
              <p:cNvSpPr>
                <a:spLocks noChangeArrowheads="1"/>
              </p:cNvSpPr>
              <p:nvPr/>
            </p:nvSpPr>
            <p:spPr bwMode="auto">
              <a:xfrm>
                <a:off x="1055" y="1814"/>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30" name="Oval 74"/>
              <p:cNvSpPr>
                <a:spLocks noChangeArrowheads="1"/>
              </p:cNvSpPr>
              <p:nvPr/>
            </p:nvSpPr>
            <p:spPr bwMode="auto">
              <a:xfrm>
                <a:off x="1005" y="2245"/>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31" name="Oval 75"/>
              <p:cNvSpPr>
                <a:spLocks noChangeArrowheads="1"/>
              </p:cNvSpPr>
              <p:nvPr/>
            </p:nvSpPr>
            <p:spPr bwMode="auto">
              <a:xfrm>
                <a:off x="960" y="2343"/>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32" name="Oval 76"/>
              <p:cNvSpPr>
                <a:spLocks noChangeArrowheads="1"/>
              </p:cNvSpPr>
              <p:nvPr/>
            </p:nvSpPr>
            <p:spPr bwMode="auto">
              <a:xfrm>
                <a:off x="765" y="2343"/>
                <a:ext cx="195"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33" name="Oval 77"/>
              <p:cNvSpPr>
                <a:spLocks noChangeArrowheads="1"/>
              </p:cNvSpPr>
              <p:nvPr/>
            </p:nvSpPr>
            <p:spPr bwMode="auto">
              <a:xfrm>
                <a:off x="1104" y="2198"/>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34" name="Oval 78"/>
              <p:cNvSpPr>
                <a:spLocks noChangeArrowheads="1"/>
              </p:cNvSpPr>
              <p:nvPr/>
            </p:nvSpPr>
            <p:spPr bwMode="auto">
              <a:xfrm>
                <a:off x="526" y="2007"/>
                <a:ext cx="195"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35" name="Oval 79"/>
              <p:cNvSpPr>
                <a:spLocks noChangeArrowheads="1"/>
              </p:cNvSpPr>
              <p:nvPr/>
            </p:nvSpPr>
            <p:spPr bwMode="auto">
              <a:xfrm>
                <a:off x="575" y="2245"/>
                <a:ext cx="240"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36" name="Oval 80"/>
              <p:cNvSpPr>
                <a:spLocks noChangeArrowheads="1"/>
              </p:cNvSpPr>
              <p:nvPr/>
            </p:nvSpPr>
            <p:spPr bwMode="auto">
              <a:xfrm>
                <a:off x="526" y="2149"/>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37" name="Oval 81"/>
              <p:cNvSpPr>
                <a:spLocks noChangeArrowheads="1"/>
              </p:cNvSpPr>
              <p:nvPr/>
            </p:nvSpPr>
            <p:spPr bwMode="auto">
              <a:xfrm>
                <a:off x="1149" y="2103"/>
                <a:ext cx="195"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38" name="Oval 82"/>
              <p:cNvSpPr>
                <a:spLocks noChangeArrowheads="1"/>
              </p:cNvSpPr>
              <p:nvPr/>
            </p:nvSpPr>
            <p:spPr bwMode="auto">
              <a:xfrm>
                <a:off x="1149" y="1909"/>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39" name="Oval 83"/>
              <p:cNvSpPr>
                <a:spLocks noChangeArrowheads="1"/>
              </p:cNvSpPr>
              <p:nvPr/>
            </p:nvSpPr>
            <p:spPr bwMode="auto">
              <a:xfrm>
                <a:off x="865" y="2054"/>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40" name="Oval 84"/>
              <p:cNvSpPr>
                <a:spLocks noChangeArrowheads="1"/>
              </p:cNvSpPr>
              <p:nvPr/>
            </p:nvSpPr>
            <p:spPr bwMode="auto">
              <a:xfrm>
                <a:off x="575" y="1814"/>
                <a:ext cx="240"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41" name="Oval 85"/>
              <p:cNvSpPr>
                <a:spLocks noChangeArrowheads="1"/>
              </p:cNvSpPr>
              <p:nvPr/>
            </p:nvSpPr>
            <p:spPr bwMode="auto">
              <a:xfrm>
                <a:off x="960" y="1767"/>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42" name="Oval 86"/>
              <p:cNvSpPr>
                <a:spLocks noChangeArrowheads="1"/>
              </p:cNvSpPr>
              <p:nvPr/>
            </p:nvSpPr>
            <p:spPr bwMode="auto">
              <a:xfrm>
                <a:off x="1005" y="2149"/>
                <a:ext cx="195" cy="193"/>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43" name="Oval 87"/>
              <p:cNvSpPr>
                <a:spLocks noChangeArrowheads="1"/>
              </p:cNvSpPr>
              <p:nvPr/>
            </p:nvSpPr>
            <p:spPr bwMode="auto">
              <a:xfrm>
                <a:off x="815" y="2198"/>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sp>
            <p:nvSpPr>
              <p:cNvPr id="429144" name="Oval 88"/>
              <p:cNvSpPr>
                <a:spLocks noChangeArrowheads="1"/>
              </p:cNvSpPr>
              <p:nvPr/>
            </p:nvSpPr>
            <p:spPr bwMode="auto">
              <a:xfrm>
                <a:off x="720" y="2007"/>
                <a:ext cx="190" cy="191"/>
              </a:xfrm>
              <a:prstGeom prst="ellipse">
                <a:avLst/>
              </a:prstGeom>
              <a:gradFill rotWithShape="0">
                <a:gsLst>
                  <a:gs pos="0">
                    <a:srgbClr val="0066FF"/>
                  </a:gs>
                  <a:gs pos="100000">
                    <a:srgbClr val="0066FF">
                      <a:gamma/>
                      <a:shade val="46275"/>
                      <a:invGamma/>
                    </a:srgbClr>
                  </a:gs>
                </a:gsLst>
                <a:path path="shape">
                  <a:fillToRect l="50000" t="50000" r="50000" b="50000"/>
                </a:path>
              </a:gradFill>
              <a:ln w="9525">
                <a:solidFill>
                  <a:schemeClr val="tx1"/>
                </a:solidFill>
                <a:round/>
                <a:headEnd/>
                <a:tailEnd/>
              </a:ln>
              <a:effectLst/>
            </p:spPr>
            <p:txBody>
              <a:bodyPr wrap="none" anchor="ctr">
                <a:spAutoFit/>
              </a:bodyPr>
              <a:lstStyle/>
              <a:p>
                <a:pPr>
                  <a:defRPr/>
                </a:pPr>
                <a:endParaRPr lang="ru-RU">
                  <a:effectLst>
                    <a:outerShdw blurRad="38100" dist="38100" dir="2700000" algn="tl">
                      <a:srgbClr val="000000">
                        <a:alpha val="43137"/>
                      </a:srgbClr>
                    </a:outerShdw>
                  </a:effectLst>
                </a:endParaRPr>
              </a:p>
            </p:txBody>
          </p:sp>
        </p:gr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9"/>
          <p:cNvSpPr txBox="1">
            <a:spLocks noChangeArrowheads="1"/>
          </p:cNvSpPr>
          <p:nvPr/>
        </p:nvSpPr>
        <p:spPr bwMode="auto">
          <a:xfrm>
            <a:off x="5292725" y="1844675"/>
            <a:ext cx="3613150" cy="338138"/>
          </a:xfrm>
          <a:prstGeom prst="rect">
            <a:avLst/>
          </a:prstGeom>
          <a:noFill/>
          <a:ln w="9525">
            <a:solidFill>
              <a:schemeClr val="tx1"/>
            </a:solidFill>
            <a:miter lim="800000"/>
            <a:headEnd/>
            <a:tailEnd/>
          </a:ln>
        </p:spPr>
        <p:txBody>
          <a:bodyPr wrap="none">
            <a:spAutoFit/>
          </a:bodyPr>
          <a:lstStyle/>
          <a:p>
            <a:r>
              <a:rPr lang="en-US" sz="1600" baseline="0">
                <a:solidFill>
                  <a:schemeClr val="tx1"/>
                </a:solidFill>
              </a:rPr>
              <a:t>in-medium </a:t>
            </a:r>
            <a:r>
              <a:rPr lang="el-GR" sz="1600" baseline="0">
                <a:solidFill>
                  <a:schemeClr val="tx1"/>
                </a:solidFill>
              </a:rPr>
              <a:t>ρ</a:t>
            </a:r>
            <a:r>
              <a:rPr lang="en-US" sz="1600" baseline="0">
                <a:solidFill>
                  <a:schemeClr val="tx1"/>
                </a:solidFill>
              </a:rPr>
              <a:t> – mass drop (</a:t>
            </a:r>
            <a:r>
              <a:rPr lang="en-US" sz="1600" baseline="0">
                <a:solidFill>
                  <a:srgbClr val="008000"/>
                </a:solidFill>
              </a:rPr>
              <a:t>B-R scaling</a:t>
            </a:r>
            <a:r>
              <a:rPr lang="en-US" sz="1600" baseline="0">
                <a:solidFill>
                  <a:schemeClr val="tx1"/>
                </a:solidFill>
              </a:rPr>
              <a:t>)</a:t>
            </a:r>
            <a:endParaRPr lang="ru-RU" sz="1600" baseline="0">
              <a:solidFill>
                <a:schemeClr val="tx1"/>
              </a:solidFill>
            </a:endParaRPr>
          </a:p>
        </p:txBody>
      </p:sp>
      <p:grpSp>
        <p:nvGrpSpPr>
          <p:cNvPr id="2" name="Группа 15"/>
          <p:cNvGrpSpPr>
            <a:grpSpLocks/>
          </p:cNvGrpSpPr>
          <p:nvPr/>
        </p:nvGrpSpPr>
        <p:grpSpPr bwMode="auto">
          <a:xfrm>
            <a:off x="611188" y="333375"/>
            <a:ext cx="7464425" cy="5165725"/>
            <a:chOff x="611188" y="333375"/>
            <a:chExt cx="7464425" cy="5165725"/>
          </a:xfrm>
        </p:grpSpPr>
        <p:sp>
          <p:nvSpPr>
            <p:cNvPr id="105474" name="Text Box 2"/>
            <p:cNvSpPr txBox="1">
              <a:spLocks noChangeArrowheads="1"/>
            </p:cNvSpPr>
            <p:nvPr/>
          </p:nvSpPr>
          <p:spPr bwMode="auto">
            <a:xfrm>
              <a:off x="4686300" y="2693988"/>
              <a:ext cx="1588" cy="312737"/>
            </a:xfrm>
            <a:prstGeom prst="rect">
              <a:avLst/>
            </a:prstGeom>
            <a:noFill/>
            <a:ln w="9525">
              <a:noFill/>
              <a:miter lim="800000"/>
              <a:headEnd/>
              <a:tailEnd/>
            </a:ln>
          </p:spPr>
          <p:txBody>
            <a:bodyPr wrap="none" anchor="ctr"/>
            <a:lstStyle/>
            <a:p>
              <a:pPr>
                <a:defRPr/>
              </a:pPr>
              <a:endParaRPr lang="ru-RU">
                <a:effectLst>
                  <a:outerShdw blurRad="38100" dist="38100" dir="2700000" algn="tl">
                    <a:srgbClr val="000000">
                      <a:alpha val="43137"/>
                    </a:srgbClr>
                  </a:outerShdw>
                </a:effectLst>
              </a:endParaRPr>
            </a:p>
          </p:txBody>
        </p:sp>
        <p:sp>
          <p:nvSpPr>
            <p:cNvPr id="105475" name="Text Box 3"/>
            <p:cNvSpPr txBox="1">
              <a:spLocks noChangeArrowheads="1"/>
            </p:cNvSpPr>
            <p:nvPr/>
          </p:nvSpPr>
          <p:spPr bwMode="auto">
            <a:xfrm>
              <a:off x="3924300" y="1341438"/>
              <a:ext cx="1655763" cy="639762"/>
            </a:xfrm>
            <a:prstGeom prst="rect">
              <a:avLst/>
            </a:prstGeom>
            <a:noFill/>
            <a:ln w="9525">
              <a:noFill/>
              <a:miter lim="800000"/>
              <a:headEnd/>
              <a:tailEnd/>
            </a:ln>
          </p:spPr>
          <p:txBody>
            <a:bodyPr wrap="none" anchor="ctr"/>
            <a:lstStyle/>
            <a:p>
              <a:pPr>
                <a:defRPr/>
              </a:pPr>
              <a:r>
                <a:rPr lang="ru-RU" sz="2400" dirty="0" err="1">
                  <a:solidFill>
                    <a:schemeClr val="tx1"/>
                  </a:solidFill>
                  <a:effectLst>
                    <a:outerShdw blurRad="38100" dist="38100" dir="2700000" algn="tl">
                      <a:srgbClr val="000000">
                        <a:alpha val="43137"/>
                      </a:srgbClr>
                    </a:outerShdw>
                  </a:effectLst>
                </a:rPr>
                <a:t>√</a:t>
              </a:r>
              <a:r>
                <a:rPr lang="en-US" sz="2800" dirty="0">
                  <a:solidFill>
                    <a:schemeClr val="tx1"/>
                  </a:solidFill>
                  <a:effectLst>
                    <a:outerShdw blurRad="38100" dist="38100" dir="2700000" algn="tl">
                      <a:srgbClr val="000000">
                        <a:alpha val="43137"/>
                      </a:srgbClr>
                    </a:outerShdw>
                  </a:effectLst>
                </a:rPr>
                <a:t>S = 9 </a:t>
              </a:r>
              <a:r>
                <a:rPr lang="en-US" sz="2800" dirty="0" err="1">
                  <a:solidFill>
                    <a:schemeClr val="tx1"/>
                  </a:solidFill>
                  <a:effectLst>
                    <a:outerShdw blurRad="38100" dist="38100" dir="2700000" algn="tl">
                      <a:srgbClr val="000000">
                        <a:alpha val="43137"/>
                      </a:srgbClr>
                    </a:outerShdw>
                  </a:effectLst>
                </a:rPr>
                <a:t>GeV</a:t>
              </a:r>
              <a:endParaRPr lang="ru-RU" sz="2800" dirty="0">
                <a:solidFill>
                  <a:schemeClr val="tx1"/>
                </a:solidFill>
                <a:effectLst>
                  <a:outerShdw blurRad="38100" dist="38100" dir="2700000" algn="tl">
                    <a:srgbClr val="000000">
                      <a:alpha val="43137"/>
                    </a:srgbClr>
                  </a:outerShdw>
                </a:effectLst>
              </a:endParaRPr>
            </a:p>
          </p:txBody>
        </p:sp>
        <p:pic>
          <p:nvPicPr>
            <p:cNvPr id="37894" name="Рисунок 5" descr="CERES.jpg"/>
            <p:cNvPicPr>
              <a:picLocks noChangeAspect="1"/>
            </p:cNvPicPr>
            <p:nvPr/>
          </p:nvPicPr>
          <p:blipFill>
            <a:blip r:embed="rId3" cstate="print"/>
            <a:srcRect/>
            <a:stretch>
              <a:fillRect/>
            </a:stretch>
          </p:blipFill>
          <p:spPr bwMode="auto">
            <a:xfrm>
              <a:off x="611188" y="765175"/>
              <a:ext cx="4448175" cy="4733925"/>
            </a:xfrm>
            <a:prstGeom prst="rect">
              <a:avLst/>
            </a:prstGeom>
            <a:noFill/>
            <a:ln w="9525">
              <a:noFill/>
              <a:miter lim="800000"/>
              <a:headEnd/>
              <a:tailEnd/>
            </a:ln>
          </p:spPr>
        </p:pic>
        <p:cxnSp>
          <p:nvCxnSpPr>
            <p:cNvPr id="37895" name="Прямая со стрелкой 8"/>
            <p:cNvCxnSpPr>
              <a:cxnSpLocks noChangeShapeType="1"/>
            </p:cNvCxnSpPr>
            <p:nvPr/>
          </p:nvCxnSpPr>
          <p:spPr bwMode="auto">
            <a:xfrm rot="10800000" flipV="1">
              <a:off x="2916238" y="620713"/>
              <a:ext cx="2951162" cy="2879725"/>
            </a:xfrm>
            <a:prstGeom prst="straightConnector1">
              <a:avLst/>
            </a:prstGeom>
            <a:noFill/>
            <a:ln w="9525" algn="ctr">
              <a:solidFill>
                <a:schemeClr val="tx1"/>
              </a:solidFill>
              <a:round/>
              <a:headEnd/>
              <a:tailEnd type="arrow" w="med" len="med"/>
            </a:ln>
          </p:spPr>
        </p:cxnSp>
        <p:sp>
          <p:nvSpPr>
            <p:cNvPr id="37896" name="TextBox 12"/>
            <p:cNvSpPr txBox="1">
              <a:spLocks noChangeArrowheads="1"/>
            </p:cNvSpPr>
            <p:nvPr/>
          </p:nvSpPr>
          <p:spPr bwMode="auto">
            <a:xfrm>
              <a:off x="5867400" y="333375"/>
              <a:ext cx="1808163" cy="338138"/>
            </a:xfrm>
            <a:prstGeom prst="rect">
              <a:avLst/>
            </a:prstGeom>
            <a:noFill/>
            <a:ln w="9525">
              <a:solidFill>
                <a:schemeClr val="tx1"/>
              </a:solidFill>
              <a:miter lim="800000"/>
              <a:headEnd/>
              <a:tailEnd/>
            </a:ln>
          </p:spPr>
          <p:txBody>
            <a:bodyPr wrap="none">
              <a:spAutoFit/>
            </a:bodyPr>
            <a:lstStyle/>
            <a:p>
              <a:r>
                <a:rPr lang="en-US" sz="2400">
                  <a:solidFill>
                    <a:schemeClr val="tx1"/>
                  </a:solidFill>
                </a:rPr>
                <a:t>Hadronic Cocktail</a:t>
              </a:r>
              <a:endParaRPr lang="ru-RU" sz="2400">
                <a:solidFill>
                  <a:schemeClr val="tx1"/>
                </a:solidFill>
              </a:endParaRPr>
            </a:p>
          </p:txBody>
        </p:sp>
        <p:sp>
          <p:nvSpPr>
            <p:cNvPr id="37897" name="TextBox 13"/>
            <p:cNvSpPr txBox="1">
              <a:spLocks noChangeArrowheads="1"/>
            </p:cNvSpPr>
            <p:nvPr/>
          </p:nvSpPr>
          <p:spPr bwMode="auto">
            <a:xfrm>
              <a:off x="5867400" y="1125538"/>
              <a:ext cx="2025650" cy="368300"/>
            </a:xfrm>
            <a:prstGeom prst="rect">
              <a:avLst/>
            </a:prstGeom>
            <a:noFill/>
            <a:ln w="9525">
              <a:solidFill>
                <a:schemeClr val="tx1"/>
              </a:solidFill>
              <a:miter lim="800000"/>
              <a:headEnd/>
              <a:tailEnd/>
            </a:ln>
          </p:spPr>
          <p:txBody>
            <a:bodyPr wrap="none">
              <a:spAutoFit/>
            </a:bodyPr>
            <a:lstStyle/>
            <a:p>
              <a:r>
                <a:rPr lang="en-US" baseline="0">
                  <a:solidFill>
                    <a:schemeClr val="tx1"/>
                  </a:solidFill>
                </a:rPr>
                <a:t> </a:t>
              </a:r>
              <a:r>
                <a:rPr lang="el-GR" baseline="0">
                  <a:solidFill>
                    <a:schemeClr val="tx1"/>
                  </a:solidFill>
                </a:rPr>
                <a:t>π</a:t>
              </a:r>
              <a:r>
                <a:rPr lang="en-US" baseline="0">
                  <a:solidFill>
                    <a:schemeClr val="tx1"/>
                  </a:solidFill>
                </a:rPr>
                <a:t>+</a:t>
              </a:r>
              <a:r>
                <a:rPr lang="el-GR" baseline="0">
                  <a:solidFill>
                    <a:schemeClr val="tx1"/>
                  </a:solidFill>
                </a:rPr>
                <a:t>π</a:t>
              </a:r>
              <a:r>
                <a:rPr lang="en-US" baseline="0">
                  <a:solidFill>
                    <a:schemeClr val="tx1"/>
                  </a:solidFill>
                </a:rPr>
                <a:t> </a:t>
              </a:r>
              <a:r>
                <a:rPr lang="en-US" baseline="0">
                  <a:solidFill>
                    <a:schemeClr val="tx1"/>
                  </a:solidFill>
                  <a:sym typeface="Wingdings" pitchFamily="2" charset="2"/>
                </a:rPr>
                <a:t> </a:t>
              </a:r>
              <a:r>
                <a:rPr lang="el-GR" baseline="0">
                  <a:solidFill>
                    <a:schemeClr val="tx1"/>
                  </a:solidFill>
                </a:rPr>
                <a:t>ρ</a:t>
              </a:r>
              <a:r>
                <a:rPr lang="en-US" baseline="0">
                  <a:solidFill>
                    <a:schemeClr val="tx1"/>
                  </a:solidFill>
                </a:rPr>
                <a:t> </a:t>
              </a:r>
              <a:r>
                <a:rPr lang="en-US" baseline="0">
                  <a:solidFill>
                    <a:schemeClr val="tx1"/>
                  </a:solidFill>
                  <a:sym typeface="Wingdings" pitchFamily="2" charset="2"/>
                </a:rPr>
                <a:t> </a:t>
              </a:r>
              <a:r>
                <a:rPr lang="en-US" i="1" baseline="0">
                  <a:solidFill>
                    <a:schemeClr val="tx1"/>
                  </a:solidFill>
                  <a:sym typeface="Wingdings" pitchFamily="2" charset="2"/>
                </a:rPr>
                <a:t>e</a:t>
              </a:r>
              <a:r>
                <a:rPr lang="en-US" i="1" baseline="30000">
                  <a:solidFill>
                    <a:schemeClr val="tx1"/>
                  </a:solidFill>
                  <a:sym typeface="Wingdings" pitchFamily="2" charset="2"/>
                </a:rPr>
                <a:t>+</a:t>
              </a:r>
              <a:r>
                <a:rPr lang="en-US" baseline="0">
                  <a:solidFill>
                    <a:schemeClr val="tx1"/>
                  </a:solidFill>
                </a:rPr>
                <a:t> + </a:t>
              </a:r>
              <a:r>
                <a:rPr lang="en-US" i="1" baseline="0">
                  <a:solidFill>
                    <a:schemeClr val="tx1"/>
                  </a:solidFill>
                  <a:sym typeface="Wingdings" pitchFamily="2" charset="2"/>
                </a:rPr>
                <a:t>e</a:t>
              </a:r>
              <a:r>
                <a:rPr lang="en-US" i="1" baseline="30000">
                  <a:solidFill>
                    <a:schemeClr val="tx1"/>
                  </a:solidFill>
                  <a:sym typeface="Wingdings" pitchFamily="2" charset="2"/>
                </a:rPr>
                <a:t>-</a:t>
              </a:r>
              <a:endParaRPr lang="ru-RU" baseline="0">
                <a:solidFill>
                  <a:schemeClr val="tx1"/>
                </a:solidFill>
              </a:endParaRPr>
            </a:p>
          </p:txBody>
        </p:sp>
        <p:cxnSp>
          <p:nvCxnSpPr>
            <p:cNvPr id="37898" name="Прямая со стрелкой 14"/>
            <p:cNvCxnSpPr>
              <a:cxnSpLocks noChangeShapeType="1"/>
            </p:cNvCxnSpPr>
            <p:nvPr/>
          </p:nvCxnSpPr>
          <p:spPr bwMode="auto">
            <a:xfrm rot="10800000" flipV="1">
              <a:off x="3492500" y="1268413"/>
              <a:ext cx="2374900" cy="1368425"/>
            </a:xfrm>
            <a:prstGeom prst="straightConnector1">
              <a:avLst/>
            </a:prstGeom>
            <a:noFill/>
            <a:ln w="9525" algn="ctr">
              <a:solidFill>
                <a:schemeClr val="tx1"/>
              </a:solidFill>
              <a:round/>
              <a:headEnd/>
              <a:tailEnd type="arrow" w="med" len="med"/>
            </a:ln>
          </p:spPr>
        </p:cxnSp>
        <p:sp>
          <p:nvSpPr>
            <p:cNvPr id="37899" name="TextBox 17"/>
            <p:cNvSpPr txBox="1">
              <a:spLocks noChangeArrowheads="1"/>
            </p:cNvSpPr>
            <p:nvPr/>
          </p:nvSpPr>
          <p:spPr bwMode="auto">
            <a:xfrm>
              <a:off x="6588125" y="692150"/>
              <a:ext cx="360363" cy="461963"/>
            </a:xfrm>
            <a:prstGeom prst="rect">
              <a:avLst/>
            </a:prstGeom>
            <a:noFill/>
            <a:ln w="9525">
              <a:noFill/>
              <a:miter lim="800000"/>
              <a:headEnd/>
              <a:tailEnd/>
            </a:ln>
          </p:spPr>
          <p:txBody>
            <a:bodyPr>
              <a:spAutoFit/>
            </a:bodyPr>
            <a:lstStyle/>
            <a:p>
              <a:r>
                <a:rPr lang="en-US" sz="2400" baseline="0">
                  <a:solidFill>
                    <a:schemeClr val="tx1"/>
                  </a:solidFill>
                </a:rPr>
                <a:t>+</a:t>
              </a:r>
              <a:endParaRPr lang="ru-RU" sz="2400" baseline="0">
                <a:solidFill>
                  <a:schemeClr val="tx1"/>
                </a:solidFill>
              </a:endParaRPr>
            </a:p>
          </p:txBody>
        </p:sp>
        <p:sp>
          <p:nvSpPr>
            <p:cNvPr id="37900" name="TextBox 18"/>
            <p:cNvSpPr txBox="1">
              <a:spLocks noChangeArrowheads="1"/>
            </p:cNvSpPr>
            <p:nvPr/>
          </p:nvSpPr>
          <p:spPr bwMode="auto">
            <a:xfrm>
              <a:off x="5364163" y="2492375"/>
              <a:ext cx="2711450" cy="339725"/>
            </a:xfrm>
            <a:prstGeom prst="rect">
              <a:avLst/>
            </a:prstGeom>
            <a:noFill/>
            <a:ln w="9525">
              <a:solidFill>
                <a:schemeClr val="tx1"/>
              </a:solidFill>
              <a:miter lim="800000"/>
              <a:headEnd/>
              <a:tailEnd/>
            </a:ln>
          </p:spPr>
          <p:txBody>
            <a:bodyPr wrap="none">
              <a:spAutoFit/>
            </a:bodyPr>
            <a:lstStyle/>
            <a:p>
              <a:r>
                <a:rPr lang="en-US" sz="1600" baseline="0">
                  <a:solidFill>
                    <a:schemeClr val="tx1"/>
                  </a:solidFill>
                </a:rPr>
                <a:t>in-medium </a:t>
              </a:r>
              <a:r>
                <a:rPr lang="el-GR" sz="1600" baseline="0">
                  <a:solidFill>
                    <a:schemeClr val="tx1"/>
                  </a:solidFill>
                </a:rPr>
                <a:t>ρ</a:t>
              </a:r>
              <a:r>
                <a:rPr lang="en-US" sz="1600" baseline="0">
                  <a:solidFill>
                    <a:schemeClr val="tx1"/>
                  </a:solidFill>
                </a:rPr>
                <a:t> – width spread</a:t>
              </a:r>
              <a:endParaRPr lang="ru-RU" sz="1600" baseline="0">
                <a:solidFill>
                  <a:schemeClr val="tx1"/>
                </a:solidFill>
              </a:endParaRPr>
            </a:p>
          </p:txBody>
        </p:sp>
        <p:cxnSp>
          <p:nvCxnSpPr>
            <p:cNvPr id="37901" name="Прямая со стрелкой 20"/>
            <p:cNvCxnSpPr>
              <a:cxnSpLocks noChangeShapeType="1"/>
              <a:stCxn id="37890" idx="1"/>
            </p:cNvCxnSpPr>
            <p:nvPr/>
          </p:nvCxnSpPr>
          <p:spPr bwMode="auto">
            <a:xfrm rot="10800000" flipV="1">
              <a:off x="3203575" y="2014538"/>
              <a:ext cx="2089150" cy="982662"/>
            </a:xfrm>
            <a:prstGeom prst="straightConnector1">
              <a:avLst/>
            </a:prstGeom>
            <a:noFill/>
            <a:ln w="9525" algn="ctr">
              <a:solidFill>
                <a:schemeClr val="tx1"/>
              </a:solidFill>
              <a:round/>
              <a:headEnd/>
              <a:tailEnd type="arrow" w="med" len="med"/>
            </a:ln>
          </p:spPr>
        </p:cxnSp>
        <p:cxnSp>
          <p:nvCxnSpPr>
            <p:cNvPr id="37902" name="Прямая со стрелкой 23"/>
            <p:cNvCxnSpPr>
              <a:cxnSpLocks noChangeShapeType="1"/>
              <a:stCxn id="37900" idx="1"/>
            </p:cNvCxnSpPr>
            <p:nvPr/>
          </p:nvCxnSpPr>
          <p:spPr bwMode="auto">
            <a:xfrm rot="10800000" flipV="1">
              <a:off x="3563938" y="2662238"/>
              <a:ext cx="1800225" cy="334962"/>
            </a:xfrm>
            <a:prstGeom prst="straightConnector1">
              <a:avLst/>
            </a:prstGeom>
            <a:noFill/>
            <a:ln w="9525" algn="ctr">
              <a:solidFill>
                <a:schemeClr val="tx1"/>
              </a:solidFill>
              <a:round/>
              <a:headEnd/>
              <a:tailEnd type="arrow" w="med" len="med"/>
            </a:ln>
          </p:spPr>
        </p:cxnSp>
        <p:sp>
          <p:nvSpPr>
            <p:cNvPr id="37903" name="TextBox 17"/>
            <p:cNvSpPr txBox="1">
              <a:spLocks noChangeArrowheads="1"/>
            </p:cNvSpPr>
            <p:nvPr/>
          </p:nvSpPr>
          <p:spPr bwMode="auto">
            <a:xfrm>
              <a:off x="6659563" y="1484313"/>
              <a:ext cx="360362" cy="461962"/>
            </a:xfrm>
            <a:prstGeom prst="rect">
              <a:avLst/>
            </a:prstGeom>
            <a:noFill/>
            <a:ln w="9525">
              <a:noFill/>
              <a:miter lim="800000"/>
              <a:headEnd/>
              <a:tailEnd/>
            </a:ln>
          </p:spPr>
          <p:txBody>
            <a:bodyPr>
              <a:spAutoFit/>
            </a:bodyPr>
            <a:lstStyle/>
            <a:p>
              <a:r>
                <a:rPr lang="en-US" sz="2400" baseline="0">
                  <a:solidFill>
                    <a:schemeClr val="tx1"/>
                  </a:solidFill>
                </a:rPr>
                <a:t>+</a:t>
              </a:r>
              <a:endParaRPr lang="ru-RU" sz="2400" baseline="0">
                <a:solidFill>
                  <a:schemeClr val="tx1"/>
                </a:solidFill>
              </a:endParaRPr>
            </a:p>
          </p:txBody>
        </p:sp>
        <p:sp>
          <p:nvSpPr>
            <p:cNvPr id="37904" name="TextBox 17"/>
            <p:cNvSpPr txBox="1">
              <a:spLocks noChangeArrowheads="1"/>
            </p:cNvSpPr>
            <p:nvPr/>
          </p:nvSpPr>
          <p:spPr bwMode="auto">
            <a:xfrm>
              <a:off x="6659563" y="2060575"/>
              <a:ext cx="360362" cy="461963"/>
            </a:xfrm>
            <a:prstGeom prst="rect">
              <a:avLst/>
            </a:prstGeom>
            <a:noFill/>
            <a:ln w="9525">
              <a:noFill/>
              <a:miter lim="800000"/>
              <a:headEnd/>
              <a:tailEnd/>
            </a:ln>
          </p:spPr>
          <p:txBody>
            <a:bodyPr>
              <a:spAutoFit/>
            </a:bodyPr>
            <a:lstStyle/>
            <a:p>
              <a:r>
                <a:rPr lang="en-US" sz="2400" baseline="0">
                  <a:solidFill>
                    <a:schemeClr val="tx1"/>
                  </a:solidFill>
                </a:rPr>
                <a:t>+</a:t>
              </a:r>
              <a:endParaRPr lang="ru-RU" sz="2400" baseline="0">
                <a:solidFill>
                  <a:schemeClr val="tx1"/>
                </a:solidFill>
              </a:endParaRPr>
            </a:p>
          </p:txBody>
        </p:sp>
      </p:gr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06437"/>
          </a:xfrm>
        </p:spPr>
        <p:txBody>
          <a:bodyPr/>
          <a:lstStyle/>
          <a:p>
            <a:pPr eaLnBrk="1" hangingPunct="1"/>
            <a:r>
              <a:rPr lang="en-US" sz="2800" b="1" smtClean="0">
                <a:solidFill>
                  <a:schemeClr val="accent2"/>
                </a:solidFill>
              </a:rPr>
              <a:t>Phase diagram with triple critical point</a:t>
            </a:r>
            <a:endParaRPr lang="ru-RU" sz="2800" b="1" smtClean="0">
              <a:solidFill>
                <a:schemeClr val="accent2"/>
              </a:solidFill>
            </a:endParaRPr>
          </a:p>
        </p:txBody>
      </p:sp>
      <p:sp>
        <p:nvSpPr>
          <p:cNvPr id="18435" name="Text Box 7"/>
          <p:cNvSpPr txBox="1">
            <a:spLocks noChangeArrowheads="1"/>
          </p:cNvSpPr>
          <p:nvPr/>
        </p:nvSpPr>
        <p:spPr bwMode="auto">
          <a:xfrm>
            <a:off x="2124075" y="4868863"/>
            <a:ext cx="574675" cy="519112"/>
          </a:xfrm>
          <a:prstGeom prst="rect">
            <a:avLst/>
          </a:prstGeom>
          <a:noFill/>
          <a:ln w="9525" algn="ctr">
            <a:noFill/>
            <a:miter lim="800000"/>
            <a:headEnd/>
            <a:tailEnd/>
          </a:ln>
        </p:spPr>
        <p:txBody>
          <a:bodyPr>
            <a:spAutoFit/>
          </a:bodyPr>
          <a:lstStyle/>
          <a:p>
            <a:pPr>
              <a:spcBef>
                <a:spcPct val="50000"/>
              </a:spcBef>
            </a:pPr>
            <a:r>
              <a:rPr lang="ru-RU" sz="2800">
                <a:solidFill>
                  <a:srgbClr val="33CC33"/>
                </a:solidFill>
                <a:cs typeface="Times New Roman" pitchFamily="18" charset="0"/>
              </a:rPr>
              <a:t>●</a:t>
            </a:r>
          </a:p>
        </p:txBody>
      </p:sp>
      <p:pic>
        <p:nvPicPr>
          <p:cNvPr id="18436" name="Рисунок 7" descr="phase_diag_3-point.jpg"/>
          <p:cNvPicPr>
            <a:picLocks noChangeAspect="1"/>
          </p:cNvPicPr>
          <p:nvPr/>
        </p:nvPicPr>
        <p:blipFill>
          <a:blip r:embed="rId2" cstate="print"/>
          <a:srcRect/>
          <a:stretch>
            <a:fillRect/>
          </a:stretch>
        </p:blipFill>
        <p:spPr bwMode="auto">
          <a:xfrm>
            <a:off x="1857375" y="1357313"/>
            <a:ext cx="4714875"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561975"/>
          </a:xfrm>
        </p:spPr>
        <p:txBody>
          <a:bodyPr/>
          <a:lstStyle/>
          <a:p>
            <a:pPr eaLnBrk="1" hangingPunct="1"/>
            <a:r>
              <a:rPr lang="en-US" altLang="ja-JP" sz="3200" b="1" dirty="0" smtClean="0">
                <a:solidFill>
                  <a:schemeClr val="tx1"/>
                </a:solidFill>
                <a:ea typeface="MS PGothic" pitchFamily="34" charset="-128"/>
              </a:rPr>
              <a:t>Space-time Evolution of HIC</a:t>
            </a:r>
            <a:endParaRPr lang="ru-RU" b="1" dirty="0" smtClean="0">
              <a:solidFill>
                <a:schemeClr val="tx1"/>
              </a:solidFill>
            </a:endParaRPr>
          </a:p>
        </p:txBody>
      </p:sp>
      <p:pic>
        <p:nvPicPr>
          <p:cNvPr id="30723" name="Picture 3" descr="sp_t_evo"/>
          <p:cNvPicPr>
            <a:picLocks noChangeAspect="1" noChangeArrowheads="1"/>
          </p:cNvPicPr>
          <p:nvPr>
            <p:ph sz="half" idx="1"/>
          </p:nvPr>
        </p:nvPicPr>
        <p:blipFill>
          <a:blip r:embed="rId2" cstate="print"/>
          <a:srcRect/>
          <a:stretch>
            <a:fillRect/>
          </a:stretch>
        </p:blipFill>
        <p:spPr>
          <a:xfrm>
            <a:off x="395288" y="1225550"/>
            <a:ext cx="5689600" cy="5227638"/>
          </a:xfrm>
          <a:noFill/>
        </p:spPr>
      </p:pic>
      <p:pic>
        <p:nvPicPr>
          <p:cNvPr id="30724" name="Picture 6"/>
          <p:cNvPicPr>
            <a:picLocks noChangeAspect="1" noChangeArrowheads="1"/>
          </p:cNvPicPr>
          <p:nvPr>
            <p:ph sz="quarter" idx="3"/>
          </p:nvPr>
        </p:nvPicPr>
        <p:blipFill>
          <a:blip r:embed="rId3" cstate="print"/>
          <a:srcRect/>
          <a:stretch>
            <a:fillRect/>
          </a:stretch>
        </p:blipFill>
        <p:spPr>
          <a:xfrm>
            <a:off x="7121525" y="979488"/>
            <a:ext cx="1023938" cy="4537075"/>
          </a:xfrm>
          <a:noFill/>
        </p:spPr>
      </p:pic>
      <p:sp>
        <p:nvSpPr>
          <p:cNvPr id="30725" name="Text Box 9"/>
          <p:cNvSpPr txBox="1">
            <a:spLocks noChangeArrowheads="1"/>
          </p:cNvSpPr>
          <p:nvPr/>
        </p:nvSpPr>
        <p:spPr bwMode="auto">
          <a:xfrm rot="-3150135">
            <a:off x="4368800" y="2551113"/>
            <a:ext cx="1727200" cy="457200"/>
          </a:xfrm>
          <a:prstGeom prst="rect">
            <a:avLst/>
          </a:prstGeom>
          <a:noFill/>
          <a:ln w="9525" algn="ctr">
            <a:noFill/>
            <a:miter lim="800000"/>
            <a:headEnd/>
            <a:tailEnd/>
          </a:ln>
        </p:spPr>
        <p:txBody>
          <a:bodyPr>
            <a:spAutoFit/>
          </a:bodyPr>
          <a:lstStyle/>
          <a:p>
            <a:pPr>
              <a:spcBef>
                <a:spcPct val="50000"/>
              </a:spcBef>
            </a:pPr>
            <a:r>
              <a:rPr lang="en-US">
                <a:solidFill>
                  <a:srgbClr val="33CC33"/>
                </a:solidFill>
              </a:rPr>
              <a:t>expansion</a:t>
            </a:r>
            <a:endParaRPr lang="ru-RU">
              <a:solidFill>
                <a:srgbClr val="33CC3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lang="ru-RU"/>
          </a:p>
        </p:txBody>
      </p:sp>
      <p:sp>
        <p:nvSpPr>
          <p:cNvPr id="1028" name="Rectangle 3"/>
          <p:cNvSpPr>
            <a:spLocks noGrp="1" noChangeArrowheads="1"/>
          </p:cNvSpPr>
          <p:nvPr>
            <p:ph type="title"/>
          </p:nvPr>
        </p:nvSpPr>
        <p:spPr>
          <a:xfrm>
            <a:off x="762000" y="47625"/>
            <a:ext cx="7772400" cy="457200"/>
          </a:xfrm>
        </p:spPr>
        <p:txBody>
          <a:bodyPr/>
          <a:lstStyle/>
          <a:p>
            <a:pPr eaLnBrk="1" hangingPunct="1"/>
            <a:r>
              <a:rPr lang="en-US" altLang="ja-JP" sz="3600" dirty="0" smtClean="0">
                <a:solidFill>
                  <a:schemeClr val="bg1"/>
                </a:solidFill>
                <a:ea typeface="MS PGothic" pitchFamily="34" charset="-128"/>
              </a:rPr>
              <a:t>Space-time Evolution of </a:t>
            </a:r>
            <a:r>
              <a:rPr lang="en-US" altLang="ja-JP" sz="3600" dirty="0" smtClean="0">
                <a:solidFill>
                  <a:schemeClr val="bg1"/>
                </a:solidFill>
                <a:ea typeface="MS PGothic" pitchFamily="34" charset="-128"/>
              </a:rPr>
              <a:t>HIC</a:t>
            </a:r>
            <a:endParaRPr lang="en-US" sz="3600" dirty="0" smtClean="0">
              <a:solidFill>
                <a:schemeClr val="bg1"/>
              </a:solidFill>
            </a:endParaRPr>
          </a:p>
        </p:txBody>
      </p:sp>
      <p:graphicFrame>
        <p:nvGraphicFramePr>
          <p:cNvPr id="1026" name="Object 4"/>
          <p:cNvGraphicFramePr>
            <a:graphicFrameLocks noChangeAspect="1"/>
          </p:cNvGraphicFramePr>
          <p:nvPr/>
        </p:nvGraphicFramePr>
        <p:xfrm>
          <a:off x="1042988" y="1474788"/>
          <a:ext cx="6665912" cy="5383212"/>
        </p:xfrm>
        <a:graphic>
          <a:graphicData uri="http://schemas.openxmlformats.org/presentationml/2006/ole">
            <p:oleObj spid="_x0000_s87042" name="Image" r:id="rId4" imgW="2471760" imgH="1911240" progId="Photoshop.Image.6">
              <p:embed/>
            </p:oleObj>
          </a:graphicData>
        </a:graphic>
      </p:graphicFrame>
      <p:sp>
        <p:nvSpPr>
          <p:cNvPr id="1029" name="Line 5"/>
          <p:cNvSpPr>
            <a:spLocks noChangeShapeType="1"/>
          </p:cNvSpPr>
          <p:nvPr/>
        </p:nvSpPr>
        <p:spPr bwMode="auto">
          <a:xfrm flipH="1" flipV="1">
            <a:off x="2273300" y="1063625"/>
            <a:ext cx="1903413" cy="3144838"/>
          </a:xfrm>
          <a:prstGeom prst="line">
            <a:avLst/>
          </a:prstGeom>
          <a:noFill/>
          <a:ln w="19050">
            <a:solidFill>
              <a:srgbClr val="FFFFFF"/>
            </a:solidFill>
            <a:round/>
            <a:headEnd/>
            <a:tailEnd type="triangle" w="med" len="med"/>
          </a:ln>
        </p:spPr>
        <p:txBody>
          <a:bodyPr/>
          <a:lstStyle/>
          <a:p>
            <a:endParaRPr lang="ru-RU"/>
          </a:p>
        </p:txBody>
      </p:sp>
      <p:sp>
        <p:nvSpPr>
          <p:cNvPr id="1030" name="Text Box 6"/>
          <p:cNvSpPr txBox="1">
            <a:spLocks noChangeArrowheads="1"/>
          </p:cNvSpPr>
          <p:nvPr/>
        </p:nvSpPr>
        <p:spPr bwMode="auto">
          <a:xfrm>
            <a:off x="2724150" y="1217613"/>
            <a:ext cx="325438" cy="396875"/>
          </a:xfrm>
          <a:prstGeom prst="rect">
            <a:avLst/>
          </a:prstGeom>
          <a:noFill/>
          <a:ln w="9525">
            <a:noFill/>
            <a:miter lim="800000"/>
            <a:headEnd/>
            <a:tailEnd/>
          </a:ln>
        </p:spPr>
        <p:txBody>
          <a:bodyPr wrap="none">
            <a:spAutoFit/>
          </a:bodyPr>
          <a:lstStyle/>
          <a:p>
            <a:r>
              <a:rPr lang="en-US" altLang="ja-JP" sz="2000">
                <a:latin typeface="Arial" pitchFamily="34" charset="0"/>
                <a:ea typeface="MS PGothic" pitchFamily="34" charset="-128"/>
              </a:rPr>
              <a:t>e</a:t>
            </a:r>
            <a:endParaRPr lang="en-US" altLang="ja-JP" sz="2000" baseline="30000">
              <a:latin typeface="Arial" pitchFamily="34" charset="0"/>
              <a:ea typeface="MS PGothic" pitchFamily="34" charset="-128"/>
            </a:endParaRPr>
          </a:p>
        </p:txBody>
      </p:sp>
      <p:sp>
        <p:nvSpPr>
          <p:cNvPr id="1031" name="Text Box 7"/>
          <p:cNvSpPr txBox="1">
            <a:spLocks noChangeArrowheads="1"/>
          </p:cNvSpPr>
          <p:nvPr/>
        </p:nvSpPr>
        <p:spPr bwMode="auto">
          <a:xfrm>
            <a:off x="2211388" y="1046163"/>
            <a:ext cx="290512" cy="396875"/>
          </a:xfrm>
          <a:prstGeom prst="rect">
            <a:avLst/>
          </a:prstGeom>
          <a:noFill/>
          <a:ln w="9525">
            <a:noFill/>
            <a:miter lim="800000"/>
            <a:headEnd/>
            <a:tailEnd/>
          </a:ln>
        </p:spPr>
        <p:txBody>
          <a:bodyPr wrap="none">
            <a:spAutoFit/>
          </a:bodyPr>
          <a:lstStyle/>
          <a:p>
            <a:r>
              <a:rPr lang="en-US" altLang="ja-JP" sz="2000">
                <a:latin typeface="Symbol" pitchFamily="18" charset="2"/>
                <a:ea typeface="MS PGothic" pitchFamily="34" charset="-128"/>
              </a:rPr>
              <a:t>g</a:t>
            </a:r>
          </a:p>
        </p:txBody>
      </p:sp>
      <p:sp>
        <p:nvSpPr>
          <p:cNvPr id="1032" name="Line 8"/>
          <p:cNvSpPr>
            <a:spLocks noChangeShapeType="1"/>
          </p:cNvSpPr>
          <p:nvPr/>
        </p:nvSpPr>
        <p:spPr bwMode="auto">
          <a:xfrm flipV="1">
            <a:off x="4559300" y="1046163"/>
            <a:ext cx="1924050" cy="3749675"/>
          </a:xfrm>
          <a:prstGeom prst="line">
            <a:avLst/>
          </a:prstGeom>
          <a:noFill/>
          <a:ln w="19050">
            <a:solidFill>
              <a:srgbClr val="FFFFFF"/>
            </a:solidFill>
            <a:round/>
            <a:headEnd/>
            <a:tailEnd type="triangle" w="med" len="med"/>
          </a:ln>
        </p:spPr>
        <p:txBody>
          <a:bodyPr/>
          <a:lstStyle/>
          <a:p>
            <a:endParaRPr lang="ru-RU"/>
          </a:p>
        </p:txBody>
      </p:sp>
      <p:sp>
        <p:nvSpPr>
          <p:cNvPr id="1033" name="Line 9"/>
          <p:cNvSpPr>
            <a:spLocks noChangeShapeType="1"/>
          </p:cNvSpPr>
          <p:nvPr/>
        </p:nvSpPr>
        <p:spPr bwMode="auto">
          <a:xfrm>
            <a:off x="1784350" y="4976813"/>
            <a:ext cx="5211763" cy="0"/>
          </a:xfrm>
          <a:prstGeom prst="line">
            <a:avLst/>
          </a:prstGeom>
          <a:noFill/>
          <a:ln w="25400">
            <a:solidFill>
              <a:srgbClr val="FFFFFF"/>
            </a:solidFill>
            <a:round/>
            <a:headEnd/>
            <a:tailEnd type="triangle" w="med" len="med"/>
          </a:ln>
        </p:spPr>
        <p:txBody>
          <a:bodyPr/>
          <a:lstStyle/>
          <a:p>
            <a:endParaRPr lang="ru-RU"/>
          </a:p>
        </p:txBody>
      </p:sp>
      <p:sp>
        <p:nvSpPr>
          <p:cNvPr id="1034" name="Line 10"/>
          <p:cNvSpPr>
            <a:spLocks noChangeShapeType="1"/>
          </p:cNvSpPr>
          <p:nvPr/>
        </p:nvSpPr>
        <p:spPr bwMode="auto">
          <a:xfrm flipV="1">
            <a:off x="1954213" y="788988"/>
            <a:ext cx="0" cy="5127625"/>
          </a:xfrm>
          <a:prstGeom prst="line">
            <a:avLst/>
          </a:prstGeom>
          <a:noFill/>
          <a:ln w="25400">
            <a:solidFill>
              <a:srgbClr val="FFFFFF"/>
            </a:solidFill>
            <a:round/>
            <a:headEnd/>
            <a:tailEnd type="triangle" w="med" len="med"/>
          </a:ln>
        </p:spPr>
        <p:txBody>
          <a:bodyPr/>
          <a:lstStyle/>
          <a:p>
            <a:endParaRPr lang="ru-RU"/>
          </a:p>
        </p:txBody>
      </p:sp>
      <p:sp>
        <p:nvSpPr>
          <p:cNvPr id="1035" name="Text Box 11"/>
          <p:cNvSpPr txBox="1">
            <a:spLocks noChangeArrowheads="1"/>
          </p:cNvSpPr>
          <p:nvPr/>
        </p:nvSpPr>
        <p:spPr bwMode="auto">
          <a:xfrm>
            <a:off x="6327775" y="4895850"/>
            <a:ext cx="1049338" cy="457200"/>
          </a:xfrm>
          <a:prstGeom prst="rect">
            <a:avLst/>
          </a:prstGeom>
          <a:noFill/>
          <a:ln w="9525">
            <a:noFill/>
            <a:miter lim="800000"/>
            <a:headEnd/>
            <a:tailEnd/>
          </a:ln>
        </p:spPr>
        <p:txBody>
          <a:bodyPr wrap="none">
            <a:spAutoFit/>
          </a:bodyPr>
          <a:lstStyle/>
          <a:p>
            <a:r>
              <a:rPr lang="en-US" altLang="ja-JP">
                <a:solidFill>
                  <a:schemeClr val="bg1"/>
                </a:solidFill>
                <a:latin typeface="Arial" pitchFamily="34" charset="0"/>
                <a:ea typeface="MS PGothic" pitchFamily="34" charset="-128"/>
              </a:rPr>
              <a:t>space</a:t>
            </a:r>
          </a:p>
        </p:txBody>
      </p:sp>
      <p:sp>
        <p:nvSpPr>
          <p:cNvPr id="1036" name="Text Box 12"/>
          <p:cNvSpPr txBox="1">
            <a:spLocks noChangeArrowheads="1"/>
          </p:cNvSpPr>
          <p:nvPr/>
        </p:nvSpPr>
        <p:spPr bwMode="auto">
          <a:xfrm>
            <a:off x="1058863" y="592138"/>
            <a:ext cx="811212" cy="457200"/>
          </a:xfrm>
          <a:prstGeom prst="rect">
            <a:avLst/>
          </a:prstGeom>
          <a:noFill/>
          <a:ln w="9525">
            <a:noFill/>
            <a:miter lim="800000"/>
            <a:headEnd/>
            <a:tailEnd/>
          </a:ln>
        </p:spPr>
        <p:txBody>
          <a:bodyPr wrap="none">
            <a:spAutoFit/>
          </a:bodyPr>
          <a:lstStyle/>
          <a:p>
            <a:r>
              <a:rPr lang="en-US" altLang="ja-JP">
                <a:solidFill>
                  <a:schemeClr val="bg1"/>
                </a:solidFill>
                <a:latin typeface="Arial" pitchFamily="34" charset="0"/>
                <a:ea typeface="MS PGothic" pitchFamily="34" charset="-128"/>
              </a:rPr>
              <a:t>time</a:t>
            </a:r>
          </a:p>
        </p:txBody>
      </p:sp>
      <p:sp>
        <p:nvSpPr>
          <p:cNvPr id="1037" name="Line 13"/>
          <p:cNvSpPr>
            <a:spLocks noChangeShapeType="1"/>
          </p:cNvSpPr>
          <p:nvPr/>
        </p:nvSpPr>
        <p:spPr bwMode="auto">
          <a:xfrm flipH="1" flipV="1">
            <a:off x="3835400" y="1046163"/>
            <a:ext cx="723900" cy="3678237"/>
          </a:xfrm>
          <a:prstGeom prst="line">
            <a:avLst/>
          </a:prstGeom>
          <a:noFill/>
          <a:ln w="19050">
            <a:solidFill>
              <a:srgbClr val="FFFFFF"/>
            </a:solidFill>
            <a:round/>
            <a:headEnd/>
            <a:tailEnd type="triangle" w="med" len="med"/>
          </a:ln>
        </p:spPr>
        <p:txBody>
          <a:bodyPr/>
          <a:lstStyle/>
          <a:p>
            <a:endParaRPr lang="ru-RU"/>
          </a:p>
        </p:txBody>
      </p:sp>
      <p:sp>
        <p:nvSpPr>
          <p:cNvPr id="1038" name="Line 14"/>
          <p:cNvSpPr>
            <a:spLocks noChangeShapeType="1"/>
          </p:cNvSpPr>
          <p:nvPr/>
        </p:nvSpPr>
        <p:spPr bwMode="auto">
          <a:xfrm flipH="1" flipV="1">
            <a:off x="3919538" y="1046163"/>
            <a:ext cx="171450" cy="1196975"/>
          </a:xfrm>
          <a:prstGeom prst="line">
            <a:avLst/>
          </a:prstGeom>
          <a:noFill/>
          <a:ln w="19050">
            <a:solidFill>
              <a:srgbClr val="FFFFFF"/>
            </a:solidFill>
            <a:round/>
            <a:headEnd/>
            <a:tailEnd type="triangle" w="med" len="med"/>
          </a:ln>
        </p:spPr>
        <p:txBody>
          <a:bodyPr/>
          <a:lstStyle/>
          <a:p>
            <a:endParaRPr lang="ru-RU"/>
          </a:p>
        </p:txBody>
      </p:sp>
      <p:sp>
        <p:nvSpPr>
          <p:cNvPr id="1039" name="Line 15"/>
          <p:cNvSpPr>
            <a:spLocks noChangeShapeType="1"/>
          </p:cNvSpPr>
          <p:nvPr/>
        </p:nvSpPr>
        <p:spPr bwMode="auto">
          <a:xfrm flipH="1" flipV="1">
            <a:off x="3749675" y="1131888"/>
            <a:ext cx="341313" cy="1111250"/>
          </a:xfrm>
          <a:prstGeom prst="line">
            <a:avLst/>
          </a:prstGeom>
          <a:noFill/>
          <a:ln w="19050">
            <a:solidFill>
              <a:srgbClr val="FFFFFF"/>
            </a:solidFill>
            <a:round/>
            <a:headEnd/>
            <a:tailEnd type="triangle" w="med" len="med"/>
          </a:ln>
        </p:spPr>
        <p:txBody>
          <a:bodyPr/>
          <a:lstStyle/>
          <a:p>
            <a:endParaRPr lang="ru-RU"/>
          </a:p>
        </p:txBody>
      </p:sp>
      <p:grpSp>
        <p:nvGrpSpPr>
          <p:cNvPr id="2" name="Group 16"/>
          <p:cNvGrpSpPr>
            <a:grpSpLocks/>
          </p:cNvGrpSpPr>
          <p:nvPr/>
        </p:nvGrpSpPr>
        <p:grpSpPr bwMode="auto">
          <a:xfrm>
            <a:off x="687388" y="4506913"/>
            <a:ext cx="6472237" cy="760412"/>
            <a:chOff x="433" y="2899"/>
            <a:chExt cx="4077" cy="479"/>
          </a:xfrm>
        </p:grpSpPr>
        <p:pic>
          <p:nvPicPr>
            <p:cNvPr id="1073" name="Picture 17"/>
            <p:cNvPicPr>
              <a:picLocks noChangeAspect="1" noChangeArrowheads="1"/>
            </p:cNvPicPr>
            <p:nvPr/>
          </p:nvPicPr>
          <p:blipFill>
            <a:blip r:embed="rId5" cstate="print"/>
            <a:srcRect l="15141"/>
            <a:stretch>
              <a:fillRect/>
            </a:stretch>
          </p:blipFill>
          <p:spPr bwMode="auto">
            <a:xfrm>
              <a:off x="433" y="2899"/>
              <a:ext cx="302" cy="479"/>
            </a:xfrm>
            <a:prstGeom prst="rect">
              <a:avLst/>
            </a:prstGeom>
            <a:noFill/>
            <a:ln w="9525">
              <a:noFill/>
              <a:miter lim="800000"/>
              <a:headEnd/>
              <a:tailEnd/>
            </a:ln>
          </p:spPr>
        </p:pic>
        <p:sp>
          <p:nvSpPr>
            <p:cNvPr id="1074" name="Text Box 18"/>
            <p:cNvSpPr txBox="1">
              <a:spLocks noChangeArrowheads="1"/>
            </p:cNvSpPr>
            <p:nvPr/>
          </p:nvSpPr>
          <p:spPr bwMode="auto">
            <a:xfrm>
              <a:off x="3203" y="2922"/>
              <a:ext cx="1307" cy="250"/>
            </a:xfrm>
            <a:prstGeom prst="rect">
              <a:avLst/>
            </a:prstGeom>
            <a:noFill/>
            <a:ln w="9525">
              <a:noFill/>
              <a:miter lim="800000"/>
              <a:headEnd/>
              <a:tailEnd/>
            </a:ln>
          </p:spPr>
          <p:txBody>
            <a:bodyPr wrap="none">
              <a:spAutoFit/>
            </a:bodyPr>
            <a:lstStyle/>
            <a:p>
              <a:r>
                <a:rPr lang="en-US" altLang="ja-JP" sz="2000">
                  <a:solidFill>
                    <a:srgbClr val="00FF00"/>
                  </a:solidFill>
                  <a:latin typeface="Arial" pitchFamily="34" charset="0"/>
                  <a:ea typeface="MS PGothic" pitchFamily="34" charset="-128"/>
                </a:rPr>
                <a:t>Hard Scattering</a:t>
              </a:r>
            </a:p>
          </p:txBody>
        </p:sp>
      </p:grpSp>
      <p:grpSp>
        <p:nvGrpSpPr>
          <p:cNvPr id="3" name="Group 19"/>
          <p:cNvGrpSpPr>
            <a:grpSpLocks/>
          </p:cNvGrpSpPr>
          <p:nvPr/>
        </p:nvGrpSpPr>
        <p:grpSpPr bwMode="auto">
          <a:xfrm>
            <a:off x="733425" y="5389563"/>
            <a:ext cx="5357813" cy="785812"/>
            <a:chOff x="462" y="3455"/>
            <a:chExt cx="3375" cy="495"/>
          </a:xfrm>
        </p:grpSpPr>
        <p:pic>
          <p:nvPicPr>
            <p:cNvPr id="1070" name="Picture 20"/>
            <p:cNvPicPr>
              <a:picLocks noChangeAspect="1" noChangeArrowheads="1"/>
            </p:cNvPicPr>
            <p:nvPr/>
          </p:nvPicPr>
          <p:blipFill>
            <a:blip r:embed="rId6" cstate="print"/>
            <a:srcRect r="51515"/>
            <a:stretch>
              <a:fillRect/>
            </a:stretch>
          </p:blipFill>
          <p:spPr bwMode="auto">
            <a:xfrm>
              <a:off x="462" y="3455"/>
              <a:ext cx="199" cy="444"/>
            </a:xfrm>
            <a:prstGeom prst="rect">
              <a:avLst/>
            </a:prstGeom>
            <a:noFill/>
            <a:ln w="9525">
              <a:noFill/>
              <a:miter lim="800000"/>
              <a:headEnd/>
              <a:tailEnd/>
            </a:ln>
          </p:spPr>
        </p:pic>
        <p:sp>
          <p:nvSpPr>
            <p:cNvPr id="1071" name="Text Box 21"/>
            <p:cNvSpPr txBox="1">
              <a:spLocks noChangeArrowheads="1"/>
            </p:cNvSpPr>
            <p:nvPr/>
          </p:nvSpPr>
          <p:spPr bwMode="auto">
            <a:xfrm>
              <a:off x="3465" y="3655"/>
              <a:ext cx="372" cy="288"/>
            </a:xfrm>
            <a:prstGeom prst="rect">
              <a:avLst/>
            </a:prstGeom>
            <a:noFill/>
            <a:ln w="9525">
              <a:noFill/>
              <a:miter lim="800000"/>
              <a:headEnd/>
              <a:tailEnd/>
            </a:ln>
          </p:spPr>
          <p:txBody>
            <a:bodyPr wrap="none">
              <a:spAutoFit/>
            </a:bodyPr>
            <a:lstStyle/>
            <a:p>
              <a:r>
                <a:rPr lang="en-US" altLang="ja-JP">
                  <a:solidFill>
                    <a:srgbClr val="FFFF00"/>
                  </a:solidFill>
                  <a:latin typeface="Arial" pitchFamily="34" charset="0"/>
                  <a:ea typeface="MS PGothic" pitchFamily="34" charset="-128"/>
                </a:rPr>
                <a:t>Au</a:t>
              </a:r>
            </a:p>
          </p:txBody>
        </p:sp>
        <p:sp>
          <p:nvSpPr>
            <p:cNvPr id="1072" name="Text Box 22"/>
            <p:cNvSpPr txBox="1">
              <a:spLocks noChangeArrowheads="1"/>
            </p:cNvSpPr>
            <p:nvPr/>
          </p:nvSpPr>
          <p:spPr bwMode="auto">
            <a:xfrm>
              <a:off x="1823" y="3662"/>
              <a:ext cx="468" cy="288"/>
            </a:xfrm>
            <a:prstGeom prst="rect">
              <a:avLst/>
            </a:prstGeom>
            <a:noFill/>
            <a:ln w="9525">
              <a:noFill/>
              <a:miter lim="800000"/>
              <a:headEnd/>
              <a:tailEnd/>
            </a:ln>
          </p:spPr>
          <p:txBody>
            <a:bodyPr>
              <a:spAutoFit/>
            </a:bodyPr>
            <a:lstStyle/>
            <a:p>
              <a:r>
                <a:rPr lang="en-US" altLang="ja-JP">
                  <a:solidFill>
                    <a:srgbClr val="FFFF00"/>
                  </a:solidFill>
                  <a:latin typeface="Arial" pitchFamily="34" charset="0"/>
                  <a:ea typeface="MS PGothic" pitchFamily="34" charset="-128"/>
                </a:rPr>
                <a:t>Au</a:t>
              </a:r>
            </a:p>
          </p:txBody>
        </p:sp>
      </p:grpSp>
      <p:sp>
        <p:nvSpPr>
          <p:cNvPr id="1042" name="Text Box 23"/>
          <p:cNvSpPr txBox="1">
            <a:spLocks noChangeArrowheads="1"/>
          </p:cNvSpPr>
          <p:nvPr/>
        </p:nvSpPr>
        <p:spPr bwMode="auto">
          <a:xfrm rot="-3020144">
            <a:off x="4976812" y="2922588"/>
            <a:ext cx="2740025" cy="457200"/>
          </a:xfrm>
          <a:prstGeom prst="rect">
            <a:avLst/>
          </a:prstGeom>
          <a:noFill/>
          <a:ln w="6350">
            <a:noFill/>
            <a:miter lim="800000"/>
            <a:headEnd/>
            <a:tailEnd/>
          </a:ln>
        </p:spPr>
        <p:txBody>
          <a:bodyPr wrap="none">
            <a:spAutoFit/>
          </a:bodyPr>
          <a:lstStyle/>
          <a:p>
            <a:r>
              <a:rPr lang="en-US" altLang="ja-JP">
                <a:solidFill>
                  <a:srgbClr val="06A7F8"/>
                </a:solidFill>
                <a:latin typeface="Arial" pitchFamily="34" charset="0"/>
                <a:ea typeface="MS PGothic" pitchFamily="34" charset="-128"/>
                <a:sym typeface="Symbol" pitchFamily="18" charset="2"/>
              </a:rPr>
              <a:t>  </a:t>
            </a:r>
            <a:r>
              <a:rPr lang="en-US" altLang="ja-JP">
                <a:solidFill>
                  <a:srgbClr val="06A7F8"/>
                </a:solidFill>
                <a:latin typeface="Arial" pitchFamily="34" charset="0"/>
                <a:ea typeface="MS PGothic" pitchFamily="34" charset="-128"/>
              </a:rPr>
              <a:t>Expansion  </a:t>
            </a:r>
            <a:r>
              <a:rPr lang="en-US" altLang="ja-JP">
                <a:solidFill>
                  <a:srgbClr val="06A7F8"/>
                </a:solidFill>
                <a:latin typeface="Arial" pitchFamily="34" charset="0"/>
                <a:ea typeface="MS PGothic" pitchFamily="34" charset="-128"/>
                <a:sym typeface="Symbol" pitchFamily="18" charset="2"/>
              </a:rPr>
              <a:t></a:t>
            </a:r>
            <a:r>
              <a:rPr lang="en-US" altLang="ja-JP">
                <a:solidFill>
                  <a:schemeClr val="bg1"/>
                </a:solidFill>
                <a:ea typeface="MS PGothic" pitchFamily="34" charset="-128"/>
              </a:rPr>
              <a:t> </a:t>
            </a:r>
          </a:p>
        </p:txBody>
      </p:sp>
      <p:grpSp>
        <p:nvGrpSpPr>
          <p:cNvPr id="4" name="Group 24"/>
          <p:cNvGrpSpPr>
            <a:grpSpLocks/>
          </p:cNvGrpSpPr>
          <p:nvPr/>
        </p:nvGrpSpPr>
        <p:grpSpPr bwMode="auto">
          <a:xfrm>
            <a:off x="512763" y="2522538"/>
            <a:ext cx="8210550" cy="1298575"/>
            <a:chOff x="323" y="1649"/>
            <a:chExt cx="5172" cy="818"/>
          </a:xfrm>
        </p:grpSpPr>
        <p:pic>
          <p:nvPicPr>
            <p:cNvPr id="1068" name="Picture 25"/>
            <p:cNvPicPr>
              <a:picLocks noChangeAspect="1" noChangeArrowheads="1"/>
            </p:cNvPicPr>
            <p:nvPr/>
          </p:nvPicPr>
          <p:blipFill>
            <a:blip r:embed="rId7" cstate="print"/>
            <a:srcRect l="16827"/>
            <a:stretch>
              <a:fillRect/>
            </a:stretch>
          </p:blipFill>
          <p:spPr bwMode="auto">
            <a:xfrm>
              <a:off x="323" y="1649"/>
              <a:ext cx="488" cy="735"/>
            </a:xfrm>
            <a:prstGeom prst="rect">
              <a:avLst/>
            </a:prstGeom>
            <a:noFill/>
            <a:ln w="9525">
              <a:noFill/>
              <a:miter lim="800000"/>
              <a:headEnd/>
              <a:tailEnd/>
            </a:ln>
          </p:spPr>
        </p:pic>
        <p:sp>
          <p:nvSpPr>
            <p:cNvPr id="1069" name="Text Box 26"/>
            <p:cNvSpPr txBox="1">
              <a:spLocks noChangeArrowheads="1"/>
            </p:cNvSpPr>
            <p:nvPr/>
          </p:nvSpPr>
          <p:spPr bwMode="auto">
            <a:xfrm>
              <a:off x="4005" y="2040"/>
              <a:ext cx="1490" cy="427"/>
            </a:xfrm>
            <a:prstGeom prst="rect">
              <a:avLst/>
            </a:prstGeom>
            <a:noFill/>
            <a:ln w="6350">
              <a:noFill/>
              <a:miter lim="800000"/>
              <a:headEnd/>
              <a:tailEnd/>
            </a:ln>
          </p:spPr>
          <p:txBody>
            <a:bodyPr wrap="none">
              <a:spAutoFit/>
            </a:bodyPr>
            <a:lstStyle/>
            <a:p>
              <a:pPr algn="ctr"/>
              <a:r>
                <a:rPr lang="en-US" altLang="ja-JP" baseline="0">
                  <a:solidFill>
                    <a:srgbClr val="06A7F8"/>
                  </a:solidFill>
                  <a:latin typeface="Arial" pitchFamily="34" charset="0"/>
                  <a:ea typeface="MS PGothic" pitchFamily="34" charset="-128"/>
                </a:rPr>
                <a:t> Hadron-Resonance</a:t>
              </a:r>
            </a:p>
            <a:p>
              <a:pPr algn="ctr"/>
              <a:r>
                <a:rPr lang="en-US" altLang="ja-JP" sz="2000" baseline="0">
                  <a:solidFill>
                    <a:srgbClr val="06A7F8"/>
                  </a:solidFill>
                  <a:latin typeface="Arial" pitchFamily="34" charset="0"/>
                  <a:ea typeface="MS PGothic" pitchFamily="34" charset="-128"/>
                </a:rPr>
                <a:t>Gas</a:t>
              </a:r>
              <a:endParaRPr lang="en-US" altLang="ja-JP" sz="2000">
                <a:solidFill>
                  <a:schemeClr val="bg1"/>
                </a:solidFill>
                <a:ea typeface="MS PGothic" pitchFamily="34" charset="-128"/>
              </a:endParaRPr>
            </a:p>
          </p:txBody>
        </p:sp>
      </p:grpSp>
      <p:grpSp>
        <p:nvGrpSpPr>
          <p:cNvPr id="5" name="Group 27"/>
          <p:cNvGrpSpPr>
            <a:grpSpLocks/>
          </p:cNvGrpSpPr>
          <p:nvPr/>
        </p:nvGrpSpPr>
        <p:grpSpPr bwMode="auto">
          <a:xfrm>
            <a:off x="-11113" y="1042988"/>
            <a:ext cx="9210676" cy="1352550"/>
            <a:chOff x="-7" y="717"/>
            <a:chExt cx="5802" cy="852"/>
          </a:xfrm>
        </p:grpSpPr>
        <p:pic>
          <p:nvPicPr>
            <p:cNvPr id="1066" name="Picture 28"/>
            <p:cNvPicPr>
              <a:picLocks noChangeAspect="1" noChangeArrowheads="1"/>
            </p:cNvPicPr>
            <p:nvPr/>
          </p:nvPicPr>
          <p:blipFill>
            <a:blip r:embed="rId8" cstate="print"/>
            <a:srcRect r="19447"/>
            <a:stretch>
              <a:fillRect/>
            </a:stretch>
          </p:blipFill>
          <p:spPr bwMode="auto">
            <a:xfrm>
              <a:off x="-7" y="717"/>
              <a:ext cx="915" cy="852"/>
            </a:xfrm>
            <a:prstGeom prst="rect">
              <a:avLst/>
            </a:prstGeom>
            <a:noFill/>
            <a:ln w="9525">
              <a:noFill/>
              <a:miter lim="800000"/>
              <a:headEnd/>
              <a:tailEnd/>
            </a:ln>
          </p:spPr>
        </p:pic>
        <p:sp>
          <p:nvSpPr>
            <p:cNvPr id="1067" name="Text Box 29"/>
            <p:cNvSpPr txBox="1">
              <a:spLocks noChangeArrowheads="1"/>
            </p:cNvSpPr>
            <p:nvPr/>
          </p:nvSpPr>
          <p:spPr bwMode="auto">
            <a:xfrm>
              <a:off x="4708" y="984"/>
              <a:ext cx="1087" cy="288"/>
            </a:xfrm>
            <a:prstGeom prst="rect">
              <a:avLst/>
            </a:prstGeom>
            <a:noFill/>
            <a:ln w="6350">
              <a:noFill/>
              <a:miter lim="800000"/>
              <a:headEnd/>
              <a:tailEnd/>
            </a:ln>
          </p:spPr>
          <p:txBody>
            <a:bodyPr wrap="none">
              <a:spAutoFit/>
            </a:bodyPr>
            <a:lstStyle/>
            <a:p>
              <a:r>
                <a:rPr lang="en-US" altLang="ja-JP">
                  <a:solidFill>
                    <a:schemeClr val="accent1"/>
                  </a:solidFill>
                  <a:latin typeface="Arial" pitchFamily="34" charset="0"/>
                  <a:ea typeface="MS PGothic" pitchFamily="34" charset="-128"/>
                </a:rPr>
                <a:t>Freeze-out</a:t>
              </a:r>
              <a:endParaRPr lang="en-US" altLang="ja-JP">
                <a:solidFill>
                  <a:schemeClr val="accent1"/>
                </a:solidFill>
                <a:ea typeface="MS PGothic" pitchFamily="34" charset="-128"/>
              </a:endParaRPr>
            </a:p>
          </p:txBody>
        </p:sp>
      </p:grpSp>
      <p:grpSp>
        <p:nvGrpSpPr>
          <p:cNvPr id="6" name="Group 30"/>
          <p:cNvGrpSpPr>
            <a:grpSpLocks/>
          </p:cNvGrpSpPr>
          <p:nvPr/>
        </p:nvGrpSpPr>
        <p:grpSpPr bwMode="auto">
          <a:xfrm>
            <a:off x="3635896" y="620688"/>
            <a:ext cx="3441700" cy="469900"/>
            <a:chOff x="2278" y="383"/>
            <a:chExt cx="2168" cy="296"/>
          </a:xfrm>
        </p:grpSpPr>
        <p:sp>
          <p:nvSpPr>
            <p:cNvPr id="1064" name="Text Box 31"/>
            <p:cNvSpPr txBox="1">
              <a:spLocks noChangeArrowheads="1"/>
            </p:cNvSpPr>
            <p:nvPr/>
          </p:nvSpPr>
          <p:spPr bwMode="auto">
            <a:xfrm>
              <a:off x="2278" y="383"/>
              <a:ext cx="340" cy="288"/>
            </a:xfrm>
            <a:prstGeom prst="rect">
              <a:avLst/>
            </a:prstGeom>
            <a:noFill/>
            <a:ln w="9525">
              <a:noFill/>
              <a:miter lim="800000"/>
              <a:headEnd/>
              <a:tailEnd/>
            </a:ln>
          </p:spPr>
          <p:txBody>
            <a:bodyPr wrap="none">
              <a:spAutoFit/>
            </a:bodyPr>
            <a:lstStyle/>
            <a:p>
              <a:r>
                <a:rPr lang="en-US" altLang="ja-JP">
                  <a:solidFill>
                    <a:schemeClr val="hlink"/>
                  </a:solidFill>
                  <a:latin typeface="Arial" pitchFamily="34" charset="0"/>
                  <a:ea typeface="MS PGothic" pitchFamily="34" charset="-128"/>
                </a:rPr>
                <a:t>jet</a:t>
              </a:r>
            </a:p>
          </p:txBody>
        </p:sp>
        <p:sp>
          <p:nvSpPr>
            <p:cNvPr id="1065" name="Text Box 32"/>
            <p:cNvSpPr txBox="1">
              <a:spLocks noChangeArrowheads="1"/>
            </p:cNvSpPr>
            <p:nvPr/>
          </p:nvSpPr>
          <p:spPr bwMode="auto">
            <a:xfrm>
              <a:off x="4028" y="391"/>
              <a:ext cx="418" cy="288"/>
            </a:xfrm>
            <a:prstGeom prst="rect">
              <a:avLst/>
            </a:prstGeom>
            <a:noFill/>
            <a:ln w="9525">
              <a:noFill/>
              <a:miter lim="800000"/>
              <a:headEnd/>
              <a:tailEnd/>
            </a:ln>
          </p:spPr>
          <p:txBody>
            <a:bodyPr wrap="none">
              <a:spAutoFit/>
            </a:bodyPr>
            <a:lstStyle/>
            <a:p>
              <a:r>
                <a:rPr lang="en-US" altLang="ja-JP">
                  <a:solidFill>
                    <a:schemeClr val="accent2"/>
                  </a:solidFill>
                  <a:ea typeface="MS PGothic" pitchFamily="34" charset="-128"/>
                </a:rPr>
                <a:t>J/</a:t>
              </a:r>
              <a:r>
                <a:rPr lang="en-US" altLang="ja-JP">
                  <a:solidFill>
                    <a:schemeClr val="accent2"/>
                  </a:solidFill>
                  <a:latin typeface="Symbol" pitchFamily="18" charset="2"/>
                  <a:ea typeface="MS PGothic" pitchFamily="34" charset="-128"/>
                </a:rPr>
                <a:t>Y</a:t>
              </a:r>
            </a:p>
          </p:txBody>
        </p:sp>
      </p:grpSp>
      <p:pic>
        <p:nvPicPr>
          <p:cNvPr id="1046" name="Picture 34"/>
          <p:cNvPicPr>
            <a:picLocks noChangeAspect="1" noChangeArrowheads="1"/>
          </p:cNvPicPr>
          <p:nvPr/>
        </p:nvPicPr>
        <p:blipFill>
          <a:blip r:embed="rId9" cstate="print"/>
          <a:srcRect t="14815" r="54047" b="18518"/>
          <a:stretch>
            <a:fillRect/>
          </a:stretch>
        </p:blipFill>
        <p:spPr bwMode="auto">
          <a:xfrm>
            <a:off x="677863" y="3735388"/>
            <a:ext cx="438150" cy="715962"/>
          </a:xfrm>
          <a:prstGeom prst="rect">
            <a:avLst/>
          </a:prstGeom>
          <a:noFill/>
          <a:ln w="9525">
            <a:noFill/>
            <a:miter lim="800000"/>
            <a:headEnd/>
            <a:tailEnd/>
          </a:ln>
        </p:spPr>
      </p:pic>
      <p:sp>
        <p:nvSpPr>
          <p:cNvPr id="1047" name="Text Box 36"/>
          <p:cNvSpPr txBox="1">
            <a:spLocks noChangeArrowheads="1"/>
          </p:cNvSpPr>
          <p:nvPr/>
        </p:nvSpPr>
        <p:spPr bwMode="auto">
          <a:xfrm>
            <a:off x="2051050" y="633413"/>
            <a:ext cx="309563" cy="457200"/>
          </a:xfrm>
          <a:prstGeom prst="rect">
            <a:avLst/>
          </a:prstGeom>
          <a:noFill/>
          <a:ln w="9525">
            <a:noFill/>
            <a:miter lim="800000"/>
            <a:headEnd/>
            <a:tailEnd/>
          </a:ln>
        </p:spPr>
        <p:txBody>
          <a:bodyPr wrap="none">
            <a:spAutoFit/>
          </a:bodyPr>
          <a:lstStyle/>
          <a:p>
            <a:r>
              <a:rPr lang="en-US" altLang="ja-JP">
                <a:solidFill>
                  <a:schemeClr val="accent2"/>
                </a:solidFill>
                <a:latin typeface="Symbol" pitchFamily="18" charset="2"/>
                <a:ea typeface="MS PGothic" pitchFamily="34" charset="-128"/>
              </a:rPr>
              <a:t>g</a:t>
            </a:r>
          </a:p>
        </p:txBody>
      </p:sp>
      <p:grpSp>
        <p:nvGrpSpPr>
          <p:cNvPr id="7" name="Group 37"/>
          <p:cNvGrpSpPr>
            <a:grpSpLocks/>
          </p:cNvGrpSpPr>
          <p:nvPr/>
        </p:nvGrpSpPr>
        <p:grpSpPr bwMode="auto">
          <a:xfrm>
            <a:off x="2816225" y="874713"/>
            <a:ext cx="4394200" cy="1033462"/>
            <a:chOff x="1774" y="551"/>
            <a:chExt cx="2768" cy="651"/>
          </a:xfrm>
        </p:grpSpPr>
        <p:sp>
          <p:nvSpPr>
            <p:cNvPr id="1057" name="Line 38"/>
            <p:cNvSpPr>
              <a:spLocks noChangeShapeType="1"/>
            </p:cNvSpPr>
            <p:nvPr/>
          </p:nvSpPr>
          <p:spPr bwMode="auto">
            <a:xfrm rot="2446718" flipH="1" flipV="1">
              <a:off x="3332" y="598"/>
              <a:ext cx="228" cy="459"/>
            </a:xfrm>
            <a:prstGeom prst="line">
              <a:avLst/>
            </a:prstGeom>
            <a:noFill/>
            <a:ln w="19050">
              <a:solidFill>
                <a:srgbClr val="FFFFFF"/>
              </a:solidFill>
              <a:round/>
              <a:headEnd/>
              <a:tailEnd type="triangle" w="med" len="med"/>
            </a:ln>
          </p:spPr>
          <p:txBody>
            <a:bodyPr/>
            <a:lstStyle/>
            <a:p>
              <a:endParaRPr lang="ru-RU"/>
            </a:p>
          </p:txBody>
        </p:sp>
        <p:sp>
          <p:nvSpPr>
            <p:cNvPr id="1058" name="Line 39"/>
            <p:cNvSpPr>
              <a:spLocks noChangeShapeType="1"/>
            </p:cNvSpPr>
            <p:nvPr/>
          </p:nvSpPr>
          <p:spPr bwMode="auto">
            <a:xfrm flipH="1" flipV="1">
              <a:off x="2093" y="659"/>
              <a:ext cx="156" cy="543"/>
            </a:xfrm>
            <a:prstGeom prst="line">
              <a:avLst/>
            </a:prstGeom>
            <a:noFill/>
            <a:ln w="19050">
              <a:solidFill>
                <a:srgbClr val="FFFFFF"/>
              </a:solidFill>
              <a:round/>
              <a:headEnd/>
              <a:tailEnd type="triangle" w="med" len="med"/>
            </a:ln>
          </p:spPr>
          <p:txBody>
            <a:bodyPr/>
            <a:lstStyle/>
            <a:p>
              <a:endParaRPr lang="ru-RU"/>
            </a:p>
          </p:txBody>
        </p:sp>
        <p:sp>
          <p:nvSpPr>
            <p:cNvPr id="1059" name="Line 40"/>
            <p:cNvSpPr>
              <a:spLocks noChangeShapeType="1"/>
            </p:cNvSpPr>
            <p:nvPr/>
          </p:nvSpPr>
          <p:spPr bwMode="auto">
            <a:xfrm flipH="1" flipV="1">
              <a:off x="2846" y="551"/>
              <a:ext cx="54" cy="431"/>
            </a:xfrm>
            <a:prstGeom prst="line">
              <a:avLst/>
            </a:prstGeom>
            <a:noFill/>
            <a:ln w="19050">
              <a:solidFill>
                <a:srgbClr val="FFFFFF"/>
              </a:solidFill>
              <a:round/>
              <a:headEnd/>
              <a:tailEnd type="triangle" w="med" len="med"/>
            </a:ln>
          </p:spPr>
          <p:txBody>
            <a:bodyPr/>
            <a:lstStyle/>
            <a:p>
              <a:endParaRPr lang="ru-RU"/>
            </a:p>
          </p:txBody>
        </p:sp>
        <p:sp>
          <p:nvSpPr>
            <p:cNvPr id="1060" name="Line 41"/>
            <p:cNvSpPr>
              <a:spLocks noChangeShapeType="1"/>
            </p:cNvSpPr>
            <p:nvPr/>
          </p:nvSpPr>
          <p:spPr bwMode="auto">
            <a:xfrm flipV="1">
              <a:off x="3115" y="605"/>
              <a:ext cx="81" cy="377"/>
            </a:xfrm>
            <a:prstGeom prst="line">
              <a:avLst/>
            </a:prstGeom>
            <a:noFill/>
            <a:ln w="19050">
              <a:solidFill>
                <a:srgbClr val="FFFFFF"/>
              </a:solidFill>
              <a:round/>
              <a:headEnd/>
              <a:tailEnd type="triangle" w="med" len="med"/>
            </a:ln>
          </p:spPr>
          <p:txBody>
            <a:bodyPr/>
            <a:lstStyle/>
            <a:p>
              <a:endParaRPr lang="ru-RU"/>
            </a:p>
          </p:txBody>
        </p:sp>
        <p:sp>
          <p:nvSpPr>
            <p:cNvPr id="1061" name="Line 42"/>
            <p:cNvSpPr>
              <a:spLocks noChangeShapeType="1"/>
            </p:cNvSpPr>
            <p:nvPr/>
          </p:nvSpPr>
          <p:spPr bwMode="auto">
            <a:xfrm flipV="1">
              <a:off x="3546" y="605"/>
              <a:ext cx="108" cy="377"/>
            </a:xfrm>
            <a:prstGeom prst="line">
              <a:avLst/>
            </a:prstGeom>
            <a:noFill/>
            <a:ln w="19050">
              <a:solidFill>
                <a:srgbClr val="FFFFFF"/>
              </a:solidFill>
              <a:round/>
              <a:headEnd/>
              <a:tailEnd type="triangle" w="med" len="med"/>
            </a:ln>
          </p:spPr>
          <p:txBody>
            <a:bodyPr/>
            <a:lstStyle/>
            <a:p>
              <a:endParaRPr lang="ru-RU"/>
            </a:p>
          </p:txBody>
        </p:sp>
        <p:sp>
          <p:nvSpPr>
            <p:cNvPr id="1062" name="Line 43"/>
            <p:cNvSpPr>
              <a:spLocks noChangeShapeType="1"/>
            </p:cNvSpPr>
            <p:nvPr/>
          </p:nvSpPr>
          <p:spPr bwMode="auto">
            <a:xfrm flipV="1">
              <a:off x="4242" y="565"/>
              <a:ext cx="300" cy="545"/>
            </a:xfrm>
            <a:prstGeom prst="line">
              <a:avLst/>
            </a:prstGeom>
            <a:noFill/>
            <a:ln w="19050">
              <a:solidFill>
                <a:srgbClr val="FFFFFF"/>
              </a:solidFill>
              <a:round/>
              <a:headEnd/>
              <a:tailEnd type="triangle" w="med" len="med"/>
            </a:ln>
          </p:spPr>
          <p:txBody>
            <a:bodyPr/>
            <a:lstStyle/>
            <a:p>
              <a:endParaRPr lang="ru-RU"/>
            </a:p>
          </p:txBody>
        </p:sp>
        <p:sp>
          <p:nvSpPr>
            <p:cNvPr id="1063" name="Line 44"/>
            <p:cNvSpPr>
              <a:spLocks noChangeShapeType="1"/>
            </p:cNvSpPr>
            <p:nvPr/>
          </p:nvSpPr>
          <p:spPr bwMode="auto">
            <a:xfrm flipH="1" flipV="1">
              <a:off x="1774" y="640"/>
              <a:ext cx="219" cy="521"/>
            </a:xfrm>
            <a:prstGeom prst="line">
              <a:avLst/>
            </a:prstGeom>
            <a:noFill/>
            <a:ln w="19050">
              <a:solidFill>
                <a:schemeClr val="bg1"/>
              </a:solidFill>
              <a:round/>
              <a:headEnd/>
              <a:tailEnd type="triangle" w="med" len="med"/>
            </a:ln>
          </p:spPr>
          <p:txBody>
            <a:bodyPr/>
            <a:lstStyle/>
            <a:p>
              <a:endParaRPr lang="ru-RU"/>
            </a:p>
          </p:txBody>
        </p:sp>
      </p:grpSp>
      <p:grpSp>
        <p:nvGrpSpPr>
          <p:cNvPr id="8" name="Group 45"/>
          <p:cNvGrpSpPr>
            <a:grpSpLocks/>
          </p:cNvGrpSpPr>
          <p:nvPr/>
        </p:nvGrpSpPr>
        <p:grpSpPr bwMode="auto">
          <a:xfrm>
            <a:off x="2603500" y="473075"/>
            <a:ext cx="4908550" cy="587375"/>
            <a:chOff x="1640" y="298"/>
            <a:chExt cx="3092" cy="370"/>
          </a:xfrm>
        </p:grpSpPr>
        <p:sp>
          <p:nvSpPr>
            <p:cNvPr id="1050" name="Text Box 46"/>
            <p:cNvSpPr txBox="1">
              <a:spLocks noChangeArrowheads="1"/>
            </p:cNvSpPr>
            <p:nvPr/>
          </p:nvSpPr>
          <p:spPr bwMode="auto">
            <a:xfrm>
              <a:off x="1892" y="366"/>
              <a:ext cx="253" cy="288"/>
            </a:xfrm>
            <a:prstGeom prst="rect">
              <a:avLst/>
            </a:prstGeom>
            <a:noFill/>
            <a:ln w="9525">
              <a:noFill/>
              <a:miter lim="800000"/>
              <a:headEnd/>
              <a:tailEnd/>
            </a:ln>
          </p:spPr>
          <p:txBody>
            <a:bodyPr wrap="none">
              <a:spAutoFit/>
            </a:bodyPr>
            <a:lstStyle/>
            <a:p>
              <a:r>
                <a:rPr lang="en-US" altLang="ja-JP" sz="1600">
                  <a:solidFill>
                    <a:schemeClr val="accent1"/>
                  </a:solidFill>
                  <a:latin typeface="Symbol" pitchFamily="18" charset="2"/>
                  <a:ea typeface="MS PGothic" pitchFamily="34" charset="-128"/>
                </a:rPr>
                <a:t> </a:t>
              </a:r>
              <a:r>
                <a:rPr lang="en-US" altLang="ja-JP">
                  <a:solidFill>
                    <a:schemeClr val="accent1"/>
                  </a:solidFill>
                  <a:latin typeface="Symbol" pitchFamily="18" charset="2"/>
                  <a:ea typeface="MS PGothic" pitchFamily="34" charset="-128"/>
                </a:rPr>
                <a:t>p</a:t>
              </a:r>
            </a:p>
          </p:txBody>
        </p:sp>
        <p:sp>
          <p:nvSpPr>
            <p:cNvPr id="1051" name="Text Box 47"/>
            <p:cNvSpPr txBox="1">
              <a:spLocks noChangeArrowheads="1"/>
            </p:cNvSpPr>
            <p:nvPr/>
          </p:nvSpPr>
          <p:spPr bwMode="auto">
            <a:xfrm>
              <a:off x="3395" y="330"/>
              <a:ext cx="221" cy="288"/>
            </a:xfrm>
            <a:prstGeom prst="rect">
              <a:avLst/>
            </a:prstGeom>
            <a:noFill/>
            <a:ln w="9525">
              <a:noFill/>
              <a:miter lim="800000"/>
              <a:headEnd/>
              <a:tailEnd/>
            </a:ln>
          </p:spPr>
          <p:txBody>
            <a:bodyPr wrap="none">
              <a:spAutoFit/>
            </a:bodyPr>
            <a:lstStyle/>
            <a:p>
              <a:r>
                <a:rPr lang="en-US" altLang="ja-JP">
                  <a:solidFill>
                    <a:schemeClr val="accent1"/>
                  </a:solidFill>
                  <a:latin typeface="Symbol" pitchFamily="18" charset="2"/>
                  <a:ea typeface="MS PGothic" pitchFamily="34" charset="-128"/>
                </a:rPr>
                <a:t>p</a:t>
              </a:r>
            </a:p>
          </p:txBody>
        </p:sp>
        <p:sp>
          <p:nvSpPr>
            <p:cNvPr id="1052" name="Text Box 48"/>
            <p:cNvSpPr txBox="1">
              <a:spLocks noChangeArrowheads="1"/>
            </p:cNvSpPr>
            <p:nvPr/>
          </p:nvSpPr>
          <p:spPr bwMode="auto">
            <a:xfrm>
              <a:off x="2723" y="298"/>
              <a:ext cx="233" cy="288"/>
            </a:xfrm>
            <a:prstGeom prst="rect">
              <a:avLst/>
            </a:prstGeom>
            <a:noFill/>
            <a:ln w="9525">
              <a:noFill/>
              <a:miter lim="800000"/>
              <a:headEnd/>
              <a:tailEnd/>
            </a:ln>
          </p:spPr>
          <p:txBody>
            <a:bodyPr wrap="none">
              <a:spAutoFit/>
            </a:bodyPr>
            <a:lstStyle/>
            <a:p>
              <a:r>
                <a:rPr lang="en-US" altLang="ja-JP">
                  <a:solidFill>
                    <a:schemeClr val="accent1"/>
                  </a:solidFill>
                  <a:latin typeface="Arial" pitchFamily="34" charset="0"/>
                  <a:ea typeface="MS PGothic" pitchFamily="34" charset="-128"/>
                </a:rPr>
                <a:t>p</a:t>
              </a:r>
            </a:p>
          </p:txBody>
        </p:sp>
        <p:sp>
          <p:nvSpPr>
            <p:cNvPr id="1053" name="Text Box 49"/>
            <p:cNvSpPr txBox="1">
              <a:spLocks noChangeArrowheads="1"/>
            </p:cNvSpPr>
            <p:nvPr/>
          </p:nvSpPr>
          <p:spPr bwMode="auto">
            <a:xfrm>
              <a:off x="3095" y="354"/>
              <a:ext cx="255" cy="288"/>
            </a:xfrm>
            <a:prstGeom prst="rect">
              <a:avLst/>
            </a:prstGeom>
            <a:noFill/>
            <a:ln w="9525">
              <a:noFill/>
              <a:miter lim="800000"/>
              <a:headEnd/>
              <a:tailEnd/>
            </a:ln>
          </p:spPr>
          <p:txBody>
            <a:bodyPr wrap="none">
              <a:spAutoFit/>
            </a:bodyPr>
            <a:lstStyle/>
            <a:p>
              <a:r>
                <a:rPr lang="en-US" altLang="ja-JP">
                  <a:solidFill>
                    <a:schemeClr val="accent1"/>
                  </a:solidFill>
                  <a:latin typeface="Arial" pitchFamily="34" charset="0"/>
                  <a:ea typeface="MS PGothic" pitchFamily="34" charset="-128"/>
                </a:rPr>
                <a:t>K</a:t>
              </a:r>
            </a:p>
          </p:txBody>
        </p:sp>
        <p:sp>
          <p:nvSpPr>
            <p:cNvPr id="1054" name="Text Box 50"/>
            <p:cNvSpPr txBox="1">
              <a:spLocks noChangeArrowheads="1"/>
            </p:cNvSpPr>
            <p:nvPr/>
          </p:nvSpPr>
          <p:spPr bwMode="auto">
            <a:xfrm>
              <a:off x="3574" y="348"/>
              <a:ext cx="229" cy="288"/>
            </a:xfrm>
            <a:prstGeom prst="rect">
              <a:avLst/>
            </a:prstGeom>
            <a:noFill/>
            <a:ln w="9525">
              <a:noFill/>
              <a:miter lim="800000"/>
              <a:headEnd/>
              <a:tailEnd/>
            </a:ln>
          </p:spPr>
          <p:txBody>
            <a:bodyPr>
              <a:spAutoFit/>
            </a:bodyPr>
            <a:lstStyle/>
            <a:p>
              <a:r>
                <a:rPr lang="en-US" altLang="ja-JP">
                  <a:solidFill>
                    <a:schemeClr val="accent1"/>
                  </a:solidFill>
                  <a:latin typeface="Symbol" pitchFamily="18" charset="2"/>
                  <a:ea typeface="MS PGothic" pitchFamily="34" charset="-128"/>
                </a:rPr>
                <a:t>p</a:t>
              </a:r>
            </a:p>
          </p:txBody>
        </p:sp>
        <p:sp>
          <p:nvSpPr>
            <p:cNvPr id="1055" name="Text Box 51"/>
            <p:cNvSpPr txBox="1">
              <a:spLocks noChangeArrowheads="1"/>
            </p:cNvSpPr>
            <p:nvPr/>
          </p:nvSpPr>
          <p:spPr bwMode="auto">
            <a:xfrm>
              <a:off x="4484" y="327"/>
              <a:ext cx="248" cy="288"/>
            </a:xfrm>
            <a:prstGeom prst="rect">
              <a:avLst/>
            </a:prstGeom>
            <a:noFill/>
            <a:ln w="9525">
              <a:noFill/>
              <a:miter lim="800000"/>
              <a:headEnd/>
              <a:tailEnd/>
            </a:ln>
          </p:spPr>
          <p:txBody>
            <a:bodyPr wrap="none">
              <a:spAutoFit/>
            </a:bodyPr>
            <a:lstStyle/>
            <a:p>
              <a:r>
                <a:rPr lang="en-US" altLang="ja-JP">
                  <a:solidFill>
                    <a:schemeClr val="accent1"/>
                  </a:solidFill>
                  <a:latin typeface="Symbol" pitchFamily="18" charset="2"/>
                  <a:ea typeface="MS PGothic" pitchFamily="34" charset="-128"/>
                </a:rPr>
                <a:t>L</a:t>
              </a:r>
            </a:p>
          </p:txBody>
        </p:sp>
        <p:sp>
          <p:nvSpPr>
            <p:cNvPr id="1056" name="Text Box 52"/>
            <p:cNvSpPr txBox="1">
              <a:spLocks noChangeArrowheads="1"/>
            </p:cNvSpPr>
            <p:nvPr/>
          </p:nvSpPr>
          <p:spPr bwMode="auto">
            <a:xfrm>
              <a:off x="1640" y="380"/>
              <a:ext cx="229" cy="288"/>
            </a:xfrm>
            <a:prstGeom prst="rect">
              <a:avLst/>
            </a:prstGeom>
            <a:noFill/>
            <a:ln w="9525">
              <a:noFill/>
              <a:miter lim="800000"/>
              <a:headEnd/>
              <a:tailEnd/>
            </a:ln>
          </p:spPr>
          <p:txBody>
            <a:bodyPr>
              <a:spAutoFit/>
            </a:bodyPr>
            <a:lstStyle/>
            <a:p>
              <a:r>
                <a:rPr lang="en-US" altLang="ja-JP">
                  <a:solidFill>
                    <a:schemeClr val="accent1"/>
                  </a:solidFill>
                  <a:latin typeface="Symbol" pitchFamily="18" charset="2"/>
                  <a:ea typeface="MS PGothic" pitchFamily="34" charset="-128"/>
                </a:rPr>
                <a:t>p</a:t>
              </a:r>
            </a:p>
          </p:txBody>
        </p:sp>
      </p:gr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article}&#10;\include{Texpoint-inp}&#10;\begin{document}&#10;\includegraphics[width=18cm]{fig11.eps}&#10;\end{document}&#10;"/>
  <p:tag name="EXTERNALNAME" val="txp_fig"/>
  <p:tag name="BLEND" val="False"/>
  <p:tag name="TRANSPARENT" val="False"/>
  <p:tag name="KEEPFILES" val="False"/>
  <p:tag name="DEBUGPAUSE" val="False"/>
  <p:tag name="RESOLUTION" val="300"/>
  <p:tag name="TIMEOUT" val="(none)"/>
  <p:tag name="BOXWIDTH" val="431"/>
  <p:tag name="BOXHEIGHT" val="442"/>
  <p:tag name="BOXFONT" val="10"/>
  <p:tag name="BOXWRAP" val="False"/>
  <p:tag name="WORKAROUNDTRANSPARENCYBUG" val="False"/>
  <p:tag name="ALLOWFONTSUBSTITUTION" val="False"/>
  <p:tag name="BITMAPFORMAT" val="png256"/>
  <p:tag name="ORIGWIDTH" val="510"/>
  <p:tag name="PICTUREFILESIZE" val="45311"/>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12000" smtClean="0">
            <a:ln>
              <a:noFill/>
            </a:ln>
            <a:solidFill>
              <a:srgbClr val="FF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12000" smtClean="0">
            <a:ln>
              <a:noFill/>
            </a:ln>
            <a:solidFill>
              <a:srgbClr val="FF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33705</TotalTime>
  <Words>4259</Words>
  <Application>Microsoft Office PowerPoint</Application>
  <PresentationFormat>Экран (4:3)</PresentationFormat>
  <Paragraphs>657</Paragraphs>
  <Slides>67</Slides>
  <Notes>37</Notes>
  <HiddenSlides>0</HiddenSlides>
  <MMClips>0</MMClips>
  <ScaleCrop>false</ScaleCrop>
  <HeadingPairs>
    <vt:vector size="8" baseType="variant">
      <vt:variant>
        <vt:lpstr>Использованные шрифты</vt:lpstr>
      </vt:variant>
      <vt:variant>
        <vt:i4>16</vt:i4>
      </vt:variant>
      <vt:variant>
        <vt:lpstr>Тема</vt:lpstr>
      </vt:variant>
      <vt:variant>
        <vt:i4>1</vt:i4>
      </vt:variant>
      <vt:variant>
        <vt:lpstr>Внедренные серверы OLE</vt:lpstr>
      </vt:variant>
      <vt:variant>
        <vt:i4>5</vt:i4>
      </vt:variant>
      <vt:variant>
        <vt:lpstr>Заголовки слайдов</vt:lpstr>
      </vt:variant>
      <vt:variant>
        <vt:i4>67</vt:i4>
      </vt:variant>
    </vt:vector>
  </HeadingPairs>
  <TitlesOfParts>
    <vt:vector size="89" baseType="lpstr">
      <vt:lpstr>Times New Roman</vt:lpstr>
      <vt:lpstr>Arial</vt:lpstr>
      <vt:lpstr>StarSymbol</vt:lpstr>
      <vt:lpstr>Nimbus Sans L</vt:lpstr>
      <vt:lpstr>MS PGothic</vt:lpstr>
      <vt:lpstr>Symbol</vt:lpstr>
      <vt:lpstr>Tahoma</vt:lpstr>
      <vt:lpstr>SimSun</vt:lpstr>
      <vt:lpstr>Gungsuh</vt:lpstr>
      <vt:lpstr>Wingdings</vt:lpstr>
      <vt:lpstr>Comic Sans MS</vt:lpstr>
      <vt:lpstr>CMR10</vt:lpstr>
      <vt:lpstr>cmmi10</vt:lpstr>
      <vt:lpstr>cmmi7</vt:lpstr>
      <vt:lpstr>cmsy10</vt:lpstr>
      <vt:lpstr>cmr7</vt:lpstr>
      <vt:lpstr>Default Design</vt:lpstr>
      <vt:lpstr>Microsoft Equation 3.0</vt:lpstr>
      <vt:lpstr>Origin Graph</vt:lpstr>
      <vt:lpstr>Adobe Photoshop Image</vt:lpstr>
      <vt:lpstr>Формула</vt:lpstr>
      <vt:lpstr>公式</vt:lpstr>
      <vt:lpstr>On Hyperon Production and Polarization in HIC  </vt:lpstr>
      <vt:lpstr>Слайд 2</vt:lpstr>
      <vt:lpstr>Does a Phase Transition take place in central Heavy Ion Collisions (HIC)?</vt:lpstr>
      <vt:lpstr>Слайд 4</vt:lpstr>
      <vt:lpstr>Space-time Evolution of HIC</vt:lpstr>
      <vt:lpstr>Phase diagram – artist’s view</vt:lpstr>
      <vt:lpstr>Phase diagram with triple critical point</vt:lpstr>
      <vt:lpstr>Space-time Evolution of HIC</vt:lpstr>
      <vt:lpstr>Space-time Evolution of HIC</vt:lpstr>
      <vt:lpstr>Слайд 10</vt:lpstr>
      <vt:lpstr>Слайд 11</vt:lpstr>
      <vt:lpstr>Слайд 12</vt:lpstr>
      <vt:lpstr>Слайд 13</vt:lpstr>
      <vt:lpstr>Enhanced yield of K+  in subthreshold kaon production</vt:lpstr>
      <vt:lpstr>Excitation functions of K+/π+, K-/π- and (Λ+Σ0)/π ratios</vt:lpstr>
      <vt:lpstr>Inverse T slopes of K+ and K- spectra</vt:lpstr>
      <vt:lpstr>Is ‘horn’-effect a signal of PT?</vt:lpstr>
      <vt:lpstr>Models</vt:lpstr>
      <vt:lpstr>Models</vt:lpstr>
      <vt:lpstr>Models</vt:lpstr>
      <vt:lpstr>Models</vt:lpstr>
      <vt:lpstr>Models</vt:lpstr>
      <vt:lpstr>Models</vt:lpstr>
      <vt:lpstr>Слайд 24</vt:lpstr>
      <vt:lpstr>Models</vt:lpstr>
      <vt:lpstr>FAIR–NICA Energy Range </vt:lpstr>
      <vt:lpstr>Central HIC</vt:lpstr>
      <vt:lpstr>Nucleon Transition into Hyperon Phase</vt:lpstr>
      <vt:lpstr>Слайд 29</vt:lpstr>
      <vt:lpstr>Enchancment Mechanism in HIC </vt:lpstr>
      <vt:lpstr>But why ‘horn’ structure takes place for K+/π+  but not for K-/π- ?</vt:lpstr>
      <vt:lpstr>Proton Transformations channels </vt:lpstr>
      <vt:lpstr>Neutron Transformations channels</vt:lpstr>
      <vt:lpstr>Higher Collision Energies </vt:lpstr>
      <vt:lpstr>Higher Collision Energies</vt:lpstr>
      <vt:lpstr>Hyperon Resonances Decay</vt:lpstr>
      <vt:lpstr>Stangeness Production in central HIC</vt:lpstr>
      <vt:lpstr>What could be studied in BM&amp;N-NICA-FAIR energy region</vt:lpstr>
      <vt:lpstr>Слайд 39</vt:lpstr>
      <vt:lpstr>On Hyperon Polarization in Heavy Ion Collisions  </vt:lpstr>
      <vt:lpstr>Слайд 41</vt:lpstr>
      <vt:lpstr>Слайд 42</vt:lpstr>
      <vt:lpstr>Слайд 43</vt:lpstr>
      <vt:lpstr> Production Plane</vt:lpstr>
      <vt:lpstr>Слайд 45</vt:lpstr>
      <vt:lpstr>Слайд 46</vt:lpstr>
      <vt:lpstr>Global Polarization induced by Magnetic Field created in HIC ? Au + Au: A = 197, Z = +79</vt:lpstr>
      <vt:lpstr>Magnetic Field created in HIC</vt:lpstr>
      <vt:lpstr>Particle polarization in presence                              of magnetic field</vt:lpstr>
      <vt:lpstr>Hyperon polarization in presence of magnetic field</vt:lpstr>
      <vt:lpstr>Global Hyperon Polarization induced by Orbital Angular Momentum?</vt:lpstr>
      <vt:lpstr>Orbital Angular Momentum in HIC</vt:lpstr>
      <vt:lpstr>Orbital Angular Momentum vs impact parameter</vt:lpstr>
      <vt:lpstr>Слайд 54</vt:lpstr>
      <vt:lpstr>Слайд 55</vt:lpstr>
      <vt:lpstr>Слайд 56</vt:lpstr>
      <vt:lpstr>Hyperon polarization in HIC</vt:lpstr>
      <vt:lpstr>Global Polarization Hyperons in Non-Central HIC</vt:lpstr>
      <vt:lpstr>Measurement of Global Polarization</vt:lpstr>
      <vt:lpstr> Reaction Plane vs. Collective Flow</vt:lpstr>
      <vt:lpstr>Definitions: Flows</vt:lpstr>
      <vt:lpstr>Слайд 62</vt:lpstr>
      <vt:lpstr>Thank you for your attention!</vt:lpstr>
      <vt:lpstr>  Dileptons Yield</vt:lpstr>
      <vt:lpstr>Physics Motivation</vt:lpstr>
      <vt:lpstr>Modelling of in-medium spectral functions for vector mesons</vt:lpstr>
      <vt:lpstr>Слайд 67</vt:lpstr>
    </vt:vector>
  </TitlesOfParts>
  <Company>FIAS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Bratkovskaya</dc:creator>
  <cp:lastModifiedBy>Genis Musulmanbekov</cp:lastModifiedBy>
  <cp:revision>606</cp:revision>
  <dcterms:created xsi:type="dcterms:W3CDTF">2005-03-25T22:25:44Z</dcterms:created>
  <dcterms:modified xsi:type="dcterms:W3CDTF">2014-11-12T11:26:57Z</dcterms:modified>
</cp:coreProperties>
</file>