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5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5"/>
  </p:notesMasterIdLst>
  <p:sldIdLst>
    <p:sldId id="321" r:id="rId3"/>
    <p:sldId id="322" r:id="rId4"/>
    <p:sldId id="323" r:id="rId5"/>
    <p:sldId id="324" r:id="rId6"/>
    <p:sldId id="374" r:id="rId7"/>
    <p:sldId id="326" r:id="rId8"/>
    <p:sldId id="332" r:id="rId9"/>
    <p:sldId id="327" r:id="rId10"/>
    <p:sldId id="334" r:id="rId11"/>
    <p:sldId id="335" r:id="rId12"/>
    <p:sldId id="337" r:id="rId13"/>
    <p:sldId id="338" r:id="rId14"/>
    <p:sldId id="339" r:id="rId15"/>
    <p:sldId id="367" r:id="rId16"/>
    <p:sldId id="260" r:id="rId17"/>
    <p:sldId id="344" r:id="rId18"/>
    <p:sldId id="345" r:id="rId19"/>
    <p:sldId id="309" r:id="rId20"/>
    <p:sldId id="265" r:id="rId21"/>
    <p:sldId id="308" r:id="rId22"/>
    <p:sldId id="310" r:id="rId23"/>
    <p:sldId id="303" r:id="rId24"/>
    <p:sldId id="384" r:id="rId25"/>
    <p:sldId id="375" r:id="rId26"/>
    <p:sldId id="376" r:id="rId27"/>
    <p:sldId id="377" r:id="rId28"/>
    <p:sldId id="378" r:id="rId29"/>
    <p:sldId id="379" r:id="rId30"/>
    <p:sldId id="300" r:id="rId31"/>
    <p:sldId id="301" r:id="rId32"/>
    <p:sldId id="302" r:id="rId33"/>
    <p:sldId id="380" r:id="rId34"/>
    <p:sldId id="385" r:id="rId35"/>
    <p:sldId id="386" r:id="rId36"/>
    <p:sldId id="382" r:id="rId37"/>
    <p:sldId id="383" r:id="rId38"/>
    <p:sldId id="387" r:id="rId39"/>
    <p:sldId id="388" r:id="rId40"/>
    <p:sldId id="372" r:id="rId41"/>
    <p:sldId id="347" r:id="rId42"/>
    <p:sldId id="348" r:id="rId43"/>
    <p:sldId id="349" r:id="rId44"/>
    <p:sldId id="351" r:id="rId45"/>
    <p:sldId id="350" r:id="rId46"/>
    <p:sldId id="352" r:id="rId47"/>
    <p:sldId id="353" r:id="rId48"/>
    <p:sldId id="354" r:id="rId49"/>
    <p:sldId id="373" r:id="rId50"/>
    <p:sldId id="364" r:id="rId51"/>
    <p:sldId id="355" r:id="rId52"/>
    <p:sldId id="363" r:id="rId53"/>
    <p:sldId id="389" r:id="rId54"/>
    <p:sldId id="390" r:id="rId55"/>
    <p:sldId id="391" r:id="rId56"/>
    <p:sldId id="346" r:id="rId57"/>
    <p:sldId id="328" r:id="rId58"/>
    <p:sldId id="329" r:id="rId59"/>
    <p:sldId id="330" r:id="rId60"/>
    <p:sldId id="366" r:id="rId61"/>
    <p:sldId id="333" r:id="rId62"/>
    <p:sldId id="336" r:id="rId63"/>
    <p:sldId id="370" r:id="rId64"/>
    <p:sldId id="371" r:id="rId65"/>
    <p:sldId id="356" r:id="rId66"/>
    <p:sldId id="357" r:id="rId67"/>
    <p:sldId id="358" r:id="rId68"/>
    <p:sldId id="359" r:id="rId69"/>
    <p:sldId id="361" r:id="rId70"/>
    <p:sldId id="340" r:id="rId71"/>
    <p:sldId id="341" r:id="rId72"/>
    <p:sldId id="362" r:id="rId73"/>
    <p:sldId id="392" r:id="rId7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8318" autoAdjust="0"/>
  </p:normalViewPr>
  <p:slideViewPr>
    <p:cSldViewPr snapToGrid="0" snapToObjects="1">
      <p:cViewPr>
        <p:scale>
          <a:sx n="140" d="100"/>
          <a:sy n="140" d="100"/>
        </p:scale>
        <p:origin x="-80" y="1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1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w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1" Type="http://schemas.openxmlformats.org/officeDocument/2006/relationships/image" Target="../media/image70.wmf"/><Relationship Id="rId2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9" Type="http://schemas.openxmlformats.org/officeDocument/2006/relationships/image" Target="../media/image94.wmf"/><Relationship Id="rId10" Type="http://schemas.openxmlformats.org/officeDocument/2006/relationships/image" Target="../media/image95.wmf"/><Relationship Id="rId1" Type="http://schemas.openxmlformats.org/officeDocument/2006/relationships/image" Target="../media/image86.wmf"/><Relationship Id="rId2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4" Type="http://schemas.openxmlformats.org/officeDocument/2006/relationships/image" Target="../media/image99.wmf"/><Relationship Id="rId5" Type="http://schemas.openxmlformats.org/officeDocument/2006/relationships/image" Target="../media/image100.wmf"/><Relationship Id="rId6" Type="http://schemas.openxmlformats.org/officeDocument/2006/relationships/image" Target="../media/image101.wmf"/><Relationship Id="rId1" Type="http://schemas.openxmlformats.org/officeDocument/2006/relationships/image" Target="../media/image96.wmf"/><Relationship Id="rId2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Relationship Id="rId2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4" Type="http://schemas.openxmlformats.org/officeDocument/2006/relationships/image" Target="../media/image114.wmf"/><Relationship Id="rId5" Type="http://schemas.openxmlformats.org/officeDocument/2006/relationships/image" Target="../media/image115.wmf"/><Relationship Id="rId6" Type="http://schemas.openxmlformats.org/officeDocument/2006/relationships/image" Target="../media/image116.wmf"/><Relationship Id="rId7" Type="http://schemas.openxmlformats.org/officeDocument/2006/relationships/image" Target="../media/image117.wmf"/><Relationship Id="rId8" Type="http://schemas.openxmlformats.org/officeDocument/2006/relationships/image" Target="../media/image118.wmf"/><Relationship Id="rId9" Type="http://schemas.openxmlformats.org/officeDocument/2006/relationships/image" Target="../media/image119.wmf"/><Relationship Id="rId10" Type="http://schemas.openxmlformats.org/officeDocument/2006/relationships/image" Target="../media/image120.wmf"/><Relationship Id="rId11" Type="http://schemas.openxmlformats.org/officeDocument/2006/relationships/image" Target="../media/image121.wmf"/><Relationship Id="rId1" Type="http://schemas.openxmlformats.org/officeDocument/2006/relationships/image" Target="../media/image111.wmf"/><Relationship Id="rId2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4" Type="http://schemas.openxmlformats.org/officeDocument/2006/relationships/image" Target="../media/image125.wmf"/><Relationship Id="rId5" Type="http://schemas.openxmlformats.org/officeDocument/2006/relationships/image" Target="../media/image126.wmf"/><Relationship Id="rId6" Type="http://schemas.openxmlformats.org/officeDocument/2006/relationships/image" Target="../media/image127.wmf"/><Relationship Id="rId7" Type="http://schemas.openxmlformats.org/officeDocument/2006/relationships/image" Target="../media/image128.wmf"/><Relationship Id="rId8" Type="http://schemas.openxmlformats.org/officeDocument/2006/relationships/image" Target="../media/image129.wmf"/><Relationship Id="rId1" Type="http://schemas.openxmlformats.org/officeDocument/2006/relationships/image" Target="../media/image122.wmf"/><Relationship Id="rId2" Type="http://schemas.openxmlformats.org/officeDocument/2006/relationships/image" Target="../media/image12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Relationship Id="rId2" Type="http://schemas.openxmlformats.org/officeDocument/2006/relationships/image" Target="../media/image131.wmf"/><Relationship Id="rId3" Type="http://schemas.openxmlformats.org/officeDocument/2006/relationships/image" Target="../media/image13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4" Type="http://schemas.openxmlformats.org/officeDocument/2006/relationships/image" Target="../media/image141.wmf"/><Relationship Id="rId1" Type="http://schemas.openxmlformats.org/officeDocument/2006/relationships/image" Target="../media/image138.wmf"/><Relationship Id="rId2" Type="http://schemas.openxmlformats.org/officeDocument/2006/relationships/image" Target="../media/image139.w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wmf"/><Relationship Id="rId12" Type="http://schemas.openxmlformats.org/officeDocument/2006/relationships/image" Target="../media/image153.wmf"/><Relationship Id="rId1" Type="http://schemas.openxmlformats.org/officeDocument/2006/relationships/image" Target="../media/image142.wmf"/><Relationship Id="rId2" Type="http://schemas.openxmlformats.org/officeDocument/2006/relationships/image" Target="../media/image143.wmf"/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6" Type="http://schemas.openxmlformats.org/officeDocument/2006/relationships/image" Target="../media/image147.wmf"/><Relationship Id="rId7" Type="http://schemas.openxmlformats.org/officeDocument/2006/relationships/image" Target="../media/image148.wmf"/><Relationship Id="rId8" Type="http://schemas.openxmlformats.org/officeDocument/2006/relationships/image" Target="../media/image149.wmf"/><Relationship Id="rId9" Type="http://schemas.openxmlformats.org/officeDocument/2006/relationships/image" Target="../media/image150.wmf"/><Relationship Id="rId10" Type="http://schemas.openxmlformats.org/officeDocument/2006/relationships/image" Target="../media/image1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4" Type="http://schemas.openxmlformats.org/officeDocument/2006/relationships/image" Target="../media/image157.wmf"/><Relationship Id="rId5" Type="http://schemas.openxmlformats.org/officeDocument/2006/relationships/image" Target="../media/image158.wmf"/><Relationship Id="rId6" Type="http://schemas.openxmlformats.org/officeDocument/2006/relationships/image" Target="../media/image159.wmf"/><Relationship Id="rId7" Type="http://schemas.openxmlformats.org/officeDocument/2006/relationships/image" Target="../media/image160.wmf"/><Relationship Id="rId8" Type="http://schemas.openxmlformats.org/officeDocument/2006/relationships/image" Target="../media/image161.wmf"/><Relationship Id="rId1" Type="http://schemas.openxmlformats.org/officeDocument/2006/relationships/image" Target="../media/image154.wmf"/><Relationship Id="rId2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png"/><Relationship Id="rId2" Type="http://schemas.openxmlformats.org/officeDocument/2006/relationships/image" Target="../media/image16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Relationship Id="rId2" Type="http://schemas.openxmlformats.org/officeDocument/2006/relationships/image" Target="../media/image1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6721-3AA0-804E-908B-9B9E624C3B71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5DB1-F642-D245-9CC0-F0EABBB9B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Collins, Gupta, Mishra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C5DB1-F642-D245-9CC0-F0EABBB9B11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E30B2B69-932C-E746-8A58-DB2DB4A7BA68}" type="slidenum">
              <a:rPr lang="ru-RU">
                <a:solidFill>
                  <a:prstClr val="black"/>
                </a:solidFill>
              </a:rPr>
              <a:pPr eaLnBrk="1" hangingPunct="1"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3AB71AFE-1807-6741-8463-988C1CF70CD0}" type="slidenum">
              <a:rPr kumimoji="0" lang="ru-RU" sz="1200"/>
              <a:pPr algn="r"/>
              <a:t>33</a:t>
            </a:fld>
            <a:endParaRPr kumimoji="0" lang="ru-RU" sz="120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8BBB28C9-5F07-B14C-9CB3-3386D4FD7735}" type="slidenum">
              <a:rPr kumimoji="0" lang="ru-RU" sz="1200"/>
              <a:pPr algn="r"/>
              <a:t>33</a:t>
            </a:fld>
            <a:endParaRPr kumimoji="0" 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96B310D8-85B7-9144-9144-0F13135DDDF5}" type="slidenum">
              <a:rPr kumimoji="0" lang="ru-RU" sz="1200"/>
              <a:pPr algn="r"/>
              <a:t>35</a:t>
            </a:fld>
            <a:endParaRPr kumimoji="0" lang="ru-RU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fld id="{8C94359C-64F3-EF45-A3AB-E7453D3EF480}" type="slidenum">
              <a:rPr lang="ru-RU" smtClean="0"/>
              <a:pPr eaLnBrk="1" hangingPunct="1">
                <a:defRPr/>
              </a:pPr>
              <a:t>36</a:t>
            </a:fld>
            <a:endParaRPr lang="ru-RU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7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0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8F7FB5-E91D-C44A-B7FB-19026A1BEF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5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07F026-2E12-3B43-87D5-A44CEDC08B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2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BAB8-C723-044D-9C34-BDC80C4058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07C7A-DDD8-C64D-8838-E0C01809BC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C763A-8035-D54C-8B16-154D097875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9E9D-77DA-BD47-AE97-C02B917E825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1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AD775-1FC7-524F-9CED-04465E34B3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6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FBEF5-FB47-2E45-B178-319B6A0EFA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0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60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48BC-EAB5-E94E-A073-721D6DA575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3A1D6-E91B-124B-AE30-CA45C590C7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4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117A-E02E-EC48-83DC-19880A9460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1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EA91C-F286-334C-A242-653651BF1C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7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D03B-A0AF-AD42-8714-2AF0261684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0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7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4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4709-CDD3-6641-BE86-D1BDA835CC30}" type="datetimeFigureOut">
              <a:rPr lang="ru-RU" smtClean="0"/>
              <a:t>23.01.13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7C1A-0CB9-8B4B-AB1A-1434B8D5A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0BCCAD8-D9E3-0F44-B889-D2B1A8DA0141}" type="slidenum"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wmf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wmf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1.png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w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wmf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8.emf"/><Relationship Id="rId8" Type="http://schemas.openxmlformats.org/officeDocument/2006/relationships/image" Target="../media/image1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54.emf"/><Relationship Id="rId10" Type="http://schemas.openxmlformats.org/officeDocument/2006/relationships/image" Target="../media/image1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5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55.emf"/><Relationship Id="rId5" Type="http://schemas.openxmlformats.org/officeDocument/2006/relationships/image" Target="../media/image1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image" Target="../media/image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74.wmf"/><Relationship Id="rId13" Type="http://schemas.openxmlformats.org/officeDocument/2006/relationships/image" Target="../media/image1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71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72.w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7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78.wmf"/><Relationship Id="rId11" Type="http://schemas.openxmlformats.org/officeDocument/2006/relationships/image" Target="../media/image1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85.wmf"/><Relationship Id="rId17" Type="http://schemas.openxmlformats.org/officeDocument/2006/relationships/image" Target="../media/image1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82.wmf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20" Type="http://schemas.openxmlformats.org/officeDocument/2006/relationships/image" Target="../media/image94.wmf"/><Relationship Id="rId21" Type="http://schemas.openxmlformats.org/officeDocument/2006/relationships/oleObject" Target="../embeddings/oleObject71.bin"/><Relationship Id="rId22" Type="http://schemas.openxmlformats.org/officeDocument/2006/relationships/image" Target="../media/image95.wmf"/><Relationship Id="rId23" Type="http://schemas.openxmlformats.org/officeDocument/2006/relationships/image" Target="../media/image1.png"/><Relationship Id="rId10" Type="http://schemas.openxmlformats.org/officeDocument/2006/relationships/image" Target="../media/image89.wmf"/><Relationship Id="rId11" Type="http://schemas.openxmlformats.org/officeDocument/2006/relationships/oleObject" Target="../embeddings/oleObject66.bin"/><Relationship Id="rId12" Type="http://schemas.openxmlformats.org/officeDocument/2006/relationships/image" Target="../media/image90.w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91.w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92.wmf"/><Relationship Id="rId17" Type="http://schemas.openxmlformats.org/officeDocument/2006/relationships/oleObject" Target="../embeddings/oleObject69.bin"/><Relationship Id="rId18" Type="http://schemas.openxmlformats.org/officeDocument/2006/relationships/image" Target="../media/image93.wmf"/><Relationship Id="rId19" Type="http://schemas.openxmlformats.org/officeDocument/2006/relationships/oleObject" Target="../embeddings/oleObject70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86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87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6.bin"/><Relationship Id="rId12" Type="http://schemas.openxmlformats.org/officeDocument/2006/relationships/image" Target="../media/image100.w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101.wmf"/><Relationship Id="rId15" Type="http://schemas.openxmlformats.org/officeDocument/2006/relationships/image" Target="../media/image1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96.w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97.w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98.w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9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4" Type="http://schemas.openxmlformats.org/officeDocument/2006/relationships/image" Target="../media/image102.w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media" Target="file://localhost/Users/user/pasha/DOC/Conferns/2011/nonideal2011/pres/t10n1e21-3fps.avi" TargetMode="External"/><Relationship Id="rId4" Type="http://schemas.openxmlformats.org/officeDocument/2006/relationships/video" Target="file://localhost/Users/user/pasha/DOC/Conferns/2011/nonideal2011/pres/t10n1e21-3fps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.png"/><Relationship Id="rId1" Type="http://schemas.microsoft.com/office/2007/relationships/media" Target="file://localhost/Users/user/pasha/DOC/Conferns/2011/nonideal2011/pres/t50n1e21-3fps.avi" TargetMode="External"/><Relationship Id="rId2" Type="http://schemas.openxmlformats.org/officeDocument/2006/relationships/video" Target="file://localhost/Users/user/pasha/DOC/Conferns/2011/nonideal2011/pres/t50n1e21-3fps.avi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105.w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106.w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media" Target="file://localhost/Users/user/pasha/DOC/Conferns/2003/sccm2003/presents/t10n1e23-3fps.avi" TargetMode="External"/><Relationship Id="rId4" Type="http://schemas.openxmlformats.org/officeDocument/2006/relationships/video" Target="file://localhost/Users/user/pasha/DOC/Conferns/2003/sccm2003/presents/t10n1e23-3fps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.png"/><Relationship Id="rId1" Type="http://schemas.microsoft.com/office/2007/relationships/media" Target="file://localhost/Users/user/pasha/DOC/Conferns/2003/sccm2003/presents/t10n3e22.avi" TargetMode="External"/><Relationship Id="rId2" Type="http://schemas.openxmlformats.org/officeDocument/2006/relationships/video" Target="file://localhost/Users/user/pasha/DOC/Conferns/2003/sccm2003/presents/t10n3e22.avi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09.png"/><Relationship Id="rId5" Type="http://schemas.openxmlformats.org/officeDocument/2006/relationships/image" Target="../media/image1.png"/><Relationship Id="rId1" Type="http://schemas.microsoft.com/office/2007/relationships/media" Target="file://localhost/Users/user/pasha/DOC/Conferns/2011/nonideal2011/pres/t10n3e25-3fps.avi" TargetMode="External"/><Relationship Id="rId2" Type="http://schemas.openxmlformats.org/officeDocument/2006/relationships/video" Target="file://localhost/Users/user/pasha/DOC/Conferns/2011/nonideal2011/pres/t10n3e25-3fps.avi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media" Target="file://localhost/Users/user/pasha/DOC/Conferns/2011/nonideal2011/pres/drr3t1Mh800.avi" TargetMode="External"/><Relationship Id="rId4" Type="http://schemas.openxmlformats.org/officeDocument/2006/relationships/video" Target="file://localhost/Users/user/pasha/DOC/Conferns/2011/nonideal2011/pres/drr3t1Mh800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7" Type="http://schemas.openxmlformats.org/officeDocument/2006/relationships/image" Target="../media/image1.png"/><Relationship Id="rId1" Type="http://schemas.microsoft.com/office/2007/relationships/media" Target="file://localhost/Users/user/pasha/DOC/Conferns/2011/nonideal2011/pres/vvrrs3t1Mh800.avi" TargetMode="External"/><Relationship Id="rId2" Type="http://schemas.openxmlformats.org/officeDocument/2006/relationships/video" Target="file://localhost/Users/user/pasha/DOC/Conferns/2011/nonideal2011/pres/vvrrs3t1Mh800.avi" TargetMode="Externa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20" Type="http://schemas.openxmlformats.org/officeDocument/2006/relationships/oleObject" Target="../embeddings/oleObject89.bin"/><Relationship Id="rId21" Type="http://schemas.openxmlformats.org/officeDocument/2006/relationships/image" Target="../media/image119.wmf"/><Relationship Id="rId22" Type="http://schemas.openxmlformats.org/officeDocument/2006/relationships/oleObject" Target="../embeddings/oleObject90.bin"/><Relationship Id="rId23" Type="http://schemas.openxmlformats.org/officeDocument/2006/relationships/image" Target="../media/image120.wmf"/><Relationship Id="rId24" Type="http://schemas.openxmlformats.org/officeDocument/2006/relationships/oleObject" Target="../embeddings/oleObject91.bin"/><Relationship Id="rId25" Type="http://schemas.openxmlformats.org/officeDocument/2006/relationships/image" Target="../media/image121.wmf"/><Relationship Id="rId10" Type="http://schemas.openxmlformats.org/officeDocument/2006/relationships/oleObject" Target="../embeddings/oleObject84.bin"/><Relationship Id="rId11" Type="http://schemas.openxmlformats.org/officeDocument/2006/relationships/image" Target="../media/image114.wmf"/><Relationship Id="rId12" Type="http://schemas.openxmlformats.org/officeDocument/2006/relationships/oleObject" Target="../embeddings/oleObject85.bin"/><Relationship Id="rId13" Type="http://schemas.openxmlformats.org/officeDocument/2006/relationships/image" Target="../media/image115.wmf"/><Relationship Id="rId14" Type="http://schemas.openxmlformats.org/officeDocument/2006/relationships/oleObject" Target="../embeddings/oleObject86.bin"/><Relationship Id="rId15" Type="http://schemas.openxmlformats.org/officeDocument/2006/relationships/image" Target="../media/image116.wmf"/><Relationship Id="rId16" Type="http://schemas.openxmlformats.org/officeDocument/2006/relationships/oleObject" Target="../embeddings/oleObject87.bin"/><Relationship Id="rId17" Type="http://schemas.openxmlformats.org/officeDocument/2006/relationships/image" Target="../media/image117.wmf"/><Relationship Id="rId18" Type="http://schemas.openxmlformats.org/officeDocument/2006/relationships/oleObject" Target="../embeddings/oleObject88.bin"/><Relationship Id="rId19" Type="http://schemas.openxmlformats.org/officeDocument/2006/relationships/image" Target="../media/image118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111.w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112.w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113.wmf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wmf"/><Relationship Id="rId12" Type="http://schemas.openxmlformats.org/officeDocument/2006/relationships/oleObject" Target="../embeddings/oleObject96.bin"/><Relationship Id="rId13" Type="http://schemas.openxmlformats.org/officeDocument/2006/relationships/image" Target="../media/image126.wmf"/><Relationship Id="rId14" Type="http://schemas.openxmlformats.org/officeDocument/2006/relationships/oleObject" Target="../embeddings/oleObject97.bin"/><Relationship Id="rId15" Type="http://schemas.openxmlformats.org/officeDocument/2006/relationships/image" Target="../media/image127.wmf"/><Relationship Id="rId16" Type="http://schemas.openxmlformats.org/officeDocument/2006/relationships/oleObject" Target="../embeddings/oleObject98.bin"/><Relationship Id="rId17" Type="http://schemas.openxmlformats.org/officeDocument/2006/relationships/image" Target="../media/image128.wmf"/><Relationship Id="rId18" Type="http://schemas.openxmlformats.org/officeDocument/2006/relationships/oleObject" Target="../embeddings/oleObject99.bin"/><Relationship Id="rId19" Type="http://schemas.openxmlformats.org/officeDocument/2006/relationships/image" Target="../media/image12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92.bin"/><Relationship Id="rId4" Type="http://schemas.openxmlformats.org/officeDocument/2006/relationships/image" Target="../media/image122.w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123.wmf"/><Relationship Id="rId7" Type="http://schemas.openxmlformats.org/officeDocument/2006/relationships/image" Target="../media/image1.png"/><Relationship Id="rId8" Type="http://schemas.openxmlformats.org/officeDocument/2006/relationships/oleObject" Target="../embeddings/oleObject94.bin"/><Relationship Id="rId9" Type="http://schemas.openxmlformats.org/officeDocument/2006/relationships/image" Target="../media/image124.wmf"/><Relationship Id="rId10" Type="http://schemas.openxmlformats.org/officeDocument/2006/relationships/oleObject" Target="../embeddings/oleObject95.bin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0.xml"/><Relationship Id="rId3" Type="http://schemas.openxmlformats.org/officeDocument/2006/relationships/image" Target="../media/image133.wmf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130.w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131.wmf"/><Relationship Id="rId8" Type="http://schemas.openxmlformats.org/officeDocument/2006/relationships/oleObject" Target="../embeddings/oleObject102.bin"/><Relationship Id="rId9" Type="http://schemas.openxmlformats.org/officeDocument/2006/relationships/image" Target="../media/image132.wmf"/><Relationship Id="rId10" Type="http://schemas.openxmlformats.org/officeDocument/2006/relationships/image" Target="../media/image13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4" Type="http://schemas.openxmlformats.org/officeDocument/2006/relationships/image" Target="../media/image138.w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139.wmf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140.wmf"/><Relationship Id="rId9" Type="http://schemas.openxmlformats.org/officeDocument/2006/relationships/image" Target="../media/image1.png"/><Relationship Id="rId10" Type="http://schemas.openxmlformats.org/officeDocument/2006/relationships/oleObject" Target="../embeddings/oleObject106.bin"/><Relationship Id="rId11" Type="http://schemas.openxmlformats.org/officeDocument/2006/relationships/image" Target="../media/image141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150.wmf"/><Relationship Id="rId22" Type="http://schemas.openxmlformats.org/officeDocument/2006/relationships/oleObject" Target="../embeddings/oleObject116.bin"/><Relationship Id="rId23" Type="http://schemas.openxmlformats.org/officeDocument/2006/relationships/image" Target="../media/image151.wmf"/><Relationship Id="rId24" Type="http://schemas.openxmlformats.org/officeDocument/2006/relationships/oleObject" Target="../embeddings/oleObject117.bin"/><Relationship Id="rId25" Type="http://schemas.openxmlformats.org/officeDocument/2006/relationships/image" Target="../media/image152.wmf"/><Relationship Id="rId26" Type="http://schemas.openxmlformats.org/officeDocument/2006/relationships/oleObject" Target="../embeddings/oleObject118.bin"/><Relationship Id="rId27" Type="http://schemas.openxmlformats.org/officeDocument/2006/relationships/image" Target="../media/image153.w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45.wmf"/><Relationship Id="rId12" Type="http://schemas.openxmlformats.org/officeDocument/2006/relationships/oleObject" Target="../embeddings/oleObject111.bin"/><Relationship Id="rId13" Type="http://schemas.openxmlformats.org/officeDocument/2006/relationships/image" Target="../media/image146.wmf"/><Relationship Id="rId14" Type="http://schemas.openxmlformats.org/officeDocument/2006/relationships/oleObject" Target="../embeddings/oleObject112.bin"/><Relationship Id="rId15" Type="http://schemas.openxmlformats.org/officeDocument/2006/relationships/image" Target="../media/image147.wmf"/><Relationship Id="rId16" Type="http://schemas.openxmlformats.org/officeDocument/2006/relationships/oleObject" Target="../embeddings/oleObject113.bin"/><Relationship Id="rId17" Type="http://schemas.openxmlformats.org/officeDocument/2006/relationships/image" Target="../media/image148.wmf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149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42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43.wmf"/><Relationship Id="rId8" Type="http://schemas.openxmlformats.org/officeDocument/2006/relationships/oleObject" Target="../embeddings/oleObject109.bin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7.wmf"/><Relationship Id="rId12" Type="http://schemas.openxmlformats.org/officeDocument/2006/relationships/oleObject" Target="../embeddings/oleObject123.bin"/><Relationship Id="rId13" Type="http://schemas.openxmlformats.org/officeDocument/2006/relationships/image" Target="../media/image158.wmf"/><Relationship Id="rId14" Type="http://schemas.openxmlformats.org/officeDocument/2006/relationships/oleObject" Target="../embeddings/oleObject124.bin"/><Relationship Id="rId15" Type="http://schemas.openxmlformats.org/officeDocument/2006/relationships/image" Target="../media/image159.wmf"/><Relationship Id="rId16" Type="http://schemas.openxmlformats.org/officeDocument/2006/relationships/oleObject" Target="../embeddings/oleObject125.bin"/><Relationship Id="rId17" Type="http://schemas.openxmlformats.org/officeDocument/2006/relationships/image" Target="../media/image160.wmf"/><Relationship Id="rId18" Type="http://schemas.openxmlformats.org/officeDocument/2006/relationships/oleObject" Target="../embeddings/oleObject126.bin"/><Relationship Id="rId19" Type="http://schemas.openxmlformats.org/officeDocument/2006/relationships/image" Target="../media/image161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154.wmf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55.wmf"/><Relationship Id="rId8" Type="http://schemas.openxmlformats.org/officeDocument/2006/relationships/oleObject" Target="../embeddings/oleObject121.bin"/><Relationship Id="rId9" Type="http://schemas.openxmlformats.org/officeDocument/2006/relationships/image" Target="../media/image156.wmf"/><Relationship Id="rId10" Type="http://schemas.openxmlformats.org/officeDocument/2006/relationships/oleObject" Target="../embeddings/oleObject12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0.e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4" Type="http://schemas.openxmlformats.org/officeDocument/2006/relationships/image" Target="../media/image163.w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4" Type="http://schemas.openxmlformats.org/officeDocument/2006/relationships/image" Target="../media/image164.png"/><Relationship Id="rId5" Type="http://schemas.openxmlformats.org/officeDocument/2006/relationships/oleObject" Target="../embeddings/oleObject129.bin"/><Relationship Id="rId6" Type="http://schemas.openxmlformats.org/officeDocument/2006/relationships/image" Target="../media/image165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4" Type="http://schemas.openxmlformats.org/officeDocument/2006/relationships/image" Target="../media/image166.wm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6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0.png"/><Relationship Id="rId1" Type="http://schemas.microsoft.com/office/2007/relationships/media" Target="file://localhost/Users/user/pasha/DOC/Conferns/2011/nonideal2011/pres/rs05m800-comp.avi" TargetMode="External"/><Relationship Id="rId2" Type="http://schemas.openxmlformats.org/officeDocument/2006/relationships/video" Target="file://localhost/Users/user/pasha/DOC/Conferns/2011/nonideal2011/pres/rs05m800-comp.avi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8.png"/><Relationship Id="rId1" Type="http://schemas.microsoft.com/office/2007/relationships/media" Target="file://localhost/Users/user/pasha/DOC/Conferns/2011/nonideal2011/pres/rs05m100-comp-2.avi" TargetMode="External"/><Relationship Id="rId2" Type="http://schemas.openxmlformats.org/officeDocument/2006/relationships/video" Target="file://localhost/Users/user/pasha/DOC/Conferns/2011/nonideal2011/pres/rs05m100-comp-2.avi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0.png"/><Relationship Id="rId1" Type="http://schemas.microsoft.com/office/2007/relationships/media" Target="file://localhost/Users/user/pasha/DOC/Conferns/2011/nonideal2011/pres/rs05m25-comp.avi" TargetMode="External"/><Relationship Id="rId2" Type="http://schemas.openxmlformats.org/officeDocument/2006/relationships/video" Target="file://localhost/Users/user/pasha/DOC/Conferns/2011/nonideal2011/pres/rs05m25-comp.avi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0.png"/><Relationship Id="rId1" Type="http://schemas.microsoft.com/office/2007/relationships/media" Target="file://localhost/Users/user/pasha/DOC/Conferns/2011/nonideal2011/pres/rs05m1t10-comp.avi" TargetMode="External"/><Relationship Id="rId2" Type="http://schemas.openxmlformats.org/officeDocument/2006/relationships/video" Target="file://localhost/Users/user/pasha/DOC/Conferns/2011/nonideal2011/pres/rs05m1t10-comp.avi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4" Type="http://schemas.openxmlformats.org/officeDocument/2006/relationships/image" Target="../media/image172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6.wmf"/><Relationship Id="rId13" Type="http://schemas.openxmlformats.org/officeDocument/2006/relationships/image" Target="../media/image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" y="479073"/>
            <a:ext cx="9115425" cy="2209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Thermodynamic and </a:t>
            </a:r>
            <a:r>
              <a:rPr lang="en-US" sz="4000" b="1" dirty="0" smtClean="0">
                <a:solidFill>
                  <a:srgbClr val="000090"/>
                </a:solidFill>
              </a:rPr>
              <a:t>Transport Properties </a:t>
            </a:r>
            <a:r>
              <a:rPr lang="en-US" sz="4000" b="1" dirty="0">
                <a:solidFill>
                  <a:srgbClr val="000090"/>
                </a:solidFill>
              </a:rPr>
              <a:t>of </a:t>
            </a:r>
            <a:r>
              <a:rPr lang="en-US" sz="4000" b="1" dirty="0" smtClean="0">
                <a:solidFill>
                  <a:srgbClr val="000090"/>
                </a:solidFill>
              </a:rPr>
              <a:t>Strongly-Coupled Degenerate Electron-Ion Plasma </a:t>
            </a:r>
            <a:r>
              <a:rPr lang="en-US" sz="4000" b="1" dirty="0">
                <a:solidFill>
                  <a:srgbClr val="000090"/>
                </a:solidFill>
              </a:rPr>
              <a:t>by </a:t>
            </a:r>
            <a:r>
              <a:rPr lang="en-US" sz="4000" b="1" dirty="0" smtClean="0">
                <a:solidFill>
                  <a:srgbClr val="000090"/>
                </a:solidFill>
              </a:rPr>
              <a:t>First-Principle Approaches</a:t>
            </a:r>
            <a:r>
              <a:rPr lang="ru-RU" sz="4000" b="1" dirty="0" smtClean="0">
                <a:solidFill>
                  <a:srgbClr val="000090"/>
                </a:solidFill>
              </a:rPr>
              <a:t> </a:t>
            </a:r>
            <a:endParaRPr kumimoji="0" lang="ru-RU" sz="4000" b="1" dirty="0" smtClean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9564" y="2914534"/>
            <a:ext cx="7416800" cy="2113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en-US" sz="2200" u="sng" dirty="0" err="1" smtClean="0">
                <a:solidFill>
                  <a:schemeClr val="tx1"/>
                </a:solidFill>
                <a:cs typeface="+mn-cs"/>
              </a:rPr>
              <a:t>Levashov</a:t>
            </a:r>
            <a:r>
              <a:rPr kumimoji="0" lang="en-US" sz="2200" u="sng" dirty="0" smtClean="0">
                <a:solidFill>
                  <a:schemeClr val="tx1"/>
                </a:solidFill>
                <a:cs typeface="+mn-cs"/>
              </a:rPr>
              <a:t> P.R.</a:t>
            </a:r>
            <a:endParaRPr kumimoji="0" lang="en-US" sz="2200" baseline="30000" dirty="0" smtClean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kumimoji="0" lang="en-US" sz="800" dirty="0" smtClean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sz="1800" dirty="0" smtClean="0">
                <a:solidFill>
                  <a:schemeClr val="tx1"/>
                </a:solidFill>
                <a:cs typeface="+mn-cs"/>
              </a:rPr>
              <a:t>Joint Institute for High Temperatures, Moscow, Russia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Moscow Institute of Physics and Technology, </a:t>
            </a:r>
            <a:r>
              <a:rPr lang="en-US" sz="1800" dirty="0" err="1" smtClean="0">
                <a:solidFill>
                  <a:schemeClr val="tx1"/>
                </a:solidFill>
              </a:rPr>
              <a:t>Dolgoprudny</a:t>
            </a:r>
            <a:r>
              <a:rPr lang="en-US" sz="1800" dirty="0" smtClean="0">
                <a:solidFill>
                  <a:schemeClr val="tx1"/>
                </a:solidFill>
              </a:rPr>
              <a:t>, Russia</a:t>
            </a:r>
          </a:p>
          <a:p>
            <a:pPr>
              <a:lnSpc>
                <a:spcPct val="90000"/>
              </a:lnSpc>
              <a:defRPr/>
            </a:pPr>
            <a:endParaRPr kumimoji="0" lang="en-US" sz="1800" dirty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</a:rPr>
              <a:t>pasha@ihed.ras.ru</a:t>
            </a:r>
            <a:endParaRPr kumimoji="0"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endParaRPr kumimoji="0" lang="ru-RU" sz="1800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5" y="72673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0204" y="27163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952" y="303987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6444" y="-155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85351" y="5242339"/>
            <a:ext cx="436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collaboration with: 	</a:t>
            </a:r>
            <a:r>
              <a:rPr lang="en-US" dirty="0" err="1" smtClean="0"/>
              <a:t>Minakov</a:t>
            </a:r>
            <a:r>
              <a:rPr lang="en-US" dirty="0" smtClean="0"/>
              <a:t> D.V.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Knyazev</a:t>
            </a:r>
            <a:r>
              <a:rPr lang="en-US" dirty="0" smtClean="0"/>
              <a:t> D.V.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Chentsov</a:t>
            </a:r>
            <a:r>
              <a:rPr lang="en-US" dirty="0" smtClean="0"/>
              <a:t> A.V.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err="1" smtClean="0"/>
              <a:t>Khishchenko</a:t>
            </a:r>
            <a:r>
              <a:rPr lang="en-US" dirty="0" smtClean="0"/>
              <a:t> K.V.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27000"/>
            <a:ext cx="8077200" cy="112236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RADIAL ELECTRON DENSITY </a:t>
            </a:r>
            <a:r>
              <a:rPr lang="ru-RU" sz="3200" b="1" i="1" dirty="0" smtClean="0">
                <a:solidFill>
                  <a:srgbClr val="000090"/>
                </a:solidFill>
                <a:latin typeface="Arial" charset="0"/>
              </a:rPr>
              <a:t>r</a:t>
            </a:r>
            <a:r>
              <a:rPr lang="ru-RU" sz="3200" b="1" baseline="30000" dirty="0" smtClean="0">
                <a:solidFill>
                  <a:srgbClr val="000090"/>
                </a:solidFill>
                <a:latin typeface="Arial" charset="0"/>
              </a:rPr>
              <a:t>2</a:t>
            </a:r>
            <a:r>
              <a:rPr lang="ru-RU" sz="3200" b="1" i="1" dirty="0" smtClean="0">
                <a:solidFill>
                  <a:srgbClr val="000090"/>
                </a:solidFill>
                <a:latin typeface="Symbol" charset="0"/>
              </a:rPr>
              <a:t>ρ</a:t>
            </a:r>
            <a:r>
              <a:rPr lang="ru-RU" sz="3200" b="1" i="1" baseline="30000" dirty="0" smtClean="0">
                <a:solidFill>
                  <a:srgbClr val="000090"/>
                </a:solidFill>
                <a:latin typeface="Symbol" charset="0"/>
              </a:rPr>
              <a:t> 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ru-RU" sz="3200" b="1" i="1" dirty="0" err="1">
                <a:solidFill>
                  <a:srgbClr val="000090"/>
                </a:solidFill>
                <a:latin typeface="Arial" charset="0"/>
              </a:rPr>
              <a:t>r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) 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rgbClr val="000090"/>
                </a:solidFill>
                <a:latin typeface="Arial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BY HARTREE-FOCK-SLATER MODEL</a:t>
            </a:r>
            <a:endParaRPr lang="ru-RU" sz="3200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124932" name="Picture 4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24038"/>
            <a:ext cx="7277100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958277" y="2279650"/>
            <a:ext cx="19026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Au</a:t>
            </a:r>
          </a:p>
          <a:p>
            <a:pPr algn="ctr"/>
            <a:r>
              <a:rPr lang="en-US" sz="2400" dirty="0" err="1" smtClean="0">
                <a:sym typeface="Symbol" charset="0"/>
              </a:rPr>
              <a:t>ρ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= 10</a:t>
            </a:r>
            <a:r>
              <a:rPr lang="en-US" sz="2400" baseline="30000" dirty="0">
                <a:sym typeface="Symbol" charset="0"/>
              </a:rPr>
              <a:t>-3</a:t>
            </a:r>
            <a:r>
              <a:rPr lang="en-US" sz="2400" baseline="-25000" dirty="0">
                <a:sym typeface="Symbol" charset="0"/>
              </a:rPr>
              <a:t> </a:t>
            </a:r>
            <a:r>
              <a:rPr lang="en-US" sz="2400" dirty="0">
                <a:sym typeface="Symbol" charset="0"/>
              </a:rPr>
              <a:t>g/cm</a:t>
            </a:r>
            <a:r>
              <a:rPr lang="en-US" sz="2400" baseline="30000" dirty="0">
                <a:sym typeface="Symbol" charset="0"/>
              </a:rPr>
              <a:t>3</a:t>
            </a:r>
            <a:endParaRPr lang="en-US" sz="2400" dirty="0">
              <a:sym typeface="Symbol" charset="0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962525" y="55419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</a:t>
            </a:r>
            <a:r>
              <a:rPr lang="en-US" sz="2000">
                <a:cs typeface="Tahoma" charset="0"/>
              </a:rPr>
              <a:t>·10</a:t>
            </a:r>
            <a:r>
              <a:rPr lang="en-US" sz="2000" baseline="30000">
                <a:cs typeface="Tahoma" charset="0"/>
              </a:rPr>
              <a:t>2</a:t>
            </a:r>
            <a:r>
              <a:rPr lang="en-US" sz="2000">
                <a:cs typeface="Tahoma" charset="0"/>
              </a:rPr>
              <a:t> K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500813" y="5216525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  <a:r>
              <a:rPr lang="en-US">
                <a:cs typeface="Tahoma" charset="0"/>
              </a:rPr>
              <a:t>·10</a:t>
            </a:r>
            <a:r>
              <a:rPr lang="en-US" baseline="30000">
                <a:cs typeface="Tahoma" charset="0"/>
              </a:rPr>
              <a:t>5</a:t>
            </a:r>
            <a:r>
              <a:rPr lang="en-US">
                <a:cs typeface="Tahoma" charset="0"/>
              </a:rPr>
              <a:t> K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4259263" y="34242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Thomas-Fermi</a:t>
            </a:r>
            <a:endParaRPr lang="ru-RU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3241675" y="2236788"/>
            <a:ext cx="214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Hartree-Fock-Slater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7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Density Functional Theory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63914"/>
          </a:xfrm>
        </p:spPr>
        <p:txBody>
          <a:bodyPr/>
          <a:lstStyle/>
          <a:p>
            <a:r>
              <a:rPr lang="en-US" dirty="0" smtClean="0"/>
              <a:t>Thomas-Fermi theory is the density functional theory: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83863"/>
              </p:ext>
            </p:extLst>
          </p:nvPr>
        </p:nvGraphicFramePr>
        <p:xfrm>
          <a:off x="1862221" y="2978148"/>
          <a:ext cx="5758342" cy="1648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Сормула" r:id="rId3" imgW="3149600" imgH="901700" progId="Equation.3">
                  <p:embed/>
                </p:oleObj>
              </mc:Choice>
              <mc:Fallback>
                <p:oleObj name="Сормула" r:id="rId3" imgW="3149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2221" y="2978148"/>
                        <a:ext cx="5758342" cy="1648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8443" y="249478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k</a:t>
            </a:r>
            <a:r>
              <a:rPr lang="en-US" dirty="0" smtClean="0">
                <a:solidFill>
                  <a:srgbClr val="000090"/>
                </a:solidFill>
              </a:rPr>
              <a:t>inetic energy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795" y="2517239"/>
            <a:ext cx="185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external potential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18375" y="2864114"/>
            <a:ext cx="283744" cy="28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174818" y="2864114"/>
            <a:ext cx="297256" cy="28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2397" y="480955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xchange energy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4651" y="480955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Hartree</a:t>
            </a:r>
            <a:r>
              <a:rPr lang="en-US" dirty="0" smtClean="0">
                <a:solidFill>
                  <a:srgbClr val="000090"/>
                </a:solidFill>
              </a:rPr>
              <a:t> energy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256304" y="4309681"/>
            <a:ext cx="162139" cy="499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008795" y="4512331"/>
            <a:ext cx="166023" cy="297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>
          <a:xfrm>
            <a:off x="609600" y="5305724"/>
            <a:ext cx="8229600" cy="126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 it a general property?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6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8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Density Functional Theory</a:t>
            </a:r>
            <a:endParaRPr lang="ru-RU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049476"/>
              </p:ext>
            </p:extLst>
          </p:nvPr>
        </p:nvGraphicFramePr>
        <p:xfrm>
          <a:off x="726957" y="1803270"/>
          <a:ext cx="51085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Сормула" r:id="rId3" imgW="2794000" imgH="546100" progId="Equation.3">
                  <p:embed/>
                </p:oleObj>
              </mc:Choice>
              <mc:Fallback>
                <p:oleObj name="Сормула" r:id="rId3" imgW="27940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957" y="1803270"/>
                        <a:ext cx="510857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50041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For systems with Hamiltonian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96434"/>
            <a:ext cx="822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 1.</a:t>
            </a:r>
            <a:r>
              <a:rPr lang="en-US" dirty="0" smtClean="0"/>
              <a:t> For any system of interacting particles in an external potential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ext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 the potential </a:t>
            </a:r>
            <a:r>
              <a:rPr lang="en-US" i="1" dirty="0" err="1"/>
              <a:t>V</a:t>
            </a:r>
            <a:r>
              <a:rPr lang="en-US" baseline="-25000" dirty="0" err="1"/>
              <a:t>ext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 is determined uniquely, except for a constant, by the ground state particle density </a:t>
            </a:r>
            <a:r>
              <a:rPr lang="en-US" dirty="0" smtClean="0"/>
              <a:t>of electrons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).</a:t>
            </a:r>
          </a:p>
          <a:p>
            <a:r>
              <a:rPr lang="en-US" i="1" dirty="0" smtClean="0"/>
              <a:t>Therefore, all properties are completely determined given only the ground state </a:t>
            </a:r>
            <a:r>
              <a:rPr lang="en-US" i="1" dirty="0" smtClean="0"/>
              <a:t>electronic density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b="1" dirty="0" smtClean="0"/>
              <a:t>Theorem 2.</a:t>
            </a:r>
            <a:r>
              <a:rPr lang="en-US" dirty="0" smtClean="0"/>
              <a:t> A universal functional for the energy </a:t>
            </a:r>
            <a:r>
              <a:rPr lang="en-US" i="1" dirty="0" smtClean="0"/>
              <a:t>E</a:t>
            </a:r>
            <a:r>
              <a:rPr lang="en-US" dirty="0" smtClean="0"/>
              <a:t>[</a:t>
            </a:r>
            <a:r>
              <a:rPr lang="en-US" i="1" dirty="0" smtClean="0"/>
              <a:t>n</a:t>
            </a:r>
            <a:r>
              <a:rPr lang="en-US" dirty="0" smtClean="0"/>
              <a:t>] in terms of the density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 can be defined, valid for any external potential </a:t>
            </a:r>
            <a:r>
              <a:rPr lang="en-US" i="1" dirty="0" err="1"/>
              <a:t>V</a:t>
            </a:r>
            <a:r>
              <a:rPr lang="en-US" baseline="-25000" dirty="0" err="1"/>
              <a:t>ext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). For any particular </a:t>
            </a:r>
            <a:r>
              <a:rPr lang="en-US" i="1" dirty="0" err="1"/>
              <a:t>V</a:t>
            </a:r>
            <a:r>
              <a:rPr lang="en-US" baseline="-25000" dirty="0" err="1"/>
              <a:t>ext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), the exact ground state energy of the system is the global minimum value of this functional, and the density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 that minimizes the functional is the exact ground state density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28145"/>
            <a:ext cx="328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following theorems are valid: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2175" y="6354161"/>
            <a:ext cx="240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Hohenberg</a:t>
            </a:r>
            <a:r>
              <a:rPr lang="en-US" dirty="0" smtClean="0"/>
              <a:t>, Kohn, 1964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0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72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Kohn-Sham Functional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35" y="1444658"/>
            <a:ext cx="775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system of interacting particles is replaced by the system of non-interacting particles:</a:t>
            </a:r>
            <a:endParaRPr lang="ru-RU" dirty="0">
              <a:solidFill>
                <a:srgbClr val="00009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848136"/>
              </p:ext>
            </p:extLst>
          </p:nvPr>
        </p:nvGraphicFramePr>
        <p:xfrm>
          <a:off x="875094" y="2346325"/>
          <a:ext cx="75009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5" name="Сормула" r:id="rId3" imgW="4102100" imgH="317500" progId="Equation.3">
                  <p:embed/>
                </p:oleObj>
              </mc:Choice>
              <mc:Fallback>
                <p:oleObj name="Сормула" r:id="rId3" imgW="4102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094" y="2346325"/>
                        <a:ext cx="7500938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7651" y="307123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k</a:t>
            </a:r>
            <a:r>
              <a:rPr lang="en-US" dirty="0" smtClean="0">
                <a:solidFill>
                  <a:srgbClr val="000090"/>
                </a:solidFill>
              </a:rPr>
              <a:t>inetic energy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76909" y="2837094"/>
            <a:ext cx="57929" cy="2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3446" y="3071237"/>
            <a:ext cx="121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on-ion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interaction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823376" y="2837094"/>
            <a:ext cx="94582" cy="2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34798" y="3011950"/>
            <a:ext cx="1214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xchange-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orrelation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functional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755679" y="2837094"/>
            <a:ext cx="135117" cy="261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1535" y="4134051"/>
            <a:ext cx="7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All many-body effects of exchange and correlation are included into </a:t>
            </a:r>
            <a:r>
              <a:rPr lang="en-US" i="1" dirty="0" smtClean="0">
                <a:solidFill>
                  <a:srgbClr val="000090"/>
                </a:solidFill>
              </a:rPr>
              <a:t>E</a:t>
            </a:r>
            <a:r>
              <a:rPr lang="en-US" i="1" baseline="-25000" dirty="0" smtClean="0">
                <a:solidFill>
                  <a:srgbClr val="000090"/>
                </a:solidFill>
              </a:rPr>
              <a:t>XC</a:t>
            </a:r>
            <a:r>
              <a:rPr lang="en-US" dirty="0" smtClean="0">
                <a:solidFill>
                  <a:srgbClr val="000090"/>
                </a:solidFill>
              </a:rPr>
              <a:t>[n]</a:t>
            </a:r>
            <a:endParaRPr lang="ru-RU" dirty="0">
              <a:solidFill>
                <a:srgbClr val="00009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32987"/>
              </p:ext>
            </p:extLst>
          </p:nvPr>
        </p:nvGraphicFramePr>
        <p:xfrm>
          <a:off x="1041378" y="4665500"/>
          <a:ext cx="50387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6" name="Сормула" r:id="rId5" imgW="2755900" imgH="342900" progId="Equation.3">
                  <p:embed/>
                </p:oleObj>
              </mc:Choice>
              <mc:Fallback>
                <p:oleObj name="Сормула" r:id="rId5" imgW="27559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378" y="4665500"/>
                        <a:ext cx="5038725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2459118" y="5292563"/>
            <a:ext cx="945814" cy="38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715700" y="5292563"/>
            <a:ext cx="553977" cy="38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3191" y="573270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true system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4388" y="5953424"/>
            <a:ext cx="237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non-interacting system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04932" y="5174319"/>
            <a:ext cx="2080792" cy="729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15492" y="5174319"/>
            <a:ext cx="459395" cy="729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0833" y="6372145"/>
            <a:ext cx="18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Kohn, Sham, 1965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5" name="Picture 5" descr="emblem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" y="6179105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minimization of </a:t>
            </a:r>
            <a:r>
              <a:rPr lang="en-US" i="1" dirty="0" smtClean="0">
                <a:solidFill>
                  <a:srgbClr val="000090"/>
                </a:solidFill>
              </a:rPr>
              <a:t>E</a:t>
            </a:r>
            <a:r>
              <a:rPr lang="en-US" i="1" baseline="-25000" dirty="0" smtClean="0">
                <a:solidFill>
                  <a:srgbClr val="000090"/>
                </a:solidFill>
              </a:rPr>
              <a:t>KS</a:t>
            </a:r>
            <a:r>
              <a:rPr lang="en-US" dirty="0" smtClean="0">
                <a:solidFill>
                  <a:srgbClr val="000090"/>
                </a:solidFill>
              </a:rPr>
              <a:t> leads to the system of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Kohn-Sham equations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3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Minimization in HFS and DFT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Hartree-Fock</a:t>
            </a:r>
            <a:r>
              <a:rPr lang="en-US" dirty="0" smtClean="0"/>
              <a:t>(-Slater) method we find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DFT we find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48886"/>
              </p:ext>
            </p:extLst>
          </p:nvPr>
        </p:nvGraphicFramePr>
        <p:xfrm>
          <a:off x="2895641" y="2314309"/>
          <a:ext cx="2553965" cy="88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5" name="Сормула" r:id="rId3" imgW="1028700" imgH="355600" progId="Equation.3">
                  <p:embed/>
                </p:oleObj>
              </mc:Choice>
              <mc:Fallback>
                <p:oleObj name="Сормула" r:id="rId3" imgW="1028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41" y="2314309"/>
                        <a:ext cx="2553965" cy="882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95619"/>
              </p:ext>
            </p:extLst>
          </p:nvPr>
        </p:nvGraphicFramePr>
        <p:xfrm>
          <a:off x="3017249" y="4028168"/>
          <a:ext cx="22717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6" name="Сормула" r:id="rId5" imgW="914400" imgH="342900" progId="Equation.3">
                  <p:embed/>
                </p:oleObj>
              </mc:Choice>
              <mc:Fallback>
                <p:oleObj name="Сормула" r:id="rId5" imgW="914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7249" y="4028168"/>
                        <a:ext cx="2271712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7" name="Picture 5" descr="emblem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15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" y="296863"/>
            <a:ext cx="9115425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Density Functional </a:t>
            </a:r>
            <a:r>
              <a:rPr lang="en-US" sz="3200" b="1" dirty="0">
                <a:solidFill>
                  <a:srgbClr val="000090"/>
                </a:solidFill>
                <a:latin typeface="+mn-lt"/>
              </a:rPr>
              <a:t>T</a:t>
            </a: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heory</a:t>
            </a:r>
            <a:r>
              <a:rPr kumimoji="0" lang="ru-RU" sz="3200" b="1" dirty="0" smtClean="0">
                <a:solidFill>
                  <a:srgbClr val="000090"/>
                </a:solidFill>
                <a:latin typeface="+mn-lt"/>
                <a:cs typeface="+mj-cs"/>
              </a:rPr>
              <a:t>: </a:t>
            </a:r>
            <a:r>
              <a:rPr lang="en-US" sz="3200" b="1" dirty="0" smtClean="0">
                <a:solidFill>
                  <a:srgbClr val="000090"/>
                </a:solidFill>
                <a:latin typeface="+mn-lt"/>
              </a:rPr>
              <a:t>All</a:t>
            </a: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-Electron</a:t>
            </a:r>
            <a:r>
              <a:rPr kumimoji="0" lang="ru-RU" sz="3200" b="1" dirty="0" smtClean="0">
                <a:solidFill>
                  <a:srgbClr val="000090"/>
                </a:solidFill>
                <a:latin typeface="+mn-lt"/>
                <a:cs typeface="+mj-cs"/>
              </a:rPr>
              <a:t> </a:t>
            </a: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/>
            </a:r>
            <a:b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</a:b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and</a:t>
            </a:r>
            <a:r>
              <a:rPr kumimoji="0" lang="ru-RU" sz="3200" b="1" dirty="0" smtClean="0">
                <a:solidFill>
                  <a:srgbClr val="000090"/>
                </a:solidFill>
                <a:latin typeface="+mn-lt"/>
                <a:cs typeface="+mj-cs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+mn-lt"/>
              </a:rPr>
              <a:t>P</a:t>
            </a:r>
            <a:r>
              <a:rPr kumimoji="0" lang="en-US" sz="3200" b="1" dirty="0" err="1" smtClean="0">
                <a:solidFill>
                  <a:srgbClr val="000090"/>
                </a:solidFill>
                <a:latin typeface="+mn-lt"/>
                <a:cs typeface="+mj-cs"/>
              </a:rPr>
              <a:t>seudopotential</a:t>
            </a: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 </a:t>
            </a:r>
            <a:r>
              <a:rPr lang="en-US" sz="3200" b="1" dirty="0">
                <a:solidFill>
                  <a:srgbClr val="000090"/>
                </a:solidFill>
                <a:latin typeface="+mn-lt"/>
              </a:rPr>
              <a:t>A</a:t>
            </a:r>
            <a:r>
              <a:rPr kumimoji="0" lang="en-US" sz="3200" b="1" dirty="0" smtClean="0">
                <a:solidFill>
                  <a:srgbClr val="000090"/>
                </a:solidFill>
                <a:latin typeface="+mn-lt"/>
                <a:cs typeface="+mj-cs"/>
              </a:rPr>
              <a:t>pproaches</a:t>
            </a:r>
            <a:endParaRPr kumimoji="0" lang="ru-RU" sz="3200" b="1" dirty="0" smtClean="0">
              <a:solidFill>
                <a:srgbClr val="000090"/>
              </a:solidFill>
              <a:latin typeface="+mn-lt"/>
              <a:cs typeface="+mj-cs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841375" y="1970088"/>
            <a:ext cx="6086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(S. Yu. </a:t>
            </a:r>
            <a:r>
              <a:rPr lang="en-US" sz="1600" dirty="0" err="1">
                <a:cs typeface="+mn-cs"/>
              </a:rPr>
              <a:t>Savrasov</a:t>
            </a:r>
            <a:r>
              <a:rPr lang="en-US" sz="1600" dirty="0">
                <a:cs typeface="+mn-cs"/>
              </a:rPr>
              <a:t>, PRB </a:t>
            </a:r>
            <a:r>
              <a:rPr lang="en-US" sz="1600" b="1" dirty="0">
                <a:cs typeface="+mn-cs"/>
              </a:rPr>
              <a:t>54 </a:t>
            </a:r>
            <a:r>
              <a:rPr lang="en-US" sz="1600" dirty="0">
                <a:cs typeface="+mn-cs"/>
              </a:rPr>
              <a:t>16470 (1996),</a:t>
            </a:r>
            <a:br>
              <a:rPr lang="en-US" sz="1600" dirty="0">
                <a:cs typeface="+mn-cs"/>
              </a:rPr>
            </a:br>
            <a:r>
              <a:rPr lang="en-US" sz="1600" dirty="0">
                <a:cs typeface="+mn-cs"/>
              </a:rPr>
              <a:t>G. V. </a:t>
            </a:r>
            <a:r>
              <a:rPr lang="en-US" sz="1600" dirty="0" err="1">
                <a:cs typeface="+mn-cs"/>
              </a:rPr>
              <a:t>Sin'ko</a:t>
            </a:r>
            <a:r>
              <a:rPr lang="en-US" sz="1600" dirty="0">
                <a:cs typeface="+mn-cs"/>
              </a:rPr>
              <a:t>, N. A. Smirnov, PRB </a:t>
            </a:r>
            <a:r>
              <a:rPr lang="en-US" sz="1600" b="1" dirty="0">
                <a:cs typeface="+mn-cs"/>
              </a:rPr>
              <a:t>74</a:t>
            </a:r>
            <a:r>
              <a:rPr lang="en-US" sz="1600" dirty="0">
                <a:cs typeface="+mn-cs"/>
              </a:rPr>
              <a:t> 134113 (2006)</a:t>
            </a:r>
            <a:r>
              <a:rPr lang="ru-RU" sz="1600" dirty="0">
                <a:cs typeface="+mn-cs"/>
              </a:rPr>
              <a:t> </a:t>
            </a:r>
            <a:endParaRPr lang="en-US" sz="1600" dirty="0">
              <a:cs typeface="+mn-cs"/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25475" y="1574800"/>
            <a:ext cx="8461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cs typeface="+mn-cs"/>
              </a:rPr>
              <a:t>Full-potential approach</a:t>
            </a:r>
            <a:r>
              <a:rPr lang="ru-RU" u="sng" dirty="0">
                <a:cs typeface="+mn-cs"/>
              </a:rPr>
              <a:t>:</a:t>
            </a:r>
            <a:r>
              <a:rPr lang="ru-RU" dirty="0">
                <a:cs typeface="+mn-cs"/>
              </a:rPr>
              <a:t> </a:t>
            </a:r>
            <a:r>
              <a:rPr lang="en-US" dirty="0">
                <a:cs typeface="+mn-cs"/>
              </a:rPr>
              <a:t>all electrons are taken into account</a:t>
            </a:r>
            <a:r>
              <a:rPr lang="ru-RU" dirty="0">
                <a:cs typeface="+mn-cs"/>
              </a:rPr>
              <a:t> (</a:t>
            </a:r>
            <a:r>
              <a:rPr lang="en-US" dirty="0">
                <a:cs typeface="+mn-cs"/>
              </a:rPr>
              <a:t>FP-LMTO)</a:t>
            </a:r>
            <a:endParaRPr lang="ru-RU" dirty="0"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25475" y="3189814"/>
            <a:ext cx="8472488" cy="3335338"/>
            <a:chOff x="625475" y="3189814"/>
            <a:chExt cx="8472488" cy="3335338"/>
          </a:xfrm>
        </p:grpSpPr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625475" y="3189814"/>
              <a:ext cx="84613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u="sng" dirty="0" err="1">
                  <a:cs typeface="+mn-cs"/>
                </a:rPr>
                <a:t>Pseudopotential</a:t>
              </a:r>
              <a:r>
                <a:rPr lang="en-US" u="sng" dirty="0">
                  <a:cs typeface="+mn-cs"/>
                </a:rPr>
                <a:t> approach</a:t>
              </a:r>
              <a:r>
                <a:rPr lang="ru-RU" u="sng" dirty="0">
                  <a:cs typeface="+mn-cs"/>
                </a:rPr>
                <a:t>:</a:t>
              </a:r>
              <a:r>
                <a:rPr lang="ru-RU" dirty="0">
                  <a:cs typeface="+mn-cs"/>
                </a:rPr>
                <a:t> </a:t>
              </a:r>
              <a:r>
                <a:rPr lang="en-US" dirty="0">
                  <a:cs typeface="+mn-cs"/>
                </a:rPr>
                <a:t>the core is replaced by a </a:t>
              </a:r>
              <a:r>
                <a:rPr lang="en-US" dirty="0" err="1">
                  <a:cs typeface="+mn-cs"/>
                </a:rPr>
                <a:t>pseudopotential</a:t>
              </a:r>
              <a:r>
                <a:rPr lang="en-US" dirty="0">
                  <a:cs typeface="+mn-cs"/>
                </a:rPr>
                <a:t>, the Kohn-Sham equations are solved only for </a:t>
              </a:r>
              <a:r>
                <a:rPr lang="en-US" dirty="0" err="1">
                  <a:cs typeface="+mn-cs"/>
                </a:rPr>
                <a:t>valent</a:t>
              </a:r>
              <a:r>
                <a:rPr lang="en-US" dirty="0">
                  <a:cs typeface="+mn-cs"/>
                </a:rPr>
                <a:t> electrons </a:t>
              </a:r>
              <a:r>
                <a:rPr lang="ru-RU" dirty="0">
                  <a:cs typeface="+mn-cs"/>
                </a:rPr>
                <a:t>(</a:t>
              </a:r>
              <a:r>
                <a:rPr lang="en-US" dirty="0">
                  <a:cs typeface="+mn-cs"/>
                </a:rPr>
                <a:t>VASP)</a:t>
              </a:r>
              <a:endParaRPr lang="ru-RU" dirty="0">
                <a:cs typeface="+mn-cs"/>
              </a:endParaRPr>
            </a:p>
          </p:txBody>
        </p:sp>
        <p:sp>
          <p:nvSpPr>
            <p:cNvPr id="176136" name="Text Box 8"/>
            <p:cNvSpPr txBox="1">
              <a:spLocks noChangeArrowheads="1"/>
            </p:cNvSpPr>
            <p:nvPr/>
          </p:nvSpPr>
          <p:spPr bwMode="auto">
            <a:xfrm>
              <a:off x="817563" y="3945464"/>
              <a:ext cx="6792912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Tahoma" charset="0"/>
                  <a:cs typeface="+mn-cs"/>
                </a:rPr>
                <a:t>G. Kresse and J. Hafner, Phys. Rev. B </a:t>
              </a:r>
              <a:r>
                <a:rPr lang="en-US" sz="1600" b="1">
                  <a:latin typeface="Tahoma" charset="0"/>
                  <a:cs typeface="+mn-cs"/>
                </a:rPr>
                <a:t>47</a:t>
              </a:r>
              <a:r>
                <a:rPr lang="en-US" sz="1600">
                  <a:latin typeface="Tahoma" charset="0"/>
                  <a:cs typeface="+mn-cs"/>
                </a:rPr>
                <a:t>, 558 (1993); </a:t>
              </a:r>
              <a:r>
                <a:rPr lang="en-US" sz="1600" b="1">
                  <a:latin typeface="Tahoma" charset="0"/>
                  <a:cs typeface="+mn-cs"/>
                </a:rPr>
                <a:t>49</a:t>
              </a:r>
              <a:r>
                <a:rPr lang="en-US" sz="1600">
                  <a:latin typeface="Tahoma" charset="0"/>
                  <a:cs typeface="+mn-cs"/>
                </a:rPr>
                <a:t>, 14251 (1994).</a:t>
              </a:r>
            </a:p>
            <a:p>
              <a:pPr>
                <a:defRPr/>
              </a:pPr>
              <a:r>
                <a:rPr lang="en-US" sz="1600">
                  <a:latin typeface="Tahoma" charset="0"/>
                  <a:cs typeface="+mn-cs"/>
                </a:rPr>
                <a:t>G. Kresse and J. Furthmuller,  Phys. Rev. B </a:t>
              </a:r>
              <a:r>
                <a:rPr lang="en-US" sz="1600" b="1">
                  <a:latin typeface="Tahoma" charset="0"/>
                  <a:cs typeface="+mn-cs"/>
                </a:rPr>
                <a:t>54</a:t>
              </a:r>
              <a:r>
                <a:rPr lang="en-US" sz="1600">
                  <a:latin typeface="Tahoma" charset="0"/>
                  <a:cs typeface="+mn-cs"/>
                </a:rPr>
                <a:t>, 11169 (1996). </a:t>
              </a:r>
              <a:endParaRPr lang="ru-RU" sz="1600">
                <a:latin typeface="Tahoma" charset="0"/>
                <a:cs typeface="+mn-cs"/>
              </a:endParaRPr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661988" y="6155264"/>
              <a:ext cx="8120062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Calculations were made in the unit cell at fixed ions and heated electrons</a:t>
              </a:r>
            </a:p>
          </p:txBody>
        </p:sp>
        <p:pic>
          <p:nvPicPr>
            <p:cNvPr id="17613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988" y="3681939"/>
              <a:ext cx="1450975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660650" y="4769377"/>
              <a:ext cx="1746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078038" y="4534427"/>
              <a:ext cx="46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>
                  <a:latin typeface="Tahoma" charset="0"/>
                </a:rPr>
                <a:t>E</a:t>
              </a:r>
              <a:r>
                <a:rPr lang="en-US" sz="2400" i="1" baseline="-25000">
                  <a:latin typeface="Tahoma" charset="0"/>
                </a:rPr>
                <a:t>F</a:t>
              </a:r>
              <a:endParaRPr lang="ru-RU" sz="2400" i="1" baseline="-25000">
                <a:latin typeface="Tahoma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2924175" y="4863039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2916238" y="4978927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2916238" y="5180539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2909888" y="5515502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2911475" y="6056839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13"/>
            <p:cNvSpPr>
              <a:spLocks noChangeAspect="1" noChangeArrowheads="1"/>
            </p:cNvSpPr>
            <p:nvPr/>
          </p:nvSpPr>
          <p:spPr bwMode="auto">
            <a:xfrm flipH="1">
              <a:off x="3503613" y="5999689"/>
              <a:ext cx="122237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14"/>
            <p:cNvSpPr>
              <a:spLocks noChangeAspect="1" noChangeArrowheads="1"/>
            </p:cNvSpPr>
            <p:nvPr/>
          </p:nvSpPr>
          <p:spPr bwMode="auto">
            <a:xfrm flipH="1">
              <a:off x="3475038" y="5445652"/>
              <a:ext cx="122237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15"/>
            <p:cNvSpPr>
              <a:spLocks noChangeAspect="1" noChangeArrowheads="1"/>
            </p:cNvSpPr>
            <p:nvPr/>
          </p:nvSpPr>
          <p:spPr bwMode="auto">
            <a:xfrm flipH="1">
              <a:off x="3470275" y="5112277"/>
              <a:ext cx="122238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16"/>
            <p:cNvSpPr>
              <a:spLocks noChangeAspect="1" noChangeArrowheads="1"/>
            </p:cNvSpPr>
            <p:nvPr/>
          </p:nvSpPr>
          <p:spPr bwMode="auto">
            <a:xfrm flipH="1">
              <a:off x="3465513" y="4932889"/>
              <a:ext cx="122237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17"/>
            <p:cNvSpPr>
              <a:spLocks noChangeAspect="1" noChangeArrowheads="1"/>
            </p:cNvSpPr>
            <p:nvPr/>
          </p:nvSpPr>
          <p:spPr bwMode="auto">
            <a:xfrm flipH="1">
              <a:off x="3459163" y="4797952"/>
              <a:ext cx="122237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5846763" y="4748739"/>
              <a:ext cx="1746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5256213" y="4513789"/>
              <a:ext cx="461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>
                  <a:latin typeface="Tahoma" charset="0"/>
                </a:rPr>
                <a:t>E</a:t>
              </a:r>
              <a:r>
                <a:rPr lang="en-US" sz="2400" i="1" baseline="-25000">
                  <a:latin typeface="Tahoma" charset="0"/>
                </a:rPr>
                <a:t>F</a:t>
              </a:r>
              <a:endParaRPr lang="ru-RU" sz="2400" i="1" baseline="-25000">
                <a:latin typeface="Tahoma" charset="0"/>
              </a:endParaRPr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6110288" y="4818589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6102350" y="4934477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6102350" y="5128152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6096000" y="5447239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097588" y="5964764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25"/>
            <p:cNvSpPr>
              <a:spLocks noChangeAspect="1" noChangeArrowheads="1"/>
            </p:cNvSpPr>
            <p:nvPr/>
          </p:nvSpPr>
          <p:spPr bwMode="auto">
            <a:xfrm flipH="1">
              <a:off x="6645275" y="5048777"/>
              <a:ext cx="122238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26"/>
            <p:cNvSpPr>
              <a:spLocks noChangeAspect="1" noChangeArrowheads="1"/>
            </p:cNvSpPr>
            <p:nvPr/>
          </p:nvSpPr>
          <p:spPr bwMode="auto">
            <a:xfrm flipH="1">
              <a:off x="6653213" y="4891614"/>
              <a:ext cx="122237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27"/>
            <p:cNvSpPr>
              <a:spLocks noChangeAspect="1" noChangeArrowheads="1"/>
            </p:cNvSpPr>
            <p:nvPr/>
          </p:nvSpPr>
          <p:spPr bwMode="auto">
            <a:xfrm flipH="1">
              <a:off x="6650038" y="4770964"/>
              <a:ext cx="122237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6105525" y="4661427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6100763" y="4604277"/>
              <a:ext cx="1260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30"/>
            <p:cNvSpPr>
              <a:spLocks noChangeAspect="1" noChangeArrowheads="1"/>
            </p:cNvSpPr>
            <p:nvPr/>
          </p:nvSpPr>
          <p:spPr bwMode="auto">
            <a:xfrm flipH="1">
              <a:off x="6653213" y="4532839"/>
              <a:ext cx="122237" cy="1222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31"/>
            <p:cNvSpPr>
              <a:spLocks noChangeAspect="1" noChangeArrowheads="1"/>
            </p:cNvSpPr>
            <p:nvPr/>
          </p:nvSpPr>
          <p:spPr bwMode="auto">
            <a:xfrm flipH="1">
              <a:off x="6659563" y="4591577"/>
              <a:ext cx="122237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024063" y="5355164"/>
              <a:ext cx="752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Tahoma" charset="0"/>
                </a:rPr>
                <a:t>T</a:t>
              </a:r>
              <a:r>
                <a:rPr lang="en-US">
                  <a:latin typeface="Tahoma" charset="0"/>
                </a:rPr>
                <a:t> = 0</a:t>
              </a:r>
              <a:endParaRPr lang="ru-RU">
                <a:latin typeface="Tahoma" charset="0"/>
              </a:endParaRPr>
            </a:p>
          </p:txBody>
        </p:sp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5092700" y="5250389"/>
              <a:ext cx="752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latin typeface="Tahoma" charset="0"/>
                </a:rPr>
                <a:t>T</a:t>
              </a:r>
              <a:r>
                <a:rPr lang="en-US">
                  <a:latin typeface="Tahoma" charset="0"/>
                </a:rPr>
                <a:t> &gt; 0</a:t>
              </a:r>
              <a:endParaRPr lang="ru-RU">
                <a:latin typeface="Tahoma" charset="0"/>
              </a:endParaRPr>
            </a:p>
          </p:txBody>
        </p:sp>
        <p:sp>
          <p:nvSpPr>
            <p:cNvPr id="18469" name="TextBox 2"/>
            <p:cNvSpPr txBox="1">
              <a:spLocks noChangeArrowheads="1"/>
            </p:cNvSpPr>
            <p:nvPr/>
          </p:nvSpPr>
          <p:spPr bwMode="auto">
            <a:xfrm>
              <a:off x="806450" y="4907489"/>
              <a:ext cx="11207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US" sz="1800"/>
                <a:t>Core</a:t>
              </a:r>
            </a:p>
            <a:p>
              <a:r>
                <a:rPr kumimoji="0" lang="en-US" sz="1800"/>
                <a:t>electrons</a:t>
              </a:r>
              <a:endParaRPr kumimoji="0" lang="ru-RU" sz="1800"/>
            </a:p>
          </p:txBody>
        </p:sp>
      </p:grpSp>
      <p:pic>
        <p:nvPicPr>
          <p:cNvPr id="39" name="Picture 5" descr="emble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6755" y="2666484"/>
            <a:ext cx="25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i="1" dirty="0" smtClean="0"/>
              <a:t>T</a:t>
            </a:r>
            <a:r>
              <a:rPr lang="en-US" dirty="0" smtClean="0"/>
              <a:t> &gt; 0: occupancies are</a:t>
            </a:r>
            <a:endParaRPr lang="ru-RU" dirty="0"/>
          </a:p>
        </p:txBody>
      </p:sp>
      <p:graphicFrame>
        <p:nvGraphicFramePr>
          <p:cNvPr id="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33561"/>
              </p:ext>
            </p:extLst>
          </p:nvPr>
        </p:nvGraphicFramePr>
        <p:xfrm>
          <a:off x="4152903" y="2649890"/>
          <a:ext cx="4483100" cy="42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Сормула" r:id="rId5" imgW="2628900" imgH="254000" progId="Equation.3">
                  <p:embed/>
                </p:oleObj>
              </mc:Choice>
              <mc:Fallback>
                <p:oleObj name="Сормула" r:id="rId5" imgW="2628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3" y="2649890"/>
                        <a:ext cx="4483100" cy="428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61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charset="0"/>
              </a:rPr>
              <a:t>Aluminum. Cold Curve</a:t>
            </a:r>
            <a:endParaRPr lang="ru-RU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25575"/>
            <a:ext cx="710882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4822825" y="2711450"/>
            <a:ext cx="1096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FP-LMTO</a:t>
            </a:r>
            <a:endParaRPr lang="ru-RU">
              <a:latin typeface="Tahoma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684838" y="3473450"/>
            <a:ext cx="709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VASP</a:t>
            </a:r>
            <a:endParaRPr lang="ru-RU">
              <a:latin typeface="Tahoma" charset="0"/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6562725" y="2386013"/>
            <a:ext cx="25669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ahoma" charset="0"/>
              </a:rPr>
              <a:t>Al is more compressible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in VASP calculations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than in FP-LMTO </a:t>
            </a:r>
            <a:endParaRPr lang="ru-RU">
              <a:solidFill>
                <a:schemeClr val="tx2"/>
              </a:solidFill>
              <a:latin typeface="Tahoma" charset="0"/>
            </a:endParaRPr>
          </a:p>
        </p:txBody>
      </p:sp>
      <p:sp useBgFill="1">
        <p:nvSpPr>
          <p:cNvPr id="146441" name="Rectangle 9"/>
          <p:cNvSpPr>
            <a:spLocks noChangeArrowheads="1"/>
          </p:cNvSpPr>
          <p:nvPr/>
        </p:nvSpPr>
        <p:spPr bwMode="auto">
          <a:xfrm>
            <a:off x="3657600" y="5927725"/>
            <a:ext cx="833438" cy="4397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805113" y="594360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Compression ratio</a:t>
            </a:r>
            <a:endParaRPr lang="ru-RU" b="1"/>
          </a:p>
        </p:txBody>
      </p:sp>
      <p:sp useBgFill="1">
        <p:nvSpPr>
          <p:cNvPr id="146443" name="Rectangle 11"/>
          <p:cNvSpPr>
            <a:spLocks noChangeArrowheads="1"/>
          </p:cNvSpPr>
          <p:nvPr/>
        </p:nvSpPr>
        <p:spPr bwMode="auto">
          <a:xfrm>
            <a:off x="636588" y="2743200"/>
            <a:ext cx="457200" cy="21558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 rot="16200000">
            <a:off x="-59531" y="3490119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Pressure (Mbar)</a:t>
            </a:r>
            <a:endParaRPr lang="ru-RU" b="1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392738" y="6550025"/>
            <a:ext cx="3873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cs typeface="+mn-cs"/>
              </a:rPr>
              <a:t>Levashov</a:t>
            </a:r>
            <a:r>
              <a:rPr lang="en-US" sz="1400" dirty="0">
                <a:cs typeface="+mn-cs"/>
              </a:rPr>
              <a:t> P.R. et al., JPCM </a:t>
            </a:r>
            <a:r>
              <a:rPr lang="en-US" sz="1400" b="1" dirty="0">
                <a:cs typeface="+mn-cs"/>
              </a:rPr>
              <a:t>22</a:t>
            </a:r>
            <a:r>
              <a:rPr lang="en-US" sz="1400" dirty="0">
                <a:cs typeface="+mn-cs"/>
              </a:rPr>
              <a:t> (2010) 505501</a:t>
            </a:r>
            <a:endParaRPr lang="ru-RU" sz="1400" dirty="0"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3" name="Picture 5" descr="emblem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5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Arial" charset="0"/>
              </a:rPr>
              <a:t>Potassium. Cold Curve</a:t>
            </a:r>
            <a:endParaRPr lang="ru-RU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6675"/>
            <a:ext cx="72580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932238" y="2913063"/>
            <a:ext cx="70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VASP</a:t>
            </a:r>
            <a:endParaRPr lang="ru-RU">
              <a:latin typeface="Tahoma" charset="0"/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441950" y="3940175"/>
            <a:ext cx="1096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FP-LMTO</a:t>
            </a:r>
            <a:endParaRPr lang="ru-RU">
              <a:latin typeface="Tahoma" charset="0"/>
            </a:endParaRPr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4594225" y="3143250"/>
            <a:ext cx="108108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4510088" y="3189288"/>
            <a:ext cx="357187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692525" y="4338638"/>
            <a:ext cx="80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3p, 4s</a:t>
            </a:r>
            <a:endParaRPr lang="ru-RU">
              <a:latin typeface="Tahoma" charset="0"/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997450" y="2351088"/>
            <a:ext cx="1173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charset="0"/>
              </a:rPr>
              <a:t>3s, 3p, 4s</a:t>
            </a:r>
            <a:endParaRPr lang="ru-RU">
              <a:latin typeface="Tahoma" charset="0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6634163" y="2386013"/>
            <a:ext cx="24209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ahoma" charset="0"/>
              </a:rPr>
              <a:t>K is less compressible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in VASP calculations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than in FP-LMTO </a:t>
            </a:r>
          </a:p>
          <a:p>
            <a:endParaRPr lang="en-US">
              <a:solidFill>
                <a:schemeClr val="tx2"/>
              </a:solidFill>
              <a:latin typeface="Tahoma" charset="0"/>
            </a:endParaRP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Less number of valent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electrons leads to 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bigger disagreement</a:t>
            </a:r>
          </a:p>
          <a:p>
            <a:r>
              <a:rPr lang="en-US">
                <a:solidFill>
                  <a:schemeClr val="tx2"/>
                </a:solidFill>
                <a:latin typeface="Tahoma" charset="0"/>
              </a:rPr>
              <a:t>with FP-LMTO</a:t>
            </a:r>
            <a:endParaRPr lang="ru-RU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392738" y="6550025"/>
            <a:ext cx="3873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cs typeface="+mn-cs"/>
              </a:rPr>
              <a:t>Levashov</a:t>
            </a:r>
            <a:r>
              <a:rPr lang="en-US" sz="1400" dirty="0">
                <a:cs typeface="+mn-cs"/>
              </a:rPr>
              <a:t> P.R. et al., JPCM </a:t>
            </a:r>
            <a:r>
              <a:rPr lang="en-US" sz="1400" b="1" dirty="0">
                <a:cs typeface="+mn-cs"/>
              </a:rPr>
              <a:t>22</a:t>
            </a:r>
            <a:r>
              <a:rPr lang="en-US" sz="1400" dirty="0">
                <a:cs typeface="+mn-cs"/>
              </a:rPr>
              <a:t> (2010) 505501</a:t>
            </a:r>
            <a:endParaRPr lang="ru-RU" sz="1400" dirty="0"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3" name="Picture 5" descr="emblem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6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5306"/>
            <a:ext cx="8229600" cy="84014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DFT-calculations of </a:t>
            </a:r>
            <a:r>
              <a:rPr lang="en-US" b="1" i="1" dirty="0" smtClean="0">
                <a:solidFill>
                  <a:srgbClr val="000090"/>
                </a:solidFill>
              </a:rPr>
              <a:t>F</a:t>
            </a:r>
            <a:r>
              <a:rPr lang="en-US" b="1" i="1" baseline="-25000" dirty="0" smtClean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(</a:t>
            </a:r>
            <a:r>
              <a:rPr lang="en-US" b="1" i="1" dirty="0" err="1" smtClean="0">
                <a:solidFill>
                  <a:srgbClr val="000090"/>
                </a:solidFill>
              </a:rPr>
              <a:t>T</a:t>
            </a:r>
            <a:r>
              <a:rPr lang="en-US" b="1" i="1" baseline="-25000" dirty="0" err="1" smtClean="0">
                <a:solidFill>
                  <a:srgbClr val="000090"/>
                </a:solidFill>
              </a:rPr>
              <a:t>e</a:t>
            </a:r>
            <a:r>
              <a:rPr lang="en-US" b="1" dirty="0" smtClean="0">
                <a:solidFill>
                  <a:srgbClr val="000090"/>
                </a:solidFill>
              </a:rPr>
              <a:t>, </a:t>
            </a:r>
            <a:r>
              <a:rPr lang="en-US" b="1" i="1" dirty="0" smtClean="0">
                <a:solidFill>
                  <a:srgbClr val="000090"/>
                </a:solidFill>
              </a:rPr>
              <a:t>V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66561" name="Picture 1" descr="fig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9134" r="4530" b="5708"/>
          <a:stretch>
            <a:fillRect/>
          </a:stretch>
        </p:blipFill>
        <p:spPr bwMode="auto">
          <a:xfrm>
            <a:off x="433205" y="1565999"/>
            <a:ext cx="5413023" cy="40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8146" y="5701861"/>
            <a:ext cx="6037698" cy="923330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Cold ions, hot electrons</a:t>
            </a:r>
            <a:endParaRPr lang="ru-RU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Heat capacity is very close for</a:t>
            </a:r>
            <a:r>
              <a:rPr lang="ru-RU" dirty="0" smtClean="0"/>
              <a:t> </a:t>
            </a:r>
            <a:r>
              <a:rPr lang="en-US" dirty="0" err="1" smtClean="0"/>
              <a:t>fcc</a:t>
            </a:r>
            <a:r>
              <a:rPr lang="en-US" dirty="0" smtClean="0"/>
              <a:t> and bcc structures of 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 should be close to unordered</a:t>
            </a:r>
            <a:r>
              <a:rPr lang="ru-RU" dirty="0" smtClean="0"/>
              <a:t> </a:t>
            </a:r>
            <a:r>
              <a:rPr lang="en-US" dirty="0" smtClean="0"/>
              <a:t>phase at the same density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84059" y="1827698"/>
            <a:ext cx="255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Heat capacity of W, </a:t>
            </a:r>
            <a:r>
              <a:rPr lang="en-US" sz="2000" i="1" dirty="0" smtClean="0"/>
              <a:t>V</a:t>
            </a:r>
            <a:r>
              <a:rPr lang="en-US" sz="2000" baseline="-25000" dirty="0" smtClean="0"/>
              <a:t>0</a:t>
            </a:r>
            <a:endParaRPr lang="ru-RU" sz="2000" baseline="-25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9" name="Picture 5" descr="emblem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45574" y="2647245"/>
            <a:ext cx="1436512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Thomas-Fermi with corrections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5262" y="3438877"/>
            <a:ext cx="3048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4143" y="1154424"/>
            <a:ext cx="62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can we use DFT for thermodynamic properties of electrons?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12345" y="3718277"/>
            <a:ext cx="50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bcc</a:t>
            </a:r>
            <a:endParaRPr lang="ru-RU" dirty="0">
              <a:solidFill>
                <a:srgbClr val="00009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4" idx="2"/>
          </p:cNvCxnSpPr>
          <p:nvPr/>
        </p:nvCxnSpPr>
        <p:spPr>
          <a:xfrm>
            <a:off x="1662925" y="4087609"/>
            <a:ext cx="18174" cy="204576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3504" y="4416000"/>
            <a:ext cx="45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f</a:t>
            </a:r>
            <a:r>
              <a:rPr lang="en-US" dirty="0" err="1" smtClean="0">
                <a:solidFill>
                  <a:srgbClr val="000090"/>
                </a:solidFill>
              </a:rPr>
              <a:t>cc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72093" y="4136600"/>
            <a:ext cx="3048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8" idx="1"/>
          </p:cNvCxnSpPr>
          <p:nvPr/>
        </p:nvCxnSpPr>
        <p:spPr>
          <a:xfrm flipH="1" flipV="1">
            <a:off x="1681100" y="4416000"/>
            <a:ext cx="232404" cy="184666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776893" y="3189113"/>
            <a:ext cx="136480" cy="23565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2183"/>
              </p:ext>
            </p:extLst>
          </p:nvPr>
        </p:nvGraphicFramePr>
        <p:xfrm>
          <a:off x="5746264" y="1820864"/>
          <a:ext cx="31829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" name="Сормула" r:id="rId5" imgW="1612900" imgH="546100" progId="Equation.3">
                  <p:embed/>
                </p:oleObj>
              </mc:Choice>
              <mc:Fallback>
                <p:oleObj name="Сормула" r:id="rId5" imgW="1612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264" y="1820864"/>
                        <a:ext cx="3182937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54022"/>
              </p:ext>
            </p:extLst>
          </p:nvPr>
        </p:nvGraphicFramePr>
        <p:xfrm>
          <a:off x="5746264" y="2971598"/>
          <a:ext cx="24685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4" name="Сормула" r:id="rId7" imgW="1231366" imgH="495085" progId="Equation.3">
                  <p:embed/>
                </p:oleObj>
              </mc:Choice>
              <mc:Fallback>
                <p:oleObj name="Сормула" r:id="rId7" imgW="123136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264" y="2971598"/>
                        <a:ext cx="2468563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75801" y="4292185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24x24x24 mesh of k-points</a:t>
            </a:r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bands</a:t>
            </a:r>
            <a:r>
              <a:rPr lang="en-US" dirty="0" smtClean="0"/>
              <a:t> = 94</a:t>
            </a:r>
          </a:p>
          <a:p>
            <a:r>
              <a:rPr lang="en-US" i="1" dirty="0" err="1" smtClean="0"/>
              <a:t>E</a:t>
            </a:r>
            <a:r>
              <a:rPr lang="en-US" i="1" baseline="-25000" dirty="0" err="1" smtClean="0"/>
              <a:t>cut</a:t>
            </a:r>
            <a:r>
              <a:rPr lang="en-US" dirty="0" smtClean="0"/>
              <a:t> = 1020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0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46915" y="20638"/>
            <a:ext cx="8229600" cy="10235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Tungsten, </a:t>
            </a:r>
            <a:r>
              <a:rPr kumimoji="0" lang="en-US" sz="3800" b="1" i="1" dirty="0" smtClean="0">
                <a:solidFill>
                  <a:srgbClr val="000090"/>
                </a:solidFill>
                <a:latin typeface="Arial" charset="0"/>
                <a:cs typeface="+mj-cs"/>
              </a:rPr>
              <a:t>T</a:t>
            </a:r>
            <a:r>
              <a:rPr kumimoji="0" lang="en-US" sz="3800" b="1" i="1" baseline="-25000" dirty="0" smtClean="0">
                <a:solidFill>
                  <a:srgbClr val="000090"/>
                </a:solidFill>
                <a:latin typeface="Arial" charset="0"/>
                <a:cs typeface="+mj-cs"/>
              </a:rPr>
              <a:t>i</a:t>
            </a:r>
            <a: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 = 0, </a:t>
            </a:r>
            <a:r>
              <a:rPr kumimoji="0" lang="en-US" sz="3800" b="1" i="1" dirty="0" smtClean="0">
                <a:solidFill>
                  <a:srgbClr val="000090"/>
                </a:solidFill>
                <a:latin typeface="Arial" charset="0"/>
                <a:cs typeface="+mj-cs"/>
              </a:rPr>
              <a:t>V</a:t>
            </a:r>
            <a: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 = </a:t>
            </a:r>
            <a:r>
              <a:rPr kumimoji="0" lang="en-US" sz="3800" b="1" i="1" dirty="0" smtClean="0">
                <a:solidFill>
                  <a:srgbClr val="000090"/>
                </a:solidFill>
                <a:latin typeface="Arial" charset="0"/>
                <a:cs typeface="+mj-cs"/>
              </a:rPr>
              <a:t>V</a:t>
            </a:r>
            <a:r>
              <a:rPr kumimoji="0" lang="en-US" sz="3800" b="1" baseline="-25000" dirty="0" smtClean="0">
                <a:solidFill>
                  <a:srgbClr val="000090"/>
                </a:solidFill>
                <a:latin typeface="Arial" charset="0"/>
                <a:cs typeface="+mj-cs"/>
              </a:rPr>
              <a:t>0</a:t>
            </a:r>
            <a: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. </a:t>
            </a:r>
            <a:b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</a:br>
            <a:r>
              <a:rPr kumimoji="0" lang="en-US" sz="3800" b="1" dirty="0" smtClean="0">
                <a:solidFill>
                  <a:srgbClr val="000090"/>
                </a:solidFill>
                <a:latin typeface="Arial" charset="0"/>
                <a:cs typeface="+mj-cs"/>
              </a:rPr>
              <a:t>Electron Heat Capacity</a:t>
            </a:r>
            <a:endParaRPr kumimoji="0" lang="ru-RU" sz="3800" b="1" dirty="0" smtClean="0">
              <a:solidFill>
                <a:srgbClr val="000090"/>
              </a:solidFill>
              <a:latin typeface="Arial" charset="0"/>
              <a:cs typeface="+mj-cs"/>
            </a:endParaRP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3536"/>
              </p:ext>
            </p:extLst>
          </p:nvPr>
        </p:nvGraphicFramePr>
        <p:xfrm>
          <a:off x="109006" y="1100666"/>
          <a:ext cx="6727825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Graph" r:id="rId3" imgW="8319516" imgH="6507480" progId="Origin50.Graph">
                  <p:embed/>
                </p:oleObj>
              </mc:Choice>
              <mc:Fallback>
                <p:oleObj name="Graph" r:id="rId3" imgW="8319516" imgH="65074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06" y="1100666"/>
                        <a:ext cx="6727825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Freeform 6"/>
          <p:cNvSpPr>
            <a:spLocks/>
          </p:cNvSpPr>
          <p:nvPr/>
        </p:nvSpPr>
        <p:spPr bwMode="auto">
          <a:xfrm>
            <a:off x="839256" y="1275291"/>
            <a:ext cx="4298950" cy="4368800"/>
          </a:xfrm>
          <a:custGeom>
            <a:avLst/>
            <a:gdLst>
              <a:gd name="T0" fmla="*/ 0 w 2708"/>
              <a:gd name="T1" fmla="*/ 2752 h 2752"/>
              <a:gd name="T2" fmla="*/ 231 w 2708"/>
              <a:gd name="T3" fmla="*/ 2451 h 2752"/>
              <a:gd name="T4" fmla="*/ 557 w 2708"/>
              <a:gd name="T5" fmla="*/ 2048 h 2752"/>
              <a:gd name="T6" fmla="*/ 967 w 2708"/>
              <a:gd name="T7" fmla="*/ 1555 h 2752"/>
              <a:gd name="T8" fmla="*/ 1485 w 2708"/>
              <a:gd name="T9" fmla="*/ 1004 h 2752"/>
              <a:gd name="T10" fmla="*/ 2010 w 2708"/>
              <a:gd name="T11" fmla="*/ 544 h 2752"/>
              <a:gd name="T12" fmla="*/ 2471 w 2708"/>
              <a:gd name="T13" fmla="*/ 179 h 2752"/>
              <a:gd name="T14" fmla="*/ 2708 w 2708"/>
              <a:gd name="T15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8" h="2752">
                <a:moveTo>
                  <a:pt x="0" y="2752"/>
                </a:moveTo>
                <a:cubicBezTo>
                  <a:pt x="69" y="2660"/>
                  <a:pt x="138" y="2568"/>
                  <a:pt x="231" y="2451"/>
                </a:cubicBezTo>
                <a:cubicBezTo>
                  <a:pt x="324" y="2334"/>
                  <a:pt x="434" y="2197"/>
                  <a:pt x="557" y="2048"/>
                </a:cubicBezTo>
                <a:cubicBezTo>
                  <a:pt x="680" y="1899"/>
                  <a:pt x="812" y="1729"/>
                  <a:pt x="967" y="1555"/>
                </a:cubicBezTo>
                <a:cubicBezTo>
                  <a:pt x="1122" y="1381"/>
                  <a:pt x="1311" y="1172"/>
                  <a:pt x="1485" y="1004"/>
                </a:cubicBezTo>
                <a:cubicBezTo>
                  <a:pt x="1659" y="836"/>
                  <a:pt x="1846" y="681"/>
                  <a:pt x="2010" y="544"/>
                </a:cubicBezTo>
                <a:cubicBezTo>
                  <a:pt x="2174" y="407"/>
                  <a:pt x="2355" y="270"/>
                  <a:pt x="2471" y="179"/>
                </a:cubicBezTo>
                <a:cubicBezTo>
                  <a:pt x="2587" y="88"/>
                  <a:pt x="2659" y="37"/>
                  <a:pt x="2708" y="0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08" name="Freeform 8"/>
          <p:cNvSpPr>
            <a:spLocks/>
          </p:cNvSpPr>
          <p:nvPr/>
        </p:nvSpPr>
        <p:spPr bwMode="auto">
          <a:xfrm>
            <a:off x="839256" y="5196416"/>
            <a:ext cx="5243513" cy="457200"/>
          </a:xfrm>
          <a:custGeom>
            <a:avLst/>
            <a:gdLst>
              <a:gd name="T0" fmla="*/ 0 w 3303"/>
              <a:gd name="T1" fmla="*/ 288 h 288"/>
              <a:gd name="T2" fmla="*/ 180 w 3303"/>
              <a:gd name="T3" fmla="*/ 198 h 288"/>
              <a:gd name="T4" fmla="*/ 512 w 3303"/>
              <a:gd name="T5" fmla="*/ 134 h 288"/>
              <a:gd name="T6" fmla="*/ 1069 w 3303"/>
              <a:gd name="T7" fmla="*/ 64 h 288"/>
              <a:gd name="T8" fmla="*/ 1972 w 3303"/>
              <a:gd name="T9" fmla="*/ 32 h 288"/>
              <a:gd name="T10" fmla="*/ 3303 w 3303"/>
              <a:gd name="T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3" h="288">
                <a:moveTo>
                  <a:pt x="0" y="288"/>
                </a:moveTo>
                <a:cubicBezTo>
                  <a:pt x="47" y="256"/>
                  <a:pt x="95" y="224"/>
                  <a:pt x="180" y="198"/>
                </a:cubicBezTo>
                <a:cubicBezTo>
                  <a:pt x="265" y="172"/>
                  <a:pt x="364" y="156"/>
                  <a:pt x="512" y="134"/>
                </a:cubicBezTo>
                <a:cubicBezTo>
                  <a:pt x="660" y="112"/>
                  <a:pt x="826" y="81"/>
                  <a:pt x="1069" y="64"/>
                </a:cubicBezTo>
                <a:cubicBezTo>
                  <a:pt x="1312" y="47"/>
                  <a:pt x="1600" y="43"/>
                  <a:pt x="1972" y="32"/>
                </a:cubicBezTo>
                <a:cubicBezTo>
                  <a:pt x="2344" y="21"/>
                  <a:pt x="2823" y="10"/>
                  <a:pt x="3303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>
            <a:off x="839256" y="3651779"/>
            <a:ext cx="5243513" cy="2001837"/>
          </a:xfrm>
          <a:custGeom>
            <a:avLst/>
            <a:gdLst>
              <a:gd name="T0" fmla="*/ 0 w 3303"/>
              <a:gd name="T1" fmla="*/ 1261 h 1261"/>
              <a:gd name="T2" fmla="*/ 320 w 3303"/>
              <a:gd name="T3" fmla="*/ 992 h 1261"/>
              <a:gd name="T4" fmla="*/ 852 w 3303"/>
              <a:gd name="T5" fmla="*/ 659 h 1261"/>
              <a:gd name="T6" fmla="*/ 1844 w 3303"/>
              <a:gd name="T7" fmla="*/ 295 h 1261"/>
              <a:gd name="T8" fmla="*/ 2816 w 3303"/>
              <a:gd name="T9" fmla="*/ 71 h 1261"/>
              <a:gd name="T10" fmla="*/ 3303 w 3303"/>
              <a:gd name="T11" fmla="*/ 0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3" h="1261">
                <a:moveTo>
                  <a:pt x="0" y="1261"/>
                </a:moveTo>
                <a:cubicBezTo>
                  <a:pt x="89" y="1176"/>
                  <a:pt x="178" y="1092"/>
                  <a:pt x="320" y="992"/>
                </a:cubicBezTo>
                <a:cubicBezTo>
                  <a:pt x="462" y="892"/>
                  <a:pt x="598" y="775"/>
                  <a:pt x="852" y="659"/>
                </a:cubicBezTo>
                <a:cubicBezTo>
                  <a:pt x="1106" y="543"/>
                  <a:pt x="1517" y="393"/>
                  <a:pt x="1844" y="295"/>
                </a:cubicBezTo>
                <a:cubicBezTo>
                  <a:pt x="2171" y="197"/>
                  <a:pt x="2573" y="120"/>
                  <a:pt x="2816" y="71"/>
                </a:cubicBezTo>
                <a:cubicBezTo>
                  <a:pt x="3059" y="22"/>
                  <a:pt x="3181" y="11"/>
                  <a:pt x="3303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444219" y="4734454"/>
            <a:ext cx="985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IFG, </a:t>
            </a:r>
            <a:r>
              <a:rPr lang="en-US" sz="1400" i="1">
                <a:cs typeface="+mn-cs"/>
              </a:rPr>
              <a:t>Z</a:t>
            </a:r>
            <a:r>
              <a:rPr lang="en-US" sz="1400">
                <a:cs typeface="+mn-cs"/>
              </a:rPr>
              <a:t> = 1</a:t>
            </a:r>
            <a:endParaRPr lang="ru-RU" sz="1400">
              <a:cs typeface="+mn-cs"/>
            </a:endParaRP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V="1">
            <a:off x="2150531" y="4993216"/>
            <a:ext cx="427038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4963581" y="4015316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IFG, </a:t>
            </a:r>
            <a:r>
              <a:rPr lang="en-US" sz="1400" i="1">
                <a:cs typeface="+mn-cs"/>
              </a:rPr>
              <a:t>Z</a:t>
            </a:r>
            <a:r>
              <a:rPr lang="en-US" sz="1400">
                <a:cs typeface="+mn-cs"/>
              </a:rPr>
              <a:t> = 6</a:t>
            </a:r>
            <a:endParaRPr lang="ru-RU" sz="1400">
              <a:cs typeface="+mn-cs"/>
            </a:endParaRPr>
          </a:p>
        </p:txBody>
      </p:sp>
      <p:sp>
        <p:nvSpPr>
          <p:cNvPr id="153615" name="Line 15"/>
          <p:cNvSpPr>
            <a:spLocks noChangeShapeType="1"/>
          </p:cNvSpPr>
          <p:nvPr/>
        </p:nvSpPr>
        <p:spPr bwMode="auto">
          <a:xfrm>
            <a:off x="5106456" y="3815291"/>
            <a:ext cx="173038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2074331" y="2448454"/>
            <a:ext cx="1335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Thomas-Fermi</a:t>
            </a:r>
            <a:endParaRPr lang="ru-RU" sz="1400">
              <a:cs typeface="+mn-cs"/>
            </a:endParaRP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3901544" y="3427941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VASP</a:t>
            </a:r>
            <a:endParaRPr lang="ru-RU">
              <a:cs typeface="+mn-cs"/>
            </a:endParaRP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 rot="19200000">
            <a:off x="3917419" y="2075391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FP-LMTO</a:t>
            </a:r>
            <a:endParaRPr lang="ru-RU">
              <a:cs typeface="+mn-cs"/>
            </a:endParaRP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5392738" y="6550025"/>
            <a:ext cx="3873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cs typeface="+mn-cs"/>
              </a:rPr>
              <a:t>Levashov</a:t>
            </a:r>
            <a:r>
              <a:rPr lang="en-US" sz="1400" dirty="0">
                <a:cs typeface="+mn-cs"/>
              </a:rPr>
              <a:t> P.R. et al., JPCM </a:t>
            </a:r>
            <a:r>
              <a:rPr lang="en-US" sz="1400" b="1" dirty="0">
                <a:cs typeface="+mn-cs"/>
              </a:rPr>
              <a:t>22</a:t>
            </a:r>
            <a:r>
              <a:rPr lang="en-US" sz="1400" dirty="0">
                <a:cs typeface="+mn-cs"/>
              </a:rPr>
              <a:t> (2010) 505501</a:t>
            </a:r>
            <a:endParaRPr lang="ru-RU" sz="1400" dirty="0">
              <a:cs typeface="+mn-cs"/>
            </a:endParaRPr>
          </a:p>
        </p:txBody>
      </p:sp>
      <p:pic>
        <p:nvPicPr>
          <p:cNvPr id="19" name="Picture 5" descr="emble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8169" y="1440458"/>
            <a:ext cx="2355257" cy="923330"/>
          </a:xfrm>
          <a:prstGeom prst="rect">
            <a:avLst/>
          </a:prstGeom>
          <a:solidFill>
            <a:srgbClr val="FDEAD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Core electrons become</a:t>
            </a:r>
            <a:br>
              <a:rPr lang="en-US" dirty="0" smtClean="0"/>
            </a:br>
            <a:r>
              <a:rPr lang="en-US" dirty="0" smtClean="0"/>
              <a:t>excited at ~3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2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/>
      <p:bldP spid="153614" grpId="0"/>
      <p:bldP spid="1536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Outline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Strongly coupled degenerate plasma</a:t>
            </a:r>
            <a:endParaRPr lang="en-US" dirty="0" smtClean="0"/>
          </a:p>
          <a:p>
            <a:r>
              <a:rPr lang="en-US" dirty="0" err="1" smtClean="0"/>
              <a:t>Ab</a:t>
            </a:r>
            <a:r>
              <a:rPr lang="en-US" dirty="0" smtClean="0"/>
              <a:t>-initio calculations</a:t>
            </a:r>
          </a:p>
          <a:p>
            <a:r>
              <a:rPr lang="en-US" dirty="0" smtClean="0"/>
              <a:t>Quantum-statistical models</a:t>
            </a:r>
          </a:p>
          <a:p>
            <a:r>
              <a:rPr lang="en-US" dirty="0"/>
              <a:t>Density functional theory</a:t>
            </a:r>
          </a:p>
          <a:p>
            <a:r>
              <a:rPr lang="en-US" dirty="0"/>
              <a:t>Quantum molecular dynamics</a:t>
            </a:r>
          </a:p>
          <a:p>
            <a:r>
              <a:rPr lang="en-US" dirty="0" smtClean="0"/>
              <a:t>Path-Integral Monte Carlo</a:t>
            </a:r>
          </a:p>
          <a:p>
            <a:r>
              <a:rPr lang="en-US" dirty="0" smtClean="0"/>
              <a:t>Wigner dynamics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5" name="Picture 5" descr="emblema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11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" y="1142311"/>
            <a:ext cx="608647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58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000090"/>
                </a:solidFill>
                <a:latin typeface="Arial" charset="0"/>
              </a:rPr>
              <a:t>Tungsten, </a:t>
            </a:r>
            <a:r>
              <a:rPr lang="en-US" sz="3800" b="1" i="1" dirty="0">
                <a:solidFill>
                  <a:srgbClr val="000090"/>
                </a:solidFill>
                <a:latin typeface="Arial" charset="0"/>
              </a:rPr>
              <a:t>T</a:t>
            </a:r>
            <a:r>
              <a:rPr lang="en-US" sz="3800" b="1" i="1" baseline="-25000" dirty="0">
                <a:solidFill>
                  <a:srgbClr val="000090"/>
                </a:solidFill>
                <a:latin typeface="Arial" charset="0"/>
              </a:rPr>
              <a:t>i</a:t>
            </a:r>
            <a:r>
              <a:rPr lang="en-US" sz="3800" b="1" dirty="0">
                <a:solidFill>
                  <a:srgbClr val="000090"/>
                </a:solidFill>
                <a:latin typeface="Arial" charset="0"/>
              </a:rPr>
              <a:t> = 0, </a:t>
            </a:r>
            <a:r>
              <a:rPr lang="en-US" sz="3800" b="1" i="1" dirty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sz="3800" b="1" dirty="0">
                <a:solidFill>
                  <a:srgbClr val="000090"/>
                </a:solidFill>
                <a:latin typeface="Arial" charset="0"/>
              </a:rPr>
              <a:t> = </a:t>
            </a:r>
            <a:r>
              <a:rPr lang="en-US" sz="3800" b="1" i="1" dirty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sz="3800" b="1" baseline="-25000" dirty="0">
                <a:solidFill>
                  <a:srgbClr val="000090"/>
                </a:solidFill>
                <a:latin typeface="Arial" charset="0"/>
              </a:rPr>
              <a:t>0</a:t>
            </a:r>
            <a:r>
              <a:rPr lang="en-US" sz="3800" b="1" dirty="0">
                <a:solidFill>
                  <a:srgbClr val="000090"/>
                </a:solidFill>
                <a:latin typeface="Arial" charset="0"/>
              </a:rPr>
              <a:t>. </a:t>
            </a:r>
            <a:br>
              <a:rPr lang="en-US" sz="3800" b="1" dirty="0">
                <a:solidFill>
                  <a:srgbClr val="000090"/>
                </a:solidFill>
                <a:latin typeface="Arial" charset="0"/>
              </a:rPr>
            </a:br>
            <a:r>
              <a:rPr lang="en-US" sz="3800" b="1" dirty="0">
                <a:solidFill>
                  <a:srgbClr val="000090"/>
                </a:solidFill>
                <a:latin typeface="Arial" charset="0"/>
              </a:rPr>
              <a:t>Thermal Pressure</a:t>
            </a:r>
            <a:endParaRPr lang="ru-RU" sz="3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57713" name="Freeform 17"/>
          <p:cNvSpPr>
            <a:spLocks/>
          </p:cNvSpPr>
          <p:nvPr/>
        </p:nvSpPr>
        <p:spPr bwMode="auto">
          <a:xfrm>
            <a:off x="733100" y="4899924"/>
            <a:ext cx="5272087" cy="833437"/>
          </a:xfrm>
          <a:custGeom>
            <a:avLst/>
            <a:gdLst>
              <a:gd name="T0" fmla="*/ 0 w 3321"/>
              <a:gd name="T1" fmla="*/ 525 h 525"/>
              <a:gd name="T2" fmla="*/ 441 w 3321"/>
              <a:gd name="T3" fmla="*/ 499 h 525"/>
              <a:gd name="T4" fmla="*/ 1235 w 3321"/>
              <a:gd name="T5" fmla="*/ 384 h 525"/>
              <a:gd name="T6" fmla="*/ 2291 w 3321"/>
              <a:gd name="T7" fmla="*/ 192 h 525"/>
              <a:gd name="T8" fmla="*/ 3321 w 3321"/>
              <a:gd name="T9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1" h="525">
                <a:moveTo>
                  <a:pt x="0" y="525"/>
                </a:moveTo>
                <a:cubicBezTo>
                  <a:pt x="117" y="523"/>
                  <a:pt x="235" y="522"/>
                  <a:pt x="441" y="499"/>
                </a:cubicBezTo>
                <a:cubicBezTo>
                  <a:pt x="647" y="476"/>
                  <a:pt x="927" y="435"/>
                  <a:pt x="1235" y="384"/>
                </a:cubicBezTo>
                <a:cubicBezTo>
                  <a:pt x="1543" y="333"/>
                  <a:pt x="1943" y="256"/>
                  <a:pt x="2291" y="192"/>
                </a:cubicBezTo>
                <a:cubicBezTo>
                  <a:pt x="2639" y="128"/>
                  <a:pt x="2980" y="64"/>
                  <a:pt x="3321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4195437" y="4687199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IFG, </a:t>
            </a:r>
            <a:r>
              <a:rPr lang="en-US" i="1"/>
              <a:t>Z</a:t>
            </a:r>
            <a:r>
              <a:rPr lang="en-US"/>
              <a:t> = 1</a:t>
            </a:r>
            <a:endParaRPr lang="ru-RU"/>
          </a:p>
        </p:txBody>
      </p:sp>
      <p:sp>
        <p:nvSpPr>
          <p:cNvPr id="157715" name="Freeform 19"/>
          <p:cNvSpPr>
            <a:spLocks/>
          </p:cNvSpPr>
          <p:nvPr/>
        </p:nvSpPr>
        <p:spPr bwMode="auto">
          <a:xfrm>
            <a:off x="733100" y="1323286"/>
            <a:ext cx="4784725" cy="4429125"/>
          </a:xfrm>
          <a:custGeom>
            <a:avLst/>
            <a:gdLst>
              <a:gd name="T0" fmla="*/ 0 w 3014"/>
              <a:gd name="T1" fmla="*/ 2778 h 2790"/>
              <a:gd name="T2" fmla="*/ 249 w 3014"/>
              <a:gd name="T3" fmla="*/ 2746 h 2790"/>
              <a:gd name="T4" fmla="*/ 774 w 3014"/>
              <a:gd name="T5" fmla="*/ 2515 h 2790"/>
              <a:gd name="T6" fmla="*/ 1440 w 3014"/>
              <a:gd name="T7" fmla="*/ 1965 h 2790"/>
              <a:gd name="T8" fmla="*/ 1965 w 3014"/>
              <a:gd name="T9" fmla="*/ 1382 h 2790"/>
              <a:gd name="T10" fmla="*/ 2681 w 3014"/>
              <a:gd name="T11" fmla="*/ 448 h 2790"/>
              <a:gd name="T12" fmla="*/ 3014 w 3014"/>
              <a:gd name="T13" fmla="*/ 0 h 2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4" h="2790">
                <a:moveTo>
                  <a:pt x="0" y="2778"/>
                </a:moveTo>
                <a:cubicBezTo>
                  <a:pt x="60" y="2784"/>
                  <a:pt x="120" y="2790"/>
                  <a:pt x="249" y="2746"/>
                </a:cubicBezTo>
                <a:cubicBezTo>
                  <a:pt x="378" y="2702"/>
                  <a:pt x="575" y="2645"/>
                  <a:pt x="774" y="2515"/>
                </a:cubicBezTo>
                <a:cubicBezTo>
                  <a:pt x="973" y="2385"/>
                  <a:pt x="1242" y="2154"/>
                  <a:pt x="1440" y="1965"/>
                </a:cubicBezTo>
                <a:cubicBezTo>
                  <a:pt x="1638" y="1776"/>
                  <a:pt x="1758" y="1635"/>
                  <a:pt x="1965" y="1382"/>
                </a:cubicBezTo>
                <a:cubicBezTo>
                  <a:pt x="2172" y="1129"/>
                  <a:pt x="2506" y="678"/>
                  <a:pt x="2681" y="448"/>
                </a:cubicBezTo>
                <a:cubicBezTo>
                  <a:pt x="2856" y="218"/>
                  <a:pt x="2935" y="109"/>
                  <a:pt x="3014" y="0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3401687" y="1674124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Thomas-Fermi</a:t>
            </a:r>
            <a:endParaRPr lang="ru-RU"/>
          </a:p>
        </p:txBody>
      </p:sp>
      <p:sp>
        <p:nvSpPr>
          <p:cNvPr id="157721" name="Freeform 25"/>
          <p:cNvSpPr>
            <a:spLocks/>
          </p:cNvSpPr>
          <p:nvPr/>
        </p:nvSpPr>
        <p:spPr bwMode="auto">
          <a:xfrm>
            <a:off x="721987" y="2471049"/>
            <a:ext cx="5283200" cy="3262312"/>
          </a:xfrm>
          <a:custGeom>
            <a:avLst/>
            <a:gdLst>
              <a:gd name="T0" fmla="*/ 0 w 3328"/>
              <a:gd name="T1" fmla="*/ 2055 h 2055"/>
              <a:gd name="T2" fmla="*/ 301 w 3328"/>
              <a:gd name="T3" fmla="*/ 2029 h 2055"/>
              <a:gd name="T4" fmla="*/ 634 w 3328"/>
              <a:gd name="T5" fmla="*/ 1933 h 2055"/>
              <a:gd name="T6" fmla="*/ 1511 w 3328"/>
              <a:gd name="T7" fmla="*/ 1466 h 2055"/>
              <a:gd name="T8" fmla="*/ 2170 w 3328"/>
              <a:gd name="T9" fmla="*/ 986 h 2055"/>
              <a:gd name="T10" fmla="*/ 2880 w 3328"/>
              <a:gd name="T11" fmla="*/ 410 h 2055"/>
              <a:gd name="T12" fmla="*/ 3328 w 3328"/>
              <a:gd name="T13" fmla="*/ 0 h 2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28" h="2055">
                <a:moveTo>
                  <a:pt x="0" y="2055"/>
                </a:moveTo>
                <a:cubicBezTo>
                  <a:pt x="97" y="2052"/>
                  <a:pt x="195" y="2049"/>
                  <a:pt x="301" y="2029"/>
                </a:cubicBezTo>
                <a:cubicBezTo>
                  <a:pt x="407" y="2009"/>
                  <a:pt x="432" y="2027"/>
                  <a:pt x="634" y="1933"/>
                </a:cubicBezTo>
                <a:cubicBezTo>
                  <a:pt x="836" y="1839"/>
                  <a:pt x="1255" y="1624"/>
                  <a:pt x="1511" y="1466"/>
                </a:cubicBezTo>
                <a:cubicBezTo>
                  <a:pt x="1767" y="1308"/>
                  <a:pt x="1942" y="1162"/>
                  <a:pt x="2170" y="986"/>
                </a:cubicBezTo>
                <a:cubicBezTo>
                  <a:pt x="2398" y="810"/>
                  <a:pt x="2687" y="574"/>
                  <a:pt x="2880" y="410"/>
                </a:cubicBezTo>
                <a:cubicBezTo>
                  <a:pt x="3073" y="246"/>
                  <a:pt x="3200" y="123"/>
                  <a:pt x="3328" y="0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4587550" y="360928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IFG, </a:t>
            </a:r>
            <a:r>
              <a:rPr lang="en-US" i="1"/>
              <a:t>Z</a:t>
            </a:r>
            <a:r>
              <a:rPr lang="en-US"/>
              <a:t> = 6</a:t>
            </a:r>
            <a:endParaRPr lang="ru-RU"/>
          </a:p>
        </p:txBody>
      </p:sp>
      <p:pic>
        <p:nvPicPr>
          <p:cNvPr id="13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392738" y="6550025"/>
            <a:ext cx="37512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cs typeface="+mn-cs"/>
              </a:rPr>
              <a:t>Levashov</a:t>
            </a:r>
            <a:r>
              <a:rPr lang="en-US" sz="1400" dirty="0">
                <a:cs typeface="+mn-cs"/>
              </a:rPr>
              <a:t> P.R. et al., JPCM </a:t>
            </a:r>
            <a:r>
              <a:rPr lang="en-US" sz="1400" b="1" dirty="0">
                <a:cs typeface="+mn-cs"/>
              </a:rPr>
              <a:t>22</a:t>
            </a:r>
            <a:r>
              <a:rPr lang="en-US" sz="1400" dirty="0">
                <a:cs typeface="+mn-cs"/>
              </a:rPr>
              <a:t> (2010) 505501</a:t>
            </a:r>
            <a:endParaRPr lang="ru-RU" sz="1400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350" y="1274637"/>
            <a:ext cx="2708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Pressure is determined </a:t>
            </a:r>
            <a:br>
              <a:rPr lang="en-US" dirty="0" smtClean="0"/>
            </a:br>
            <a:r>
              <a:rPr lang="en-US" dirty="0" smtClean="0"/>
              <a:t>by free electrons only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Interaction of electrons</a:t>
            </a:r>
            <a:br>
              <a:rPr lang="en-US" dirty="0" smtClean="0"/>
            </a:br>
            <a:r>
              <a:rPr lang="en-US" dirty="0" smtClean="0"/>
              <a:t>should be taken into</a:t>
            </a:r>
            <a:br>
              <a:rPr lang="en-US" dirty="0" smtClean="0"/>
            </a:br>
            <a:r>
              <a:rPr lang="en-US" dirty="0" smtClean="0"/>
              <a:t>account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8552" y="3273779"/>
            <a:ext cx="674509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VASP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87675" y="2495521"/>
            <a:ext cx="1040369" cy="369332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FP-LMTO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3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5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5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3" grpId="0" animBg="1"/>
      <p:bldP spid="157714" grpId="0"/>
      <p:bldP spid="157715" grpId="0" animBg="1"/>
      <p:bldP spid="157716" grpId="0"/>
      <p:bldP spid="157721" grpId="0" animBg="1"/>
      <p:bldP spid="157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5306"/>
            <a:ext cx="8229600" cy="938916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Thermal contribution of ions</a:t>
            </a:r>
            <a:endParaRPr lang="ru-RU" b="1" dirty="0">
              <a:solidFill>
                <a:srgbClr val="000090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86090"/>
              </p:ext>
            </p:extLst>
          </p:nvPr>
        </p:nvGraphicFramePr>
        <p:xfrm>
          <a:off x="1027113" y="1897063"/>
          <a:ext cx="68834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3" name="Сормула" r:id="rId4" imgW="2286000" imgH="292100" progId="Equation.3">
                  <p:embed/>
                </p:oleObj>
              </mc:Choice>
              <mc:Fallback>
                <p:oleObj name="Сормула" r:id="rId4" imgW="2286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897063"/>
                        <a:ext cx="68834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4439653" y="1910469"/>
            <a:ext cx="1492894" cy="782638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4583"/>
            <a:ext cx="628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Ab</a:t>
            </a:r>
            <a:r>
              <a:rPr lang="en-US" sz="2400" dirty="0" smtClean="0"/>
              <a:t>-initio molecular dynamics (AIMD) simulations</a:t>
            </a:r>
            <a:endParaRPr lang="ru-RU" sz="24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548180" y="3753555"/>
            <a:ext cx="7027334" cy="1465999"/>
            <a:chOff x="1548180" y="3753555"/>
            <a:chExt cx="7027334" cy="1465999"/>
          </a:xfrm>
        </p:grpSpPr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3138776"/>
                </p:ext>
              </p:extLst>
            </p:nvPr>
          </p:nvGraphicFramePr>
          <p:xfrm>
            <a:off x="1548180" y="3753555"/>
            <a:ext cx="7027334" cy="620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24" name="Сормула" r:id="rId6" imgW="3162300" imgH="279400" progId="Equation.3">
                    <p:embed/>
                  </p:oleObj>
                </mc:Choice>
                <mc:Fallback>
                  <p:oleObj name="Сормула" r:id="rId6" imgW="31623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48180" y="3753555"/>
                          <a:ext cx="7027334" cy="6208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735667" y="455788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From AIMD</a:t>
              </a:r>
              <a:endParaRPr lang="ru-RU" dirty="0">
                <a:solidFill>
                  <a:srgbClr val="00009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961444" y="4374444"/>
              <a:ext cx="112889" cy="282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021667" y="4346222"/>
              <a:ext cx="98778" cy="282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83679" y="4586112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From AIMD</a:t>
              </a:r>
              <a:endParaRPr lang="ru-RU" dirty="0">
                <a:solidFill>
                  <a:srgbClr val="00009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72969" y="4599845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From DFT</a:t>
              </a:r>
              <a:endParaRPr lang="ru-RU" dirty="0">
                <a:solidFill>
                  <a:srgbClr val="00009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545667" y="4374444"/>
              <a:ext cx="98777" cy="282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970889" y="4346222"/>
              <a:ext cx="112889" cy="310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80036" y="4573223"/>
              <a:ext cx="11926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Analytic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expression</a:t>
              </a:r>
              <a:endParaRPr lang="ru-RU" dirty="0">
                <a:solidFill>
                  <a:srgbClr val="000090"/>
                </a:solidFill>
              </a:endParaRPr>
            </a:p>
          </p:txBody>
        </p:sp>
      </p:grpSp>
      <p:sp>
        <p:nvSpPr>
          <p:cNvPr id="25" name="Стрелка вниз 24"/>
          <p:cNvSpPr/>
          <p:nvPr/>
        </p:nvSpPr>
        <p:spPr>
          <a:xfrm>
            <a:off x="4830229" y="2777420"/>
            <a:ext cx="800104" cy="8068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24465" y="5304559"/>
            <a:ext cx="8567268" cy="1079830"/>
            <a:chOff x="424465" y="5304559"/>
            <a:chExt cx="8567268" cy="1079830"/>
          </a:xfrm>
        </p:grpSpPr>
        <p:sp>
          <p:nvSpPr>
            <p:cNvPr id="23" name="TextBox 22"/>
            <p:cNvSpPr txBox="1"/>
            <p:nvPr/>
          </p:nvSpPr>
          <p:spPr>
            <a:xfrm>
              <a:off x="424465" y="5304559"/>
              <a:ext cx="8318779" cy="400110"/>
            </a:xfrm>
            <a:prstGeom prst="rect">
              <a:avLst/>
            </a:prstGeom>
            <a:solidFill>
              <a:srgbClr val="FDEADA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But it’s better to use AIMD to calibrate the EOS by changing fitting parameters</a:t>
              </a:r>
              <a:endParaRPr lang="ru-RU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5738058"/>
              <a:ext cx="8534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Desjarlais</a:t>
              </a:r>
              <a:r>
                <a:rPr lang="en-US" dirty="0" smtClean="0"/>
                <a:t> M., Mattson T.R., </a:t>
              </a:r>
              <a:r>
                <a:rPr lang="en-US" dirty="0" err="1" smtClean="0"/>
                <a:t>Bonev</a:t>
              </a:r>
              <a:r>
                <a:rPr lang="en-US" dirty="0" smtClean="0"/>
                <a:t> S.A., </a:t>
              </a:r>
              <a:r>
                <a:rPr lang="en-US" dirty="0" err="1" smtClean="0"/>
                <a:t>Galli</a:t>
              </a:r>
              <a:r>
                <a:rPr lang="en-US" dirty="0" smtClean="0"/>
                <a:t> G., </a:t>
              </a:r>
              <a:r>
                <a:rPr lang="en-US" dirty="0" err="1" smtClean="0"/>
                <a:t>Militzer</a:t>
              </a:r>
              <a:r>
                <a:rPr lang="en-US" dirty="0" smtClean="0"/>
                <a:t> B., Holst B., </a:t>
              </a:r>
              <a:r>
                <a:rPr lang="en-US" dirty="0" err="1" smtClean="0"/>
                <a:t>Redmer</a:t>
              </a:r>
              <a:r>
                <a:rPr lang="en-US" dirty="0" smtClean="0"/>
                <a:t> R.,</a:t>
              </a:r>
            </a:p>
            <a:p>
              <a:r>
                <a:rPr lang="en-US" dirty="0" err="1" smtClean="0"/>
                <a:t>Renaudin</a:t>
              </a:r>
              <a:r>
                <a:rPr lang="en-US" dirty="0" smtClean="0"/>
                <a:t> P., </a:t>
              </a:r>
              <a:r>
                <a:rPr lang="en-US" dirty="0" err="1" smtClean="0"/>
                <a:t>Clerouin</a:t>
              </a:r>
              <a:r>
                <a:rPr lang="en-US" dirty="0"/>
                <a:t> </a:t>
              </a:r>
              <a:r>
                <a:rPr lang="en-US" dirty="0" smtClean="0"/>
                <a:t>J. and many others use AIMD to compute EOS for many substances 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4" name="Picture 5" descr="emblem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92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Details of the </a:t>
            </a: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>AIMD </a:t>
            </a:r>
            <a:r>
              <a:rPr lang="en-US" b="1" dirty="0">
                <a:solidFill>
                  <a:srgbClr val="000090"/>
                </a:solidFill>
                <a:latin typeface="Calibri" charset="0"/>
              </a:rPr>
              <a:t>simulations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3187"/>
          </a:xfrm>
        </p:spPr>
        <p:txBody>
          <a:bodyPr>
            <a:normAutofit lnSpcReduction="10000"/>
          </a:bodyPr>
          <a:lstStyle/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We use 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VASP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(</a:t>
            </a:r>
            <a:r>
              <a:rPr lang="fr-FR" sz="2200" dirty="0">
                <a:solidFill>
                  <a:schemeClr val="tx1"/>
                </a:solidFill>
                <a:latin typeface="Calibri" charset="0"/>
              </a:rPr>
              <a:t>Vienna Ab </a:t>
            </a:r>
            <a:r>
              <a:rPr lang="fr-FR" sz="2200" dirty="0" err="1">
                <a:solidFill>
                  <a:schemeClr val="tx1"/>
                </a:solidFill>
                <a:latin typeface="Calibri" charset="0"/>
              </a:rPr>
              <a:t>Initio</a:t>
            </a:r>
            <a:r>
              <a:rPr lang="fr-FR" sz="2200" dirty="0">
                <a:solidFill>
                  <a:schemeClr val="tx1"/>
                </a:solidFill>
                <a:latin typeface="Calibri" charset="0"/>
              </a:rPr>
              <a:t> Simulation Package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) -  package for performing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</a:rPr>
              <a:t>ab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-initio quantum-mechanical molecular dynamics (MD) using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</a:rPr>
              <a:t>pseudopotentials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and a plane wave basis set.</a:t>
            </a: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Generalized Gradient Approximation (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GGA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) for  Exchange and Correlation functional</a:t>
            </a: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</a:rPr>
              <a:t>Ultrasoft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Vanderbilt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</a:rPr>
              <a:t>pseudopotentials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(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US-PP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)</a:t>
            </a: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One point (</a:t>
            </a:r>
            <a:r>
              <a:rPr lang="en-US" sz="2200" b="1" dirty="0" err="1">
                <a:solidFill>
                  <a:schemeClr val="tx1"/>
                </a:solidFill>
                <a:latin typeface="Calibri" charset="0"/>
              </a:rPr>
              <a:t>Γ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-point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) in the </a:t>
            </a:r>
            <a:r>
              <a:rPr lang="en-US" sz="2200" dirty="0" err="1">
                <a:solidFill>
                  <a:schemeClr val="tx1"/>
                </a:solidFill>
                <a:latin typeface="Calibri" charset="0"/>
              </a:rPr>
              <a:t>Brillouin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zone</a:t>
            </a:r>
            <a:endParaRPr lang="ru-RU" sz="2200" dirty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The QMD simulations were performed for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Calibri" charset="0"/>
              </a:rPr>
              <a:t>108 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atoms 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of Al</a:t>
            </a: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The dynamics of Al atoms was simulated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>within 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1 </a:t>
            </a:r>
            <a:r>
              <a:rPr lang="en-US" sz="2200" b="1" dirty="0" err="1">
                <a:solidFill>
                  <a:schemeClr val="tx1"/>
                </a:solidFill>
                <a:latin typeface="Calibri" charset="0"/>
              </a:rPr>
              <a:t>ps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with 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2 </a:t>
            </a:r>
            <a:r>
              <a:rPr lang="en-US" sz="2200" b="1" dirty="0" err="1">
                <a:solidFill>
                  <a:schemeClr val="tx1"/>
                </a:solidFill>
                <a:latin typeface="Calibri" charset="0"/>
              </a:rPr>
              <a:t>fs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 time step</a:t>
            </a:r>
          </a:p>
          <a:p>
            <a:pPr>
              <a:lnSpc>
                <a:spcPct val="94000"/>
              </a:lnSpc>
            </a:pP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The electron temperature was equal to the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>temperature 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of ions through the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Calibri" charset="0"/>
              </a:rPr>
              <a:t>Fermi</a:t>
            </a:r>
            <a:r>
              <a:rPr lang="en-US" sz="2200" b="1" dirty="0">
                <a:solidFill>
                  <a:schemeClr val="tx1"/>
                </a:solidFill>
                <a:latin typeface="Calibri" charset="0"/>
              </a:rPr>
              <a:t>–Dirac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>distribution</a:t>
            </a:r>
          </a:p>
          <a:p>
            <a:pPr>
              <a:lnSpc>
                <a:spcPct val="94000"/>
              </a:lnSpc>
            </a:pPr>
            <a:r>
              <a:rPr kumimoji="0" lang="en-US" sz="2400" dirty="0" smtClean="0"/>
              <a:t>0.1 &lt; </a:t>
            </a:r>
            <a:r>
              <a:rPr kumimoji="0" lang="en-US" sz="2400" i="1" dirty="0" err="1" smtClean="0"/>
              <a:t>ρ</a:t>
            </a:r>
            <a:r>
              <a:rPr kumimoji="0" lang="en-US" sz="2400" dirty="0" smtClean="0"/>
              <a:t> / </a:t>
            </a:r>
            <a:r>
              <a:rPr kumimoji="0" lang="en-US" sz="2400" i="1" dirty="0" smtClean="0"/>
              <a:t>ρ</a:t>
            </a:r>
            <a:r>
              <a:rPr kumimoji="0" lang="en-US" sz="2400" baseline="-25000" dirty="0" smtClean="0"/>
              <a:t>0</a:t>
            </a:r>
            <a:r>
              <a:rPr kumimoji="0" lang="en-US" sz="2400" dirty="0" smtClean="0"/>
              <a:t> &lt; 3, </a:t>
            </a:r>
            <a:r>
              <a:rPr kumimoji="0" lang="en-US" sz="2400" i="1" dirty="0" smtClean="0"/>
              <a:t>T</a:t>
            </a:r>
            <a:r>
              <a:rPr kumimoji="0" lang="en-US" sz="2400" dirty="0" smtClean="0"/>
              <a:t> &lt; 75000 K </a:t>
            </a: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3814763" y="633412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alibri" charset="0"/>
              </a:rPr>
              <a:t>G. Kresse and J. Hafner, Phys. Rev. B </a:t>
            </a:r>
            <a:r>
              <a:rPr lang="en-US" sz="1400" b="1">
                <a:latin typeface="Calibri" charset="0"/>
              </a:rPr>
              <a:t>47</a:t>
            </a:r>
            <a:r>
              <a:rPr lang="en-US" sz="1400">
                <a:latin typeface="Calibri" charset="0"/>
              </a:rPr>
              <a:t>, 558 (1993); </a:t>
            </a:r>
            <a:r>
              <a:rPr lang="en-US" sz="1400" b="1">
                <a:latin typeface="Calibri" charset="0"/>
              </a:rPr>
              <a:t>49</a:t>
            </a:r>
            <a:r>
              <a:rPr lang="en-US" sz="1400">
                <a:latin typeface="Calibri" charset="0"/>
              </a:rPr>
              <a:t>, 14251 (1994).</a:t>
            </a:r>
          </a:p>
          <a:p>
            <a:r>
              <a:rPr lang="en-US" sz="1400">
                <a:latin typeface="Calibri" charset="0"/>
              </a:rPr>
              <a:t>G. Kresse and J. Furthmuller,  Phys. Rev. B </a:t>
            </a:r>
            <a:r>
              <a:rPr lang="en-US" sz="1400" b="1">
                <a:latin typeface="Calibri" charset="0"/>
              </a:rPr>
              <a:t>54</a:t>
            </a:r>
            <a:r>
              <a:rPr lang="en-US" sz="1400">
                <a:latin typeface="Calibri" charset="0"/>
              </a:rPr>
              <a:t>, 11169 (1996). </a:t>
            </a:r>
            <a:endParaRPr lang="ru-RU" sz="1400">
              <a:latin typeface="Calibri" charset="0"/>
            </a:endParaRPr>
          </a:p>
        </p:txBody>
      </p:sp>
      <p:pic>
        <p:nvPicPr>
          <p:cNvPr id="7" name="Рисунок 7" descr="qm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99" y="3412951"/>
            <a:ext cx="2825489" cy="27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0" name="Picture 5" descr="emblem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34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sz="3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Al</a:t>
            </a:r>
            <a:r>
              <a:rPr kumimoji="0" lang="en-US" sz="3200" b="1" dirty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kumimoji="0" lang="en-US" sz="3200" b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ionic configurations</a:t>
            </a:r>
            <a:endParaRPr kumimoji="0" lang="ru-RU" sz="3200" b="1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pic>
        <p:nvPicPr>
          <p:cNvPr id="87042" name="Picture 4" descr="Al_norm_cond_energy(ste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572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5" descr="Al_1550K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4572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3328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Normal conditions, solid phase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060950" y="1484313"/>
            <a:ext cx="4057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ru-RU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1550 K</a:t>
            </a:r>
            <a:r>
              <a:rPr lang="ru-RU" dirty="0" smtClean="0">
                <a:solidFill>
                  <a:srgbClr val="000000"/>
                </a:solidFill>
              </a:rPr>
              <a:t>; </a:t>
            </a:r>
            <a:r>
              <a:rPr lang="el-GR" i="1" dirty="0" smtClean="0">
                <a:solidFill>
                  <a:srgbClr val="000000"/>
                </a:solidFill>
              </a:rPr>
              <a:t>ρ</a:t>
            </a:r>
            <a:r>
              <a:rPr lang="ru-RU" dirty="0" smtClean="0">
                <a:solidFill>
                  <a:srgbClr val="000000"/>
                </a:solidFill>
              </a:rPr>
              <a:t>=2.23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r>
              <a:rPr lang="ru-RU" dirty="0" smtClean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cm</a:t>
            </a:r>
            <a:r>
              <a:rPr lang="ru-RU" baseline="30000" dirty="0" smtClean="0">
                <a:solidFill>
                  <a:srgbClr val="000000"/>
                </a:solidFill>
              </a:rPr>
              <a:t>3</a:t>
            </a:r>
            <a:r>
              <a:rPr lang="ru-RU" dirty="0" smtClean="0">
                <a:solidFill>
                  <a:srgbClr val="000000"/>
                </a:solidFill>
              </a:rPr>
              <a:t>; </a:t>
            </a:r>
            <a:r>
              <a:rPr lang="en-US" dirty="0" smtClean="0">
                <a:solidFill>
                  <a:srgbClr val="000000"/>
                </a:solidFill>
              </a:rPr>
              <a:t>liquid phase</a:t>
            </a:r>
            <a:endParaRPr lang="el-GR" baseline="30000" dirty="0" smtClean="0">
              <a:solidFill>
                <a:srgbClr val="0000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0" y="5445125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108 </a:t>
            </a:r>
            <a:r>
              <a:rPr lang="en-US" sz="1400" dirty="0" smtClean="0">
                <a:solidFill>
                  <a:srgbClr val="000000"/>
                </a:solidFill>
              </a:rPr>
              <a:t>atoms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US </a:t>
            </a:r>
            <a:r>
              <a:rPr lang="en-US" sz="1400" dirty="0" err="1" smtClean="0">
                <a:solidFill>
                  <a:srgbClr val="000000"/>
                </a:solidFill>
              </a:rPr>
              <a:t>pseudopotential</a:t>
            </a:r>
            <a:r>
              <a:rPr lang="ru-RU" sz="1400" dirty="0" smtClean="0">
                <a:solidFill>
                  <a:srgbClr val="000000"/>
                </a:solidFill>
              </a:rPr>
              <a:t>; 1 </a:t>
            </a:r>
            <a:r>
              <a:rPr lang="en-US" sz="1400" dirty="0" smtClean="0">
                <a:solidFill>
                  <a:srgbClr val="000000"/>
                </a:solidFill>
              </a:rPr>
              <a:t>k-point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in the </a:t>
            </a:r>
            <a:r>
              <a:rPr lang="en-US" sz="1400" dirty="0" err="1" smtClean="0">
                <a:solidFill>
                  <a:srgbClr val="000000"/>
                </a:solidFill>
              </a:rPr>
              <a:t>Brillouin</a:t>
            </a:r>
            <a:r>
              <a:rPr lang="en-US" sz="1400" dirty="0" smtClean="0">
                <a:solidFill>
                  <a:srgbClr val="000000"/>
                </a:solidFill>
              </a:rPr>
              <a:t> zone</a:t>
            </a:r>
            <a:r>
              <a:rPr lang="ru-RU" sz="1400" dirty="0" smtClean="0">
                <a:solidFill>
                  <a:srgbClr val="000000"/>
                </a:solidFill>
              </a:rPr>
              <a:t>; </a:t>
            </a:r>
            <a:r>
              <a:rPr lang="en-US" sz="1400" dirty="0" smtClean="0">
                <a:solidFill>
                  <a:srgbClr val="000000"/>
                </a:solidFill>
              </a:rPr>
              <a:t>cut-off energy</a:t>
            </a:r>
            <a:r>
              <a:rPr lang="ru-RU" sz="1400" dirty="0" smtClean="0">
                <a:solidFill>
                  <a:srgbClr val="000000"/>
                </a:solidFill>
              </a:rPr>
              <a:t> 100 </a:t>
            </a:r>
            <a:r>
              <a:rPr lang="en-US" sz="1400" dirty="0" err="1" smtClean="0">
                <a:solidFill>
                  <a:srgbClr val="000000"/>
                </a:solidFill>
              </a:rPr>
              <a:t>eV</a:t>
            </a:r>
            <a:r>
              <a:rPr lang="ru-RU" sz="1400" dirty="0" smtClean="0">
                <a:solidFill>
                  <a:srgbClr val="000000"/>
                </a:solidFill>
              </a:rPr>
              <a:t>; 1 </a:t>
            </a:r>
            <a:r>
              <a:rPr lang="en-US" sz="1400" dirty="0" smtClean="0">
                <a:solidFill>
                  <a:srgbClr val="000000"/>
                </a:solidFill>
              </a:rPr>
              <a:t>step</a:t>
            </a:r>
            <a:r>
              <a:rPr lang="ru-RU" sz="1400" dirty="0" smtClean="0">
                <a:solidFill>
                  <a:srgbClr val="000000"/>
                </a:solidFill>
              </a:rPr>
              <a:t> – 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fs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0" y="5942013"/>
            <a:ext cx="9056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Configurations for electrical conductivity calculations are taken after equilibration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58750" y="712788"/>
            <a:ext cx="8985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Full energy during the simulations</a:t>
            </a:r>
            <a:endParaRPr lang="ru-RU" dirty="0" smtClean="0">
              <a:solidFill>
                <a:srgbClr val="0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1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07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/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Isotherm </a:t>
            </a:r>
            <a:r>
              <a:rPr kumimoji="0" lang="en-US" b="1" i="1" dirty="0">
                <a:solidFill>
                  <a:srgbClr val="000090"/>
                </a:solidFill>
                <a:latin typeface="Calibri" charset="0"/>
              </a:rPr>
              <a:t>T</a:t>
            </a:r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 = 293 K for Al</a:t>
            </a:r>
            <a:endParaRPr kumimoji="0"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6613"/>
            <a:ext cx="6337300" cy="5024437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1476375" y="5878513"/>
            <a:ext cx="6048375" cy="646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QMD results show good agreement with experiments and calculations for </a:t>
            </a:r>
            <a:r>
              <a:rPr lang="en-US" dirty="0" err="1"/>
              <a:t>fcc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32772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Изображение 2" descr="Pressure-Sigma-pr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23106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algn="ctr"/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Shock </a:t>
            </a:r>
            <a:r>
              <a:rPr kumimoji="0" lang="en-US" b="1" dirty="0" err="1">
                <a:solidFill>
                  <a:srgbClr val="000090"/>
                </a:solidFill>
                <a:latin typeface="Calibri" charset="0"/>
              </a:rPr>
              <a:t>Hugoniots</a:t>
            </a:r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 of Al</a:t>
            </a:r>
            <a:endParaRPr kumimoji="0" lang="ru-RU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189288" y="723900"/>
            <a:ext cx="32543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2000">
                <a:latin typeface="Calibri" charset="0"/>
              </a:rPr>
              <a:t>Pressure – compression ratio </a:t>
            </a:r>
            <a:endParaRPr kumimoji="0" lang="ru-RU" sz="2000">
              <a:latin typeface="Calibri" charset="0"/>
            </a:endParaRPr>
          </a:p>
        </p:txBody>
      </p:sp>
      <p:pic>
        <p:nvPicPr>
          <p:cNvPr id="33796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5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075612" cy="908050"/>
          </a:xfrm>
        </p:spPr>
        <p:txBody>
          <a:bodyPr/>
          <a:lstStyle/>
          <a:p>
            <a:pPr algn="ctr"/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Shock </a:t>
            </a:r>
            <a:r>
              <a:rPr kumimoji="0" lang="en-US" b="1" dirty="0" err="1">
                <a:solidFill>
                  <a:srgbClr val="000090"/>
                </a:solidFill>
                <a:latin typeface="Calibri" charset="0"/>
              </a:rPr>
              <a:t>Hugoniot</a:t>
            </a:r>
            <a:r>
              <a:rPr kumimoji="0" lang="en-US" b="1" dirty="0">
                <a:solidFill>
                  <a:srgbClr val="000090"/>
                </a:solidFill>
                <a:latin typeface="Calibri" charset="0"/>
              </a:rPr>
              <a:t> of Al. Melting</a:t>
            </a:r>
            <a:endParaRPr kumimoji="0" lang="ru-RU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150" y="5805488"/>
            <a:ext cx="6769100" cy="922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>
              <a:defRPr/>
            </a:pPr>
            <a:r>
              <a:rPr lang="en-US" dirty="0" smtClean="0">
                <a:solidFill>
                  <a:srgbClr val="000000"/>
                </a:solidFill>
              </a:rPr>
              <a:t>Higher melting temperatures by QMD calculations might be caused by a small number of particles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000000"/>
                </a:solidFill>
              </a:rPr>
              <a:t>NB:</a:t>
            </a:r>
            <a:r>
              <a:rPr lang="en-US" dirty="0" smtClean="0">
                <a:solidFill>
                  <a:srgbClr val="000000"/>
                </a:solidFill>
              </a:rPr>
              <a:t> we can trace phase transitions in 1-phase simulation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34988"/>
            <a:ext cx="7558087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3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азвание 1"/>
          <p:cNvSpPr>
            <a:spLocks noGrp="1"/>
          </p:cNvSpPr>
          <p:nvPr>
            <p:ph type="title"/>
          </p:nvPr>
        </p:nvSpPr>
        <p:spPr>
          <a:xfrm>
            <a:off x="900113" y="-100013"/>
            <a:ext cx="8229600" cy="1143001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Calibri" charset="0"/>
              </a:rPr>
              <a:t>Melting criterion for aluminum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35842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6732587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74675" y="1052513"/>
            <a:ext cx="590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Equilibrium configurations of Al ions at 5950 and 6000 K</a:t>
            </a:r>
            <a:endParaRPr kumimoji="0" lang="ru-RU" sz="1800"/>
          </a:p>
        </p:txBody>
      </p:sp>
      <p:pic>
        <p:nvPicPr>
          <p:cNvPr id="35845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021388"/>
            <a:ext cx="33067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5183188" y="6519863"/>
            <a:ext cx="3960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 dirty="0"/>
              <a:t>Steinhardt P.J. et al, PRL 47, 1297 (1981)</a:t>
            </a:r>
            <a:endParaRPr kumimoji="0" lang="ru-RU" sz="1600" dirty="0"/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250825" y="5732463"/>
            <a:ext cx="4803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Rotational invariants of 2</a:t>
            </a:r>
            <a:r>
              <a:rPr kumimoji="0" lang="en-US" sz="1600" baseline="30000"/>
              <a:t>nd</a:t>
            </a:r>
            <a:r>
              <a:rPr kumimoji="0" lang="en-US" sz="1600"/>
              <a:t> (</a:t>
            </a:r>
            <a:r>
              <a:rPr kumimoji="0" lang="en-US" sz="1600" i="1"/>
              <a:t>q</a:t>
            </a:r>
            <a:r>
              <a:rPr kumimoji="0" lang="en-US" sz="1600" baseline="-25000"/>
              <a:t>6</a:t>
            </a:r>
            <a:r>
              <a:rPr kumimoji="0" lang="en-US" sz="1600"/>
              <a:t>) and 3</a:t>
            </a:r>
            <a:r>
              <a:rPr kumimoji="0" lang="en-US" sz="1600" baseline="30000"/>
              <a:t>rd</a:t>
            </a:r>
            <a:r>
              <a:rPr kumimoji="0" lang="en-US" sz="1600"/>
              <a:t> (</a:t>
            </a:r>
            <a:r>
              <a:rPr kumimoji="0" lang="en-US" sz="1600" i="1"/>
              <a:t>w</a:t>
            </a:r>
            <a:r>
              <a:rPr kumimoji="0" lang="en-US" sz="1600" baseline="-25000"/>
              <a:t>6</a:t>
            </a:r>
            <a:r>
              <a:rPr kumimoji="0" lang="en-US" sz="1600"/>
              <a:t>) orders</a:t>
            </a:r>
            <a:endParaRPr kumimoji="0" lang="ru-RU" sz="1600"/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6875463" y="1412875"/>
            <a:ext cx="2376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Cumulative distribution functions </a:t>
            </a:r>
            <a:r>
              <a:rPr kumimoji="0" lang="en-US" sz="1600" i="1"/>
              <a:t>C</a:t>
            </a:r>
            <a:r>
              <a:rPr kumimoji="0" lang="en-US" sz="1600"/>
              <a:t>(</a:t>
            </a:r>
            <a:r>
              <a:rPr kumimoji="0" lang="en-US" sz="1600" i="1"/>
              <a:t>q</a:t>
            </a:r>
            <a:r>
              <a:rPr kumimoji="0" lang="en-US" sz="1600" baseline="-25000"/>
              <a:t>6</a:t>
            </a:r>
            <a:r>
              <a:rPr kumimoji="0" lang="en-US" sz="1600"/>
              <a:t>) and </a:t>
            </a:r>
            <a:r>
              <a:rPr kumimoji="0" lang="en-US" sz="1600" i="1"/>
              <a:t>C</a:t>
            </a:r>
            <a:r>
              <a:rPr kumimoji="0" lang="en-US" sz="1600"/>
              <a:t>(</a:t>
            </a:r>
            <a:r>
              <a:rPr kumimoji="0" lang="en-US" sz="1600" i="1"/>
              <a:t>w</a:t>
            </a:r>
            <a:r>
              <a:rPr kumimoji="0" lang="en-US" sz="1600" baseline="-25000"/>
              <a:t>6</a:t>
            </a:r>
            <a:r>
              <a:rPr kumimoji="0" lang="en-US" sz="1600"/>
              <a:t>) are extremely sensitive measure of the local orientation order</a:t>
            </a:r>
            <a:endParaRPr kumimoji="0" lang="ru-RU" sz="1600"/>
          </a:p>
        </p:txBody>
      </p:sp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5221288" y="6186488"/>
            <a:ext cx="3925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Klumov B.A., Phys. Usp. 53, 1045 (2010)</a:t>
            </a:r>
            <a:endParaRPr kumimoji="0" lang="ru-RU" sz="1600"/>
          </a:p>
        </p:txBody>
      </p: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6911975" y="3648075"/>
            <a:ext cx="2124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This criterion may be applied to other structural phase transitions</a:t>
            </a:r>
            <a:endParaRPr kumimoji="0" lang="ru-RU" sz="1600"/>
          </a:p>
        </p:txBody>
      </p:sp>
    </p:spTree>
    <p:extLst>
      <p:ext uri="{BB962C8B-B14F-4D97-AF65-F5344CB8AC3E}">
        <p14:creationId xmlns:p14="http://schemas.microsoft.com/office/powerpoint/2010/main" val="229398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Изображение 3" descr="al_melting_cur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3863"/>
            <a:ext cx="7812087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Название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Melting curve of aluminum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36867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706813" y="6519863"/>
            <a:ext cx="5454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Boehler R., Ross M. Earth Plan. Sci. Lett. 153, 223 (1997)</a:t>
            </a:r>
            <a:endParaRPr kumimoji="0" lang="ru-RU" sz="1600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908175" y="5805488"/>
            <a:ext cx="580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QMD, 108 particles, equilibrium configurations analysis</a:t>
            </a:r>
          </a:p>
          <a:p>
            <a:r>
              <a:rPr kumimoji="0" lang="en-US" sz="1800"/>
              <a:t>Size effect should be checked</a:t>
            </a:r>
            <a:endParaRPr kumimoji="0" lang="ru-RU" sz="180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516688" y="1484313"/>
            <a:ext cx="71437" cy="143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775" y="2997200"/>
            <a:ext cx="3671888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211638" y="2708275"/>
            <a:ext cx="2160587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873" name="TextBox 14"/>
          <p:cNvSpPr txBox="1">
            <a:spLocks noChangeArrowheads="1"/>
          </p:cNvSpPr>
          <p:nvPr/>
        </p:nvSpPr>
        <p:spPr bwMode="auto">
          <a:xfrm>
            <a:off x="6300788" y="3068638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QMD</a:t>
            </a:r>
            <a:endParaRPr kumimoji="0" lang="ru-RU" sz="1800"/>
          </a:p>
        </p:txBody>
      </p:sp>
      <p:sp>
        <p:nvSpPr>
          <p:cNvPr id="36874" name="TextBox 15"/>
          <p:cNvSpPr txBox="1">
            <a:spLocks noChangeArrowheads="1"/>
          </p:cNvSpPr>
          <p:nvPr/>
        </p:nvSpPr>
        <p:spPr bwMode="auto">
          <a:xfrm>
            <a:off x="3563938" y="1628775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/>
              <a:t>Shock-wave</a:t>
            </a:r>
          </a:p>
          <a:p>
            <a:r>
              <a:rPr kumimoji="0" lang="en-US" sz="1600"/>
              <a:t>Shaner et al., 1984</a:t>
            </a:r>
            <a:endParaRPr kumimoji="0" lang="ru-RU" sz="1600"/>
          </a:p>
        </p:txBody>
      </p: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2987675" y="2781300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DAC</a:t>
            </a:r>
            <a:endParaRPr kumimoji="0" lang="ru-RU" sz="1800"/>
          </a:p>
        </p:txBody>
      </p:sp>
    </p:spTree>
    <p:extLst>
      <p:ext uri="{BB962C8B-B14F-4D97-AF65-F5344CB8AC3E}">
        <p14:creationId xmlns:p14="http://schemas.microsoft.com/office/powerpoint/2010/main" val="7657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25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Release </a:t>
            </a:r>
            <a:r>
              <a:rPr lang="en-US" b="1" dirty="0" err="1">
                <a:solidFill>
                  <a:srgbClr val="000090"/>
                </a:solidFill>
                <a:latin typeface="Calibri" charset="0"/>
              </a:rPr>
              <a:t>Isentropes</a:t>
            </a:r>
            <a:r>
              <a:rPr lang="en-US" b="1" dirty="0">
                <a:solidFill>
                  <a:srgbClr val="000090"/>
                </a:solidFill>
                <a:latin typeface="Calibri" charset="0"/>
              </a:rPr>
              <a:t> of Al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410325" cy="5129213"/>
          </a:xfrm>
          <a:noFill/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900113" y="692150"/>
            <a:ext cx="770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en-US"/>
              <a:t>correspond to the experiments from </a:t>
            </a:r>
          </a:p>
          <a:p>
            <a:pPr algn="ctr"/>
            <a:r>
              <a:rPr lang="da-DK"/>
              <a:t>M. V. Zhernokletov et al. // </a:t>
            </a:r>
            <a:r>
              <a:rPr lang="en-US"/>
              <a:t>Teplofiz. Vys. Temp. 33(1), 40-43 (1995) [in Russian]</a:t>
            </a:r>
            <a:endParaRPr lang="ru-RU"/>
          </a:p>
        </p:txBody>
      </p:sp>
      <p:pic>
        <p:nvPicPr>
          <p:cNvPr id="7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</p:spTree>
    <p:extLst>
      <p:ext uri="{BB962C8B-B14F-4D97-AF65-F5344CB8AC3E}">
        <p14:creationId xmlns:p14="http://schemas.microsoft.com/office/powerpoint/2010/main" val="27506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Ab</a:t>
            </a:r>
            <a:r>
              <a:rPr lang="en-US" b="1" dirty="0" smtClean="0">
                <a:solidFill>
                  <a:srgbClr val="000090"/>
                </a:solidFill>
              </a:rPr>
              <a:t>-initio calculations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Thermodynamic, transport and optical properties</a:t>
            </a:r>
          </a:p>
          <a:p>
            <a:r>
              <a:rPr lang="en-US" dirty="0" smtClean="0"/>
              <a:t>Use the following information: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undamental physical constants</a:t>
            </a:r>
          </a:p>
          <a:p>
            <a:pPr lvl="1"/>
            <a:r>
              <a:rPr lang="en-US" dirty="0" smtClean="0"/>
              <a:t>charge and mass of nuclei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hermodynamic state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5" name="Picture 5" descr="emblema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9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313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Release </a:t>
            </a:r>
            <a:r>
              <a:rPr lang="en-US" b="1" dirty="0" err="1">
                <a:solidFill>
                  <a:srgbClr val="000090"/>
                </a:solidFill>
                <a:latin typeface="Calibri" charset="0"/>
              </a:rPr>
              <a:t>Isentropes</a:t>
            </a:r>
            <a:r>
              <a:rPr lang="en-US" b="1" dirty="0">
                <a:solidFill>
                  <a:srgbClr val="000090"/>
                </a:solidFill>
                <a:latin typeface="Calibri" charset="0"/>
              </a:rPr>
              <a:t> of Al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6842125" cy="5472113"/>
          </a:xfrm>
          <a:noFill/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900113" y="693738"/>
            <a:ext cx="7704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en-US"/>
              <a:t>correspond to the experiments from</a:t>
            </a:r>
          </a:p>
          <a:p>
            <a:pPr algn="ctr"/>
            <a:r>
              <a:rPr lang="en-US"/>
              <a:t>Knudson M.D., Asay J.R., Deeney C. // J. Appl. Phys. V. 97. P. 073514. (2005)</a:t>
            </a:r>
            <a:endParaRPr lang="ru-RU"/>
          </a:p>
        </p:txBody>
      </p:sp>
      <p:pic>
        <p:nvPicPr>
          <p:cNvPr id="8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</p:spTree>
    <p:extLst>
      <p:ext uri="{BB962C8B-B14F-4D97-AF65-F5344CB8AC3E}">
        <p14:creationId xmlns:p14="http://schemas.microsoft.com/office/powerpoint/2010/main" val="28320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Sound </a:t>
            </a: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>Velocity </a:t>
            </a:r>
            <a:r>
              <a:rPr lang="en-US" b="1" dirty="0">
                <a:solidFill>
                  <a:srgbClr val="000090"/>
                </a:solidFill>
                <a:latin typeface="Calibri" charset="0"/>
              </a:rPr>
              <a:t>in </a:t>
            </a: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>Shocked </a:t>
            </a:r>
            <a:r>
              <a:rPr lang="en-US" b="1" dirty="0">
                <a:solidFill>
                  <a:srgbClr val="000090"/>
                </a:solidFill>
                <a:latin typeface="Calibri" charset="0"/>
              </a:rPr>
              <a:t>Al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2048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" y="765175"/>
            <a:ext cx="7383463" cy="5167313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1042988" y="6021388"/>
            <a:ext cx="6985000" cy="369887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Oscillations are </a:t>
            </a:r>
            <a:r>
              <a:rPr lang="en-US" dirty="0"/>
              <a:t>caused by errors of interpolation</a:t>
            </a:r>
            <a:endParaRPr lang="ru-RU" dirty="0"/>
          </a:p>
        </p:txBody>
      </p:sp>
      <p:pic>
        <p:nvPicPr>
          <p:cNvPr id="7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</p:spTree>
    <p:extLst>
      <p:ext uri="{BB962C8B-B14F-4D97-AF65-F5344CB8AC3E}">
        <p14:creationId xmlns:p14="http://schemas.microsoft.com/office/powerpoint/2010/main" val="1960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Изображение 7" descr="isentr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099742"/>
            <a:ext cx="6684963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5285980"/>
            <a:ext cx="2439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 i="1"/>
              <a:t>T</a:t>
            </a:r>
            <a:r>
              <a:rPr kumimoji="0" lang="en-US" sz="1800" baseline="-25000"/>
              <a:t>0</a:t>
            </a:r>
            <a:r>
              <a:rPr kumimoji="0" lang="en-US" sz="1800"/>
              <a:t> = 7.6 kK (AIMD)</a:t>
            </a:r>
          </a:p>
          <a:p>
            <a:r>
              <a:rPr kumimoji="0" lang="en-US" sz="1800" i="1"/>
              <a:t>T</a:t>
            </a:r>
            <a:r>
              <a:rPr kumimoji="0" lang="en-US" sz="1800" baseline="-25000"/>
              <a:t>0</a:t>
            </a:r>
            <a:r>
              <a:rPr kumimoji="0" lang="en-US" sz="1800"/>
              <a:t> = 3.1 kK (EOS)</a:t>
            </a:r>
          </a:p>
          <a:p>
            <a:r>
              <a:rPr kumimoji="0" lang="en-US" sz="1800" i="1"/>
              <a:t>T</a:t>
            </a:r>
            <a:r>
              <a:rPr kumimoji="0" lang="en-US" sz="1800" baseline="-25000"/>
              <a:t>0</a:t>
            </a:r>
            <a:r>
              <a:rPr kumimoji="0" lang="en-US" sz="1800"/>
              <a:t> = 2.1 kK (SAHA-D)</a:t>
            </a:r>
          </a:p>
          <a:p>
            <a:r>
              <a:rPr kumimoji="0" lang="en-US" sz="1800" i="1"/>
              <a:t>T</a:t>
            </a:r>
            <a:r>
              <a:rPr kumimoji="0" lang="en-US" sz="1800" baseline="-25000"/>
              <a:t>0</a:t>
            </a:r>
            <a:r>
              <a:rPr kumimoji="0" lang="en-US" sz="1800"/>
              <a:t> = 1 kK (ReMC)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309813" y="5438380"/>
            <a:ext cx="765175" cy="2905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93" name="TextBox 12"/>
          <p:cNvSpPr txBox="1">
            <a:spLocks noChangeArrowheads="1"/>
          </p:cNvSpPr>
          <p:nvPr/>
        </p:nvSpPr>
        <p:spPr bwMode="auto">
          <a:xfrm>
            <a:off x="3270250" y="1671242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Deuterium</a:t>
            </a:r>
            <a:endParaRPr kumimoji="0" lang="ru-RU" sz="1800"/>
          </a:p>
        </p:txBody>
      </p:sp>
      <p:pic>
        <p:nvPicPr>
          <p:cNvPr id="63494" name="Picture 5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89" name="Название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820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Calibri" charset="0"/>
              </a:rPr>
              <a:t>Compression </a:t>
            </a:r>
            <a:r>
              <a:rPr lang="en-US" b="1" dirty="0" err="1" smtClean="0">
                <a:solidFill>
                  <a:srgbClr val="000090"/>
                </a:solidFill>
                <a:latin typeface="Calibri" charset="0"/>
              </a:rPr>
              <a:t>Isentrope</a:t>
            </a: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> </a:t>
            </a:r>
            <a:br>
              <a:rPr lang="en-US" b="1" dirty="0" smtClean="0">
                <a:solidFill>
                  <a:srgbClr val="000090"/>
                </a:solidFill>
                <a:latin typeface="Calibri" charset="0"/>
              </a:rPr>
            </a:br>
            <a:r>
              <a:rPr lang="en-US" b="1" dirty="0" smtClean="0">
                <a:solidFill>
                  <a:srgbClr val="000090"/>
                </a:solidFill>
                <a:latin typeface="Calibri" charset="0"/>
              </a:rPr>
              <a:t>of Deuterium</a:t>
            </a:r>
            <a:endParaRPr lang="ru-RU" b="1" dirty="0">
              <a:solidFill>
                <a:srgbClr val="00009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1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i="1" dirty="0" err="1">
                <a:solidFill>
                  <a:srgbClr val="000090"/>
                </a:solidFill>
                <a:latin typeface="Arial" charset="0"/>
              </a:rPr>
              <a:t>Ab</a:t>
            </a:r>
            <a:r>
              <a:rPr lang="en-US" sz="3400" b="1" i="1" dirty="0">
                <a:solidFill>
                  <a:srgbClr val="000090"/>
                </a:solidFill>
                <a:latin typeface="Arial" charset="0"/>
              </a:rPr>
              <a:t> initio</a:t>
            </a:r>
            <a:r>
              <a:rPr lang="en-US" sz="3400" b="1" dirty="0">
                <a:solidFill>
                  <a:srgbClr val="000090"/>
                </a:solidFill>
                <a:latin typeface="Arial" charset="0"/>
              </a:rPr>
              <a:t> complex </a:t>
            </a:r>
            <a:r>
              <a:rPr lang="en-US" sz="3400" b="1" dirty="0" smtClean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3400" b="1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3400" b="1" dirty="0" smtClean="0">
                <a:solidFill>
                  <a:srgbClr val="000090"/>
                </a:solidFill>
                <a:latin typeface="Arial" charset="0"/>
              </a:rPr>
              <a:t>electrical </a:t>
            </a:r>
            <a:r>
              <a:rPr lang="en-US" sz="3400" b="1" dirty="0">
                <a:solidFill>
                  <a:srgbClr val="000090"/>
                </a:solidFill>
                <a:latin typeface="Arial" charset="0"/>
              </a:rPr>
              <a:t>conductivity</a:t>
            </a:r>
            <a:endParaRPr lang="ru-RU" sz="3400" b="1" dirty="0">
              <a:solidFill>
                <a:srgbClr val="000090"/>
              </a:solidFill>
              <a:latin typeface="Arial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52914"/>
              </p:ext>
            </p:extLst>
          </p:nvPr>
        </p:nvGraphicFramePr>
        <p:xfrm>
          <a:off x="1406525" y="1790864"/>
          <a:ext cx="2584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5" name="Сормула" r:id="rId4" imgW="1524000" imgH="292100" progId="Equation.3">
                  <p:embed/>
                </p:oleObj>
              </mc:Choice>
              <mc:Fallback>
                <p:oleObj name="Сормула" r:id="rId4" imgW="1524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90864"/>
                        <a:ext cx="25844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09018"/>
              </p:ext>
            </p:extLst>
          </p:nvPr>
        </p:nvGraphicFramePr>
        <p:xfrm>
          <a:off x="1587500" y="2956833"/>
          <a:ext cx="63976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6" name="Сормула" r:id="rId6" imgW="4229100" imgH="495300" progId="Equation.3">
                  <p:embed/>
                </p:oleObj>
              </mc:Choice>
              <mc:Fallback>
                <p:oleObj name="Сормула" r:id="rId6" imgW="422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956833"/>
                        <a:ext cx="63976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313" y="1340768"/>
            <a:ext cx="8228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en-US" dirty="0" smtClean="0"/>
              <a:t>Complex electrical conductivity:</a:t>
            </a:r>
            <a:endParaRPr lang="ru-RU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8313" y="2286908"/>
            <a:ext cx="8228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en-US" dirty="0" smtClean="0"/>
              <a:t>The real part of conductivity is responsible for energy absorption by electrons and is calculated by Kubo-Greenwood formula:</a:t>
            </a:r>
            <a:endParaRPr lang="ru-RU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8313" y="4374471"/>
            <a:ext cx="8156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en-US" dirty="0" smtClean="0"/>
              <a:t>Kubo-Greenwood formula includes matrix elements of the velocity operator, energy levels and occupancies calculated by DFT</a:t>
            </a:r>
            <a:endParaRPr lang="ru-RU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40375" y="6583363"/>
            <a:ext cx="3603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/>
              <a:t>L.L. Moseley, T. Lukes</a:t>
            </a:r>
            <a:r>
              <a:rPr lang="en-US" sz="1200"/>
              <a:t>,</a:t>
            </a:r>
            <a:r>
              <a:rPr lang="ru-RU" sz="1200"/>
              <a:t> Am.J.Phys</a:t>
            </a:r>
            <a:r>
              <a:rPr lang="en-US" sz="1200"/>
              <a:t>,</a:t>
            </a:r>
            <a:r>
              <a:rPr lang="ru-RU" sz="1200"/>
              <a:t> </a:t>
            </a:r>
            <a:r>
              <a:rPr lang="ru-RU" sz="1200" b="1"/>
              <a:t>46</a:t>
            </a:r>
            <a:r>
              <a:rPr lang="en-US" sz="1200"/>
              <a:t>, </a:t>
            </a:r>
            <a:r>
              <a:rPr lang="ru-RU" sz="1200"/>
              <a:t>676</a:t>
            </a:r>
            <a:r>
              <a:rPr lang="en-US" sz="1200"/>
              <a:t> (1978)</a:t>
            </a:r>
            <a:endParaRPr lang="ru-RU" sz="1200"/>
          </a:p>
        </p:txBody>
      </p:sp>
      <p:grpSp>
        <p:nvGrpSpPr>
          <p:cNvPr id="24" name="Группа 23"/>
          <p:cNvGrpSpPr/>
          <p:nvPr/>
        </p:nvGrpSpPr>
        <p:grpSpPr>
          <a:xfrm>
            <a:off x="468313" y="5166633"/>
            <a:ext cx="8301037" cy="1304007"/>
            <a:chOff x="468313" y="5166633"/>
            <a:chExt cx="8301037" cy="130400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68313" y="5166633"/>
              <a:ext cx="83010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just" eaLnBrk="1" hangingPunct="1"/>
              <a:r>
                <a:rPr lang="en-US" dirty="0" smtClean="0"/>
                <a:t>The imaginary part of conductivity is calculated by the </a:t>
              </a:r>
              <a:r>
                <a:rPr lang="en-US" dirty="0" err="1" smtClean="0"/>
                <a:t>Kramers-Kronig</a:t>
              </a:r>
              <a:r>
                <a:rPr lang="en-US" dirty="0" smtClean="0"/>
                <a:t> relation:</a:t>
              </a:r>
              <a:endParaRPr lang="ru-RU" dirty="0"/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3805086"/>
                </p:ext>
              </p:extLst>
            </p:nvPr>
          </p:nvGraphicFramePr>
          <p:xfrm>
            <a:off x="1020763" y="5670540"/>
            <a:ext cx="3068637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87" name="Equation" r:id="rId8" imgW="1803400" imgH="469900" progId="Equation.DSMT4">
                    <p:embed/>
                  </p:oleObj>
                </mc:Choice>
                <mc:Fallback>
                  <p:oleObj name="Equation" r:id="rId8" imgW="18034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763" y="5670540"/>
                          <a:ext cx="3068637" cy="80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8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0" name="Picture 5" descr="emblema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0"/>
              <a:ext cx="3683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79912" y="3789040"/>
            <a:ext cx="174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occupancies </a:t>
            </a:r>
            <a:r>
              <a:rPr lang="en-US" sz="1400" dirty="0"/>
              <a:t>for the </a:t>
            </a:r>
            <a:endParaRPr lang="en-US" sz="1400" dirty="0" smtClean="0"/>
          </a:p>
          <a:p>
            <a:pPr algn="ctr"/>
            <a:r>
              <a:rPr lang="en-US" sz="1400" dirty="0" smtClean="0"/>
              <a:t>energy </a:t>
            </a:r>
            <a:r>
              <a:rPr lang="en-US" sz="1400" dirty="0"/>
              <a:t>level</a:t>
            </a:r>
            <a:r>
              <a:rPr lang="ru-RU" sz="1400" dirty="0"/>
              <a:t> </a:t>
            </a:r>
            <a:r>
              <a:rPr lang="el-GR" sz="1400" i="1" dirty="0"/>
              <a:t>ε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95936" y="350100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72000" y="3501008"/>
            <a:ext cx="72008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3717032"/>
            <a:ext cx="1971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broadening is required</a:t>
            </a:r>
            <a:endParaRPr lang="ru-RU" sz="1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732240" y="3501008"/>
            <a:ext cx="144016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83968" y="1412776"/>
            <a:ext cx="127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electrical field </a:t>
            </a:r>
          </a:p>
          <a:p>
            <a:pPr algn="ctr"/>
            <a:r>
              <a:rPr lang="en-US" sz="1400" dirty="0" smtClean="0"/>
              <a:t>strength</a:t>
            </a: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851920" y="1844824"/>
            <a:ext cx="432048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3528" y="1700808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urrent</a:t>
            </a:r>
          </a:p>
          <a:p>
            <a:pPr algn="ctr"/>
            <a:r>
              <a:rPr lang="en-US" sz="1400" dirty="0" smtClean="0"/>
              <a:t>density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>
            <a:endCxn id="10" idx="1"/>
          </p:cNvCxnSpPr>
          <p:nvPr/>
        </p:nvCxnSpPr>
        <p:spPr>
          <a:xfrm>
            <a:off x="1043608" y="1844824"/>
            <a:ext cx="362917" cy="193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03743"/>
              </p:ext>
            </p:extLst>
          </p:nvPr>
        </p:nvGraphicFramePr>
        <p:xfrm>
          <a:off x="2123728" y="1988840"/>
          <a:ext cx="23844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5" name="Сормула" r:id="rId3" imgW="1498600" imgH="977900" progId="Equation.3">
                  <p:embed/>
                </p:oleObj>
              </mc:Choice>
              <mc:Fallback>
                <p:oleObj name="Сормула" r:id="rId3" imgW="14986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88840"/>
                        <a:ext cx="2384425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rgbClr val="3668C4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Transport properties:</a:t>
            </a:r>
          </a:p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 Onsager coefficients</a:t>
            </a:r>
            <a:endParaRPr lang="ru-RU" sz="3200" b="1" dirty="0">
              <a:solidFill>
                <a:srgbClr val="000090"/>
              </a:solidFill>
              <a:latin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2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0"/>
              <a:ext cx="3683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3528" y="1187460"/>
            <a:ext cx="4145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Definition of Onsager coefficients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mn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184482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urrent </a:t>
            </a:r>
          </a:p>
          <a:p>
            <a:r>
              <a:rPr lang="en-US" sz="1400" dirty="0" smtClean="0"/>
              <a:t>density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2780928"/>
            <a:ext cx="933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heat flow </a:t>
            </a:r>
          </a:p>
          <a:p>
            <a:r>
              <a:rPr lang="en-US" sz="1400" dirty="0" smtClean="0"/>
              <a:t>density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83768" y="1484784"/>
            <a:ext cx="113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lectric field</a:t>
            </a:r>
          </a:p>
          <a:p>
            <a:r>
              <a:rPr lang="en-US" sz="1400" dirty="0" smtClean="0"/>
              <a:t>strength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1556792"/>
            <a:ext cx="115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emperature</a:t>
            </a:r>
          </a:p>
          <a:p>
            <a:r>
              <a:rPr lang="en-US" sz="1400" dirty="0" smtClean="0"/>
              <a:t>gradient</a:t>
            </a:r>
            <a:endParaRPr lang="ru-RU" sz="1400" dirty="0"/>
          </a:p>
        </p:txBody>
      </p:sp>
      <p:cxnSp>
        <p:nvCxnSpPr>
          <p:cNvPr id="21" name="Прямая соединительная линия 20"/>
          <p:cNvCxnSpPr>
            <a:stCxn id="19" idx="1"/>
          </p:cNvCxnSpPr>
          <p:nvPr/>
        </p:nvCxnSpPr>
        <p:spPr>
          <a:xfrm flipH="1">
            <a:off x="3995936" y="1818402"/>
            <a:ext cx="576064" cy="242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3"/>
          </p:cNvCxnSpPr>
          <p:nvPr/>
        </p:nvCxnSpPr>
        <p:spPr>
          <a:xfrm>
            <a:off x="1589331" y="2106434"/>
            <a:ext cx="534397" cy="242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47664" y="2996952"/>
            <a:ext cx="576064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8" idx="2"/>
          </p:cNvCxnSpPr>
          <p:nvPr/>
        </p:nvCxnSpPr>
        <p:spPr>
          <a:xfrm>
            <a:off x="3050058" y="2008004"/>
            <a:ext cx="81782" cy="196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20072" y="234888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11</a:t>
            </a:r>
            <a:r>
              <a:rPr lang="en-US" dirty="0" smtClean="0"/>
              <a:t> – electrical conductivity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23850" y="3573016"/>
            <a:ext cx="8856662" cy="3168352"/>
            <a:chOff x="323850" y="3573016"/>
            <a:chExt cx="8856662" cy="3168352"/>
          </a:xfrm>
        </p:grpSpPr>
        <p:graphicFrame>
          <p:nvGraphicFramePr>
            <p:cNvPr id="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959099"/>
                </p:ext>
              </p:extLst>
            </p:nvPr>
          </p:nvGraphicFramePr>
          <p:xfrm>
            <a:off x="1115616" y="3573016"/>
            <a:ext cx="135096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6" name="Сормула" r:id="rId6" imgW="736600" imgH="266700" progId="Equation.3">
                    <p:embed/>
                  </p:oleObj>
                </mc:Choice>
                <mc:Fallback>
                  <p:oleObj name="Сормула" r:id="rId6" imgW="7366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3573016"/>
                          <a:ext cx="1350962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0129678"/>
                </p:ext>
              </p:extLst>
            </p:nvPr>
          </p:nvGraphicFramePr>
          <p:xfrm>
            <a:off x="1062038" y="4440238"/>
            <a:ext cx="2195512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7" name="Сормула" r:id="rId8" imgW="1384300" imgH="495300" progId="Equation.3">
                    <p:embed/>
                  </p:oleObj>
                </mc:Choice>
                <mc:Fallback>
                  <p:oleObj name="Сормула" r:id="rId8" imgW="13843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8" y="4440238"/>
                          <a:ext cx="2195512" cy="785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23850" y="4076700"/>
              <a:ext cx="79130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Using the Onsager coefficients the thermal conductivity coefficient becomes:</a:t>
              </a:r>
              <a:endParaRPr lang="ru-RU" dirty="0"/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600312"/>
                </p:ext>
              </p:extLst>
            </p:nvPr>
          </p:nvGraphicFramePr>
          <p:xfrm>
            <a:off x="1139128" y="5627563"/>
            <a:ext cx="199072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8" name="Equation" r:id="rId10" imgW="1320480" imgH="444240" progId="Equation.DSMT4">
                    <p:embed/>
                  </p:oleObj>
                </mc:Choice>
                <mc:Fallback>
                  <p:oleObj name="Equation" r:id="rId10" imgW="132048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9128" y="5627563"/>
                          <a:ext cx="1990725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682624" y="5229225"/>
              <a:ext cx="84978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err="1" smtClean="0"/>
                <a:t>Wiedemann</a:t>
              </a:r>
              <a:r>
                <a:rPr lang="en-US" dirty="0" smtClean="0"/>
                <a:t>-Frant</a:t>
              </a:r>
              <a:r>
                <a:rPr lang="en-US" dirty="0"/>
                <a:t>z</a:t>
              </a:r>
              <a:r>
                <a:rPr lang="en-US" dirty="0" smtClean="0"/>
                <a:t> law:</a:t>
              </a:r>
              <a:endParaRPr lang="ru-RU" dirty="0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977750" y="6433591"/>
              <a:ext cx="144212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Lorentz number  </a:t>
              </a:r>
              <a:endParaRPr lang="ru-RU" sz="1400" i="1" dirty="0"/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768625"/>
                </p:ext>
              </p:extLst>
            </p:nvPr>
          </p:nvGraphicFramePr>
          <p:xfrm>
            <a:off x="3079254" y="3573016"/>
            <a:ext cx="628650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39" name="Equation" r:id="rId12" imgW="342900" imgH="203200" progId="Equation.DSMT4">
                    <p:embed/>
                  </p:oleObj>
                </mc:Choice>
                <mc:Fallback>
                  <p:oleObj name="Equation" r:id="rId12" imgW="3429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9254" y="3573016"/>
                          <a:ext cx="628650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2555776" y="3573016"/>
              <a:ext cx="37717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at</a:t>
              </a:r>
              <a:endParaRPr lang="ru-RU" dirty="0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2193774" y="6145559"/>
              <a:ext cx="72008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79912" y="4509120"/>
              <a:ext cx="2236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thermoelectric term</a:t>
              </a:r>
              <a:endParaRPr lang="ru-RU" dirty="0"/>
            </a:p>
          </p:txBody>
        </p:sp>
        <p:cxnSp>
          <p:nvCxnSpPr>
            <p:cNvPr id="35" name="Прямая соединительная линия 34"/>
            <p:cNvCxnSpPr>
              <a:endCxn id="33" idx="1"/>
            </p:cNvCxnSpPr>
            <p:nvPr/>
          </p:nvCxnSpPr>
          <p:spPr>
            <a:xfrm flipV="1">
              <a:off x="3131840" y="4693786"/>
              <a:ext cx="648072" cy="247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4211960" y="2060848"/>
            <a:ext cx="576064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4048" y="2924944"/>
            <a:ext cx="38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Onsager coefficients are symmetric: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3356992"/>
            <a:ext cx="106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12</a:t>
            </a:r>
            <a:r>
              <a:rPr lang="en-US" dirty="0" smtClean="0"/>
              <a:t> = </a:t>
            </a:r>
            <a:r>
              <a:rPr lang="en-US" i="1" dirty="0" smtClean="0"/>
              <a:t>L</a:t>
            </a:r>
            <a:r>
              <a:rPr lang="en-US" baseline="-25000" dirty="0" smtClean="0"/>
              <a:t>21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9347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333375"/>
            <a:ext cx="8229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Optical properties</a:t>
            </a:r>
            <a:endParaRPr lang="ru-RU" sz="3200" b="1" dirty="0">
              <a:solidFill>
                <a:srgbClr val="000090"/>
              </a:solidFill>
              <a:latin typeface="Arial" charset="0"/>
            </a:endParaRPr>
          </a:p>
        </p:txBody>
      </p:sp>
      <p:graphicFrame>
        <p:nvGraphicFramePr>
          <p:cNvPr id="68610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0113" y="2970213"/>
          <a:ext cx="331311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7" name="Equation" r:id="rId4" imgW="2108200" imgH="431800" progId="Equation.DSMT4">
                  <p:embed/>
                </p:oleObj>
              </mc:Choice>
              <mc:Fallback>
                <p:oleObj name="Equation" r:id="rId4" imgW="210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70213"/>
                        <a:ext cx="3313112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27088" y="1601788"/>
          <a:ext cx="27352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8" name="Equation" r:id="rId6" imgW="1778000" imgH="419100" progId="Equation.DSMT4">
                  <p:embed/>
                </p:oleObj>
              </mc:Choice>
              <mc:Fallback>
                <p:oleObj name="Equation" r:id="rId6" imgW="177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01788"/>
                        <a:ext cx="27352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0113" y="3978275"/>
          <a:ext cx="55975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9" name="Equation" r:id="rId8" imgW="3429000" imgH="419100" progId="Equation.DSMT4">
                  <p:embed/>
                </p:oleObj>
              </mc:Choice>
              <mc:Fallback>
                <p:oleObj name="Equation" r:id="rId8" imgW="342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78275"/>
                        <a:ext cx="55975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79388" y="950913"/>
            <a:ext cx="860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/>
              <a:t>Imaginary part of electrical conductivity is calculated from the real one by the Kramers-Kronig relation:</a:t>
            </a:r>
            <a:endParaRPr lang="ru-RU"/>
          </a:p>
        </p:txBody>
      </p:sp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250825" y="2608263"/>
            <a:ext cx="584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Real and imaginary parts of complex dielectric function: </a:t>
            </a:r>
            <a:endParaRPr lang="ru-RU"/>
          </a:p>
        </p:txBody>
      </p:sp>
      <p:sp>
        <p:nvSpPr>
          <p:cNvPr id="68615" name="Rectangle 12"/>
          <p:cNvSpPr>
            <a:spLocks noChangeArrowheads="1"/>
          </p:cNvSpPr>
          <p:nvPr/>
        </p:nvSpPr>
        <p:spPr bwMode="auto">
          <a:xfrm>
            <a:off x="250825" y="3616325"/>
            <a:ext cx="3059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Complex index of refraction</a:t>
            </a:r>
            <a:r>
              <a:rPr lang="ru-RU"/>
              <a:t>:</a:t>
            </a:r>
          </a:p>
        </p:txBody>
      </p:sp>
      <p:sp>
        <p:nvSpPr>
          <p:cNvPr id="68616" name="Rectangle 15"/>
          <p:cNvSpPr>
            <a:spLocks noChangeArrowheads="1"/>
          </p:cNvSpPr>
          <p:nvPr/>
        </p:nvSpPr>
        <p:spPr bwMode="auto">
          <a:xfrm>
            <a:off x="323850" y="4840288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Reflectivity</a:t>
            </a:r>
            <a:r>
              <a:rPr lang="ru-RU"/>
              <a:t>:</a:t>
            </a:r>
          </a:p>
        </p:txBody>
      </p:sp>
      <p:graphicFrame>
        <p:nvGraphicFramePr>
          <p:cNvPr id="68617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24300" y="4625975"/>
          <a:ext cx="28082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0" name="Equation" r:id="rId10" imgW="1624895" imgH="444307" progId="Equation.DSMT4">
                  <p:embed/>
                </p:oleObj>
              </mc:Choice>
              <mc:Fallback>
                <p:oleObj name="Equation" r:id="rId10" imgW="1624895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25975"/>
                        <a:ext cx="28082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Text Box 18"/>
          <p:cNvSpPr txBox="1">
            <a:spLocks noChangeArrowheads="1"/>
          </p:cNvSpPr>
          <p:nvPr/>
        </p:nvSpPr>
        <p:spPr bwMode="auto">
          <a:xfrm>
            <a:off x="303213" y="5634038"/>
            <a:ext cx="884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800"/>
              <a:t>Static electric conductivity is calculated by linear extrapolation (by 2 points) of dynamic electrical conductivity to zero frequency</a:t>
            </a:r>
            <a:endParaRPr kumimoji="0" lang="ru-RU" sz="1800"/>
          </a:p>
        </p:txBody>
      </p:sp>
      <p:pic>
        <p:nvPicPr>
          <p:cNvPr id="68619" name="Picture 5" descr="emblema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1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404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Al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, </a:t>
            </a:r>
            <a:r>
              <a:rPr lang="en-US" sz="3200" b="1" i="1" dirty="0">
                <a:solidFill>
                  <a:srgbClr val="000090"/>
                </a:solidFill>
                <a:latin typeface="Arial" charset="0"/>
              </a:rPr>
              <a:t>T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=1550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K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,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l-GR" sz="3200" b="1" i="1" dirty="0">
                <a:solidFill>
                  <a:srgbClr val="000090"/>
                </a:solidFill>
                <a:latin typeface="Arial" charset="0"/>
              </a:rPr>
              <a:t>ρ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=2</a:t>
            </a:r>
            <a:r>
              <a:rPr lang="ru-RU" sz="3200" b="1" dirty="0">
                <a:solidFill>
                  <a:srgbClr val="000090"/>
                </a:solidFill>
                <a:latin typeface="Arial" charset="0"/>
              </a:rPr>
              <a:t>.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</a:rPr>
              <a:t>23 g/cm</a:t>
            </a:r>
            <a:r>
              <a:rPr lang="ru-RU" sz="3200" b="1" baseline="30000" dirty="0">
                <a:solidFill>
                  <a:srgbClr val="000090"/>
                </a:solidFill>
                <a:latin typeface="Arial" charset="0"/>
              </a:rPr>
              <a:t>3</a:t>
            </a:r>
            <a:r>
              <a:rPr lang="ru-RU" b="1" dirty="0">
                <a:solidFill>
                  <a:srgbClr val="000090"/>
                </a:solidFill>
                <a:latin typeface="Arial" charset="0"/>
              </a:rPr>
              <a:t>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23850" y="755650"/>
            <a:ext cx="4197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Real part of electrical conductivity</a:t>
            </a:r>
            <a:endParaRPr lang="ru-RU" dirty="0" smtClean="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500563" y="755650"/>
            <a:ext cx="4643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Real part of dielectric function</a:t>
            </a:r>
            <a:endParaRPr lang="ru-RU" dirty="0" smtClean="0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0" y="508476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/>
              <a:t>256 </a:t>
            </a:r>
            <a:r>
              <a:rPr lang="en-US" sz="1400" dirty="0" smtClean="0"/>
              <a:t>atoms</a:t>
            </a:r>
            <a:r>
              <a:rPr lang="ru-RU" sz="1400" dirty="0" smtClean="0"/>
              <a:t>; </a:t>
            </a:r>
            <a:r>
              <a:rPr lang="en-US" sz="1400" dirty="0" smtClean="0"/>
              <a:t>US </a:t>
            </a:r>
            <a:r>
              <a:rPr lang="en-US" sz="1400" dirty="0" err="1" smtClean="0"/>
              <a:t>pseudopotential</a:t>
            </a:r>
            <a:r>
              <a:rPr lang="ru-RU" sz="1400" dirty="0" smtClean="0"/>
              <a:t>; 1</a:t>
            </a:r>
            <a:r>
              <a:rPr lang="en-US" sz="1400" dirty="0" smtClean="0"/>
              <a:t> k-point</a:t>
            </a:r>
            <a:r>
              <a:rPr lang="ru-RU" sz="1400" dirty="0" smtClean="0"/>
              <a:t> </a:t>
            </a:r>
            <a:r>
              <a:rPr lang="en-US" sz="1400" dirty="0" smtClean="0"/>
              <a:t>in the </a:t>
            </a:r>
            <a:r>
              <a:rPr lang="en-US" sz="1400" dirty="0" err="1" smtClean="0"/>
              <a:t>Brillouine</a:t>
            </a:r>
            <a:r>
              <a:rPr lang="en-US" sz="1400" dirty="0" smtClean="0"/>
              <a:t> zone</a:t>
            </a:r>
            <a:r>
              <a:rPr lang="ru-RU" sz="1400" dirty="0" smtClean="0"/>
              <a:t>; </a:t>
            </a:r>
            <a:r>
              <a:rPr lang="en-US" sz="1400" dirty="0" smtClean="0"/>
              <a:t>cut-off energy</a:t>
            </a:r>
            <a:r>
              <a:rPr lang="ru-RU" sz="1400" dirty="0" smtClean="0"/>
              <a:t> 200 </a:t>
            </a:r>
            <a:r>
              <a:rPr lang="en-US" sz="1400" dirty="0" err="1" smtClean="0"/>
              <a:t>eV</a:t>
            </a:r>
            <a:r>
              <a:rPr lang="ru-RU" sz="1400" dirty="0" smtClean="0"/>
              <a:t>; </a:t>
            </a:r>
            <a:endParaRPr lang="en-US" sz="1400" dirty="0" smtClean="0"/>
          </a:p>
          <a:p>
            <a:pPr algn="ctr" eaLnBrk="1" hangingPunct="1">
              <a:defRPr/>
            </a:pPr>
            <a:r>
              <a:rPr lang="ru-RU" sz="1400" dirty="0" err="1" smtClean="0"/>
              <a:t>δ</a:t>
            </a:r>
            <a:r>
              <a:rPr lang="en-US" sz="1400" dirty="0"/>
              <a:t>-function broadening</a:t>
            </a:r>
            <a:r>
              <a:rPr lang="ru-RU" sz="1400" dirty="0" smtClean="0"/>
              <a:t> 0.1 </a:t>
            </a:r>
            <a:r>
              <a:rPr lang="en-US" sz="1400" dirty="0" err="1" smtClean="0"/>
              <a:t>eV</a:t>
            </a:r>
            <a:r>
              <a:rPr lang="ru-RU" sz="1400" dirty="0" smtClean="0"/>
              <a:t>; 15 </a:t>
            </a:r>
            <a:r>
              <a:rPr lang="en-US" sz="1400" dirty="0" smtClean="0"/>
              <a:t>configurations</a:t>
            </a:r>
            <a:r>
              <a:rPr lang="ru-RU" sz="1400" dirty="0" smtClean="0"/>
              <a:t>; 1500 </a:t>
            </a:r>
            <a:r>
              <a:rPr lang="en-US" sz="1400" dirty="0" smtClean="0"/>
              <a:t>steps</a:t>
            </a:r>
            <a:r>
              <a:rPr lang="ru-RU" sz="1400" dirty="0" smtClean="0"/>
              <a:t>; 1 </a:t>
            </a:r>
            <a:r>
              <a:rPr lang="en-US" sz="1400" dirty="0" smtClean="0"/>
              <a:t>step</a:t>
            </a:r>
            <a:r>
              <a:rPr lang="ru-RU" sz="1400" dirty="0" smtClean="0"/>
              <a:t> – 2 </a:t>
            </a:r>
            <a:r>
              <a:rPr lang="en-US" sz="1400" dirty="0" err="1" smtClean="0"/>
              <a:t>fs</a:t>
            </a:r>
            <a:endParaRPr lang="ru-RU" sz="1400" dirty="0" smtClean="0"/>
          </a:p>
          <a:p>
            <a:pPr algn="ctr" eaLnBrk="1" hangingPunct="1">
              <a:defRPr/>
            </a:pPr>
            <a:endParaRPr lang="ru-RU" sz="1400" dirty="0" smtClean="0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0" y="5724525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In liquid phase the dependence of electrical conductivity is </a:t>
            </a:r>
            <a:r>
              <a:rPr lang="en-US" dirty="0" err="1"/>
              <a:t>Drude</a:t>
            </a:r>
            <a:r>
              <a:rPr lang="en-US" dirty="0"/>
              <a:t>-like.</a:t>
            </a:r>
            <a:r>
              <a:rPr lang="ru-RU" dirty="0"/>
              <a:t> </a:t>
            </a:r>
            <a:endParaRPr lang="en-US" dirty="0"/>
          </a:p>
          <a:p>
            <a:pPr algn="ctr">
              <a:defRPr/>
            </a:pPr>
            <a:r>
              <a:rPr lang="en-US" dirty="0"/>
              <a:t>The agreement with reference data is good</a:t>
            </a:r>
            <a:endParaRPr lang="ru-RU" dirty="0"/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5737225" y="6583363"/>
            <a:ext cx="3406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Krishnan et al., Phys. Rev. B, </a:t>
            </a:r>
            <a:r>
              <a:rPr lang="en-US" sz="1200" b="1" dirty="0" smtClean="0"/>
              <a:t>47</a:t>
            </a:r>
            <a:r>
              <a:rPr lang="en-US" sz="1200" dirty="0" smtClean="0"/>
              <a:t>, 11 780 (1993)</a:t>
            </a:r>
            <a:endParaRPr lang="ru-RU" sz="1200" dirty="0" smtClean="0"/>
          </a:p>
        </p:txBody>
      </p:sp>
      <p:pic>
        <p:nvPicPr>
          <p:cNvPr id="76807" name="Picture 13" descr="Reepsilon_Al_1550K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4275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4" descr="Resigma_Al_1550K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0056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5" descr="emble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36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7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0"/>
            <a:ext cx="8785225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rgbClr val="3668C4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Al, 1000 K – 10000 K, </a:t>
            </a:r>
            <a:r>
              <a:rPr lang="el-GR" sz="3200" b="1" dirty="0" smtClean="0">
                <a:solidFill>
                  <a:srgbClr val="000090"/>
                </a:solidFill>
                <a:latin typeface="Arial" charset="0"/>
              </a:rPr>
              <a:t>ρ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 = 2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.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35 g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/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cm</a:t>
            </a:r>
            <a:r>
              <a:rPr lang="ru-RU" sz="3200" b="1" baseline="30000" dirty="0" smtClean="0">
                <a:solidFill>
                  <a:srgbClr val="000090"/>
                </a:solidFill>
                <a:latin typeface="Arial" charset="0"/>
              </a:rPr>
              <a:t>3</a:t>
            </a:r>
            <a:endParaRPr lang="el-GR" sz="3200" b="1" baseline="30000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3" name="Picture 4" descr="A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571"/>
            <a:ext cx="4643438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46309"/>
            <a:ext cx="4932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Static electrical conductivity</a:t>
            </a:r>
            <a:endParaRPr lang="ru-RU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72396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Thermoelectric correction is not more than </a:t>
            </a:r>
            <a:r>
              <a:rPr lang="ru-RU" dirty="0" smtClean="0"/>
              <a:t>2</a:t>
            </a:r>
            <a:r>
              <a:rPr lang="en-US" dirty="0"/>
              <a:t>% </a:t>
            </a:r>
            <a:r>
              <a:rPr lang="en-US" dirty="0" smtClean="0"/>
              <a:t>at </a:t>
            </a:r>
            <a:r>
              <a:rPr lang="en-US" i="1" dirty="0" smtClean="0"/>
              <a:t>T</a:t>
            </a:r>
            <a:r>
              <a:rPr lang="en-US" dirty="0" smtClean="0"/>
              <a:t> &lt; 10 </a:t>
            </a:r>
            <a:r>
              <a:rPr lang="en-US" dirty="0" err="1" smtClean="0"/>
              <a:t>kK</a:t>
            </a:r>
            <a:endParaRPr lang="ru-RU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84999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/>
              <a:t>256 </a:t>
            </a:r>
            <a:r>
              <a:rPr lang="en-US" sz="1400" dirty="0" err="1" smtClean="0"/>
              <a:t>atmos</a:t>
            </a:r>
            <a:r>
              <a:rPr lang="ru-RU" sz="1400" dirty="0" smtClean="0"/>
              <a:t>; </a:t>
            </a:r>
            <a:r>
              <a:rPr lang="en-US" sz="1400" dirty="0"/>
              <a:t>US </a:t>
            </a:r>
            <a:r>
              <a:rPr lang="en-US" sz="1400" dirty="0" err="1"/>
              <a:t>pseudopotential</a:t>
            </a:r>
            <a:r>
              <a:rPr lang="ru-RU" sz="1400" dirty="0"/>
              <a:t>; 1 </a:t>
            </a:r>
            <a:r>
              <a:rPr lang="en-US" sz="1400" dirty="0"/>
              <a:t>k</a:t>
            </a:r>
            <a:r>
              <a:rPr lang="en-US" sz="1400" dirty="0" smtClean="0"/>
              <a:t>-point</a:t>
            </a:r>
            <a:r>
              <a:rPr lang="ru-RU" sz="1400" dirty="0" smtClean="0"/>
              <a:t> </a:t>
            </a:r>
            <a:r>
              <a:rPr lang="en-US" sz="1400" dirty="0" smtClean="0"/>
              <a:t>in the </a:t>
            </a:r>
            <a:r>
              <a:rPr lang="en-US" sz="1400" dirty="0" err="1" smtClean="0"/>
              <a:t>Brillouin</a:t>
            </a:r>
            <a:r>
              <a:rPr lang="en-US" sz="1400" dirty="0" smtClean="0"/>
              <a:t> zone</a:t>
            </a:r>
            <a:r>
              <a:rPr lang="ru-RU" sz="1400" dirty="0" smtClean="0"/>
              <a:t>; </a:t>
            </a:r>
            <a:r>
              <a:rPr lang="en-US" sz="1400" dirty="0" smtClean="0"/>
              <a:t>energy cut-off</a:t>
            </a:r>
            <a:r>
              <a:rPr lang="ru-RU" sz="1400" dirty="0" smtClean="0"/>
              <a:t> </a:t>
            </a:r>
            <a:r>
              <a:rPr lang="ru-RU" sz="1400" dirty="0"/>
              <a:t>200 </a:t>
            </a:r>
            <a:r>
              <a:rPr lang="en-US" sz="1400" dirty="0" err="1" smtClean="0"/>
              <a:t>eV</a:t>
            </a:r>
            <a:r>
              <a:rPr lang="ru-RU" sz="1400" dirty="0" smtClean="0"/>
              <a:t>; </a:t>
            </a:r>
            <a:r>
              <a:rPr lang="ru-RU" sz="1400" dirty="0" err="1" smtClean="0"/>
              <a:t>δ</a:t>
            </a:r>
            <a:r>
              <a:rPr lang="en-US" sz="1400" dirty="0" smtClean="0"/>
              <a:t>-function broadening </a:t>
            </a:r>
            <a:r>
              <a:rPr lang="ru-RU" sz="1400" dirty="0" smtClean="0"/>
              <a:t>0.07</a:t>
            </a:r>
            <a:r>
              <a:rPr lang="en-US" sz="1400" dirty="0" smtClean="0"/>
              <a:t> </a:t>
            </a:r>
            <a:r>
              <a:rPr lang="en-US" sz="1400" dirty="0" err="1" smtClean="0"/>
              <a:t>eV</a:t>
            </a:r>
            <a:r>
              <a:rPr lang="ru-RU" sz="1400" dirty="0" smtClean="0"/>
              <a:t> </a:t>
            </a:r>
            <a:r>
              <a:rPr lang="ru-RU" sz="1400" dirty="0"/>
              <a:t>- 0.1 </a:t>
            </a:r>
            <a:r>
              <a:rPr lang="en-US" sz="1400" dirty="0" err="1" smtClean="0"/>
              <a:t>eV</a:t>
            </a:r>
            <a:r>
              <a:rPr lang="ru-RU" sz="1400" dirty="0" smtClean="0"/>
              <a:t> </a:t>
            </a:r>
            <a:r>
              <a:rPr lang="ru-RU" sz="1400" dirty="0"/>
              <a:t>; 15 </a:t>
            </a:r>
            <a:r>
              <a:rPr lang="en-US" sz="1400" dirty="0" smtClean="0"/>
              <a:t>configurations</a:t>
            </a:r>
            <a:r>
              <a:rPr lang="ru-RU" sz="1400" dirty="0" smtClean="0"/>
              <a:t>; </a:t>
            </a:r>
            <a:r>
              <a:rPr lang="ru-RU" sz="1400" dirty="0"/>
              <a:t>1500 </a:t>
            </a:r>
            <a:r>
              <a:rPr lang="en-US" sz="1400" dirty="0" smtClean="0"/>
              <a:t>steps</a:t>
            </a:r>
            <a:r>
              <a:rPr lang="ru-RU" sz="1400" dirty="0" smtClean="0"/>
              <a:t>; </a:t>
            </a:r>
            <a:r>
              <a:rPr lang="ru-RU" sz="1400" dirty="0"/>
              <a:t>1 </a:t>
            </a:r>
            <a:r>
              <a:rPr lang="en-US" sz="1400" dirty="0" smtClean="0"/>
              <a:t>step</a:t>
            </a:r>
            <a:r>
              <a:rPr lang="ru-RU" sz="1400" dirty="0" smtClean="0"/>
              <a:t> </a:t>
            </a:r>
            <a:r>
              <a:rPr lang="ru-RU" sz="1400" dirty="0"/>
              <a:t>– 2 </a:t>
            </a:r>
            <a:r>
              <a:rPr lang="en-US" sz="1400" dirty="0" err="1" smtClean="0"/>
              <a:t>fs</a:t>
            </a:r>
            <a:endParaRPr lang="ru-RU" sz="14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89463" y="6400800"/>
            <a:ext cx="455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Recoules and Crocombette, Phys. Rev. B, </a:t>
            </a:r>
            <a:r>
              <a:rPr lang="en-US" sz="1200" b="1"/>
              <a:t>72</a:t>
            </a:r>
            <a:r>
              <a:rPr lang="en-US" sz="1200"/>
              <a:t>, 104202 (2005)</a:t>
            </a:r>
          </a:p>
          <a:p>
            <a:r>
              <a:rPr lang="en-US" sz="1200"/>
              <a:t>Rhim and Ishikawa, Rev. Sci. Instrum., </a:t>
            </a:r>
            <a:r>
              <a:rPr lang="en-US" sz="1200" b="1"/>
              <a:t>69</a:t>
            </a:r>
            <a:r>
              <a:rPr lang="en-US" sz="1200"/>
              <a:t>, 10, </a:t>
            </a:r>
            <a:r>
              <a:rPr lang="ru-RU" sz="1200"/>
              <a:t>3628</a:t>
            </a:r>
            <a:r>
              <a:rPr lang="en-US" sz="1200"/>
              <a:t>-</a:t>
            </a:r>
            <a:r>
              <a:rPr lang="ru-RU" sz="1200"/>
              <a:t>3633</a:t>
            </a:r>
            <a:r>
              <a:rPr lang="en-US" sz="1200"/>
              <a:t> (1998)</a:t>
            </a:r>
            <a:endParaRPr lang="ru-RU" sz="1200"/>
          </a:p>
        </p:txBody>
      </p:sp>
      <p:sp>
        <p:nvSpPr>
          <p:cNvPr id="10" name="TextBox 9"/>
          <p:cNvSpPr txBox="1"/>
          <p:nvPr/>
        </p:nvSpPr>
        <p:spPr>
          <a:xfrm>
            <a:off x="1979712" y="2276872"/>
            <a:ext cx="134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108 particles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996952"/>
            <a:ext cx="134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256 particles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475656" y="2564904"/>
            <a:ext cx="57606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843808" y="3356992"/>
            <a:ext cx="288032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643438" y="746309"/>
            <a:ext cx="4500562" cy="4160837"/>
            <a:chOff x="4643438" y="746309"/>
            <a:chExt cx="4500562" cy="4160837"/>
          </a:xfrm>
        </p:grpSpPr>
        <p:pic>
          <p:nvPicPr>
            <p:cNvPr id="4" name="Picture 5" descr="Al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1322571"/>
              <a:ext cx="4500562" cy="358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148263" y="746309"/>
              <a:ext cx="3708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Thermal conductivity coefficient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6136" y="1988840"/>
              <a:ext cx="1348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108 particles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732240" y="2276872"/>
              <a:ext cx="648072" cy="5760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292080" y="2492896"/>
              <a:ext cx="1348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256 particles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156176" y="2852936"/>
              <a:ext cx="432048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86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rgbClr val="3668C4"/>
                </a:solidFill>
                <a:latin typeface="+mj-lt"/>
                <a:ea typeface="Arial" charset="0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3668C4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668C4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Al, 1000 K – 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2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0000 K,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2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.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35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-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2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.70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 g</a:t>
            </a:r>
            <a:r>
              <a:rPr lang="ru-RU" sz="3200" b="1" dirty="0" smtClean="0">
                <a:solidFill>
                  <a:srgbClr val="000090"/>
                </a:solidFill>
                <a:latin typeface="Arial" charset="0"/>
              </a:rPr>
              <a:t>/</a:t>
            </a:r>
            <a:r>
              <a:rPr lang="en-US" sz="3200" b="1" dirty="0" smtClean="0">
                <a:solidFill>
                  <a:srgbClr val="000090"/>
                </a:solidFill>
                <a:latin typeface="Arial" charset="0"/>
              </a:rPr>
              <a:t>cm</a:t>
            </a:r>
            <a:r>
              <a:rPr lang="ru-RU" sz="3200" b="1" baseline="30000" dirty="0" smtClean="0">
                <a:solidFill>
                  <a:srgbClr val="000090"/>
                </a:solidFill>
                <a:latin typeface="Arial" charset="0"/>
              </a:rPr>
              <a:t>3</a:t>
            </a:r>
            <a:endParaRPr lang="ru-RU" sz="3200" b="1" baseline="30000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3" name="Picture 4" descr="A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5720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620713"/>
            <a:ext cx="3995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/>
              <a:t>Dependence of Lorentz number</a:t>
            </a:r>
          </a:p>
          <a:p>
            <a:pPr algn="ctr"/>
            <a:r>
              <a:rPr lang="en-US" dirty="0" smtClean="0"/>
              <a:t> on temperature</a:t>
            </a:r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9418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/>
              <a:t>256 </a:t>
            </a:r>
            <a:r>
              <a:rPr lang="en-US" sz="1400" dirty="0" smtClean="0"/>
              <a:t>atoms</a:t>
            </a:r>
            <a:r>
              <a:rPr lang="ru-RU" sz="1400" dirty="0" smtClean="0"/>
              <a:t>; </a:t>
            </a:r>
            <a:r>
              <a:rPr lang="en-US" sz="1400" dirty="0"/>
              <a:t>US </a:t>
            </a:r>
            <a:r>
              <a:rPr lang="en-US" sz="1400" dirty="0" err="1"/>
              <a:t>pseudopotential</a:t>
            </a:r>
            <a:r>
              <a:rPr lang="ru-RU" sz="1400" dirty="0"/>
              <a:t>; 1 </a:t>
            </a:r>
            <a:r>
              <a:rPr lang="en-US" sz="1400" dirty="0"/>
              <a:t>k</a:t>
            </a:r>
            <a:r>
              <a:rPr lang="en-US" sz="1400" dirty="0" smtClean="0"/>
              <a:t>-point</a:t>
            </a:r>
            <a:r>
              <a:rPr lang="ru-RU" sz="1400" dirty="0" smtClean="0"/>
              <a:t> </a:t>
            </a:r>
            <a:r>
              <a:rPr lang="en-US" sz="1400" dirty="0" smtClean="0"/>
              <a:t>in the </a:t>
            </a:r>
            <a:r>
              <a:rPr lang="en-US" sz="1400" dirty="0" err="1" smtClean="0"/>
              <a:t>Brillouin</a:t>
            </a:r>
            <a:r>
              <a:rPr lang="en-US" sz="1400" dirty="0" smtClean="0"/>
              <a:t> zone</a:t>
            </a:r>
            <a:r>
              <a:rPr lang="ru-RU" sz="1400" dirty="0" smtClean="0"/>
              <a:t>; </a:t>
            </a:r>
            <a:r>
              <a:rPr lang="en-US" sz="1400" dirty="0" smtClean="0"/>
              <a:t>energy cut-off</a:t>
            </a:r>
            <a:r>
              <a:rPr lang="ru-RU" sz="1400" dirty="0" smtClean="0"/>
              <a:t> </a:t>
            </a:r>
            <a:r>
              <a:rPr lang="ru-RU" sz="1400" dirty="0"/>
              <a:t>200 </a:t>
            </a:r>
            <a:r>
              <a:rPr lang="en-US" sz="1400" dirty="0" err="1" smtClean="0"/>
              <a:t>eV</a:t>
            </a:r>
            <a:r>
              <a:rPr lang="ru-RU" sz="1400" dirty="0"/>
              <a:t>; </a:t>
            </a:r>
            <a:r>
              <a:rPr lang="ru-RU" sz="1400" dirty="0" err="1"/>
              <a:t>δ</a:t>
            </a:r>
            <a:r>
              <a:rPr lang="en-US" sz="1400" dirty="0"/>
              <a:t>-function broadening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algn="ctr"/>
            <a:r>
              <a:rPr lang="ru-RU" sz="1400" dirty="0" smtClean="0"/>
              <a:t>0.07</a:t>
            </a:r>
            <a:r>
              <a:rPr lang="en-US" sz="1400" dirty="0" smtClean="0"/>
              <a:t> </a:t>
            </a:r>
            <a:r>
              <a:rPr lang="en-US" sz="1400" dirty="0" err="1" smtClean="0"/>
              <a:t>eV</a:t>
            </a:r>
            <a:r>
              <a:rPr lang="ru-RU" sz="1400" dirty="0" smtClean="0"/>
              <a:t> </a:t>
            </a:r>
            <a:r>
              <a:rPr lang="ru-RU" sz="1400" dirty="0"/>
              <a:t>- 0.1 </a:t>
            </a:r>
            <a:r>
              <a:rPr lang="en-US" sz="1400" dirty="0" err="1" smtClean="0"/>
              <a:t>eV</a:t>
            </a:r>
            <a:r>
              <a:rPr lang="ru-RU" sz="1400" dirty="0" smtClean="0"/>
              <a:t>; </a:t>
            </a:r>
            <a:r>
              <a:rPr lang="ru-RU" sz="1400" dirty="0"/>
              <a:t>15 </a:t>
            </a:r>
            <a:r>
              <a:rPr lang="en-US" sz="1400" dirty="0" smtClean="0"/>
              <a:t>configurations</a:t>
            </a:r>
            <a:r>
              <a:rPr lang="ru-RU" sz="1400" dirty="0" smtClean="0"/>
              <a:t>; </a:t>
            </a:r>
            <a:r>
              <a:rPr lang="ru-RU" sz="1400" dirty="0"/>
              <a:t>1500 </a:t>
            </a:r>
            <a:r>
              <a:rPr lang="en-US" sz="1400" dirty="0" smtClean="0"/>
              <a:t>steps</a:t>
            </a:r>
            <a:r>
              <a:rPr lang="ru-RU" sz="1400" dirty="0" smtClean="0"/>
              <a:t>; </a:t>
            </a:r>
            <a:r>
              <a:rPr lang="ru-RU" sz="1400" dirty="0"/>
              <a:t>1 </a:t>
            </a:r>
            <a:r>
              <a:rPr lang="en-US" sz="1400" dirty="0" smtClean="0"/>
              <a:t>step</a:t>
            </a:r>
            <a:r>
              <a:rPr lang="ru-RU" sz="1400" dirty="0" smtClean="0"/>
              <a:t> </a:t>
            </a:r>
            <a:r>
              <a:rPr lang="ru-RU" sz="1400" dirty="0"/>
              <a:t>– 2 </a:t>
            </a:r>
            <a:r>
              <a:rPr lang="en-US" sz="1400" dirty="0" err="1" smtClean="0"/>
              <a:t>fs</a:t>
            </a:r>
            <a:endParaRPr lang="ru-RU" sz="1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445125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Distinction of Lorentz number from the ideal value is about </a:t>
            </a:r>
            <a:r>
              <a:rPr lang="ru-RU" dirty="0" smtClean="0"/>
              <a:t>20%</a:t>
            </a:r>
            <a:r>
              <a:rPr lang="ru-RU" dirty="0"/>
              <a:t>. </a:t>
            </a:r>
            <a:endParaRPr lang="en-US" dirty="0" smtClean="0"/>
          </a:p>
          <a:p>
            <a:pPr algn="ctr"/>
            <a:r>
              <a:rPr lang="en-US" dirty="0" smtClean="0"/>
              <a:t>Thermoelectric correction is substantial only at </a:t>
            </a:r>
            <a:r>
              <a:rPr lang="ru-RU" dirty="0" smtClean="0"/>
              <a:t> 20</a:t>
            </a:r>
            <a:r>
              <a:rPr lang="en-US" dirty="0" smtClean="0"/>
              <a:t> </a:t>
            </a:r>
            <a:r>
              <a:rPr lang="en-US" dirty="0" err="1" smtClean="0"/>
              <a:t>kK</a:t>
            </a:r>
            <a:r>
              <a:rPr lang="ru-RU" dirty="0" smtClean="0"/>
              <a:t> (</a:t>
            </a:r>
            <a:r>
              <a:rPr lang="ru-RU" dirty="0"/>
              <a:t>10%).</a:t>
            </a:r>
          </a:p>
          <a:p>
            <a:pPr algn="ctr"/>
            <a:endParaRPr lang="ru-RU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27588" y="6583363"/>
            <a:ext cx="4316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Recoules and Crocombette, Phys. Rev. B, </a:t>
            </a:r>
            <a:r>
              <a:rPr lang="en-US" sz="1200" b="1"/>
              <a:t>72</a:t>
            </a:r>
            <a:r>
              <a:rPr lang="en-US" sz="1200"/>
              <a:t>, 104202 (2005)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555875" y="4076700"/>
            <a:ext cx="172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 </a:t>
            </a:r>
            <a:r>
              <a:rPr lang="el-GR"/>
              <a:t>ρ</a:t>
            </a:r>
            <a:r>
              <a:rPr lang="en-US"/>
              <a:t>=2.</a:t>
            </a:r>
            <a:r>
              <a:rPr lang="ru-RU"/>
              <a:t>35</a:t>
            </a:r>
            <a:r>
              <a:rPr lang="en-US"/>
              <a:t> </a:t>
            </a:r>
            <a:r>
              <a:rPr lang="ru-RU"/>
              <a:t>г/см</a:t>
            </a:r>
            <a:r>
              <a:rPr lang="ru-RU" baseline="30000"/>
              <a:t>3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572000" y="620713"/>
            <a:ext cx="4572000" cy="4346575"/>
            <a:chOff x="4572000" y="620713"/>
            <a:chExt cx="4572000" cy="4346575"/>
          </a:xfrm>
        </p:grpSpPr>
        <p:pic>
          <p:nvPicPr>
            <p:cNvPr id="8" name="Picture 9" descr="K v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84313"/>
              <a:ext cx="4572000" cy="348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076825" y="620713"/>
              <a:ext cx="4067175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Thermal conductivity and Onsager </a:t>
              </a:r>
              <a:r>
                <a:rPr lang="ru-RU" dirty="0" smtClean="0"/>
                <a:t> </a:t>
              </a:r>
              <a:r>
                <a:rPr lang="en-US" i="1" dirty="0" smtClean="0">
                  <a:latin typeface="Euclid Math One" charset="0"/>
                </a:rPr>
                <a:t>L</a:t>
              </a:r>
              <a:r>
                <a:rPr lang="en-US" baseline="-25000" dirty="0" smtClean="0"/>
                <a:t>22</a:t>
              </a:r>
              <a:r>
                <a:rPr lang="en-US" dirty="0" smtClean="0"/>
                <a:t> coefficient, temperature dependence </a:t>
              </a:r>
              <a:endParaRPr lang="ru-RU" dirty="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235825" y="4076700"/>
              <a:ext cx="17256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Al </a:t>
              </a:r>
              <a:r>
                <a:rPr lang="el-GR"/>
                <a:t>ρ</a:t>
              </a:r>
              <a:r>
                <a:rPr lang="en-US"/>
                <a:t>=2.</a:t>
              </a:r>
              <a:r>
                <a:rPr lang="ru-RU"/>
                <a:t>70</a:t>
              </a:r>
              <a:r>
                <a:rPr lang="en-US"/>
                <a:t> </a:t>
              </a:r>
              <a:r>
                <a:rPr lang="ru-RU"/>
                <a:t>г/см</a:t>
              </a:r>
              <a:r>
                <a:rPr lang="ru-RU" baseline="30000"/>
                <a:t>3</a:t>
              </a:r>
              <a:endParaRPr lang="el-GR" baseline="30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2120" y="1556792"/>
              <a:ext cx="177564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Thermoelectric</a:t>
              </a:r>
            </a:p>
            <a:p>
              <a:r>
                <a:rPr lang="en-US" sz="1600" dirty="0" smtClean="0"/>
                <a:t>Correction, ~10%</a:t>
              </a:r>
              <a:endParaRPr lang="ru-RU" sz="16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164288" y="1772816"/>
              <a:ext cx="1728192" cy="1440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7" name="Picture 5" descr="emblem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7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0309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Beyond DFT and Mean Atom: Path Integral Monte Carlo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and Wigner Dynamics </a:t>
            </a:r>
            <a:endParaRPr lang="ru-RU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Extreme States of Matter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13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Kirzhnits</a:t>
            </a:r>
            <a:r>
              <a:rPr lang="en-US" sz="2800" dirty="0" smtClean="0"/>
              <a:t> D.A., Phys. </a:t>
            </a:r>
            <a:r>
              <a:rPr lang="en-US" sz="2800" dirty="0" err="1" smtClean="0"/>
              <a:t>Usp</a:t>
            </a:r>
            <a:r>
              <a:rPr lang="en-US" sz="2800" dirty="0" smtClean="0"/>
              <a:t>., 1971</a:t>
            </a:r>
          </a:p>
          <a:p>
            <a:r>
              <a:rPr lang="en-US" sz="2800" dirty="0" smtClean="0"/>
              <a:t>Atomic system of units:</a:t>
            </a:r>
          </a:p>
          <a:p>
            <a:pPr lvl="1"/>
            <a:r>
              <a:rPr lang="en-US" i="1" dirty="0" smtClean="0"/>
              <a:t>      m</a:t>
            </a:r>
            <a:r>
              <a:rPr lang="en-US" i="1" baseline="-25000" dirty="0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ru-RU" i="1" dirty="0" err="1" smtClean="0"/>
              <a:t>ħ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a</a:t>
            </a:r>
            <a:r>
              <a:rPr lang="en-US" baseline="-25000" dirty="0" smtClean="0"/>
              <a:t>0 </a:t>
            </a:r>
            <a:r>
              <a:rPr lang="en-US" dirty="0" smtClean="0"/>
              <a:t>= 1</a:t>
            </a:r>
          </a:p>
          <a:p>
            <a:r>
              <a:rPr lang="en-US" sz="2800" dirty="0" smtClean="0"/>
              <a:t>Extreme States of Matter (</a:t>
            </a:r>
            <a:r>
              <a:rPr lang="en-US" sz="2800" dirty="0" err="1" smtClean="0"/>
              <a:t>Kalitkin</a:t>
            </a:r>
            <a:r>
              <a:rPr lang="en-US" sz="2800" dirty="0" smtClean="0"/>
              <a:t> N.N.)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r>
              <a:rPr lang="en-US" sz="2800" dirty="0" smtClean="0"/>
              <a:t>Hypervelocity impact, laser, electronic, ionic beams,</a:t>
            </a:r>
            <a:br>
              <a:rPr lang="en-US" sz="2800" dirty="0" smtClean="0"/>
            </a:br>
            <a:r>
              <a:rPr lang="en-US" sz="2800" dirty="0" smtClean="0"/>
              <a:t>powerful electric current </a:t>
            </a:r>
            <a:r>
              <a:rPr lang="en-US" sz="2800" dirty="0" smtClean="0"/>
              <a:t>pulse etc</a:t>
            </a:r>
            <a:r>
              <a:rPr lang="en-US" sz="2800" dirty="0" smtClean="0"/>
              <a:t>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23001"/>
              </p:ext>
            </p:extLst>
          </p:nvPr>
        </p:nvGraphicFramePr>
        <p:xfrm>
          <a:off x="1377423" y="3723840"/>
          <a:ext cx="3268661" cy="50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Сормула" r:id="rId3" imgW="1727200" imgH="266700" progId="Equation.3">
                  <p:embed/>
                </p:oleObj>
              </mc:Choice>
              <mc:Fallback>
                <p:oleObj name="Сормула" r:id="rId3" imgW="1727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7423" y="3723840"/>
                        <a:ext cx="3268661" cy="504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90082"/>
              </p:ext>
            </p:extLst>
          </p:nvPr>
        </p:nvGraphicFramePr>
        <p:xfrm>
          <a:off x="1377423" y="4218290"/>
          <a:ext cx="27400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Сормула" r:id="rId5" imgW="1447800" imgH="266700" progId="Equation.3">
                  <p:embed/>
                </p:oleObj>
              </mc:Choice>
              <mc:Fallback>
                <p:oleObj name="Сормула" r:id="rId5" imgW="1447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7423" y="4218290"/>
                        <a:ext cx="27400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32983"/>
              </p:ext>
            </p:extLst>
          </p:nvPr>
        </p:nvGraphicFramePr>
        <p:xfrm>
          <a:off x="1380070" y="4717823"/>
          <a:ext cx="25003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Сормула" r:id="rId7" imgW="1320800" imgH="266700" progId="Equation.3">
                  <p:embed/>
                </p:oleObj>
              </mc:Choice>
              <mc:Fallback>
                <p:oleObj name="Сормула" r:id="rId7" imgW="1320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0070" y="4717823"/>
                        <a:ext cx="250031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8" name="Picture 5" descr="emblema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27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0" y="0"/>
            <a:ext cx="9136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PATH INTEGRAL</a:t>
            </a:r>
            <a:r>
              <a:rPr lang="ru-RU" sz="3200" b="1" dirty="0">
                <a:solidFill>
                  <a:srgbClr val="000090"/>
                </a:solidFill>
              </a:rPr>
              <a:t> MONTE-CARLO METHOD</a:t>
            </a:r>
          </a:p>
          <a:p>
            <a:pPr algn="ctr"/>
            <a:r>
              <a:rPr lang="ru-RU" b="1" dirty="0" err="1">
                <a:solidFill>
                  <a:srgbClr val="000090"/>
                </a:solidFill>
              </a:rPr>
              <a:t>for</a:t>
            </a:r>
            <a:r>
              <a:rPr lang="ru-RU" b="1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degenerate </a:t>
            </a:r>
            <a:r>
              <a:rPr lang="ru-RU" b="1" dirty="0" err="1">
                <a:solidFill>
                  <a:srgbClr val="000090"/>
                </a:solidFill>
              </a:rPr>
              <a:t>hydrogen</a:t>
            </a:r>
            <a:r>
              <a:rPr lang="ru-RU" b="1" dirty="0">
                <a:solidFill>
                  <a:srgbClr val="000090"/>
                </a:solidFill>
              </a:rPr>
              <a:t> </a:t>
            </a:r>
            <a:r>
              <a:rPr lang="ru-RU" b="1" dirty="0" err="1">
                <a:solidFill>
                  <a:srgbClr val="000090"/>
                </a:solidFill>
              </a:rPr>
              <a:t>plasma</a:t>
            </a:r>
            <a:endParaRPr lang="ru-RU" b="1" dirty="0">
              <a:solidFill>
                <a:srgbClr val="000090"/>
              </a:solidFill>
            </a:endParaRPr>
          </a:p>
          <a:p>
            <a:pPr algn="ctr"/>
            <a:r>
              <a:rPr lang="ru-RU" sz="2200" b="1" dirty="0">
                <a:solidFill>
                  <a:srgbClr val="000090"/>
                </a:solidFill>
              </a:rPr>
              <a:t>(</a:t>
            </a:r>
            <a:r>
              <a:rPr lang="ru-RU" sz="2200" b="1" i="1" dirty="0" err="1">
                <a:solidFill>
                  <a:srgbClr val="000090"/>
                </a:solidFill>
              </a:rPr>
              <a:t>V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M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Zamalin</a:t>
            </a:r>
            <a:r>
              <a:rPr lang="ru-RU" sz="2200" b="1" i="1" dirty="0">
                <a:solidFill>
                  <a:srgbClr val="000090"/>
                </a:solidFill>
              </a:rPr>
              <a:t>, </a:t>
            </a:r>
            <a:r>
              <a:rPr lang="ru-RU" sz="2200" b="1" i="1" dirty="0" err="1">
                <a:solidFill>
                  <a:srgbClr val="000090"/>
                </a:solidFill>
              </a:rPr>
              <a:t>G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E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Norman</a:t>
            </a:r>
            <a:r>
              <a:rPr lang="ru-RU" sz="2200" b="1" i="1" dirty="0">
                <a:solidFill>
                  <a:srgbClr val="000090"/>
                </a:solidFill>
              </a:rPr>
              <a:t>, </a:t>
            </a:r>
            <a:r>
              <a:rPr lang="ru-RU" sz="2200" b="1" i="1" dirty="0" err="1">
                <a:solidFill>
                  <a:srgbClr val="000090"/>
                </a:solidFill>
              </a:rPr>
              <a:t>V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S</a:t>
            </a:r>
            <a:r>
              <a:rPr lang="ru-RU" sz="2200" b="1" i="1" dirty="0">
                <a:solidFill>
                  <a:srgbClr val="000090"/>
                </a:solidFill>
              </a:rPr>
              <a:t>. </a:t>
            </a:r>
            <a:r>
              <a:rPr lang="ru-RU" sz="2200" b="1" i="1" dirty="0" err="1">
                <a:solidFill>
                  <a:srgbClr val="000090"/>
                </a:solidFill>
              </a:rPr>
              <a:t>Filinov</a:t>
            </a:r>
            <a:r>
              <a:rPr lang="ru-RU" sz="2200" b="1" i="1" dirty="0">
                <a:solidFill>
                  <a:srgbClr val="000090"/>
                </a:solidFill>
              </a:rPr>
              <a:t>, </a:t>
            </a:r>
            <a:r>
              <a:rPr lang="en-US" sz="2200" b="1" i="1" dirty="0">
                <a:solidFill>
                  <a:srgbClr val="000090"/>
                </a:solidFill>
              </a:rPr>
              <a:t>1973-</a:t>
            </a:r>
            <a:r>
              <a:rPr lang="ru-RU" sz="2200" b="1" i="1" dirty="0">
                <a:solidFill>
                  <a:srgbClr val="000090"/>
                </a:solidFill>
              </a:rPr>
              <a:t>1977</a:t>
            </a:r>
            <a:r>
              <a:rPr lang="ru-RU" sz="2200" b="1" dirty="0">
                <a:solidFill>
                  <a:srgbClr val="000090"/>
                </a:solidFill>
              </a:rPr>
              <a:t>)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07963" y="1416050"/>
            <a:ext cx="67960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 Binary mixture of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e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quantum electrons,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                              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i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classical protons</a:t>
            </a:r>
          </a:p>
        </p:txBody>
      </p:sp>
      <p:grpSp>
        <p:nvGrpSpPr>
          <p:cNvPr id="143364" name="Group 4"/>
          <p:cNvGrpSpPr>
            <a:grpSpLocks/>
          </p:cNvGrpSpPr>
          <p:nvPr/>
        </p:nvGrpSpPr>
        <p:grpSpPr bwMode="auto">
          <a:xfrm>
            <a:off x="241300" y="2416175"/>
            <a:ext cx="6807200" cy="1957388"/>
            <a:chOff x="152" y="1480"/>
            <a:chExt cx="4288" cy="1233"/>
          </a:xfrm>
        </p:grpSpPr>
        <p:graphicFrame>
          <p:nvGraphicFramePr>
            <p:cNvPr id="143365" name="Object 5"/>
            <p:cNvGraphicFramePr>
              <a:graphicFrameLocks noChangeAspect="1"/>
            </p:cNvGraphicFramePr>
            <p:nvPr/>
          </p:nvGraphicFramePr>
          <p:xfrm>
            <a:off x="885" y="1818"/>
            <a:ext cx="3265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6" name="Формула" r:id="rId3" imgW="2247840" imgH="215640" progId="Equation.3">
                    <p:embed/>
                  </p:oleObj>
                </mc:Choice>
                <mc:Fallback>
                  <p:oleObj name="Формула" r:id="rId3" imgW="2247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1818"/>
                          <a:ext cx="3265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152" y="1480"/>
              <a:ext cx="1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>
                  <a:solidFill>
                    <a:schemeClr val="tx2"/>
                  </a:solidFill>
                </a:rPr>
                <a:t> Partition function:</a:t>
              </a:r>
              <a:endParaRPr lang="en-US" i="1">
                <a:solidFill>
                  <a:schemeClr val="tx2"/>
                </a:solidFill>
              </a:endParaRPr>
            </a:p>
          </p:txBody>
        </p:sp>
        <p:graphicFrame>
          <p:nvGraphicFramePr>
            <p:cNvPr id="14336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06926"/>
                </p:ext>
              </p:extLst>
            </p:nvPr>
          </p:nvGraphicFramePr>
          <p:xfrm>
            <a:off x="1168" y="2161"/>
            <a:ext cx="3272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7" name="Equation" r:id="rId5" imgW="2260600" imgH="381000" progId="Equation.DSMT4">
                    <p:embed/>
                  </p:oleObj>
                </mc:Choice>
                <mc:Fallback>
                  <p:oleObj name="Equation" r:id="rId5" imgW="2260600" imgH="38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2161"/>
                          <a:ext cx="3272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3962400" y="3489325"/>
            <a:ext cx="3041650" cy="1073150"/>
            <a:chOff x="2496" y="2156"/>
            <a:chExt cx="1916" cy="676"/>
          </a:xfrm>
        </p:grpSpPr>
        <p:sp>
          <p:nvSpPr>
            <p:cNvPr id="143369" name="AutoShape 9"/>
            <p:cNvSpPr>
              <a:spLocks noChangeArrowheads="1"/>
            </p:cNvSpPr>
            <p:nvPr/>
          </p:nvSpPr>
          <p:spPr bwMode="auto">
            <a:xfrm>
              <a:off x="3354" y="2156"/>
              <a:ext cx="1058" cy="410"/>
            </a:xfrm>
            <a:prstGeom prst="roundRect">
              <a:avLst>
                <a:gd name="adj" fmla="val 33426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70" name="Line 10"/>
            <p:cNvSpPr>
              <a:spLocks noChangeShapeType="1"/>
            </p:cNvSpPr>
            <p:nvPr/>
          </p:nvSpPr>
          <p:spPr bwMode="auto">
            <a:xfrm flipH="1">
              <a:off x="2496" y="2501"/>
              <a:ext cx="858" cy="33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69888" y="4456113"/>
            <a:ext cx="2760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 Density matrix:</a:t>
            </a:r>
            <a:endParaRPr lang="en-US" i="1">
              <a:solidFill>
                <a:schemeClr val="tx2"/>
              </a:solidFill>
            </a:endParaRPr>
          </a:p>
        </p:txBody>
      </p:sp>
      <p:grpSp>
        <p:nvGrpSpPr>
          <p:cNvPr id="143372" name="Group 12"/>
          <p:cNvGrpSpPr>
            <a:grpSpLocks/>
          </p:cNvGrpSpPr>
          <p:nvPr/>
        </p:nvGrpSpPr>
        <p:grpSpPr bwMode="auto">
          <a:xfrm>
            <a:off x="1030288" y="4897438"/>
            <a:ext cx="6677025" cy="1222375"/>
            <a:chOff x="649" y="3085"/>
            <a:chExt cx="4206" cy="770"/>
          </a:xfrm>
        </p:grpSpPr>
        <p:graphicFrame>
          <p:nvGraphicFramePr>
            <p:cNvPr id="143373" name="Object 13"/>
            <p:cNvGraphicFramePr>
              <a:graphicFrameLocks noChangeAspect="1"/>
            </p:cNvGraphicFramePr>
            <p:nvPr/>
          </p:nvGraphicFramePr>
          <p:xfrm>
            <a:off x="649" y="3085"/>
            <a:ext cx="4206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8" name="Формула" r:id="rId7" imgW="2895480" imgH="253800" progId="Equation.3">
                    <p:embed/>
                  </p:oleObj>
                </mc:Choice>
                <mc:Fallback>
                  <p:oleObj name="Формула" r:id="rId7" imgW="28954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3085"/>
                          <a:ext cx="4206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74" name="AutoShape 14"/>
            <p:cNvSpPr>
              <a:spLocks/>
            </p:cNvSpPr>
            <p:nvPr/>
          </p:nvSpPr>
          <p:spPr bwMode="auto">
            <a:xfrm rot="16200000">
              <a:off x="3390" y="2152"/>
              <a:ext cx="233" cy="2679"/>
            </a:xfrm>
            <a:prstGeom prst="leftBrace">
              <a:avLst>
                <a:gd name="adj1" fmla="val 95815"/>
                <a:gd name="adj2" fmla="val 50000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3249" y="3528"/>
              <a:ext cx="4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</a:rPr>
                <a:t>n</a:t>
              </a:r>
              <a:r>
                <a:rPr lang="en-US">
                  <a:solidFill>
                    <a:schemeClr val="tx2"/>
                  </a:solidFill>
                </a:rPr>
                <a:t>+1</a:t>
              </a:r>
            </a:p>
          </p:txBody>
        </p:sp>
      </p:grpSp>
      <p:grpSp>
        <p:nvGrpSpPr>
          <p:cNvPr id="143376" name="Group 16"/>
          <p:cNvGrpSpPr>
            <a:grpSpLocks/>
          </p:cNvGrpSpPr>
          <p:nvPr/>
        </p:nvGrpSpPr>
        <p:grpSpPr bwMode="auto">
          <a:xfrm>
            <a:off x="4225925" y="4994275"/>
            <a:ext cx="2519363" cy="1685925"/>
            <a:chOff x="2662" y="3104"/>
            <a:chExt cx="1587" cy="1062"/>
          </a:xfrm>
        </p:grpSpPr>
        <p:graphicFrame>
          <p:nvGraphicFramePr>
            <p:cNvPr id="143377" name="Object 17"/>
            <p:cNvGraphicFramePr>
              <a:graphicFrameLocks noChangeAspect="1"/>
            </p:cNvGraphicFramePr>
            <p:nvPr/>
          </p:nvGraphicFramePr>
          <p:xfrm>
            <a:off x="2904" y="3854"/>
            <a:ext cx="1345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9" name="Equation" r:id="rId9" imgW="927000" imgH="215640" progId="Equation.3">
                    <p:embed/>
                  </p:oleObj>
                </mc:Choice>
                <mc:Fallback>
                  <p:oleObj name="Equation" r:id="rId9" imgW="927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3854"/>
                          <a:ext cx="1345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378" name="Group 18"/>
            <p:cNvGrpSpPr>
              <a:grpSpLocks/>
            </p:cNvGrpSpPr>
            <p:nvPr/>
          </p:nvGrpSpPr>
          <p:grpSpPr bwMode="auto">
            <a:xfrm>
              <a:off x="2662" y="3104"/>
              <a:ext cx="416" cy="796"/>
              <a:chOff x="2662" y="3104"/>
              <a:chExt cx="416" cy="796"/>
            </a:xfrm>
          </p:grpSpPr>
          <p:sp>
            <p:nvSpPr>
              <p:cNvPr id="143379" name="AutoShape 19"/>
              <p:cNvSpPr>
                <a:spLocks noChangeArrowheads="1"/>
              </p:cNvSpPr>
              <p:nvPr/>
            </p:nvSpPr>
            <p:spPr bwMode="auto">
              <a:xfrm>
                <a:off x="2662" y="3104"/>
                <a:ext cx="351" cy="289"/>
              </a:xfrm>
              <a:prstGeom prst="roundRect">
                <a:avLst>
                  <a:gd name="adj" fmla="val 33426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380" name="Line 20"/>
              <p:cNvSpPr>
                <a:spLocks noChangeShapeType="1"/>
              </p:cNvSpPr>
              <p:nvPr/>
            </p:nvSpPr>
            <p:spPr bwMode="auto">
              <a:xfrm>
                <a:off x="2926" y="3367"/>
                <a:ext cx="152" cy="53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3381" name="Group 21"/>
          <p:cNvGrpSpPr>
            <a:grpSpLocks/>
          </p:cNvGrpSpPr>
          <p:nvPr/>
        </p:nvGrpSpPr>
        <p:grpSpPr bwMode="auto">
          <a:xfrm>
            <a:off x="2563813" y="5002213"/>
            <a:ext cx="1577975" cy="1689100"/>
            <a:chOff x="1615" y="3109"/>
            <a:chExt cx="994" cy="1064"/>
          </a:xfrm>
        </p:grpSpPr>
        <p:graphicFrame>
          <p:nvGraphicFramePr>
            <p:cNvPr id="143382" name="Object 22"/>
            <p:cNvGraphicFramePr>
              <a:graphicFrameLocks noChangeAspect="1"/>
            </p:cNvGraphicFramePr>
            <p:nvPr/>
          </p:nvGraphicFramePr>
          <p:xfrm>
            <a:off x="1655" y="3831"/>
            <a:ext cx="954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0" name="Сормула" r:id="rId11" imgW="596880" imgH="215640" progId="Equation.3">
                    <p:embed/>
                  </p:oleObj>
                </mc:Choice>
                <mc:Fallback>
                  <p:oleObj name="Сормула" r:id="rId11" imgW="596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831"/>
                          <a:ext cx="954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383" name="Group 23"/>
            <p:cNvGrpSpPr>
              <a:grpSpLocks/>
            </p:cNvGrpSpPr>
            <p:nvPr/>
          </p:nvGrpSpPr>
          <p:grpSpPr bwMode="auto">
            <a:xfrm>
              <a:off x="1615" y="3109"/>
              <a:ext cx="183" cy="746"/>
              <a:chOff x="1615" y="3109"/>
              <a:chExt cx="183" cy="746"/>
            </a:xfrm>
          </p:grpSpPr>
          <p:sp>
            <p:nvSpPr>
              <p:cNvPr id="143384" name="AutoShape 24"/>
              <p:cNvSpPr>
                <a:spLocks noChangeArrowheads="1"/>
              </p:cNvSpPr>
              <p:nvPr/>
            </p:nvSpPr>
            <p:spPr bwMode="auto">
              <a:xfrm>
                <a:off x="1615" y="3109"/>
                <a:ext cx="139" cy="289"/>
              </a:xfrm>
              <a:prstGeom prst="roundRect">
                <a:avLst>
                  <a:gd name="adj" fmla="val 33426"/>
                </a:avLst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385" name="Line 25"/>
              <p:cNvSpPr>
                <a:spLocks noChangeShapeType="1"/>
              </p:cNvSpPr>
              <p:nvPr/>
            </p:nvSpPr>
            <p:spPr bwMode="auto">
              <a:xfrm>
                <a:off x="1707" y="3398"/>
                <a:ext cx="91" cy="45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7" name="Picture 5" descr="emblema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91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7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0" y="263525"/>
            <a:ext cx="913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0"/>
                </a:solidFill>
              </a:rPr>
              <a:t>PATH INTEGRAL</a:t>
            </a:r>
            <a:r>
              <a:rPr lang="ru-RU" sz="3200" b="1">
                <a:solidFill>
                  <a:srgbClr val="000090"/>
                </a:solidFill>
              </a:rPr>
              <a:t> MONTE-CARLO METHOD</a:t>
            </a:r>
            <a:endParaRPr lang="en-US" sz="3200" b="1">
              <a:solidFill>
                <a:srgbClr val="000090"/>
              </a:solidFill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157163" y="4452938"/>
          <a:ext cx="6743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7" name="Equation" r:id="rId3" imgW="2933640" imgH="469800" progId="Equation.3">
                  <p:embed/>
                </p:oleObj>
              </mc:Choice>
              <mc:Fallback>
                <p:oleObj name="Equation" r:id="rId3" imgW="2933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4452938"/>
                        <a:ext cx="67437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2216150" y="5570538"/>
          <a:ext cx="67992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" name="Формула" r:id="rId5" imgW="2920680" imgH="228600" progId="Equation.3">
                  <p:embed/>
                </p:oleObj>
              </mc:Choice>
              <mc:Fallback>
                <p:oleObj name="Формула" r:id="rId5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570538"/>
                        <a:ext cx="67992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389" name="Group 5"/>
          <p:cNvGrpSpPr>
            <a:grpSpLocks/>
          </p:cNvGrpSpPr>
          <p:nvPr/>
        </p:nvGrpSpPr>
        <p:grpSpPr bwMode="auto">
          <a:xfrm>
            <a:off x="5313363" y="5586413"/>
            <a:ext cx="1524000" cy="1271587"/>
            <a:chOff x="3347" y="3519"/>
            <a:chExt cx="960" cy="801"/>
          </a:xfrm>
        </p:grpSpPr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3347" y="3954"/>
              <a:ext cx="9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permutation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operator</a:t>
              </a:r>
            </a:p>
          </p:txBody>
        </p:sp>
        <p:sp>
          <p:nvSpPr>
            <p:cNvPr id="144391" name="AutoShape 7"/>
            <p:cNvSpPr>
              <a:spLocks noChangeArrowheads="1"/>
            </p:cNvSpPr>
            <p:nvPr/>
          </p:nvSpPr>
          <p:spPr bwMode="auto">
            <a:xfrm>
              <a:off x="3695" y="3519"/>
              <a:ext cx="168" cy="29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392" name="Line 8"/>
            <p:cNvSpPr>
              <a:spLocks noChangeShapeType="1"/>
            </p:cNvSpPr>
            <p:nvPr/>
          </p:nvSpPr>
          <p:spPr bwMode="auto">
            <a:xfrm>
              <a:off x="3802" y="3809"/>
              <a:ext cx="61" cy="18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4393" name="Group 9"/>
          <p:cNvGrpSpPr>
            <a:grpSpLocks/>
          </p:cNvGrpSpPr>
          <p:nvPr/>
        </p:nvGrpSpPr>
        <p:grpSpPr bwMode="auto">
          <a:xfrm>
            <a:off x="7566025" y="5568950"/>
            <a:ext cx="1355725" cy="1289050"/>
            <a:chOff x="4766" y="3508"/>
            <a:chExt cx="854" cy="812"/>
          </a:xfrm>
        </p:grpSpPr>
        <p:sp>
          <p:nvSpPr>
            <p:cNvPr id="144394" name="AutoShape 10"/>
            <p:cNvSpPr>
              <a:spLocks noChangeArrowheads="1"/>
            </p:cNvSpPr>
            <p:nvPr/>
          </p:nvSpPr>
          <p:spPr bwMode="auto">
            <a:xfrm>
              <a:off x="4766" y="3508"/>
              <a:ext cx="854" cy="32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5012" y="3954"/>
              <a:ext cx="55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spin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matrix</a:t>
              </a:r>
            </a:p>
          </p:txBody>
        </p:sp>
        <p:sp>
          <p:nvSpPr>
            <p:cNvPr id="144396" name="Line 12"/>
            <p:cNvSpPr>
              <a:spLocks noChangeShapeType="1"/>
            </p:cNvSpPr>
            <p:nvPr/>
          </p:nvSpPr>
          <p:spPr bwMode="auto">
            <a:xfrm>
              <a:off x="5188" y="3824"/>
              <a:ext cx="46" cy="19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4397" name="Group 13"/>
          <p:cNvGrpSpPr>
            <a:grpSpLocks/>
          </p:cNvGrpSpPr>
          <p:nvPr/>
        </p:nvGrpSpPr>
        <p:grpSpPr bwMode="auto">
          <a:xfrm>
            <a:off x="282575" y="4916488"/>
            <a:ext cx="3027363" cy="1627187"/>
            <a:chOff x="178" y="3097"/>
            <a:chExt cx="1907" cy="1025"/>
          </a:xfrm>
        </p:grpSpPr>
        <p:sp>
          <p:nvSpPr>
            <p:cNvPr id="144398" name="AutoShape 14"/>
            <p:cNvSpPr>
              <a:spLocks noChangeArrowheads="1"/>
            </p:cNvSpPr>
            <p:nvPr/>
          </p:nvSpPr>
          <p:spPr bwMode="auto">
            <a:xfrm>
              <a:off x="1323" y="3097"/>
              <a:ext cx="762" cy="35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 flipH="1">
              <a:off x="846" y="3260"/>
              <a:ext cx="472" cy="36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00" name="Text Box 16"/>
            <p:cNvSpPr txBox="1">
              <a:spLocks noChangeArrowheads="1"/>
            </p:cNvSpPr>
            <p:nvPr/>
          </p:nvSpPr>
          <p:spPr bwMode="auto">
            <a:xfrm>
              <a:off x="178" y="3602"/>
              <a:ext cx="125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thermal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wavelengths of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electron and ion</a:t>
              </a:r>
            </a:p>
          </p:txBody>
        </p:sp>
      </p:grpSp>
      <p:grpSp>
        <p:nvGrpSpPr>
          <p:cNvPr id="144401" name="Group 17"/>
          <p:cNvGrpSpPr>
            <a:grpSpLocks/>
          </p:cNvGrpSpPr>
          <p:nvPr/>
        </p:nvGrpSpPr>
        <p:grpSpPr bwMode="auto">
          <a:xfrm>
            <a:off x="2940050" y="3952875"/>
            <a:ext cx="1773238" cy="989013"/>
            <a:chOff x="1852" y="2490"/>
            <a:chExt cx="1117" cy="623"/>
          </a:xfrm>
        </p:grpSpPr>
        <p:sp>
          <p:nvSpPr>
            <p:cNvPr id="144402" name="AutoShape 18"/>
            <p:cNvSpPr>
              <a:spLocks noChangeArrowheads="1"/>
            </p:cNvSpPr>
            <p:nvPr/>
          </p:nvSpPr>
          <p:spPr bwMode="auto">
            <a:xfrm>
              <a:off x="2755" y="2899"/>
              <a:ext cx="214" cy="2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03" name="Text Box 19"/>
            <p:cNvSpPr txBox="1">
              <a:spLocks noChangeArrowheads="1"/>
            </p:cNvSpPr>
            <p:nvPr/>
          </p:nvSpPr>
          <p:spPr bwMode="auto">
            <a:xfrm>
              <a:off x="1852" y="2490"/>
              <a:ext cx="96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parity of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tx2"/>
                  </a:solidFill>
                </a:rPr>
                <a:t>permutation</a:t>
              </a:r>
            </a:p>
          </p:txBody>
        </p:sp>
        <p:sp>
          <p:nvSpPr>
            <p:cNvPr id="144404" name="Line 20"/>
            <p:cNvSpPr>
              <a:spLocks noChangeShapeType="1"/>
            </p:cNvSpPr>
            <p:nvPr/>
          </p:nvSpPr>
          <p:spPr bwMode="auto">
            <a:xfrm>
              <a:off x="2522" y="2819"/>
              <a:ext cx="244" cy="9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4405" name="Group 21"/>
          <p:cNvGrpSpPr>
            <a:grpSpLocks/>
          </p:cNvGrpSpPr>
          <p:nvPr/>
        </p:nvGrpSpPr>
        <p:grpSpPr bwMode="auto">
          <a:xfrm>
            <a:off x="5424488" y="1824038"/>
            <a:ext cx="2540000" cy="2490787"/>
            <a:chOff x="3417" y="1149"/>
            <a:chExt cx="1600" cy="1569"/>
          </a:xfrm>
        </p:grpSpPr>
        <p:sp>
          <p:nvSpPr>
            <p:cNvPr id="144406" name="Oval 22"/>
            <p:cNvSpPr>
              <a:spLocks noChangeAspect="1" noChangeArrowheads="1"/>
            </p:cNvSpPr>
            <p:nvPr/>
          </p:nvSpPr>
          <p:spPr bwMode="auto">
            <a:xfrm>
              <a:off x="4476" y="1520"/>
              <a:ext cx="244" cy="243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07" name="Text Box 23"/>
            <p:cNvSpPr txBox="1">
              <a:spLocks noChangeArrowheads="1"/>
            </p:cNvSpPr>
            <p:nvPr/>
          </p:nvSpPr>
          <p:spPr bwMode="auto">
            <a:xfrm>
              <a:off x="4464" y="1149"/>
              <a:ext cx="3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tx2"/>
                  </a:solidFill>
                </a:rPr>
                <a:t>P</a:t>
              </a:r>
              <a:r>
                <a:rPr lang="en-US" b="1" i="1" baseline="-25000">
                  <a:solidFill>
                    <a:schemeClr val="tx2"/>
                  </a:solidFill>
                </a:rPr>
                <a:t>a</a:t>
              </a:r>
              <a:endParaRPr lang="en-US" b="1" i="1">
                <a:solidFill>
                  <a:schemeClr val="tx2"/>
                </a:solidFill>
              </a:endParaRPr>
            </a:p>
          </p:txBody>
        </p:sp>
        <p:sp>
          <p:nvSpPr>
            <p:cNvPr id="144408" name="Text Box 24"/>
            <p:cNvSpPr txBox="1">
              <a:spLocks noChangeArrowheads="1"/>
            </p:cNvSpPr>
            <p:nvPr/>
          </p:nvSpPr>
          <p:spPr bwMode="auto">
            <a:xfrm>
              <a:off x="3782" y="1823"/>
              <a:ext cx="3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tx2"/>
                  </a:solidFill>
                </a:rPr>
                <a:t>q</a:t>
              </a:r>
              <a:r>
                <a:rPr lang="en-US" b="1" i="1" baseline="-25000">
                  <a:solidFill>
                    <a:schemeClr val="tx2"/>
                  </a:solidFill>
                </a:rPr>
                <a:t>a</a:t>
              </a:r>
              <a:endParaRPr lang="en-US" b="1" i="1">
                <a:solidFill>
                  <a:schemeClr val="tx2"/>
                </a:solidFill>
              </a:endParaRPr>
            </a:p>
          </p:txBody>
        </p:sp>
        <p:sp>
          <p:nvSpPr>
            <p:cNvPr id="144409" name="Line 25"/>
            <p:cNvSpPr>
              <a:spLocks noChangeShapeType="1"/>
            </p:cNvSpPr>
            <p:nvPr/>
          </p:nvSpPr>
          <p:spPr bwMode="auto">
            <a:xfrm flipV="1">
              <a:off x="3450" y="1637"/>
              <a:ext cx="1174" cy="105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10" name="Text Box 26"/>
            <p:cNvSpPr txBox="1">
              <a:spLocks noChangeArrowheads="1"/>
            </p:cNvSpPr>
            <p:nvPr/>
          </p:nvSpPr>
          <p:spPr bwMode="auto">
            <a:xfrm>
              <a:off x="4394" y="1764"/>
              <a:ext cx="6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proton</a:t>
              </a:r>
            </a:p>
          </p:txBody>
        </p:sp>
        <p:sp>
          <p:nvSpPr>
            <p:cNvPr id="144411" name="Oval 27"/>
            <p:cNvSpPr>
              <a:spLocks noChangeAspect="1" noChangeArrowheads="1"/>
            </p:cNvSpPr>
            <p:nvPr/>
          </p:nvSpPr>
          <p:spPr bwMode="auto">
            <a:xfrm>
              <a:off x="3417" y="2611"/>
              <a:ext cx="108" cy="107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4412" name="Group 28"/>
          <p:cNvGrpSpPr>
            <a:grpSpLocks/>
          </p:cNvGrpSpPr>
          <p:nvPr/>
        </p:nvGrpSpPr>
        <p:grpSpPr bwMode="auto">
          <a:xfrm>
            <a:off x="1419225" y="1173163"/>
            <a:ext cx="4694238" cy="3094037"/>
            <a:chOff x="894" y="739"/>
            <a:chExt cx="2957" cy="1949"/>
          </a:xfrm>
        </p:grpSpPr>
        <p:sp>
          <p:nvSpPr>
            <p:cNvPr id="144413" name="Line 29"/>
            <p:cNvSpPr>
              <a:spLocks noChangeShapeType="1"/>
            </p:cNvSpPr>
            <p:nvPr/>
          </p:nvSpPr>
          <p:spPr bwMode="auto">
            <a:xfrm flipV="1">
              <a:off x="1821" y="1143"/>
              <a:ext cx="715" cy="38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44414" name="Object 30"/>
            <p:cNvGraphicFramePr>
              <a:graphicFrameLocks noChangeAspect="1"/>
            </p:cNvGraphicFramePr>
            <p:nvPr/>
          </p:nvGraphicFramePr>
          <p:xfrm>
            <a:off x="2527" y="947"/>
            <a:ext cx="132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29" name="Equation" r:id="rId7" imgW="1041120" imgH="241200" progId="Equation.3">
                    <p:embed/>
                  </p:oleObj>
                </mc:Choice>
                <mc:Fallback>
                  <p:oleObj name="Equation" r:id="rId7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7" y="947"/>
                          <a:ext cx="1324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15" name="Line 31"/>
            <p:cNvSpPr>
              <a:spLocks noChangeShapeType="1"/>
            </p:cNvSpPr>
            <p:nvPr/>
          </p:nvSpPr>
          <p:spPr bwMode="auto">
            <a:xfrm>
              <a:off x="1066" y="1479"/>
              <a:ext cx="1281" cy="4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16" name="Oval 32"/>
            <p:cNvSpPr>
              <a:spLocks noChangeArrowheads="1"/>
            </p:cNvSpPr>
            <p:nvPr/>
          </p:nvSpPr>
          <p:spPr bwMode="auto">
            <a:xfrm>
              <a:off x="1014" y="1003"/>
              <a:ext cx="1386" cy="1371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17" name="Text Box 33"/>
            <p:cNvSpPr txBox="1">
              <a:spLocks noChangeArrowheads="1"/>
            </p:cNvSpPr>
            <p:nvPr/>
          </p:nvSpPr>
          <p:spPr bwMode="auto">
            <a:xfrm>
              <a:off x="894" y="947"/>
              <a:ext cx="3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tx2"/>
                  </a:solidFill>
                </a:rPr>
                <a:t>e</a:t>
              </a:r>
              <a:r>
                <a:rPr lang="en-US" b="1" i="1" baseline="-25000">
                  <a:solidFill>
                    <a:schemeClr val="tx2"/>
                  </a:solidFill>
                </a:rPr>
                <a:t>b</a:t>
              </a:r>
              <a:endParaRPr lang="en-US" b="1" i="1">
                <a:solidFill>
                  <a:schemeClr val="tx2"/>
                </a:solidFill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/>
          </p:nvSpPr>
          <p:spPr bwMode="auto">
            <a:xfrm>
              <a:off x="1357" y="739"/>
              <a:ext cx="7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2"/>
                  </a:solidFill>
                </a:rPr>
                <a:t>electron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/>
          </p:nvSpPr>
          <p:spPr bwMode="auto">
            <a:xfrm>
              <a:off x="2857" y="2178"/>
              <a:ext cx="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tx2"/>
                  </a:solidFill>
                </a:rPr>
                <a:t>r</a:t>
              </a:r>
              <a:r>
                <a:rPr lang="en-US" b="1" i="1" baseline="-25000">
                  <a:solidFill>
                    <a:schemeClr val="tx2"/>
                  </a:solidFill>
                </a:rPr>
                <a:t>b</a:t>
              </a:r>
              <a:endParaRPr lang="en-US" b="1" i="1">
                <a:solidFill>
                  <a:schemeClr val="tx2"/>
                </a:solidFill>
              </a:endParaRPr>
            </a:p>
          </p:txBody>
        </p:sp>
        <p:sp>
          <p:nvSpPr>
            <p:cNvPr id="144420" name="Oval 36"/>
            <p:cNvSpPr>
              <a:spLocks noChangeAspect="1" noChangeArrowheads="1"/>
            </p:cNvSpPr>
            <p:nvPr/>
          </p:nvSpPr>
          <p:spPr bwMode="auto">
            <a:xfrm>
              <a:off x="1607" y="1972"/>
              <a:ext cx="244" cy="243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1" name="Line 37"/>
            <p:cNvSpPr>
              <a:spLocks noChangeShapeType="1"/>
            </p:cNvSpPr>
            <p:nvPr/>
          </p:nvSpPr>
          <p:spPr bwMode="auto">
            <a:xfrm flipH="1" flipV="1">
              <a:off x="1714" y="2078"/>
              <a:ext cx="1752" cy="6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2" name="Text Box 38"/>
            <p:cNvSpPr txBox="1">
              <a:spLocks noChangeArrowheads="1"/>
            </p:cNvSpPr>
            <p:nvPr/>
          </p:nvSpPr>
          <p:spPr bwMode="auto">
            <a:xfrm>
              <a:off x="1605" y="1443"/>
              <a:ext cx="2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 dirty="0" err="1" smtClean="0">
                  <a:solidFill>
                    <a:schemeClr val="tx2"/>
                  </a:solidFill>
                  <a:sym typeface="Symbol" charset="0"/>
                </a:rPr>
                <a:t>λ</a:t>
              </a:r>
              <a:r>
                <a:rPr lang="en-US" sz="2000" b="1" i="1" baseline="-25000" dirty="0" err="1" smtClean="0">
                  <a:solidFill>
                    <a:schemeClr val="tx2"/>
                  </a:solidFill>
                  <a:sym typeface="Symbol" charset="0"/>
                </a:rPr>
                <a:t>e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4423" name="Group 39"/>
          <p:cNvGrpSpPr>
            <a:grpSpLocks/>
          </p:cNvGrpSpPr>
          <p:nvPr/>
        </p:nvGrpSpPr>
        <p:grpSpPr bwMode="auto">
          <a:xfrm>
            <a:off x="200025" y="1628775"/>
            <a:ext cx="6105525" cy="1957388"/>
            <a:chOff x="126" y="1026"/>
            <a:chExt cx="3846" cy="1233"/>
          </a:xfrm>
        </p:grpSpPr>
        <p:sp>
          <p:nvSpPr>
            <p:cNvPr id="144424" name="Text Box 40"/>
            <p:cNvSpPr txBox="1">
              <a:spLocks noChangeArrowheads="1"/>
            </p:cNvSpPr>
            <p:nvPr/>
          </p:nvSpPr>
          <p:spPr bwMode="auto">
            <a:xfrm>
              <a:off x="1443" y="2009"/>
              <a:ext cx="1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tx2"/>
                  </a:solidFill>
                </a:rPr>
                <a:t>r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144425" name="Line 41"/>
            <p:cNvSpPr>
              <a:spLocks noChangeShapeType="1"/>
            </p:cNvSpPr>
            <p:nvPr/>
          </p:nvSpPr>
          <p:spPr bwMode="auto">
            <a:xfrm flipV="1">
              <a:off x="2202" y="1433"/>
              <a:ext cx="350" cy="4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6" name="Oval 42"/>
            <p:cNvSpPr>
              <a:spLocks noChangeAspect="1" noChangeArrowheads="1"/>
            </p:cNvSpPr>
            <p:nvPr/>
          </p:nvSpPr>
          <p:spPr bwMode="auto">
            <a:xfrm>
              <a:off x="2037" y="1672"/>
              <a:ext cx="108" cy="10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7" name="Oval 43"/>
            <p:cNvSpPr>
              <a:spLocks noChangeAspect="1" noChangeArrowheads="1"/>
            </p:cNvSpPr>
            <p:nvPr/>
          </p:nvSpPr>
          <p:spPr bwMode="auto">
            <a:xfrm>
              <a:off x="1859" y="1235"/>
              <a:ext cx="108" cy="10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8" name="Oval 44"/>
            <p:cNvSpPr>
              <a:spLocks noChangeAspect="1" noChangeArrowheads="1"/>
            </p:cNvSpPr>
            <p:nvPr/>
          </p:nvSpPr>
          <p:spPr bwMode="auto">
            <a:xfrm>
              <a:off x="1432" y="1250"/>
              <a:ext cx="108" cy="10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29" name="Oval 45"/>
            <p:cNvSpPr>
              <a:spLocks noChangeAspect="1" noChangeArrowheads="1"/>
            </p:cNvSpPr>
            <p:nvPr/>
          </p:nvSpPr>
          <p:spPr bwMode="auto">
            <a:xfrm>
              <a:off x="1280" y="1647"/>
              <a:ext cx="108" cy="107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0" name="Line 46"/>
            <p:cNvSpPr>
              <a:spLocks noChangeShapeType="1"/>
            </p:cNvSpPr>
            <p:nvPr/>
          </p:nvSpPr>
          <p:spPr bwMode="auto">
            <a:xfrm flipV="1">
              <a:off x="1790" y="1758"/>
              <a:ext cx="259" cy="25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1" name="Line 47"/>
            <p:cNvSpPr>
              <a:spLocks noChangeShapeType="1"/>
            </p:cNvSpPr>
            <p:nvPr/>
          </p:nvSpPr>
          <p:spPr bwMode="auto">
            <a:xfrm flipH="1" flipV="1">
              <a:off x="1927" y="1316"/>
              <a:ext cx="137" cy="35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2" name="Line 48"/>
            <p:cNvSpPr>
              <a:spLocks noChangeShapeType="1"/>
            </p:cNvSpPr>
            <p:nvPr/>
          </p:nvSpPr>
          <p:spPr bwMode="auto">
            <a:xfrm flipH="1">
              <a:off x="1546" y="1255"/>
              <a:ext cx="320" cy="31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3" name="Line 49"/>
            <p:cNvSpPr>
              <a:spLocks noChangeShapeType="1"/>
            </p:cNvSpPr>
            <p:nvPr/>
          </p:nvSpPr>
          <p:spPr bwMode="auto">
            <a:xfrm flipH="1">
              <a:off x="1333" y="1332"/>
              <a:ext cx="122" cy="30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4" name="Line 50"/>
            <p:cNvSpPr>
              <a:spLocks noChangeShapeType="1"/>
            </p:cNvSpPr>
            <p:nvPr/>
          </p:nvSpPr>
          <p:spPr bwMode="auto">
            <a:xfrm>
              <a:off x="1348" y="1728"/>
              <a:ext cx="275" cy="28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35" name="Text Box 51"/>
            <p:cNvSpPr txBox="1">
              <a:spLocks noChangeArrowheads="1"/>
            </p:cNvSpPr>
            <p:nvPr/>
          </p:nvSpPr>
          <p:spPr bwMode="auto">
            <a:xfrm>
              <a:off x="1991" y="1371"/>
              <a:ext cx="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 dirty="0" err="1" smtClean="0">
                  <a:solidFill>
                    <a:schemeClr val="tx2"/>
                  </a:solidFill>
                  <a:sym typeface="Symbol" charset="0"/>
                </a:rPr>
                <a:t>λ</a:t>
              </a:r>
              <a:r>
                <a:rPr lang="en-US" sz="2000" b="1" i="1" baseline="-25000" dirty="0" err="1" smtClean="0">
                  <a:solidFill>
                    <a:schemeClr val="tx2"/>
                  </a:solidFill>
                  <a:sym typeface="Symbol" charset="0"/>
                </a:rPr>
                <a:t>Δ</a:t>
              </a:r>
              <a:endParaRPr lang="en-US" sz="2000" b="1" i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44436" name="Object 52"/>
            <p:cNvGraphicFramePr>
              <a:graphicFrameLocks noChangeAspect="1"/>
            </p:cNvGraphicFramePr>
            <p:nvPr/>
          </p:nvGraphicFramePr>
          <p:xfrm>
            <a:off x="2519" y="1272"/>
            <a:ext cx="145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30" name="Сормула" r:id="rId9" imgW="1143000" imgH="253800" progId="Equation.3">
                    <p:embed/>
                  </p:oleObj>
                </mc:Choice>
                <mc:Fallback>
                  <p:oleObj name="Сормула" r:id="rId9" imgW="11430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" y="1272"/>
                          <a:ext cx="145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37" name="Text Box 53"/>
            <p:cNvSpPr txBox="1">
              <a:spLocks noChangeArrowheads="1"/>
            </p:cNvSpPr>
            <p:nvPr/>
          </p:nvSpPr>
          <p:spPr bwMode="auto">
            <a:xfrm>
              <a:off x="2118" y="1584"/>
              <a:ext cx="9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 dirty="0">
                  <a:solidFill>
                    <a:schemeClr val="tx2"/>
                  </a:solidFill>
                </a:rPr>
                <a:t>r</a:t>
              </a:r>
              <a:r>
                <a:rPr lang="en-US" sz="2000" b="1" i="1" baseline="30000" dirty="0">
                  <a:solidFill>
                    <a:schemeClr val="tx2"/>
                  </a:solidFill>
                </a:rPr>
                <a:t>(1)</a:t>
              </a:r>
              <a:r>
                <a:rPr lang="en-US" sz="2000" b="1" i="1" dirty="0">
                  <a:solidFill>
                    <a:schemeClr val="tx2"/>
                  </a:solidFill>
                </a:rPr>
                <a:t> = r + </a:t>
              </a:r>
              <a:r>
                <a:rPr lang="en-US" sz="2000" b="1" i="1" dirty="0" err="1" smtClean="0">
                  <a:solidFill>
                    <a:schemeClr val="tx2"/>
                  </a:solidFill>
                  <a:sym typeface="Symbol" charset="0"/>
                </a:rPr>
                <a:t>λ</a:t>
              </a:r>
              <a:r>
                <a:rPr lang="en-US" sz="2000" b="1" i="1" baseline="-25000" dirty="0" err="1" smtClean="0">
                  <a:solidFill>
                    <a:schemeClr val="tx2"/>
                  </a:solidFill>
                  <a:sym typeface="Symbol" charset="0"/>
                </a:rPr>
                <a:t>Δ</a:t>
              </a:r>
              <a:r>
                <a:rPr lang="en-US" sz="2000" b="1" i="1" dirty="0" err="1" smtClean="0">
                  <a:solidFill>
                    <a:schemeClr val="tx2"/>
                  </a:solidFill>
                  <a:sym typeface="Symbol" charset="0"/>
                </a:rPr>
                <a:t>ξ</a:t>
              </a:r>
              <a:r>
                <a:rPr lang="en-US" sz="2000" b="1" i="1" baseline="30000" dirty="0" smtClean="0">
                  <a:solidFill>
                    <a:schemeClr val="tx2"/>
                  </a:solidFill>
                  <a:sym typeface="Symbol" charset="0"/>
                </a:rPr>
                <a:t>(</a:t>
              </a:r>
              <a:r>
                <a:rPr lang="en-US" sz="2000" b="1" i="1" baseline="30000" dirty="0">
                  <a:solidFill>
                    <a:schemeClr val="tx2"/>
                  </a:solidFill>
                  <a:sym typeface="Symbol" charset="0"/>
                </a:rPr>
                <a:t>1)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44438" name="Text Box 54"/>
            <p:cNvSpPr txBox="1">
              <a:spLocks noChangeArrowheads="1"/>
            </p:cNvSpPr>
            <p:nvPr/>
          </p:nvSpPr>
          <p:spPr bwMode="auto">
            <a:xfrm>
              <a:off x="1757" y="1026"/>
              <a:ext cx="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tx2"/>
                  </a:solidFill>
                </a:rPr>
                <a:t>r</a:t>
              </a:r>
              <a:r>
                <a:rPr lang="en-US" sz="2000" b="1" i="1" baseline="30000">
                  <a:solidFill>
                    <a:schemeClr val="tx2"/>
                  </a:solidFill>
                </a:rPr>
                <a:t>(2)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1076" y="1670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chemeClr val="tx2"/>
                  </a:solidFill>
                </a:rPr>
                <a:t>r</a:t>
              </a:r>
              <a:r>
                <a:rPr lang="en-US" sz="2000" b="1" i="1" baseline="30000">
                  <a:solidFill>
                    <a:schemeClr val="tx2"/>
                  </a:solidFill>
                </a:rPr>
                <a:t>(n)</a:t>
              </a:r>
              <a:endParaRPr 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144440" name="Text Box 56"/>
            <p:cNvSpPr txBox="1">
              <a:spLocks noChangeArrowheads="1"/>
            </p:cNvSpPr>
            <p:nvPr/>
          </p:nvSpPr>
          <p:spPr bwMode="auto">
            <a:xfrm>
              <a:off x="126" y="1496"/>
              <a:ext cx="74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i="1" dirty="0">
                  <a:solidFill>
                    <a:schemeClr val="tx2"/>
                  </a:solidFill>
                </a:rPr>
                <a:t>r</a:t>
              </a:r>
              <a:r>
                <a:rPr lang="en-US" sz="2400" b="1" i="1" baseline="30000" dirty="0">
                  <a:solidFill>
                    <a:schemeClr val="tx2"/>
                  </a:solidFill>
                </a:rPr>
                <a:t>(n+1) </a:t>
              </a:r>
              <a:r>
                <a:rPr lang="en-US" sz="2400" b="1" dirty="0" smtClean="0">
                  <a:solidFill>
                    <a:schemeClr val="tx2"/>
                  </a:solidFill>
                  <a:sym typeface="Symbol" charset="0"/>
                </a:rPr>
                <a:t>=</a:t>
              </a:r>
              <a:r>
                <a:rPr lang="en-US" sz="2400" b="1" i="1" dirty="0" smtClean="0">
                  <a:solidFill>
                    <a:schemeClr val="tx2"/>
                  </a:solidFill>
                  <a:sym typeface="Symbol" charset="0"/>
                </a:rPr>
                <a:t> </a:t>
              </a:r>
              <a:r>
                <a:rPr lang="en-US" sz="2400" b="1" i="1" dirty="0">
                  <a:solidFill>
                    <a:schemeClr val="tx2"/>
                  </a:solidFill>
                  <a:sym typeface="Symbol" charset="0"/>
                </a:rPr>
                <a:t>r</a:t>
              </a:r>
            </a:p>
            <a:p>
              <a:pPr>
                <a:lnSpc>
                  <a:spcPct val="80000"/>
                </a:lnSpc>
              </a:pPr>
              <a:r>
                <a:rPr lang="en-US" sz="2400" b="1" i="1" dirty="0" err="1" smtClean="0">
                  <a:solidFill>
                    <a:schemeClr val="tx2"/>
                  </a:solidFill>
                  <a:sym typeface="Symbol" charset="0"/>
                </a:rPr>
                <a:t>σ</a:t>
              </a:r>
              <a:r>
                <a:rPr lang="ja-JP" altLang="en-US" sz="2400" b="1" i="1" dirty="0" smtClean="0">
                  <a:solidFill>
                    <a:schemeClr val="tx2"/>
                  </a:solidFill>
                  <a:latin typeface="Arial"/>
                  <a:sym typeface="Symbol" charset="0"/>
                </a:rPr>
                <a:t>’</a:t>
              </a:r>
              <a:r>
                <a:rPr lang="en-US" sz="2400" b="1" i="1" dirty="0" smtClean="0">
                  <a:solidFill>
                    <a:schemeClr val="tx2"/>
                  </a:solidFill>
                  <a:sym typeface="Symbol" charset="0"/>
                </a:rPr>
                <a:t> </a:t>
              </a:r>
              <a:r>
                <a:rPr lang="en-US" sz="2400" b="1" dirty="0" smtClean="0">
                  <a:solidFill>
                    <a:schemeClr val="tx2"/>
                  </a:solidFill>
                  <a:sym typeface="Symbol" charset="0"/>
                </a:rPr>
                <a:t>=</a:t>
              </a:r>
              <a:r>
                <a:rPr lang="en-US" sz="2400" b="1" i="1" dirty="0" smtClean="0">
                  <a:solidFill>
                    <a:schemeClr val="tx2"/>
                  </a:solidFill>
                  <a:sym typeface="Symbol" charset="0"/>
                </a:rPr>
                <a:t> </a:t>
              </a:r>
              <a:r>
                <a:rPr lang="en-US" sz="2400" b="1" i="1" dirty="0" err="1" smtClean="0">
                  <a:solidFill>
                    <a:schemeClr val="tx2"/>
                  </a:solidFill>
                  <a:sym typeface="Symbol" charset="0"/>
                </a:rPr>
                <a:t>σ</a:t>
              </a:r>
              <a:endParaRPr lang="en-US" sz="2400" b="1" i="1" dirty="0">
                <a:solidFill>
                  <a:schemeClr val="tx2"/>
                </a:solidFill>
                <a:sym typeface="Symbol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58" name="Picture 5" descr="emblema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19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0" y="0"/>
            <a:ext cx="913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PATH INTEGRAL</a:t>
            </a:r>
            <a:r>
              <a:rPr lang="ru-RU" sz="3200" b="1" dirty="0">
                <a:solidFill>
                  <a:srgbClr val="000090"/>
                </a:solidFill>
              </a:rPr>
              <a:t> MONTE-CARLO METHOD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Path integral representation of density matrix: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90488" y="1524000"/>
          <a:ext cx="89058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0" name="Equation" r:id="rId3" imgW="3873240" imgH="393480" progId="Equation.3">
                  <p:embed/>
                </p:oleObj>
              </mc:Choice>
              <mc:Fallback>
                <p:oleObj name="Equation" r:id="rId3" imgW="387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524000"/>
                        <a:ext cx="89058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34975" y="2616200"/>
          <a:ext cx="2136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1" name="Equation" r:id="rId5" imgW="927000" imgH="215640" progId="Equation.3">
                  <p:embed/>
                </p:oleObj>
              </mc:Choice>
              <mc:Fallback>
                <p:oleObj name="Equation" r:id="rId5" imgW="927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2616200"/>
                        <a:ext cx="21367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553200" y="2438400"/>
            <a:ext cx="874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spin </a:t>
            </a:r>
          </a:p>
          <a:p>
            <a:r>
              <a:rPr lang="en-US" sz="2000">
                <a:solidFill>
                  <a:schemeClr val="tx2"/>
                </a:solidFill>
              </a:rPr>
              <a:t>matrix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620000" y="2438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permutation</a:t>
            </a:r>
          </a:p>
          <a:p>
            <a:r>
              <a:rPr lang="en-US" sz="2000">
                <a:solidFill>
                  <a:schemeClr val="tx2"/>
                </a:solidFill>
              </a:rPr>
              <a:t>operator</a:t>
            </a:r>
          </a:p>
        </p:txBody>
      </p:sp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779463" y="4038600"/>
          <a:ext cx="76533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2" name="Equation" r:id="rId7" imgW="3327120" imgH="457200" progId="Equation.3">
                  <p:embed/>
                </p:oleObj>
              </mc:Choice>
              <mc:Fallback>
                <p:oleObj name="Equation" r:id="rId7" imgW="332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038600"/>
                        <a:ext cx="7653337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3048000" y="2514600"/>
          <a:ext cx="32797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3" name="Equation" r:id="rId9" imgW="1422360" imgH="253800" progId="Equation.3">
                  <p:embed/>
                </p:oleObj>
              </mc:Choice>
              <mc:Fallback>
                <p:oleObj name="Equation" r:id="rId9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32797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58" name="Group 10"/>
          <p:cNvGrpSpPr>
            <a:grpSpLocks/>
          </p:cNvGrpSpPr>
          <p:nvPr/>
        </p:nvGrpSpPr>
        <p:grpSpPr bwMode="auto">
          <a:xfrm>
            <a:off x="4724400" y="3352800"/>
            <a:ext cx="4419600" cy="533400"/>
            <a:chOff x="2976" y="2112"/>
            <a:chExt cx="2784" cy="336"/>
          </a:xfrm>
        </p:grpSpPr>
        <p:grpSp>
          <p:nvGrpSpPr>
            <p:cNvPr id="155659" name="Group 11"/>
            <p:cNvGrpSpPr>
              <a:grpSpLocks/>
            </p:cNvGrpSpPr>
            <p:nvPr/>
          </p:nvGrpSpPr>
          <p:grpSpPr bwMode="auto">
            <a:xfrm>
              <a:off x="2976" y="2112"/>
              <a:ext cx="2784" cy="333"/>
              <a:chOff x="2976" y="2112"/>
              <a:chExt cx="2784" cy="333"/>
            </a:xfrm>
          </p:grpSpPr>
          <p:graphicFrame>
            <p:nvGraphicFramePr>
              <p:cNvPr id="155660" name="Object 12"/>
              <p:cNvGraphicFramePr>
                <a:graphicFrameLocks noChangeAspect="1"/>
              </p:cNvGraphicFramePr>
              <p:nvPr/>
            </p:nvGraphicFramePr>
            <p:xfrm>
              <a:off x="2976" y="2112"/>
              <a:ext cx="1014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954" name="Equation" r:id="rId11" imgW="698400" imgH="228600" progId="Equation.3">
                      <p:embed/>
                    </p:oleObj>
                  </mc:Choice>
                  <mc:Fallback>
                    <p:oleObj name="Equation" r:id="rId11" imgW="698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" y="2112"/>
                            <a:ext cx="1014" cy="3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5661" name="Object 13"/>
              <p:cNvGraphicFramePr>
                <a:graphicFrameLocks noChangeAspect="1"/>
              </p:cNvGraphicFramePr>
              <p:nvPr/>
            </p:nvGraphicFramePr>
            <p:xfrm>
              <a:off x="4064" y="2112"/>
              <a:ext cx="1696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955" name="Equation" r:id="rId13" imgW="1168200" imgH="228600" progId="Equation.3">
                      <p:embed/>
                    </p:oleObj>
                  </mc:Choice>
                  <mc:Fallback>
                    <p:oleObj name="Equation" r:id="rId13" imgW="1168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4" y="2112"/>
                            <a:ext cx="1696" cy="3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5662" name="Text Box 14"/>
            <p:cNvSpPr txBox="1">
              <a:spLocks noChangeArrowheads="1"/>
            </p:cNvSpPr>
            <p:nvPr/>
          </p:nvSpPr>
          <p:spPr bwMode="auto">
            <a:xfrm>
              <a:off x="3888" y="2160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,</a:t>
              </a:r>
              <a:endParaRPr lang="en-US"/>
            </a:p>
          </p:txBody>
        </p:sp>
      </p:grp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7620000" y="5562600"/>
            <a:ext cx="128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exchange</a:t>
            </a:r>
          </a:p>
          <a:p>
            <a:r>
              <a:rPr lang="en-US" sz="2000">
                <a:solidFill>
                  <a:schemeClr val="tx2"/>
                </a:solidFill>
              </a:rPr>
              <a:t>effects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5562600" y="5486400"/>
            <a:ext cx="141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kinetic part</a:t>
            </a:r>
          </a:p>
          <a:p>
            <a:r>
              <a:rPr lang="en-US" sz="2000">
                <a:solidFill>
                  <a:schemeClr val="tx2"/>
                </a:solidFill>
              </a:rPr>
              <a:t>of density</a:t>
            </a:r>
          </a:p>
          <a:p>
            <a:r>
              <a:rPr lang="en-US" sz="2000">
                <a:solidFill>
                  <a:schemeClr val="tx2"/>
                </a:solidFill>
              </a:rPr>
              <a:t>matrix</a:t>
            </a:r>
          </a:p>
        </p:txBody>
      </p:sp>
      <p:graphicFrame>
        <p:nvGraphicFramePr>
          <p:cNvPr id="155665" name="Object 17"/>
          <p:cNvGraphicFramePr>
            <a:graphicFrameLocks noChangeAspect="1"/>
          </p:cNvGraphicFramePr>
          <p:nvPr/>
        </p:nvGraphicFramePr>
        <p:xfrm>
          <a:off x="762000" y="5791200"/>
          <a:ext cx="4127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6" name="Сормула" r:id="rId15" imgW="1790640" imgH="228600" progId="Equation.3">
                  <p:embed/>
                </p:oleObj>
              </mc:Choice>
              <mc:Fallback>
                <p:oleObj name="Сормула" r:id="rId15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91200"/>
                        <a:ext cx="41275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666" name="Group 18"/>
          <p:cNvGrpSpPr>
            <a:grpSpLocks/>
          </p:cNvGrpSpPr>
          <p:nvPr/>
        </p:nvGrpSpPr>
        <p:grpSpPr bwMode="auto">
          <a:xfrm>
            <a:off x="2173288" y="1549400"/>
            <a:ext cx="804862" cy="1022350"/>
            <a:chOff x="1369" y="976"/>
            <a:chExt cx="507" cy="644"/>
          </a:xfrm>
        </p:grpSpPr>
        <p:sp>
          <p:nvSpPr>
            <p:cNvPr id="155667" name="AutoShape 19"/>
            <p:cNvSpPr>
              <a:spLocks noChangeArrowheads="1"/>
            </p:cNvSpPr>
            <p:nvPr/>
          </p:nvSpPr>
          <p:spPr bwMode="auto">
            <a:xfrm>
              <a:off x="1516" y="976"/>
              <a:ext cx="360" cy="33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68" name="Line 20"/>
            <p:cNvSpPr>
              <a:spLocks noChangeShapeType="1"/>
            </p:cNvSpPr>
            <p:nvPr/>
          </p:nvSpPr>
          <p:spPr bwMode="auto">
            <a:xfrm flipH="1">
              <a:off x="1369" y="1303"/>
              <a:ext cx="175" cy="31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69" name="Group 21"/>
          <p:cNvGrpSpPr>
            <a:grpSpLocks/>
          </p:cNvGrpSpPr>
          <p:nvPr/>
        </p:nvGrpSpPr>
        <p:grpSpPr bwMode="auto">
          <a:xfrm>
            <a:off x="3594100" y="1558925"/>
            <a:ext cx="968375" cy="1020763"/>
            <a:chOff x="2264" y="982"/>
            <a:chExt cx="610" cy="643"/>
          </a:xfrm>
        </p:grpSpPr>
        <p:sp>
          <p:nvSpPr>
            <p:cNvPr id="155670" name="AutoShape 22"/>
            <p:cNvSpPr>
              <a:spLocks noChangeArrowheads="1"/>
            </p:cNvSpPr>
            <p:nvPr/>
          </p:nvSpPr>
          <p:spPr bwMode="auto">
            <a:xfrm>
              <a:off x="2553" y="982"/>
              <a:ext cx="321" cy="39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71" name="Line 23"/>
            <p:cNvSpPr>
              <a:spLocks noChangeShapeType="1"/>
            </p:cNvSpPr>
            <p:nvPr/>
          </p:nvSpPr>
          <p:spPr bwMode="auto">
            <a:xfrm flipH="1">
              <a:off x="2264" y="1358"/>
              <a:ext cx="300" cy="26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72" name="Group 24"/>
          <p:cNvGrpSpPr>
            <a:grpSpLocks/>
          </p:cNvGrpSpPr>
          <p:nvPr/>
        </p:nvGrpSpPr>
        <p:grpSpPr bwMode="auto">
          <a:xfrm>
            <a:off x="6642100" y="1428750"/>
            <a:ext cx="1331913" cy="1073150"/>
            <a:chOff x="4184" y="900"/>
            <a:chExt cx="839" cy="676"/>
          </a:xfrm>
        </p:grpSpPr>
        <p:sp>
          <p:nvSpPr>
            <p:cNvPr id="155673" name="AutoShape 25"/>
            <p:cNvSpPr>
              <a:spLocks noChangeArrowheads="1"/>
            </p:cNvSpPr>
            <p:nvPr/>
          </p:nvSpPr>
          <p:spPr bwMode="auto">
            <a:xfrm>
              <a:off x="4184" y="900"/>
              <a:ext cx="839" cy="48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74" name="Line 26"/>
            <p:cNvSpPr>
              <a:spLocks noChangeShapeType="1"/>
            </p:cNvSpPr>
            <p:nvPr/>
          </p:nvSpPr>
          <p:spPr bwMode="auto">
            <a:xfrm flipH="1">
              <a:off x="4374" y="1385"/>
              <a:ext cx="131" cy="19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75" name="Group 27"/>
          <p:cNvGrpSpPr>
            <a:grpSpLocks/>
          </p:cNvGrpSpPr>
          <p:nvPr/>
        </p:nvGrpSpPr>
        <p:grpSpPr bwMode="auto">
          <a:xfrm>
            <a:off x="7974013" y="1601788"/>
            <a:ext cx="355600" cy="917575"/>
            <a:chOff x="5023" y="1009"/>
            <a:chExt cx="224" cy="578"/>
          </a:xfrm>
        </p:grpSpPr>
        <p:sp>
          <p:nvSpPr>
            <p:cNvPr id="155676" name="AutoShape 28"/>
            <p:cNvSpPr>
              <a:spLocks noChangeArrowheads="1"/>
            </p:cNvSpPr>
            <p:nvPr/>
          </p:nvSpPr>
          <p:spPr bwMode="auto">
            <a:xfrm>
              <a:off x="5023" y="1009"/>
              <a:ext cx="175" cy="28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77" name="Line 29"/>
            <p:cNvSpPr>
              <a:spLocks noChangeShapeType="1"/>
            </p:cNvSpPr>
            <p:nvPr/>
          </p:nvSpPr>
          <p:spPr bwMode="auto">
            <a:xfrm>
              <a:off x="5127" y="1298"/>
              <a:ext cx="120" cy="28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78" name="Group 30"/>
          <p:cNvGrpSpPr>
            <a:grpSpLocks/>
          </p:cNvGrpSpPr>
          <p:nvPr/>
        </p:nvGrpSpPr>
        <p:grpSpPr bwMode="auto">
          <a:xfrm>
            <a:off x="5022850" y="2528888"/>
            <a:ext cx="554038" cy="865187"/>
            <a:chOff x="3164" y="1593"/>
            <a:chExt cx="349" cy="545"/>
          </a:xfrm>
        </p:grpSpPr>
        <p:sp>
          <p:nvSpPr>
            <p:cNvPr id="155679" name="AutoShape 31"/>
            <p:cNvSpPr>
              <a:spLocks noChangeArrowheads="1"/>
            </p:cNvSpPr>
            <p:nvPr/>
          </p:nvSpPr>
          <p:spPr bwMode="auto">
            <a:xfrm>
              <a:off x="3393" y="1593"/>
              <a:ext cx="120" cy="17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80" name="Line 32"/>
            <p:cNvSpPr>
              <a:spLocks noChangeShapeType="1"/>
            </p:cNvSpPr>
            <p:nvPr/>
          </p:nvSpPr>
          <p:spPr bwMode="auto">
            <a:xfrm flipH="1">
              <a:off x="3164" y="1767"/>
              <a:ext cx="250" cy="37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81" name="Group 33"/>
          <p:cNvGrpSpPr>
            <a:grpSpLocks/>
          </p:cNvGrpSpPr>
          <p:nvPr/>
        </p:nvGrpSpPr>
        <p:grpSpPr bwMode="auto">
          <a:xfrm>
            <a:off x="3013075" y="4286250"/>
            <a:ext cx="1974850" cy="1524000"/>
            <a:chOff x="1898" y="2700"/>
            <a:chExt cx="1244" cy="960"/>
          </a:xfrm>
        </p:grpSpPr>
        <p:sp>
          <p:nvSpPr>
            <p:cNvPr id="155682" name="AutoShape 34"/>
            <p:cNvSpPr>
              <a:spLocks noChangeArrowheads="1"/>
            </p:cNvSpPr>
            <p:nvPr/>
          </p:nvSpPr>
          <p:spPr bwMode="auto">
            <a:xfrm>
              <a:off x="2722" y="2700"/>
              <a:ext cx="420" cy="23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83" name="Line 35"/>
            <p:cNvSpPr>
              <a:spLocks noChangeShapeType="1"/>
            </p:cNvSpPr>
            <p:nvPr/>
          </p:nvSpPr>
          <p:spPr bwMode="auto">
            <a:xfrm flipH="1">
              <a:off x="1898" y="2934"/>
              <a:ext cx="846" cy="72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84" name="Group 36"/>
          <p:cNvGrpSpPr>
            <a:grpSpLocks/>
          </p:cNvGrpSpPr>
          <p:nvPr/>
        </p:nvGrpSpPr>
        <p:grpSpPr bwMode="auto">
          <a:xfrm>
            <a:off x="5419725" y="4241800"/>
            <a:ext cx="711200" cy="1308100"/>
            <a:chOff x="3414" y="2672"/>
            <a:chExt cx="448" cy="824"/>
          </a:xfrm>
        </p:grpSpPr>
        <p:sp>
          <p:nvSpPr>
            <p:cNvPr id="155685" name="AutoShape 37"/>
            <p:cNvSpPr>
              <a:spLocks noChangeArrowheads="1"/>
            </p:cNvSpPr>
            <p:nvPr/>
          </p:nvSpPr>
          <p:spPr bwMode="auto">
            <a:xfrm>
              <a:off x="3414" y="2672"/>
              <a:ext cx="349" cy="36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86" name="Line 38"/>
            <p:cNvSpPr>
              <a:spLocks noChangeShapeType="1"/>
            </p:cNvSpPr>
            <p:nvPr/>
          </p:nvSpPr>
          <p:spPr bwMode="auto">
            <a:xfrm>
              <a:off x="3622" y="3038"/>
              <a:ext cx="240" cy="45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5687" name="Group 39"/>
          <p:cNvGrpSpPr>
            <a:grpSpLocks/>
          </p:cNvGrpSpPr>
          <p:nvPr/>
        </p:nvGrpSpPr>
        <p:grpSpPr bwMode="auto">
          <a:xfrm>
            <a:off x="6951663" y="4216400"/>
            <a:ext cx="1516062" cy="1376363"/>
            <a:chOff x="4379" y="2656"/>
            <a:chExt cx="955" cy="867"/>
          </a:xfrm>
        </p:grpSpPr>
        <p:sp>
          <p:nvSpPr>
            <p:cNvPr id="155688" name="AutoShape 40"/>
            <p:cNvSpPr>
              <a:spLocks noChangeArrowheads="1"/>
            </p:cNvSpPr>
            <p:nvPr/>
          </p:nvSpPr>
          <p:spPr bwMode="auto">
            <a:xfrm>
              <a:off x="4379" y="2656"/>
              <a:ext cx="955" cy="409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689" name="Line 41"/>
            <p:cNvSpPr>
              <a:spLocks noChangeShapeType="1"/>
            </p:cNvSpPr>
            <p:nvPr/>
          </p:nvSpPr>
          <p:spPr bwMode="auto">
            <a:xfrm>
              <a:off x="4767" y="3065"/>
              <a:ext cx="295" cy="45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43" name="Picture 5" descr="emblema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52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autoUpdateAnimBg="0"/>
      <p:bldP spid="155663" grpId="0" autoUpdateAnimBg="0"/>
      <p:bldP spid="15566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z="3200" b="1" dirty="0">
                <a:solidFill>
                  <a:srgbClr val="000090"/>
                </a:solidFill>
              </a:rPr>
              <a:t>KELBG PSEUDOPOTENTIAL</a:t>
            </a: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6858000" y="5257800"/>
          <a:ext cx="19288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97" name="Equation" r:id="rId3" imgW="838080" imgH="228600" progId="Equation.3">
                  <p:embed/>
                </p:oleObj>
              </mc:Choice>
              <mc:Fallback>
                <p:oleObj name="Equation" r:id="rId3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57800"/>
                        <a:ext cx="19288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954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First order perturbation theory solution of two-particle Bloch equation </a:t>
            </a:r>
          </a:p>
          <a:p>
            <a:r>
              <a:rPr lang="en-US" sz="2000">
                <a:solidFill>
                  <a:schemeClr val="tx2"/>
                </a:solidFill>
              </a:rPr>
              <a:t>for density matrix in the limit of weak coupling</a:t>
            </a:r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533400" y="1219200"/>
          <a:ext cx="70707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98" name="Equation" r:id="rId5" imgW="3073320" imgH="482400" progId="Equation.3">
                  <p:embed/>
                </p:oleObj>
              </mc:Choice>
              <mc:Fallback>
                <p:oleObj name="Equation" r:id="rId5" imgW="3073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070725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2133600" y="2590800"/>
          <a:ext cx="35417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99" name="Equation" r:id="rId7" imgW="1536480" imgH="228600" progId="Equation.3">
                  <p:embed/>
                </p:oleObj>
              </mc:Choice>
              <mc:Fallback>
                <p:oleObj name="Equation" r:id="rId7" imgW="1536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0800"/>
                        <a:ext cx="35417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6439" name="Group 7"/>
          <p:cNvGrpSpPr>
            <a:grpSpLocks/>
          </p:cNvGrpSpPr>
          <p:nvPr/>
        </p:nvGrpSpPr>
        <p:grpSpPr bwMode="auto">
          <a:xfrm>
            <a:off x="304800" y="3352800"/>
            <a:ext cx="8537575" cy="1420813"/>
            <a:chOff x="192" y="2112"/>
            <a:chExt cx="5378" cy="895"/>
          </a:xfrm>
        </p:grpSpPr>
        <p:graphicFrame>
          <p:nvGraphicFramePr>
            <p:cNvPr id="146440" name="Object 8"/>
            <p:cNvGraphicFramePr>
              <a:graphicFrameLocks noChangeAspect="1"/>
            </p:cNvGraphicFramePr>
            <p:nvPr/>
          </p:nvGraphicFramePr>
          <p:xfrm>
            <a:off x="988" y="2400"/>
            <a:ext cx="4582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0" name="Equation" r:id="rId9" imgW="3162240" imgH="419040" progId="Equation.3">
                    <p:embed/>
                  </p:oleObj>
                </mc:Choice>
                <mc:Fallback>
                  <p:oleObj name="Equation" r:id="rId9" imgW="31622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2400"/>
                          <a:ext cx="4582" cy="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41" name="Text Box 9"/>
            <p:cNvSpPr txBox="1">
              <a:spLocks noChangeArrowheads="1"/>
            </p:cNvSpPr>
            <p:nvPr/>
          </p:nvSpPr>
          <p:spPr bwMode="auto">
            <a:xfrm>
              <a:off x="192" y="2112"/>
              <a:ext cx="19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Diagonal Kelbg potential: </a:t>
              </a:r>
            </a:p>
          </p:txBody>
        </p:sp>
      </p:grpSp>
      <p:grpSp>
        <p:nvGrpSpPr>
          <p:cNvPr id="146442" name="Group 10"/>
          <p:cNvGrpSpPr>
            <a:grpSpLocks/>
          </p:cNvGrpSpPr>
          <p:nvPr/>
        </p:nvGrpSpPr>
        <p:grpSpPr bwMode="auto">
          <a:xfrm>
            <a:off x="381000" y="3962400"/>
            <a:ext cx="2971800" cy="2770188"/>
            <a:chOff x="240" y="2496"/>
            <a:chExt cx="1872" cy="1745"/>
          </a:xfrm>
        </p:grpSpPr>
        <p:graphicFrame>
          <p:nvGraphicFramePr>
            <p:cNvPr id="146443" name="Object 11"/>
            <p:cNvGraphicFramePr>
              <a:graphicFrameLocks noChangeAspect="1"/>
            </p:cNvGraphicFramePr>
            <p:nvPr/>
          </p:nvGraphicFramePr>
          <p:xfrm>
            <a:off x="240" y="3600"/>
            <a:ext cx="771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1" name="Equation" r:id="rId11" imgW="533160" imgH="444240" progId="Equation.3">
                    <p:embed/>
                  </p:oleObj>
                </mc:Choice>
                <mc:Fallback>
                  <p:oleObj name="Equation" r:id="rId11" imgW="5331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600"/>
                          <a:ext cx="771" cy="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44" name="Object 12"/>
            <p:cNvGraphicFramePr>
              <a:graphicFrameLocks noChangeAspect="1"/>
            </p:cNvGraphicFramePr>
            <p:nvPr/>
          </p:nvGraphicFramePr>
          <p:xfrm>
            <a:off x="240" y="3072"/>
            <a:ext cx="754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2" name="Equation" r:id="rId13" imgW="520560" imgH="228600" progId="Equation.3">
                    <p:embed/>
                  </p:oleObj>
                </mc:Choice>
                <mc:Fallback>
                  <p:oleObj name="Equation" r:id="rId1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072"/>
                          <a:ext cx="754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6445" name="Group 13"/>
            <p:cNvGrpSpPr>
              <a:grpSpLocks/>
            </p:cNvGrpSpPr>
            <p:nvPr/>
          </p:nvGrpSpPr>
          <p:grpSpPr bwMode="auto">
            <a:xfrm>
              <a:off x="864" y="2496"/>
              <a:ext cx="1248" cy="1152"/>
              <a:chOff x="864" y="2496"/>
              <a:chExt cx="1248" cy="1152"/>
            </a:xfrm>
          </p:grpSpPr>
          <p:sp>
            <p:nvSpPr>
              <p:cNvPr id="146446" name="Line 14"/>
              <p:cNvSpPr>
                <a:spLocks noChangeShapeType="1"/>
              </p:cNvSpPr>
              <p:nvPr/>
            </p:nvSpPr>
            <p:spPr bwMode="auto">
              <a:xfrm flipH="1">
                <a:off x="864" y="2880"/>
                <a:ext cx="384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6447" name="AutoShape 15"/>
              <p:cNvSpPr>
                <a:spLocks noChangeArrowheads="1"/>
              </p:cNvSpPr>
              <p:nvPr/>
            </p:nvSpPr>
            <p:spPr bwMode="auto">
              <a:xfrm>
                <a:off x="960" y="2496"/>
                <a:ext cx="1152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6448" name="Group 16"/>
          <p:cNvGrpSpPr>
            <a:grpSpLocks/>
          </p:cNvGrpSpPr>
          <p:nvPr/>
        </p:nvGrpSpPr>
        <p:grpSpPr bwMode="auto">
          <a:xfrm>
            <a:off x="3124200" y="4572000"/>
            <a:ext cx="2100263" cy="2206625"/>
            <a:chOff x="1968" y="2880"/>
            <a:chExt cx="1323" cy="1390"/>
          </a:xfrm>
        </p:grpSpPr>
        <p:graphicFrame>
          <p:nvGraphicFramePr>
            <p:cNvPr id="146449" name="Object 17"/>
            <p:cNvGraphicFramePr>
              <a:graphicFrameLocks noChangeAspect="1"/>
            </p:cNvGraphicFramePr>
            <p:nvPr/>
          </p:nvGraphicFramePr>
          <p:xfrm>
            <a:off x="2448" y="3648"/>
            <a:ext cx="479" cy="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3" name="Equation" r:id="rId15" imgW="330120" imgH="431640" progId="Equation.3">
                    <p:embed/>
                  </p:oleObj>
                </mc:Choice>
                <mc:Fallback>
                  <p:oleObj name="Equation" r:id="rId15" imgW="3301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648"/>
                          <a:ext cx="479" cy="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50" name="Object 18"/>
            <p:cNvGraphicFramePr>
              <a:graphicFrameLocks noChangeAspect="1"/>
            </p:cNvGraphicFramePr>
            <p:nvPr/>
          </p:nvGraphicFramePr>
          <p:xfrm>
            <a:off x="2352" y="3168"/>
            <a:ext cx="93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4" name="Equation" r:id="rId17" imgW="647640" imgH="228600" progId="Equation.3">
                    <p:embed/>
                  </p:oleObj>
                </mc:Choice>
                <mc:Fallback>
                  <p:oleObj name="Equation" r:id="rId17" imgW="647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168"/>
                          <a:ext cx="939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451" name="Line 19"/>
            <p:cNvSpPr>
              <a:spLocks noChangeShapeType="1"/>
            </p:cNvSpPr>
            <p:nvPr/>
          </p:nvSpPr>
          <p:spPr bwMode="auto">
            <a:xfrm>
              <a:off x="1968" y="2880"/>
              <a:ext cx="528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6452" name="Group 20"/>
          <p:cNvGrpSpPr>
            <a:grpSpLocks/>
          </p:cNvGrpSpPr>
          <p:nvPr/>
        </p:nvGrpSpPr>
        <p:grpSpPr bwMode="auto">
          <a:xfrm>
            <a:off x="7239000" y="4038600"/>
            <a:ext cx="1219200" cy="1371600"/>
            <a:chOff x="4560" y="2544"/>
            <a:chExt cx="768" cy="864"/>
          </a:xfrm>
        </p:grpSpPr>
        <p:sp>
          <p:nvSpPr>
            <p:cNvPr id="146453" name="AutoShape 21"/>
            <p:cNvSpPr>
              <a:spLocks noChangeArrowheads="1"/>
            </p:cNvSpPr>
            <p:nvPr/>
          </p:nvSpPr>
          <p:spPr bwMode="auto">
            <a:xfrm>
              <a:off x="5040" y="2544"/>
              <a:ext cx="288" cy="28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4" name="Line 22"/>
            <p:cNvSpPr>
              <a:spLocks noChangeShapeType="1"/>
            </p:cNvSpPr>
            <p:nvPr/>
          </p:nvSpPr>
          <p:spPr bwMode="auto">
            <a:xfrm flipH="1">
              <a:off x="4560" y="2832"/>
              <a:ext cx="528" cy="5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6455" name="Group 23"/>
          <p:cNvGrpSpPr>
            <a:grpSpLocks/>
          </p:cNvGrpSpPr>
          <p:nvPr/>
        </p:nvGrpSpPr>
        <p:grpSpPr bwMode="auto">
          <a:xfrm>
            <a:off x="3276600" y="1828800"/>
            <a:ext cx="1066800" cy="838200"/>
            <a:chOff x="2064" y="1152"/>
            <a:chExt cx="672" cy="528"/>
          </a:xfrm>
        </p:grpSpPr>
        <p:sp>
          <p:nvSpPr>
            <p:cNvPr id="146456" name="AutoShape 24"/>
            <p:cNvSpPr>
              <a:spLocks noChangeArrowheads="1"/>
            </p:cNvSpPr>
            <p:nvPr/>
          </p:nvSpPr>
          <p:spPr bwMode="auto">
            <a:xfrm>
              <a:off x="2400" y="1152"/>
              <a:ext cx="336" cy="28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 flipH="1">
              <a:off x="2064" y="1429"/>
              <a:ext cx="342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6458" name="Group 26"/>
          <p:cNvGrpSpPr>
            <a:grpSpLocks/>
          </p:cNvGrpSpPr>
          <p:nvPr/>
        </p:nvGrpSpPr>
        <p:grpSpPr bwMode="auto">
          <a:xfrm>
            <a:off x="5549900" y="1817688"/>
            <a:ext cx="962025" cy="901700"/>
            <a:chOff x="3496" y="1145"/>
            <a:chExt cx="606" cy="568"/>
          </a:xfrm>
        </p:grpSpPr>
        <p:sp>
          <p:nvSpPr>
            <p:cNvPr id="146459" name="AutoShape 27"/>
            <p:cNvSpPr>
              <a:spLocks noChangeArrowheads="1"/>
            </p:cNvSpPr>
            <p:nvPr/>
          </p:nvSpPr>
          <p:spPr bwMode="auto">
            <a:xfrm>
              <a:off x="3496" y="1145"/>
              <a:ext cx="333" cy="26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>
              <a:off x="3796" y="1413"/>
              <a:ext cx="306" cy="3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6461" name="Group 29"/>
          <p:cNvGrpSpPr>
            <a:grpSpLocks/>
          </p:cNvGrpSpPr>
          <p:nvPr/>
        </p:nvGrpSpPr>
        <p:grpSpPr bwMode="auto">
          <a:xfrm>
            <a:off x="6477000" y="2590800"/>
            <a:ext cx="2282825" cy="949325"/>
            <a:chOff x="4080" y="1632"/>
            <a:chExt cx="1438" cy="598"/>
          </a:xfrm>
        </p:grpSpPr>
        <p:graphicFrame>
          <p:nvGraphicFramePr>
            <p:cNvPr id="146462" name="Object 30"/>
            <p:cNvGraphicFramePr>
              <a:graphicFrameLocks noChangeAspect="1"/>
            </p:cNvGraphicFramePr>
            <p:nvPr/>
          </p:nvGraphicFramePr>
          <p:xfrm>
            <a:off x="4080" y="1632"/>
            <a:ext cx="143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5" name="Equation" r:id="rId19" imgW="990360" imgH="215640" progId="Equation.3">
                    <p:embed/>
                  </p:oleObj>
                </mc:Choice>
                <mc:Fallback>
                  <p:oleObj name="Equation" r:id="rId19" imgW="990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632"/>
                          <a:ext cx="143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463" name="Object 31"/>
            <p:cNvGraphicFramePr>
              <a:graphicFrameLocks noChangeAspect="1"/>
            </p:cNvGraphicFramePr>
            <p:nvPr/>
          </p:nvGraphicFramePr>
          <p:xfrm>
            <a:off x="4080" y="1920"/>
            <a:ext cx="1420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06" name="Сормула" r:id="rId21" imgW="977760" imgH="215640" progId="Equation.3">
                    <p:embed/>
                  </p:oleObj>
                </mc:Choice>
                <mc:Fallback>
                  <p:oleObj name="Сормула" r:id="rId21" imgW="9777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920"/>
                          <a:ext cx="1420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6464" name="Text Box 32"/>
          <p:cNvSpPr txBox="1">
            <a:spLocks noChangeArrowheads="1"/>
          </p:cNvSpPr>
          <p:nvPr/>
        </p:nvSpPr>
        <p:spPr bwMode="auto">
          <a:xfrm>
            <a:off x="4795838" y="6486525"/>
            <a:ext cx="441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Ebeling et al., Contr. Plasma Phys., 1967 </a:t>
            </a:r>
            <a:endParaRPr lang="ru-RU" sz="1800"/>
          </a:p>
        </p:txBody>
      </p:sp>
      <p:grpSp>
        <p:nvGrpSpPr>
          <p:cNvPr id="33" name="Группа 32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34" name="Picture 5" descr="emblema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0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7938" y="171450"/>
            <a:ext cx="9136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ACCURACY OF DIRECT PIMC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1858963" y="1477963"/>
          <a:ext cx="53514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1" name="Формула" r:id="rId3" imgW="1777680" imgH="241200" progId="Equation.3">
                  <p:embed/>
                </p:oleObj>
              </mc:Choice>
              <mc:Fallback>
                <p:oleObj name="Формула" r:id="rId3" imgW="1777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1477963"/>
                        <a:ext cx="535146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2" name="AutoShape 4"/>
          <p:cNvSpPr>
            <a:spLocks/>
          </p:cNvSpPr>
          <p:nvPr/>
        </p:nvSpPr>
        <p:spPr bwMode="auto">
          <a:xfrm rot="16200000">
            <a:off x="5412581" y="651669"/>
            <a:ext cx="369888" cy="3238500"/>
          </a:xfrm>
          <a:prstGeom prst="leftBrace">
            <a:avLst>
              <a:gd name="adj1" fmla="val 72961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5294313" y="2454275"/>
            <a:ext cx="788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>
                <a:solidFill>
                  <a:schemeClr val="tx2"/>
                </a:solidFill>
              </a:rPr>
              <a:t>+1</a:t>
            </a:r>
          </a:p>
        </p:txBody>
      </p:sp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3217863" y="2520950"/>
          <a:ext cx="1428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2" name="Формула" r:id="rId5" imgW="711000" imgH="215640" progId="Equation.3">
                  <p:embed/>
                </p:oleObj>
              </mc:Choice>
              <mc:Fallback>
                <p:oleObj name="Формула" r:id="rId5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520950"/>
                        <a:ext cx="1428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1266825" y="2498725"/>
          <a:ext cx="1323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" name="Формула" r:id="rId7" imgW="660240" imgH="215640" progId="Equation.3">
                  <p:embed/>
                </p:oleObj>
              </mc:Choice>
              <mc:Fallback>
                <p:oleObj name="Формула" r:id="rId7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498725"/>
                        <a:ext cx="1323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6757988" y="2862263"/>
          <a:ext cx="1885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" name="Формула" r:id="rId9" imgW="939600" imgH="215640" progId="Equation.3">
                  <p:embed/>
                </p:oleObj>
              </mc:Choice>
              <mc:Fallback>
                <p:oleObj name="Формула" r:id="rId9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2862263"/>
                        <a:ext cx="1885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377825" y="3217863"/>
          <a:ext cx="63420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5" name="Формула" r:id="rId11" imgW="2108160" imgH="380880" progId="Equation.3">
                  <p:embed/>
                </p:oleObj>
              </mc:Choice>
              <mc:Fallback>
                <p:oleObj name="Формула" r:id="rId11" imgW="2108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217863"/>
                        <a:ext cx="63420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7146925" y="4449763"/>
            <a:ext cx="1312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1</a:t>
            </a:r>
            <a:r>
              <a:rPr lang="ru-RU" sz="2000" dirty="0"/>
              <a:t> </a:t>
            </a:r>
            <a:r>
              <a:rPr lang="en-US" sz="2000" dirty="0"/>
              <a:t>at</a:t>
            </a:r>
            <a:r>
              <a:rPr lang="ru-RU" sz="2000" dirty="0"/>
              <a:t> </a:t>
            </a:r>
            <a:r>
              <a:rPr lang="en-US" sz="2000" i="1" dirty="0"/>
              <a:t>n </a:t>
            </a:r>
            <a:r>
              <a:rPr lang="en-US" sz="2000" dirty="0" smtClean="0">
                <a:sym typeface="Symbol" charset="0"/>
              </a:rPr>
              <a:t>-&gt; ∞</a:t>
            </a:r>
            <a:endParaRPr lang="ru-RU" sz="2000" dirty="0"/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320675" y="4624388"/>
            <a:ext cx="3749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Error</a:t>
            </a:r>
            <a:r>
              <a:rPr lang="ru-RU" sz="2000" dirty="0"/>
              <a:t> </a:t>
            </a:r>
            <a:r>
              <a:rPr lang="en-US" sz="2000" dirty="0"/>
              <a:t>~</a:t>
            </a:r>
            <a:r>
              <a:rPr lang="ru-RU" sz="2000" dirty="0"/>
              <a:t> </a:t>
            </a:r>
            <a:r>
              <a:rPr lang="ru-RU" sz="2000" dirty="0" smtClean="0"/>
              <a:t>(β</a:t>
            </a:r>
            <a:r>
              <a:rPr lang="en-US" sz="2000" dirty="0" smtClean="0">
                <a:sym typeface="Symbol" charset="0"/>
              </a:rPr>
              <a:t> / </a:t>
            </a:r>
            <a:r>
              <a:rPr lang="en-US" sz="2000" i="1" dirty="0">
                <a:sym typeface="Symbol" charset="0"/>
              </a:rPr>
              <a:t>n</a:t>
            </a:r>
            <a:r>
              <a:rPr lang="ru-RU" sz="2000" dirty="0">
                <a:sym typeface="Symbol" charset="0"/>
              </a:rPr>
              <a:t>)</a:t>
            </a:r>
            <a:r>
              <a:rPr lang="ru-RU" sz="2000" baseline="30000" dirty="0">
                <a:sym typeface="Symbol" charset="0"/>
              </a:rPr>
              <a:t>2</a:t>
            </a:r>
            <a:r>
              <a:rPr lang="en-US" sz="2000" dirty="0">
                <a:sym typeface="Symbol" charset="0"/>
              </a:rPr>
              <a:t> for every multiplier</a:t>
            </a:r>
            <a:endParaRPr lang="ru-RU" sz="2000" dirty="0"/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336550" y="5051425"/>
            <a:ext cx="39157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Total error </a:t>
            </a:r>
            <a:r>
              <a:rPr lang="en-US" sz="2000" dirty="0" err="1" smtClean="0">
                <a:sym typeface="Symbol" charset="0"/>
              </a:rPr>
              <a:t>Δ</a:t>
            </a:r>
            <a:r>
              <a:rPr lang="en-US" sz="2000" i="1" dirty="0" err="1" smtClean="0">
                <a:sym typeface="Symbol" charset="0"/>
              </a:rPr>
              <a:t>ρ</a:t>
            </a:r>
            <a:r>
              <a:rPr lang="ru-RU" sz="2000" dirty="0" smtClean="0">
                <a:sym typeface="Symbol" charset="0"/>
              </a:rPr>
              <a:t> </a:t>
            </a:r>
            <a:r>
              <a:rPr lang="en-US" sz="2000" dirty="0"/>
              <a:t>~</a:t>
            </a:r>
            <a:r>
              <a:rPr lang="ru-RU" sz="2000" dirty="0"/>
              <a:t> </a:t>
            </a:r>
            <a:r>
              <a:rPr lang="en-US" sz="2000" dirty="0" smtClean="0">
                <a:sym typeface="Symbol" charset="0"/>
              </a:rPr>
              <a:t>β</a:t>
            </a:r>
            <a:r>
              <a:rPr lang="ru-RU" sz="2000" baseline="30000" dirty="0" smtClean="0">
                <a:sym typeface="Symbol" charset="0"/>
              </a:rPr>
              <a:t>2</a:t>
            </a:r>
            <a:r>
              <a:rPr lang="en-US" sz="2000" dirty="0" smtClean="0">
                <a:sym typeface="Symbol" charset="0"/>
              </a:rPr>
              <a:t> </a:t>
            </a:r>
            <a:r>
              <a:rPr lang="en-US" sz="2000" dirty="0">
                <a:sym typeface="Symbol" charset="0"/>
              </a:rPr>
              <a:t>/ </a:t>
            </a:r>
            <a:r>
              <a:rPr lang="en-US" sz="2000" i="1" dirty="0">
                <a:sym typeface="Symbol" charset="0"/>
              </a:rPr>
              <a:t>n </a:t>
            </a:r>
            <a:r>
              <a:rPr lang="en-US" sz="2000" dirty="0" smtClean="0">
                <a:sym typeface="Symbol" charset="0"/>
              </a:rPr>
              <a:t>-&gt; </a:t>
            </a:r>
            <a:r>
              <a:rPr lang="en-US" sz="2000" dirty="0">
                <a:sym typeface="Symbol" charset="0"/>
              </a:rPr>
              <a:t>0 at </a:t>
            </a:r>
            <a:r>
              <a:rPr lang="en-US" sz="2000" i="1" dirty="0" smtClean="0"/>
              <a:t>n</a:t>
            </a:r>
            <a:r>
              <a:rPr lang="en-US" sz="2000" dirty="0" smtClean="0">
                <a:sym typeface="Symbol" charset="0"/>
              </a:rPr>
              <a:t>-&gt;∞</a:t>
            </a:r>
            <a:endParaRPr lang="ru-RU" sz="2000" dirty="0">
              <a:sym typeface="Symbol" charset="0"/>
            </a:endParaRPr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H="1">
            <a:off x="2430463" y="1903413"/>
            <a:ext cx="638175" cy="5762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3406775" y="1854200"/>
            <a:ext cx="338138" cy="7143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6777038" y="1879600"/>
            <a:ext cx="287337" cy="10017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4872038" y="3168650"/>
            <a:ext cx="2041525" cy="1316038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6789738" y="4259263"/>
            <a:ext cx="36195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0786" name="Object 18"/>
          <p:cNvGraphicFramePr>
            <a:graphicFrameLocks noChangeAspect="1"/>
          </p:cNvGraphicFramePr>
          <p:nvPr/>
        </p:nvGraphicFramePr>
        <p:xfrm>
          <a:off x="1995488" y="5557838"/>
          <a:ext cx="36687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6" name="Сормула" r:id="rId13" imgW="1218960" imgH="241200" progId="Equation.3">
                  <p:embed/>
                </p:oleObj>
              </mc:Choice>
              <mc:Fallback>
                <p:oleObj name="Сормула" r:id="rId13" imgW="1218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557838"/>
                        <a:ext cx="366871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949700" y="5473700"/>
            <a:ext cx="2041525" cy="9398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0788" name="Text Box 20"/>
          <p:cNvSpPr txBox="1">
            <a:spLocks noChangeArrowheads="1"/>
          </p:cNvSpPr>
          <p:nvPr/>
        </p:nvSpPr>
        <p:spPr bwMode="auto">
          <a:xfrm>
            <a:off x="6292850" y="6156325"/>
            <a:ext cx="215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High-temperature</a:t>
            </a:r>
            <a:endParaRPr lang="ru-RU" sz="2000"/>
          </a:p>
          <a:p>
            <a:r>
              <a:rPr lang="en-US" sz="2000"/>
              <a:t>pseudopotential</a:t>
            </a:r>
            <a:endParaRPr lang="ru-RU" sz="2000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6042025" y="6088063"/>
            <a:ext cx="312738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3" name="Picture 5" descr="emblema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61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152400"/>
            <a:ext cx="913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TREATMENT OF EXCHANGE EFFECTS</a:t>
            </a: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206375" y="992188"/>
            <a:ext cx="4400550" cy="4395787"/>
            <a:chOff x="130" y="625"/>
            <a:chExt cx="2772" cy="2769"/>
          </a:xfrm>
        </p:grpSpPr>
        <p:sp>
          <p:nvSpPr>
            <p:cNvPr id="145412" name="Rectangle 4"/>
            <p:cNvSpPr>
              <a:spLocks noChangeAspect="1" noChangeArrowheads="1"/>
            </p:cNvSpPr>
            <p:nvPr/>
          </p:nvSpPr>
          <p:spPr bwMode="auto">
            <a:xfrm>
              <a:off x="1979" y="1548"/>
              <a:ext cx="923" cy="92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3" name="Rectangle 5"/>
            <p:cNvSpPr>
              <a:spLocks noChangeAspect="1" noChangeArrowheads="1"/>
            </p:cNvSpPr>
            <p:nvPr/>
          </p:nvSpPr>
          <p:spPr bwMode="auto">
            <a:xfrm>
              <a:off x="1977" y="627"/>
              <a:ext cx="923" cy="92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4" name="Rectangle 6"/>
            <p:cNvSpPr>
              <a:spLocks noChangeAspect="1" noChangeArrowheads="1"/>
            </p:cNvSpPr>
            <p:nvPr/>
          </p:nvSpPr>
          <p:spPr bwMode="auto">
            <a:xfrm>
              <a:off x="1054" y="627"/>
              <a:ext cx="923" cy="92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5" name="Rectangle 7"/>
            <p:cNvSpPr>
              <a:spLocks noChangeAspect="1" noChangeArrowheads="1"/>
            </p:cNvSpPr>
            <p:nvPr/>
          </p:nvSpPr>
          <p:spPr bwMode="auto">
            <a:xfrm>
              <a:off x="131" y="625"/>
              <a:ext cx="923" cy="92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6" name="Rectangle 8"/>
            <p:cNvSpPr>
              <a:spLocks noChangeAspect="1" noChangeArrowheads="1"/>
            </p:cNvSpPr>
            <p:nvPr/>
          </p:nvSpPr>
          <p:spPr bwMode="auto">
            <a:xfrm>
              <a:off x="132" y="1549"/>
              <a:ext cx="924" cy="92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7" name="Rectangle 9"/>
            <p:cNvSpPr>
              <a:spLocks noChangeAspect="1" noChangeArrowheads="1"/>
            </p:cNvSpPr>
            <p:nvPr/>
          </p:nvSpPr>
          <p:spPr bwMode="auto">
            <a:xfrm>
              <a:off x="130" y="2469"/>
              <a:ext cx="923" cy="92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8" name="Rectangle 10"/>
            <p:cNvSpPr>
              <a:spLocks noChangeAspect="1" noChangeArrowheads="1"/>
            </p:cNvSpPr>
            <p:nvPr/>
          </p:nvSpPr>
          <p:spPr bwMode="auto">
            <a:xfrm>
              <a:off x="1054" y="2471"/>
              <a:ext cx="923" cy="92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19" name="Rectangle 11"/>
            <p:cNvSpPr>
              <a:spLocks noChangeAspect="1" noChangeArrowheads="1"/>
            </p:cNvSpPr>
            <p:nvPr/>
          </p:nvSpPr>
          <p:spPr bwMode="auto">
            <a:xfrm>
              <a:off x="1978" y="2468"/>
              <a:ext cx="923" cy="92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5420" name="Group 12"/>
          <p:cNvGrpSpPr>
            <a:grpSpLocks/>
          </p:cNvGrpSpPr>
          <p:nvPr/>
        </p:nvGrpSpPr>
        <p:grpSpPr bwMode="auto">
          <a:xfrm>
            <a:off x="4627563" y="1022350"/>
            <a:ext cx="4094162" cy="4130675"/>
            <a:chOff x="2915" y="644"/>
            <a:chExt cx="2579" cy="2602"/>
          </a:xfrm>
        </p:grpSpPr>
        <p:sp>
          <p:nvSpPr>
            <p:cNvPr id="145421" name="Text Box 13"/>
            <p:cNvSpPr txBox="1">
              <a:spLocks noChangeArrowheads="1"/>
            </p:cNvSpPr>
            <p:nvPr/>
          </p:nvSpPr>
          <p:spPr bwMode="auto">
            <a:xfrm>
              <a:off x="2915" y="644"/>
              <a:ext cx="21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Inside main cell – </a:t>
              </a:r>
            </a:p>
            <a:p>
              <a:r>
                <a:rPr lang="en-US" sz="2400"/>
                <a:t>	exchange matrix</a:t>
              </a:r>
              <a:endParaRPr lang="ru-RU" sz="2400"/>
            </a:p>
          </p:txBody>
        </p:sp>
        <p:sp>
          <p:nvSpPr>
            <p:cNvPr id="145422" name="Text Box 14"/>
            <p:cNvSpPr txBox="1">
              <a:spLocks noChangeArrowheads="1"/>
            </p:cNvSpPr>
            <p:nvPr/>
          </p:nvSpPr>
          <p:spPr bwMode="auto">
            <a:xfrm>
              <a:off x="2933" y="1245"/>
              <a:ext cx="25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Outside main cell – </a:t>
              </a:r>
              <a:br>
                <a:rPr lang="en-US" sz="2400"/>
              </a:br>
              <a:r>
                <a:rPr lang="en-US" sz="2400"/>
                <a:t>	by perturbation theory</a:t>
              </a:r>
              <a:endParaRPr lang="ru-RU" sz="2400"/>
            </a:p>
          </p:txBody>
        </p:sp>
        <p:sp>
          <p:nvSpPr>
            <p:cNvPr id="145423" name="Text Box 15"/>
            <p:cNvSpPr txBox="1">
              <a:spLocks noChangeArrowheads="1"/>
            </p:cNvSpPr>
            <p:nvPr/>
          </p:nvSpPr>
          <p:spPr bwMode="auto">
            <a:xfrm>
              <a:off x="2941" y="1797"/>
              <a:ext cx="254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Accuracy control – </a:t>
              </a:r>
              <a:br>
                <a:rPr lang="en-US" sz="2400"/>
              </a:br>
              <a:r>
                <a:rPr lang="en-US" sz="2400"/>
                <a:t>	comparison with ideal</a:t>
              </a:r>
            </a:p>
            <a:p>
              <a:r>
                <a:rPr lang="en-US" sz="2400"/>
                <a:t>	degenerate gas</a:t>
              </a:r>
              <a:endParaRPr lang="ru-RU" sz="2400"/>
            </a:p>
          </p:txBody>
        </p:sp>
        <p:graphicFrame>
          <p:nvGraphicFramePr>
            <p:cNvPr id="145424" name="Object 16"/>
            <p:cNvGraphicFramePr>
              <a:graphicFrameLocks noChangeAspect="1"/>
            </p:cNvGraphicFramePr>
            <p:nvPr/>
          </p:nvGraphicFramePr>
          <p:xfrm>
            <a:off x="3507" y="2739"/>
            <a:ext cx="1441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24" name="Сормула" r:id="rId3" imgW="685800" imgH="241200" progId="Equation.3">
                    <p:embed/>
                  </p:oleObj>
                </mc:Choice>
                <mc:Fallback>
                  <p:oleObj name="Сормула" r:id="rId3" imgW="685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7" y="2739"/>
                          <a:ext cx="1441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5425" name="Group 17"/>
          <p:cNvGrpSpPr>
            <a:grpSpLocks/>
          </p:cNvGrpSpPr>
          <p:nvPr/>
        </p:nvGrpSpPr>
        <p:grpSpPr bwMode="auto">
          <a:xfrm>
            <a:off x="1671638" y="2455863"/>
            <a:ext cx="1465262" cy="1466850"/>
            <a:chOff x="1053" y="1547"/>
            <a:chExt cx="923" cy="924"/>
          </a:xfrm>
        </p:grpSpPr>
        <p:sp>
          <p:nvSpPr>
            <p:cNvPr id="145426" name="Rectangle 18"/>
            <p:cNvSpPr>
              <a:spLocks noChangeAspect="1" noChangeArrowheads="1"/>
            </p:cNvSpPr>
            <p:nvPr/>
          </p:nvSpPr>
          <p:spPr bwMode="auto">
            <a:xfrm>
              <a:off x="1053" y="1547"/>
              <a:ext cx="923" cy="924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27" name="Text Box 19"/>
            <p:cNvSpPr txBox="1">
              <a:spLocks noChangeArrowheads="1"/>
            </p:cNvSpPr>
            <p:nvPr/>
          </p:nvSpPr>
          <p:spPr bwMode="auto">
            <a:xfrm>
              <a:off x="1086" y="1694"/>
              <a:ext cx="86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Main</a:t>
              </a:r>
              <a:br>
                <a:rPr lang="en-US">
                  <a:solidFill>
                    <a:schemeClr val="bg2"/>
                  </a:solidFill>
                </a:rPr>
              </a:br>
              <a:r>
                <a:rPr lang="en-US">
                  <a:solidFill>
                    <a:schemeClr val="bg2"/>
                  </a:solidFill>
                </a:rPr>
                <a:t>MC cell</a:t>
              </a:r>
              <a:endParaRPr lang="ru-RU">
                <a:solidFill>
                  <a:schemeClr val="bg2"/>
                </a:solidFill>
              </a:endParaRPr>
            </a:p>
          </p:txBody>
        </p:sp>
      </p:grpSp>
      <p:grpSp>
        <p:nvGrpSpPr>
          <p:cNvPr id="145428" name="Group 20"/>
          <p:cNvGrpSpPr>
            <a:grpSpLocks/>
          </p:cNvGrpSpPr>
          <p:nvPr/>
        </p:nvGrpSpPr>
        <p:grpSpPr bwMode="auto">
          <a:xfrm>
            <a:off x="1501775" y="2370138"/>
            <a:ext cx="1644650" cy="1741487"/>
            <a:chOff x="986" y="1485"/>
            <a:chExt cx="1036" cy="1097"/>
          </a:xfrm>
        </p:grpSpPr>
        <p:sp>
          <p:nvSpPr>
            <p:cNvPr id="145429" name="Oval 21"/>
            <p:cNvSpPr>
              <a:spLocks noChangeAspect="1" noChangeArrowheads="1"/>
            </p:cNvSpPr>
            <p:nvPr/>
          </p:nvSpPr>
          <p:spPr bwMode="auto">
            <a:xfrm>
              <a:off x="1342" y="1485"/>
              <a:ext cx="647" cy="6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430" name="Oval 22"/>
            <p:cNvSpPr>
              <a:spLocks noChangeAspect="1" noChangeArrowheads="1"/>
            </p:cNvSpPr>
            <p:nvPr/>
          </p:nvSpPr>
          <p:spPr bwMode="auto">
            <a:xfrm>
              <a:off x="1375" y="1935"/>
              <a:ext cx="647" cy="6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431" name="Group 23"/>
            <p:cNvGrpSpPr>
              <a:grpSpLocks/>
            </p:cNvGrpSpPr>
            <p:nvPr/>
          </p:nvGrpSpPr>
          <p:grpSpPr bwMode="auto">
            <a:xfrm>
              <a:off x="986" y="1651"/>
              <a:ext cx="647" cy="653"/>
              <a:chOff x="986" y="1651"/>
              <a:chExt cx="647" cy="653"/>
            </a:xfrm>
          </p:grpSpPr>
          <p:sp>
            <p:nvSpPr>
              <p:cNvPr id="145432" name="Oval 24"/>
              <p:cNvSpPr>
                <a:spLocks noChangeAspect="1" noChangeArrowheads="1"/>
              </p:cNvSpPr>
              <p:nvPr/>
            </p:nvSpPr>
            <p:spPr bwMode="auto">
              <a:xfrm>
                <a:off x="986" y="1657"/>
                <a:ext cx="647" cy="64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45433" name="Line 25"/>
              <p:cNvSpPr>
                <a:spLocks noChangeShapeType="1"/>
              </p:cNvSpPr>
              <p:nvPr/>
            </p:nvSpPr>
            <p:spPr bwMode="auto">
              <a:xfrm>
                <a:off x="986" y="1988"/>
                <a:ext cx="647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34" name="Text Box 26"/>
              <p:cNvSpPr txBox="1">
                <a:spLocks noChangeArrowheads="1"/>
              </p:cNvSpPr>
              <p:nvPr/>
            </p:nvSpPr>
            <p:spPr bwMode="auto">
              <a:xfrm>
                <a:off x="1149" y="1651"/>
                <a:ext cx="3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i="1">
                    <a:solidFill>
                      <a:schemeClr val="bg2"/>
                    </a:solidFill>
                    <a:sym typeface="Symbol" charset="0"/>
                  </a:rPr>
                  <a:t></a:t>
                </a:r>
                <a:r>
                  <a:rPr lang="en-US" i="1" baseline="-25000">
                    <a:solidFill>
                      <a:schemeClr val="bg2"/>
                    </a:solidFill>
                    <a:sym typeface="Symbol" charset="0"/>
                  </a:rPr>
                  <a:t>e</a:t>
                </a:r>
                <a:endParaRPr lang="ru-RU" i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45435" name="Text Box 27"/>
            <p:cNvSpPr txBox="1">
              <a:spLocks noChangeArrowheads="1"/>
            </p:cNvSpPr>
            <p:nvPr/>
          </p:nvSpPr>
          <p:spPr bwMode="auto">
            <a:xfrm>
              <a:off x="1600" y="159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sym typeface="Symbol" charset="0"/>
                </a:rPr>
                <a:t>e</a:t>
              </a:r>
              <a:endParaRPr lang="ru-RU" i="1">
                <a:solidFill>
                  <a:schemeClr val="bg2"/>
                </a:solidFill>
              </a:endParaRPr>
            </a:p>
          </p:txBody>
        </p:sp>
        <p:sp>
          <p:nvSpPr>
            <p:cNvPr id="145436" name="Text Box 28"/>
            <p:cNvSpPr txBox="1">
              <a:spLocks noChangeArrowheads="1"/>
            </p:cNvSpPr>
            <p:nvPr/>
          </p:nvSpPr>
          <p:spPr bwMode="auto">
            <a:xfrm>
              <a:off x="1600" y="205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sym typeface="Symbol" charset="0"/>
                </a:rPr>
                <a:t>e</a:t>
              </a:r>
              <a:endParaRPr lang="ru-RU" i="1">
                <a:solidFill>
                  <a:schemeClr val="bg2"/>
                </a:solidFill>
              </a:endParaRPr>
            </a:p>
          </p:txBody>
        </p:sp>
      </p:grp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2355850" y="6156325"/>
            <a:ext cx="676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Filinov V.S. // J. Phys. A: Math. Gen. </a:t>
            </a:r>
            <a:r>
              <a:rPr lang="en-US" sz="2000" b="1" i="1"/>
              <a:t>34</a:t>
            </a:r>
            <a:r>
              <a:rPr lang="en-US" sz="2000" i="1"/>
              <a:t>, 1665 (2001)</a:t>
            </a:r>
          </a:p>
          <a:p>
            <a:r>
              <a:rPr lang="en-US" sz="2000" i="1"/>
              <a:t>Filinov V.S. et al. // J. Phys. A: Math. Gen. </a:t>
            </a:r>
            <a:r>
              <a:rPr lang="en-US" sz="2000" b="1" i="1"/>
              <a:t>36</a:t>
            </a:r>
            <a:r>
              <a:rPr lang="en-US" sz="2000" i="1"/>
              <a:t>, 6069 (2003)</a:t>
            </a:r>
            <a:endParaRPr lang="ru-RU" sz="2000" i="1"/>
          </a:p>
        </p:txBody>
      </p:sp>
      <p:grpSp>
        <p:nvGrpSpPr>
          <p:cNvPr id="30" name="Группа 29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31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t50n1e21-3fps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06500"/>
            <a:ext cx="4516438" cy="3387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59" name="t10n1e21-3fps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209675"/>
            <a:ext cx="4510087" cy="338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6763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HYDROGEN, PI</a:t>
            </a:r>
            <a:r>
              <a:rPr lang="ru-RU" sz="3200" b="1" dirty="0">
                <a:solidFill>
                  <a:srgbClr val="000090"/>
                </a:solidFill>
              </a:rPr>
              <a:t>MC-SIMULATION, </a:t>
            </a:r>
            <a:r>
              <a:rPr lang="ru-RU" sz="3200" b="1" i="1" dirty="0" err="1">
                <a:solidFill>
                  <a:srgbClr val="000090"/>
                </a:solidFill>
              </a:rPr>
              <a:t>n</a:t>
            </a:r>
            <a:r>
              <a:rPr lang="ru-RU" sz="3200" b="1" dirty="0">
                <a:solidFill>
                  <a:srgbClr val="000090"/>
                </a:solidFill>
              </a:rPr>
              <a:t> = 10</a:t>
            </a:r>
            <a:r>
              <a:rPr lang="ru-RU" sz="3200" b="1" baseline="30000" dirty="0">
                <a:solidFill>
                  <a:srgbClr val="000090"/>
                </a:solidFill>
              </a:rPr>
              <a:t>21</a:t>
            </a:r>
            <a:r>
              <a:rPr lang="ru-RU" sz="3200" b="1" dirty="0">
                <a:solidFill>
                  <a:srgbClr val="000090"/>
                </a:solidFill>
              </a:rPr>
              <a:t> cm</a:t>
            </a:r>
            <a:r>
              <a:rPr lang="ru-RU" sz="3200" b="1" baseline="30000" dirty="0">
                <a:solidFill>
                  <a:srgbClr val="000090"/>
                </a:solidFill>
              </a:rPr>
              <a:t>-3</a:t>
            </a:r>
            <a:endParaRPr lang="ru-RU" b="1" baseline="30000" dirty="0">
              <a:solidFill>
                <a:srgbClr val="000090"/>
              </a:solidFill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919413" y="565150"/>
            <a:ext cx="329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 =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 = 56,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>
                <a:solidFill>
                  <a:schemeClr val="tx2"/>
                </a:solidFill>
              </a:rPr>
              <a:t> = 20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654550" y="4678363"/>
            <a:ext cx="28432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</a:rPr>
              <a:t>T</a:t>
            </a:r>
            <a:r>
              <a:rPr lang="ru-RU" sz="2400" b="1" dirty="0">
                <a:solidFill>
                  <a:schemeClr val="tx2"/>
                </a:solidFill>
              </a:rPr>
              <a:t> = 10 </a:t>
            </a:r>
            <a:r>
              <a:rPr lang="en-US" sz="2400" b="1" dirty="0">
                <a:solidFill>
                  <a:schemeClr val="tx2"/>
                </a:solidFill>
              </a:rPr>
              <a:t>k</a:t>
            </a:r>
            <a:r>
              <a:rPr lang="ru-RU" sz="2400" b="1" dirty="0" err="1">
                <a:solidFill>
                  <a:schemeClr val="tx2"/>
                </a:solidFill>
              </a:rPr>
              <a:t>K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baseline="30000" dirty="0">
              <a:solidFill>
                <a:schemeClr val="tx2"/>
              </a:solidFill>
            </a:endParaRPr>
          </a:p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Γ</a:t>
            </a:r>
            <a:r>
              <a:rPr lang="ru-RU" sz="2400" b="1" dirty="0" smtClean="0">
                <a:solidFill>
                  <a:srgbClr val="000090"/>
                </a:solidFill>
              </a:rPr>
              <a:t> </a:t>
            </a:r>
            <a:r>
              <a:rPr lang="ru-RU" sz="2400" b="1" dirty="0">
                <a:solidFill>
                  <a:srgbClr val="000090"/>
                </a:solidFill>
              </a:rPr>
              <a:t>= 2.7</a:t>
            </a:r>
            <a:endParaRPr lang="ru-RU" sz="2400" b="1" baseline="30000" dirty="0">
              <a:solidFill>
                <a:srgbClr val="000090"/>
              </a:solidFill>
            </a:endParaRPr>
          </a:p>
          <a:p>
            <a:r>
              <a:rPr lang="ru-RU" sz="2400" b="1" i="1" dirty="0" smtClean="0">
                <a:solidFill>
                  <a:srgbClr val="000090"/>
                </a:solidFill>
              </a:rPr>
              <a:t>n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λ</a:t>
            </a:r>
            <a:r>
              <a:rPr lang="ru-RU" sz="2400" b="1" i="1" baseline="30000" dirty="0" smtClean="0">
                <a:solidFill>
                  <a:srgbClr val="000090"/>
                </a:solidFill>
                <a:sym typeface="Symbol" charset="0"/>
              </a:rPr>
              <a:t>3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=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0.41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0" y="4675188"/>
            <a:ext cx="2959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</a:rPr>
              <a:t>T</a:t>
            </a:r>
            <a:r>
              <a:rPr lang="ru-RU" sz="2400" b="1" dirty="0">
                <a:solidFill>
                  <a:schemeClr val="tx2"/>
                </a:solidFill>
              </a:rPr>
              <a:t> = 50</a:t>
            </a:r>
            <a:r>
              <a:rPr lang="en-US" sz="2400" b="1" dirty="0">
                <a:solidFill>
                  <a:schemeClr val="tx2"/>
                </a:solidFill>
              </a:rPr>
              <a:t> k</a:t>
            </a:r>
            <a:r>
              <a:rPr lang="ru-RU" sz="2400" b="1" dirty="0" err="1">
                <a:solidFill>
                  <a:schemeClr val="tx2"/>
                </a:solidFill>
              </a:rPr>
              <a:t>K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i="1" dirty="0" err="1" smtClean="0">
                <a:solidFill>
                  <a:schemeClr val="tx2"/>
                </a:solidFill>
                <a:sym typeface="Symbol" charset="0"/>
              </a:rPr>
              <a:t>ρ</a:t>
            </a:r>
            <a:r>
              <a:rPr lang="ru-RU" sz="2400" b="1" dirty="0" smtClean="0">
                <a:solidFill>
                  <a:schemeClr val="tx2"/>
                </a:solidFill>
                <a:sym typeface="Symbol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sym typeface="Symbol" charset="0"/>
              </a:rPr>
              <a:t>= </a:t>
            </a:r>
            <a:r>
              <a:rPr lang="ru-RU" sz="2400" b="1" dirty="0" smtClean="0">
                <a:solidFill>
                  <a:schemeClr val="tx2"/>
                </a:solidFill>
                <a:sym typeface="Symbol" charset="0"/>
              </a:rPr>
              <a:t>1.67</a:t>
            </a:r>
            <a:r>
              <a:rPr lang="en-US" sz="2400" b="1" dirty="0" smtClean="0">
                <a:solidFill>
                  <a:schemeClr val="tx2"/>
                </a:solidFill>
                <a:sym typeface="Symbol" charset="0"/>
              </a:rPr>
              <a:t>x</a:t>
            </a:r>
            <a:r>
              <a:rPr lang="ru-RU" sz="2400" b="1" dirty="0" smtClean="0">
                <a:solidFill>
                  <a:schemeClr val="tx2"/>
                </a:solidFill>
                <a:sym typeface="Symbol" charset="0"/>
              </a:rPr>
              <a:t>10</a:t>
            </a:r>
            <a:r>
              <a:rPr lang="ru-RU" sz="2400" b="1" baseline="30000" dirty="0">
                <a:solidFill>
                  <a:schemeClr val="tx2"/>
                </a:solidFill>
                <a:sym typeface="Symbol" charset="0"/>
              </a:rPr>
              <a:t>-3</a:t>
            </a:r>
            <a:r>
              <a:rPr lang="ru-RU" sz="2400" b="1" dirty="0">
                <a:solidFill>
                  <a:schemeClr val="tx2"/>
                </a:solidFill>
                <a:sym typeface="Symbol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g</a:t>
            </a:r>
            <a:r>
              <a:rPr lang="ru-RU" sz="2400" b="1" dirty="0">
                <a:solidFill>
                  <a:schemeClr val="tx2"/>
                </a:solidFill>
                <a:sym typeface="Symbol" charset="0"/>
              </a:rPr>
              <a:t>/</a:t>
            </a:r>
            <a:r>
              <a:rPr lang="ru-RU" sz="2400" b="1" dirty="0">
                <a:solidFill>
                  <a:schemeClr val="tx2"/>
                </a:solidFill>
              </a:rPr>
              <a:t>cm</a:t>
            </a:r>
            <a:r>
              <a:rPr lang="ru-RU" sz="2400" b="1" baseline="30000" dirty="0">
                <a:solidFill>
                  <a:schemeClr val="tx2"/>
                </a:solidFill>
              </a:rPr>
              <a:t>3</a:t>
            </a:r>
          </a:p>
          <a:p>
            <a:r>
              <a:rPr lang="ru-RU" sz="2400" b="1" i="1" dirty="0" err="1" smtClean="0">
                <a:solidFill>
                  <a:srgbClr val="000090"/>
                </a:solidFill>
                <a:sym typeface="Symbol" charset="0"/>
              </a:rPr>
              <a:t>Γ</a:t>
            </a:r>
            <a:r>
              <a:rPr lang="ru-RU" sz="2400" b="1" dirty="0" smtClean="0">
                <a:solidFill>
                  <a:srgbClr val="000090"/>
                </a:solidFill>
              </a:rPr>
              <a:t> </a:t>
            </a:r>
            <a:r>
              <a:rPr lang="ru-RU" sz="2400" b="1" dirty="0">
                <a:solidFill>
                  <a:srgbClr val="000090"/>
                </a:solidFill>
              </a:rPr>
              <a:t>= 0.54</a:t>
            </a:r>
            <a:endParaRPr lang="ru-RU" sz="2400" b="1" baseline="30000" dirty="0">
              <a:solidFill>
                <a:srgbClr val="000090"/>
              </a:solidFill>
            </a:endParaRPr>
          </a:p>
          <a:p>
            <a:r>
              <a:rPr lang="ru-RU" sz="2400" b="1" i="1" dirty="0" smtClean="0">
                <a:solidFill>
                  <a:srgbClr val="000090"/>
                </a:solidFill>
              </a:rPr>
              <a:t>n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λ</a:t>
            </a:r>
            <a:r>
              <a:rPr lang="ru-RU" sz="2400" b="1" i="1" baseline="30000" dirty="0" smtClean="0">
                <a:solidFill>
                  <a:srgbClr val="000090"/>
                </a:solidFill>
                <a:sym typeface="Symbol" charset="0"/>
              </a:rPr>
              <a:t>3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=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3.7 </a:t>
            </a:r>
            <a:r>
              <a:rPr lang="en-US" sz="2400" b="1" dirty="0" smtClean="0">
                <a:solidFill>
                  <a:srgbClr val="000090"/>
                </a:solidFill>
                <a:sym typeface="Symbol" charset="0"/>
              </a:rPr>
              <a:t>x</a:t>
            </a:r>
            <a:r>
              <a:rPr lang="ru-RU" sz="2400" b="1" dirty="0" smtClean="0">
                <a:solidFill>
                  <a:srgbClr val="000090"/>
                </a:solidFill>
                <a:sym typeface="Symbol" charset="0"/>
              </a:rPr>
              <a:t>10</a:t>
            </a:r>
            <a:r>
              <a:rPr lang="ru-RU" sz="2400" b="1" baseline="30000" dirty="0">
                <a:solidFill>
                  <a:srgbClr val="000090"/>
                </a:solidFill>
                <a:sym typeface="Symbol" charset="0"/>
              </a:rPr>
              <a:t>-2</a:t>
            </a:r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 flipV="1">
            <a:off x="2209800" y="5668963"/>
            <a:ext cx="2281238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7173913" y="4767263"/>
            <a:ext cx="1947862" cy="2090737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47466" name="Oval 10"/>
          <p:cNvSpPr>
            <a:spLocks noChangeAspect="1" noChangeArrowheads="1"/>
          </p:cNvSpPr>
          <p:nvPr/>
        </p:nvSpPr>
        <p:spPr bwMode="auto">
          <a:xfrm>
            <a:off x="7321550" y="5113338"/>
            <a:ext cx="198438" cy="198437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54913" y="495776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- </a:t>
            </a:r>
            <a:r>
              <a:rPr lang="ru-RU" sz="2400" dirty="0" err="1">
                <a:solidFill>
                  <a:srgbClr val="FFFFFF"/>
                </a:solidFill>
              </a:rPr>
              <a:t>proton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534275" y="545623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- </a:t>
            </a:r>
            <a:r>
              <a:rPr lang="ru-RU" sz="2400" dirty="0" err="1">
                <a:solidFill>
                  <a:srgbClr val="FFFFFF"/>
                </a:solidFill>
              </a:rPr>
              <a:t>electron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7575550" y="606583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- </a:t>
            </a:r>
            <a:r>
              <a:rPr lang="ru-RU" sz="2400" dirty="0" err="1">
                <a:solidFill>
                  <a:schemeClr val="bg1"/>
                </a:solidFill>
              </a:rPr>
              <a:t>electron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 flipV="1">
            <a:off x="9037638" y="553402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V="1">
            <a:off x="9037638" y="61658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7472" name="Group 16"/>
          <p:cNvGrpSpPr>
            <a:grpSpLocks/>
          </p:cNvGrpSpPr>
          <p:nvPr/>
        </p:nvGrpSpPr>
        <p:grpSpPr bwMode="auto">
          <a:xfrm>
            <a:off x="7278688" y="5503863"/>
            <a:ext cx="263525" cy="333375"/>
            <a:chOff x="4273" y="1378"/>
            <a:chExt cx="166" cy="210"/>
          </a:xfrm>
        </p:grpSpPr>
        <p:sp>
          <p:nvSpPr>
            <p:cNvPr id="147473" name="Oval 17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4" name="Oval 18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5" name="Oval 19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6" name="Oval 20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7" name="Oval 21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78" name="Oval 22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7479" name="Group 23"/>
          <p:cNvGrpSpPr>
            <a:grpSpLocks/>
          </p:cNvGrpSpPr>
          <p:nvPr/>
        </p:nvGrpSpPr>
        <p:grpSpPr bwMode="auto">
          <a:xfrm>
            <a:off x="7318375" y="6156325"/>
            <a:ext cx="263525" cy="333375"/>
            <a:chOff x="4273" y="1378"/>
            <a:chExt cx="166" cy="210"/>
          </a:xfrm>
        </p:grpSpPr>
        <p:sp>
          <p:nvSpPr>
            <p:cNvPr id="147480" name="Oval 24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81" name="Oval 25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82" name="Oval 26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83" name="Oval 27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84" name="Oval 28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485" name="Oval 29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" name="Picture 5" descr="emblem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7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33" fill="hold"/>
                                        <p:tgtEl>
                                          <p:spTgt spid="147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333" fill="hold"/>
                                        <p:tgtEl>
                                          <p:spTgt spid="147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4745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7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47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5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4745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47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5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0" y="2384425"/>
          <a:ext cx="480218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5" name="Graph" r:id="rId3" imgW="2880360" imgH="2159640" progId="Origin50.Graph">
                  <p:embed/>
                </p:oleObj>
              </mc:Choice>
              <mc:Fallback>
                <p:oleObj name="Graph" r:id="rId3" imgW="2880360" imgH="215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4425"/>
                        <a:ext cx="4802188" cy="36004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4357688" y="2384425"/>
          <a:ext cx="481965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6" name="Graph" r:id="rId5" imgW="2880360" imgH="2159640" progId="Origin50.Graph">
                  <p:embed/>
                </p:oleObj>
              </mc:Choice>
              <mc:Fallback>
                <p:oleObj name="Graph" r:id="rId5" imgW="2880360" imgH="2159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384425"/>
                        <a:ext cx="4819650" cy="36131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7" name="Rectangle 7"/>
          <p:cNvSpPr>
            <a:spLocks noGrp="1" noChangeArrowheads="1"/>
          </p:cNvSpPr>
          <p:nvPr>
            <p:ph type="title"/>
          </p:nvPr>
        </p:nvSpPr>
        <p:spPr>
          <a:xfrm>
            <a:off x="146050" y="200025"/>
            <a:ext cx="8828088" cy="1143000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HYDROGEN, PI</a:t>
            </a:r>
            <a:r>
              <a:rPr lang="ru-RU" sz="3200" b="1" dirty="0">
                <a:solidFill>
                  <a:srgbClr val="000090"/>
                </a:solidFill>
              </a:rPr>
              <a:t>MC-SIMULATION</a:t>
            </a:r>
            <a:r>
              <a:rPr lang="en-US" sz="3200" b="1" dirty="0">
                <a:solidFill>
                  <a:srgbClr val="000090"/>
                </a:solidFill>
              </a:rPr>
              <a:t> AND CHEMICAL PICTURE</a:t>
            </a:r>
            <a:r>
              <a:rPr lang="ru-RU" sz="3200" b="1" dirty="0">
                <a:solidFill>
                  <a:srgbClr val="000090"/>
                </a:solidFill>
              </a:rPr>
              <a:t>, </a:t>
            </a:r>
            <a:r>
              <a:rPr lang="ru-RU" sz="3200" b="1" i="1" dirty="0" err="1">
                <a:solidFill>
                  <a:srgbClr val="000090"/>
                </a:solidFill>
              </a:rPr>
              <a:t>n</a:t>
            </a:r>
            <a:r>
              <a:rPr lang="en-US" sz="3200" b="1" i="1" baseline="-25000" dirty="0">
                <a:solidFill>
                  <a:srgbClr val="000090"/>
                </a:solidFill>
              </a:rPr>
              <a:t>e</a:t>
            </a:r>
            <a:r>
              <a:rPr lang="ru-RU" sz="3200" b="1" dirty="0">
                <a:solidFill>
                  <a:srgbClr val="000090"/>
                </a:solidFill>
              </a:rPr>
              <a:t> = 10</a:t>
            </a:r>
            <a:r>
              <a:rPr lang="ru-RU" sz="3200" b="1" baseline="30000" dirty="0">
                <a:solidFill>
                  <a:srgbClr val="000090"/>
                </a:solidFill>
              </a:rPr>
              <a:t>2</a:t>
            </a:r>
            <a:r>
              <a:rPr lang="en-US" sz="3200" b="1" baseline="30000" dirty="0">
                <a:solidFill>
                  <a:srgbClr val="000090"/>
                </a:solidFill>
              </a:rPr>
              <a:t>0</a:t>
            </a:r>
            <a:r>
              <a:rPr lang="en-US" sz="3200" b="1" dirty="0">
                <a:solidFill>
                  <a:srgbClr val="000090"/>
                </a:solidFill>
              </a:rPr>
              <a:t>, </a:t>
            </a:r>
            <a:r>
              <a:rPr lang="ru-RU" sz="3200" b="1" dirty="0">
                <a:solidFill>
                  <a:srgbClr val="000090"/>
                </a:solidFill>
              </a:rPr>
              <a:t>10</a:t>
            </a:r>
            <a:r>
              <a:rPr lang="ru-RU" sz="3200" b="1" baseline="30000" dirty="0">
                <a:solidFill>
                  <a:srgbClr val="000090"/>
                </a:solidFill>
              </a:rPr>
              <a:t>21</a:t>
            </a:r>
            <a:r>
              <a:rPr lang="ru-RU" sz="3200" b="1" dirty="0">
                <a:solidFill>
                  <a:srgbClr val="000090"/>
                </a:solidFill>
              </a:rPr>
              <a:t> cm</a:t>
            </a:r>
            <a:r>
              <a:rPr lang="ru-RU" sz="3200" b="1" baseline="30000" dirty="0">
                <a:solidFill>
                  <a:srgbClr val="000090"/>
                </a:solidFill>
              </a:rPr>
              <a:t>-3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312863" y="1789113"/>
            <a:ext cx="996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Pressure</a:t>
            </a:r>
            <a:endParaRPr lang="ru-RU">
              <a:solidFill>
                <a:srgbClr val="000090"/>
              </a:solidFill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202363" y="1811338"/>
            <a:ext cx="8271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Energy</a:t>
            </a:r>
            <a:endParaRPr lang="ru-RU">
              <a:solidFill>
                <a:srgbClr val="000090"/>
              </a:solidFill>
            </a:endParaRP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063" y="6237288"/>
            <a:ext cx="9024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dirty="0" err="1"/>
              <a:t>D</a:t>
            </a:r>
            <a:r>
              <a:rPr lang="ru-RU" sz="1800" dirty="0"/>
              <a:t>. </a:t>
            </a:r>
            <a:r>
              <a:rPr lang="ru-RU" sz="1800" dirty="0" err="1"/>
              <a:t>Saumon</a:t>
            </a:r>
            <a:r>
              <a:rPr lang="ru-RU" sz="1800" dirty="0"/>
              <a:t>, </a:t>
            </a:r>
            <a:r>
              <a:rPr lang="ru-RU" sz="1800" dirty="0" err="1"/>
              <a:t>G</a:t>
            </a:r>
            <a:r>
              <a:rPr lang="ru-RU" sz="1800" dirty="0"/>
              <a:t>. </a:t>
            </a:r>
            <a:r>
              <a:rPr lang="ru-RU" sz="1800" dirty="0" err="1"/>
              <a:t>Chabrier</a:t>
            </a:r>
            <a:r>
              <a:rPr lang="ru-RU" sz="1800" dirty="0"/>
              <a:t>, H.M. </a:t>
            </a:r>
            <a:r>
              <a:rPr lang="ru-RU" sz="1800" dirty="0" err="1"/>
              <a:t>Van</a:t>
            </a:r>
            <a:r>
              <a:rPr lang="en-US" sz="1800" dirty="0"/>
              <a:t> </a:t>
            </a:r>
            <a:r>
              <a:rPr lang="ru-RU" sz="1800" dirty="0" err="1"/>
              <a:t>Horn</a:t>
            </a:r>
            <a:r>
              <a:rPr lang="ru-RU" sz="1800" dirty="0"/>
              <a:t>, </a:t>
            </a:r>
            <a:r>
              <a:rPr lang="ru-RU" sz="1800" dirty="0" err="1"/>
              <a:t>Astrophys</a:t>
            </a:r>
            <a:r>
              <a:rPr lang="ru-RU" sz="1800" dirty="0"/>
              <a:t>. </a:t>
            </a:r>
            <a:r>
              <a:rPr lang="ru-RU" sz="1800" dirty="0" err="1"/>
              <a:t>J</a:t>
            </a:r>
            <a:r>
              <a:rPr lang="ru-RU" sz="1800" dirty="0"/>
              <a:t>. </a:t>
            </a:r>
            <a:r>
              <a:rPr lang="ru-RU" sz="1800" dirty="0" err="1"/>
              <a:t>Suppl.Ser</a:t>
            </a:r>
            <a:r>
              <a:rPr lang="ru-RU" sz="1800" dirty="0"/>
              <a:t>. </a:t>
            </a:r>
            <a:r>
              <a:rPr lang="en-US" sz="1800" dirty="0"/>
              <a:t>1995. V.</a:t>
            </a:r>
            <a:r>
              <a:rPr lang="ru-RU" sz="1800" dirty="0"/>
              <a:t>99</a:t>
            </a:r>
            <a:r>
              <a:rPr lang="en-US" sz="1800" dirty="0"/>
              <a:t>. P.</a:t>
            </a:r>
            <a:r>
              <a:rPr lang="ru-RU" sz="1800" dirty="0"/>
              <a:t>713</a:t>
            </a:r>
          </a:p>
        </p:txBody>
      </p:sp>
      <p:pic>
        <p:nvPicPr>
          <p:cNvPr id="8" name="Picture 5" descr="emblem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828675" y="604838"/>
            <a:ext cx="8339138" cy="62531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066800" y="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DEUTERIUM SHOCK HUGONIOTS</a:t>
            </a:r>
            <a:endParaRPr lang="ru-RU" sz="3200" b="1" dirty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9" name="AutoShape 7"/>
          <p:cNvSpPr>
            <a:spLocks noChangeAspect="1" noChangeArrowheads="1" noTextEdit="1"/>
          </p:cNvSpPr>
          <p:nvPr/>
        </p:nvSpPr>
        <p:spPr bwMode="auto">
          <a:xfrm>
            <a:off x="1279525" y="614363"/>
            <a:ext cx="7537450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2582863" y="6437313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0,4</a:t>
            </a:r>
            <a:endParaRPr lang="ru-RU" sz="2800">
              <a:latin typeface="Arial" charset="0"/>
            </a:endParaRP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192588" y="6437313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0,6</a:t>
            </a:r>
            <a:endParaRPr lang="ru-RU" sz="2800">
              <a:latin typeface="Arial" charset="0"/>
            </a:endParaRP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5802313" y="6437313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0,8</a:t>
            </a:r>
            <a:endParaRPr lang="ru-RU" sz="2800">
              <a:latin typeface="Arial" charset="0"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7412038" y="6437313"/>
            <a:ext cx="38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1,0</a:t>
            </a:r>
            <a:endParaRPr lang="ru-RU" sz="2800">
              <a:latin typeface="Arial" charset="0"/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2117725" y="618490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3</a:t>
            </a:r>
            <a:endParaRPr lang="ru-RU" sz="2800">
              <a:latin typeface="Arial" charset="0"/>
            </a:endParaRP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2117725" y="593883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4</a:t>
            </a:r>
            <a:endParaRPr lang="ru-RU" sz="2800">
              <a:latin typeface="Arial" charset="0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2117725" y="55943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6</a:t>
            </a:r>
            <a:endParaRPr lang="ru-RU" sz="2800">
              <a:latin typeface="Arial" charset="0"/>
            </a:endParaRPr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2117725" y="5348288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8</a:t>
            </a:r>
            <a:endParaRPr lang="ru-RU" sz="2800">
              <a:latin typeface="Arial" charset="0"/>
            </a:endParaRPr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1976438" y="5159375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10</a:t>
            </a:r>
            <a:endParaRPr lang="ru-RU" sz="2800">
              <a:latin typeface="Arial" charset="0"/>
            </a:endParaRPr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1976438" y="4568825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20</a:t>
            </a:r>
            <a:endParaRPr lang="ru-RU" sz="2800">
              <a:latin typeface="Arial" charset="0"/>
            </a:endParaRPr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1976438" y="3978275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40</a:t>
            </a:r>
            <a:endParaRPr lang="ru-RU" sz="2800">
              <a:latin typeface="Arial" charset="0"/>
            </a:endParaRP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1976438" y="3635375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60</a:t>
            </a:r>
            <a:endParaRPr lang="ru-RU" sz="2800">
              <a:latin typeface="Arial" charset="0"/>
            </a:endParaRP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1976438" y="33909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80</a:t>
            </a:r>
            <a:endParaRPr lang="ru-RU" sz="2800">
              <a:latin typeface="Arial" charset="0"/>
            </a:endParaRP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1835150" y="3200400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100</a:t>
            </a:r>
            <a:endParaRPr lang="ru-RU" sz="2800">
              <a:latin typeface="Arial" charset="0"/>
            </a:endParaRP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1835150" y="2611438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200</a:t>
            </a:r>
            <a:endParaRPr lang="ru-RU" sz="2800">
              <a:latin typeface="Arial" charset="0"/>
            </a:endParaRP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1835150" y="2020888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400</a:t>
            </a:r>
            <a:endParaRPr lang="ru-RU" sz="2800">
              <a:latin typeface="Arial" charset="0"/>
            </a:endParaRP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1835150" y="1674813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600</a:t>
            </a:r>
            <a:endParaRPr lang="ru-RU" sz="2800">
              <a:latin typeface="Arial" charset="0"/>
            </a:endParaRPr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1835150" y="1430338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800</a:t>
            </a:r>
            <a:endParaRPr lang="ru-RU" sz="2800">
              <a:latin typeface="Arial" charset="0"/>
            </a:endParaRP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1693863" y="1241425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1000</a:t>
            </a:r>
            <a:endParaRPr lang="ru-RU" sz="2800">
              <a:latin typeface="Arial" charset="0"/>
            </a:endParaRPr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1693863" y="650875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charset="0"/>
              </a:rPr>
              <a:t>2000</a:t>
            </a:r>
            <a:endParaRPr lang="ru-RU" sz="2800">
              <a:latin typeface="Arial" charset="0"/>
            </a:endParaRPr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V="1">
            <a:off x="2759075" y="626427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 flipV="1">
            <a:off x="3565525" y="6308725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 flipV="1">
            <a:off x="4368800" y="626427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5172075" y="6308725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V="1">
            <a:off x="5978525" y="626427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6" name="Line 34"/>
          <p:cNvSpPr>
            <a:spLocks noChangeShapeType="1"/>
          </p:cNvSpPr>
          <p:nvPr/>
        </p:nvSpPr>
        <p:spPr bwMode="auto">
          <a:xfrm flipV="1">
            <a:off x="6781800" y="6308725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 flipV="1">
            <a:off x="7588250" y="626427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 flipV="1">
            <a:off x="8391525" y="6308725"/>
            <a:ext cx="1588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89" name="Line 37"/>
          <p:cNvSpPr>
            <a:spLocks noChangeShapeType="1"/>
          </p:cNvSpPr>
          <p:nvPr/>
        </p:nvSpPr>
        <p:spPr bwMode="auto">
          <a:xfrm>
            <a:off x="2357438" y="6354763"/>
            <a:ext cx="60340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0" name="Line 38"/>
          <p:cNvSpPr>
            <a:spLocks noChangeShapeType="1"/>
          </p:cNvSpPr>
          <p:nvPr/>
        </p:nvSpPr>
        <p:spPr bwMode="auto">
          <a:xfrm>
            <a:off x="2357438" y="6354763"/>
            <a:ext cx="904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>
            <a:off x="2357438" y="611028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>
            <a:off x="2357438" y="5764213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3" name="Line 41"/>
          <p:cNvSpPr>
            <a:spLocks noChangeShapeType="1"/>
          </p:cNvSpPr>
          <p:nvPr/>
        </p:nvSpPr>
        <p:spPr bwMode="auto">
          <a:xfrm>
            <a:off x="2357438" y="551973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>
            <a:off x="2357438" y="5330825"/>
            <a:ext cx="904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5" name="Line 43"/>
          <p:cNvSpPr>
            <a:spLocks noChangeShapeType="1"/>
          </p:cNvSpPr>
          <p:nvPr/>
        </p:nvSpPr>
        <p:spPr bwMode="auto">
          <a:xfrm>
            <a:off x="2357438" y="4740275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6" name="Line 44"/>
          <p:cNvSpPr>
            <a:spLocks noChangeShapeType="1"/>
          </p:cNvSpPr>
          <p:nvPr/>
        </p:nvSpPr>
        <p:spPr bwMode="auto">
          <a:xfrm>
            <a:off x="2357438" y="4149725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7" name="Line 45"/>
          <p:cNvSpPr>
            <a:spLocks noChangeShapeType="1"/>
          </p:cNvSpPr>
          <p:nvPr/>
        </p:nvSpPr>
        <p:spPr bwMode="auto">
          <a:xfrm>
            <a:off x="2357438" y="3806825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8" name="Line 46"/>
          <p:cNvSpPr>
            <a:spLocks noChangeShapeType="1"/>
          </p:cNvSpPr>
          <p:nvPr/>
        </p:nvSpPr>
        <p:spPr bwMode="auto">
          <a:xfrm>
            <a:off x="2357438" y="3562350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99" name="Line 47"/>
          <p:cNvSpPr>
            <a:spLocks noChangeShapeType="1"/>
          </p:cNvSpPr>
          <p:nvPr/>
        </p:nvSpPr>
        <p:spPr bwMode="auto">
          <a:xfrm>
            <a:off x="2357438" y="3370263"/>
            <a:ext cx="904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0" name="Line 48"/>
          <p:cNvSpPr>
            <a:spLocks noChangeShapeType="1"/>
          </p:cNvSpPr>
          <p:nvPr/>
        </p:nvSpPr>
        <p:spPr bwMode="auto">
          <a:xfrm>
            <a:off x="2357438" y="278288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1" name="Line 49"/>
          <p:cNvSpPr>
            <a:spLocks noChangeShapeType="1"/>
          </p:cNvSpPr>
          <p:nvPr/>
        </p:nvSpPr>
        <p:spPr bwMode="auto">
          <a:xfrm>
            <a:off x="2357438" y="219233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2" name="Line 50"/>
          <p:cNvSpPr>
            <a:spLocks noChangeShapeType="1"/>
          </p:cNvSpPr>
          <p:nvPr/>
        </p:nvSpPr>
        <p:spPr bwMode="auto">
          <a:xfrm>
            <a:off x="2357438" y="1846263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2357438" y="1601788"/>
            <a:ext cx="44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2357438" y="1412875"/>
            <a:ext cx="904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5" name="Line 53"/>
          <p:cNvSpPr>
            <a:spLocks noChangeShapeType="1"/>
          </p:cNvSpPr>
          <p:nvPr/>
        </p:nvSpPr>
        <p:spPr bwMode="auto">
          <a:xfrm>
            <a:off x="2357438" y="822325"/>
            <a:ext cx="44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6" name="Line 54"/>
          <p:cNvSpPr>
            <a:spLocks noChangeShapeType="1"/>
          </p:cNvSpPr>
          <p:nvPr/>
        </p:nvSpPr>
        <p:spPr bwMode="auto">
          <a:xfrm flipV="1">
            <a:off x="2357438" y="822325"/>
            <a:ext cx="1587" cy="5532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>
            <a:off x="2759075" y="82232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8" name="Line 56"/>
          <p:cNvSpPr>
            <a:spLocks noChangeShapeType="1"/>
          </p:cNvSpPr>
          <p:nvPr/>
        </p:nvSpPr>
        <p:spPr bwMode="auto">
          <a:xfrm>
            <a:off x="3565525" y="822325"/>
            <a:ext cx="1588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09" name="Line 57"/>
          <p:cNvSpPr>
            <a:spLocks noChangeShapeType="1"/>
          </p:cNvSpPr>
          <p:nvPr/>
        </p:nvSpPr>
        <p:spPr bwMode="auto">
          <a:xfrm>
            <a:off x="4368800" y="82232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0" name="Line 58"/>
          <p:cNvSpPr>
            <a:spLocks noChangeShapeType="1"/>
          </p:cNvSpPr>
          <p:nvPr/>
        </p:nvSpPr>
        <p:spPr bwMode="auto">
          <a:xfrm>
            <a:off x="5172075" y="822325"/>
            <a:ext cx="1588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1" name="Line 59"/>
          <p:cNvSpPr>
            <a:spLocks noChangeShapeType="1"/>
          </p:cNvSpPr>
          <p:nvPr/>
        </p:nvSpPr>
        <p:spPr bwMode="auto">
          <a:xfrm>
            <a:off x="5978525" y="82232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2" name="Line 60"/>
          <p:cNvSpPr>
            <a:spLocks noChangeShapeType="1"/>
          </p:cNvSpPr>
          <p:nvPr/>
        </p:nvSpPr>
        <p:spPr bwMode="auto">
          <a:xfrm>
            <a:off x="6781800" y="822325"/>
            <a:ext cx="1588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3" name="Line 61"/>
          <p:cNvSpPr>
            <a:spLocks noChangeShapeType="1"/>
          </p:cNvSpPr>
          <p:nvPr/>
        </p:nvSpPr>
        <p:spPr bwMode="auto">
          <a:xfrm>
            <a:off x="7588250" y="822325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4" name="Line 62"/>
          <p:cNvSpPr>
            <a:spLocks noChangeShapeType="1"/>
          </p:cNvSpPr>
          <p:nvPr/>
        </p:nvSpPr>
        <p:spPr bwMode="auto">
          <a:xfrm>
            <a:off x="8391525" y="822325"/>
            <a:ext cx="1588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5" name="Line 63"/>
          <p:cNvSpPr>
            <a:spLocks noChangeShapeType="1"/>
          </p:cNvSpPr>
          <p:nvPr/>
        </p:nvSpPr>
        <p:spPr bwMode="auto">
          <a:xfrm>
            <a:off x="2357438" y="822325"/>
            <a:ext cx="60340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6" name="Line 64"/>
          <p:cNvSpPr>
            <a:spLocks noChangeShapeType="1"/>
          </p:cNvSpPr>
          <p:nvPr/>
        </p:nvSpPr>
        <p:spPr bwMode="auto">
          <a:xfrm flipH="1">
            <a:off x="8345488" y="6110288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7" name="Line 65"/>
          <p:cNvSpPr>
            <a:spLocks noChangeShapeType="1"/>
          </p:cNvSpPr>
          <p:nvPr/>
        </p:nvSpPr>
        <p:spPr bwMode="auto">
          <a:xfrm flipH="1">
            <a:off x="8345488" y="5764213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8" name="Line 66"/>
          <p:cNvSpPr>
            <a:spLocks noChangeShapeType="1"/>
          </p:cNvSpPr>
          <p:nvPr/>
        </p:nvSpPr>
        <p:spPr bwMode="auto">
          <a:xfrm flipH="1">
            <a:off x="8345488" y="5519738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19" name="Line 67"/>
          <p:cNvSpPr>
            <a:spLocks noChangeShapeType="1"/>
          </p:cNvSpPr>
          <p:nvPr/>
        </p:nvSpPr>
        <p:spPr bwMode="auto">
          <a:xfrm flipH="1">
            <a:off x="8301038" y="5330825"/>
            <a:ext cx="904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0" name="Line 68"/>
          <p:cNvSpPr>
            <a:spLocks noChangeShapeType="1"/>
          </p:cNvSpPr>
          <p:nvPr/>
        </p:nvSpPr>
        <p:spPr bwMode="auto">
          <a:xfrm flipH="1">
            <a:off x="8345488" y="4740275"/>
            <a:ext cx="46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8345488" y="4149725"/>
            <a:ext cx="46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2" name="Line 70"/>
          <p:cNvSpPr>
            <a:spLocks noChangeShapeType="1"/>
          </p:cNvSpPr>
          <p:nvPr/>
        </p:nvSpPr>
        <p:spPr bwMode="auto">
          <a:xfrm flipH="1">
            <a:off x="8345488" y="3806825"/>
            <a:ext cx="46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3" name="Line 71"/>
          <p:cNvSpPr>
            <a:spLocks noChangeShapeType="1"/>
          </p:cNvSpPr>
          <p:nvPr/>
        </p:nvSpPr>
        <p:spPr bwMode="auto">
          <a:xfrm flipH="1">
            <a:off x="8345488" y="3562350"/>
            <a:ext cx="46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4" name="Line 72"/>
          <p:cNvSpPr>
            <a:spLocks noChangeShapeType="1"/>
          </p:cNvSpPr>
          <p:nvPr/>
        </p:nvSpPr>
        <p:spPr bwMode="auto">
          <a:xfrm flipH="1">
            <a:off x="8301038" y="3370263"/>
            <a:ext cx="904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5" name="Line 73"/>
          <p:cNvSpPr>
            <a:spLocks noChangeShapeType="1"/>
          </p:cNvSpPr>
          <p:nvPr/>
        </p:nvSpPr>
        <p:spPr bwMode="auto">
          <a:xfrm flipH="1">
            <a:off x="8345488" y="2782888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6" name="Line 74"/>
          <p:cNvSpPr>
            <a:spLocks noChangeShapeType="1"/>
          </p:cNvSpPr>
          <p:nvPr/>
        </p:nvSpPr>
        <p:spPr bwMode="auto">
          <a:xfrm flipH="1">
            <a:off x="8345488" y="2192338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7" name="Line 75"/>
          <p:cNvSpPr>
            <a:spLocks noChangeShapeType="1"/>
          </p:cNvSpPr>
          <p:nvPr/>
        </p:nvSpPr>
        <p:spPr bwMode="auto">
          <a:xfrm flipH="1">
            <a:off x="8345488" y="1846263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8" name="Line 76"/>
          <p:cNvSpPr>
            <a:spLocks noChangeShapeType="1"/>
          </p:cNvSpPr>
          <p:nvPr/>
        </p:nvSpPr>
        <p:spPr bwMode="auto">
          <a:xfrm flipH="1">
            <a:off x="8345488" y="1601788"/>
            <a:ext cx="46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29" name="Line 77"/>
          <p:cNvSpPr>
            <a:spLocks noChangeShapeType="1"/>
          </p:cNvSpPr>
          <p:nvPr/>
        </p:nvSpPr>
        <p:spPr bwMode="auto">
          <a:xfrm flipH="1">
            <a:off x="8301038" y="1412875"/>
            <a:ext cx="904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30" name="Line 78"/>
          <p:cNvSpPr>
            <a:spLocks noChangeShapeType="1"/>
          </p:cNvSpPr>
          <p:nvPr/>
        </p:nvSpPr>
        <p:spPr bwMode="auto">
          <a:xfrm flipH="1">
            <a:off x="8345488" y="822325"/>
            <a:ext cx="460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31" name="Line 79"/>
          <p:cNvSpPr>
            <a:spLocks noChangeShapeType="1"/>
          </p:cNvSpPr>
          <p:nvPr/>
        </p:nvSpPr>
        <p:spPr bwMode="auto">
          <a:xfrm flipV="1">
            <a:off x="8391525" y="822325"/>
            <a:ext cx="1588" cy="5532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32" name="Freeform 80"/>
          <p:cNvSpPr>
            <a:spLocks/>
          </p:cNvSpPr>
          <p:nvPr/>
        </p:nvSpPr>
        <p:spPr bwMode="auto">
          <a:xfrm>
            <a:off x="4275138" y="4298950"/>
            <a:ext cx="144462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3" name="Freeform 81"/>
          <p:cNvSpPr>
            <a:spLocks/>
          </p:cNvSpPr>
          <p:nvPr/>
        </p:nvSpPr>
        <p:spPr bwMode="auto">
          <a:xfrm>
            <a:off x="5915025" y="4086225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4" name="Freeform 82"/>
          <p:cNvSpPr>
            <a:spLocks/>
          </p:cNvSpPr>
          <p:nvPr/>
        </p:nvSpPr>
        <p:spPr bwMode="auto">
          <a:xfrm>
            <a:off x="7007225" y="3835400"/>
            <a:ext cx="144463" cy="144463"/>
          </a:xfrm>
          <a:custGeom>
            <a:avLst/>
            <a:gdLst>
              <a:gd name="T0" fmla="*/ 0 w 91"/>
              <a:gd name="T1" fmla="*/ 45 h 91"/>
              <a:gd name="T2" fmla="*/ 46 w 91"/>
              <a:gd name="T3" fmla="*/ 0 h 91"/>
              <a:gd name="T4" fmla="*/ 91 w 91"/>
              <a:gd name="T5" fmla="*/ 45 h 91"/>
              <a:gd name="T6" fmla="*/ 46 w 91"/>
              <a:gd name="T7" fmla="*/ 91 h 91"/>
              <a:gd name="T8" fmla="*/ 0 w 91"/>
              <a:gd name="T9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45"/>
                </a:moveTo>
                <a:lnTo>
                  <a:pt x="46" y="0"/>
                </a:lnTo>
                <a:lnTo>
                  <a:pt x="91" y="45"/>
                </a:lnTo>
                <a:lnTo>
                  <a:pt x="46" y="91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5" name="Freeform 83"/>
          <p:cNvSpPr>
            <a:spLocks/>
          </p:cNvSpPr>
          <p:nvPr/>
        </p:nvSpPr>
        <p:spPr bwMode="auto">
          <a:xfrm>
            <a:off x="7007225" y="3609975"/>
            <a:ext cx="144463" cy="142875"/>
          </a:xfrm>
          <a:custGeom>
            <a:avLst/>
            <a:gdLst>
              <a:gd name="T0" fmla="*/ 0 w 91"/>
              <a:gd name="T1" fmla="*/ 45 h 90"/>
              <a:gd name="T2" fmla="*/ 46 w 91"/>
              <a:gd name="T3" fmla="*/ 0 h 90"/>
              <a:gd name="T4" fmla="*/ 91 w 91"/>
              <a:gd name="T5" fmla="*/ 45 h 90"/>
              <a:gd name="T6" fmla="*/ 46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6" y="0"/>
                </a:lnTo>
                <a:lnTo>
                  <a:pt x="91" y="45"/>
                </a:lnTo>
                <a:lnTo>
                  <a:pt x="46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6" name="Freeform 84"/>
          <p:cNvSpPr>
            <a:spLocks/>
          </p:cNvSpPr>
          <p:nvPr/>
        </p:nvSpPr>
        <p:spPr bwMode="auto">
          <a:xfrm>
            <a:off x="7399338" y="3390900"/>
            <a:ext cx="142875" cy="144463"/>
          </a:xfrm>
          <a:custGeom>
            <a:avLst/>
            <a:gdLst>
              <a:gd name="T0" fmla="*/ 0 w 90"/>
              <a:gd name="T1" fmla="*/ 46 h 91"/>
              <a:gd name="T2" fmla="*/ 45 w 90"/>
              <a:gd name="T3" fmla="*/ 0 h 91"/>
              <a:gd name="T4" fmla="*/ 90 w 90"/>
              <a:gd name="T5" fmla="*/ 46 h 91"/>
              <a:gd name="T6" fmla="*/ 45 w 90"/>
              <a:gd name="T7" fmla="*/ 91 h 91"/>
              <a:gd name="T8" fmla="*/ 0 w 90"/>
              <a:gd name="T9" fmla="*/ 4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1">
                <a:moveTo>
                  <a:pt x="0" y="46"/>
                </a:moveTo>
                <a:lnTo>
                  <a:pt x="45" y="0"/>
                </a:lnTo>
                <a:lnTo>
                  <a:pt x="90" y="46"/>
                </a:lnTo>
                <a:lnTo>
                  <a:pt x="45" y="91"/>
                </a:lnTo>
                <a:lnTo>
                  <a:pt x="0" y="46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7" name="Freeform 85"/>
          <p:cNvSpPr>
            <a:spLocks/>
          </p:cNvSpPr>
          <p:nvPr/>
        </p:nvSpPr>
        <p:spPr bwMode="auto">
          <a:xfrm>
            <a:off x="7731125" y="3074988"/>
            <a:ext cx="144463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8" name="Freeform 86"/>
          <p:cNvSpPr>
            <a:spLocks/>
          </p:cNvSpPr>
          <p:nvPr/>
        </p:nvSpPr>
        <p:spPr bwMode="auto">
          <a:xfrm>
            <a:off x="7478713" y="2984500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39" name="Freeform 87"/>
          <p:cNvSpPr>
            <a:spLocks/>
          </p:cNvSpPr>
          <p:nvPr/>
        </p:nvSpPr>
        <p:spPr bwMode="auto">
          <a:xfrm>
            <a:off x="7691438" y="2870200"/>
            <a:ext cx="144462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0" name="Freeform 88"/>
          <p:cNvSpPr>
            <a:spLocks/>
          </p:cNvSpPr>
          <p:nvPr/>
        </p:nvSpPr>
        <p:spPr bwMode="auto">
          <a:xfrm>
            <a:off x="8375650" y="2598738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1" name="Freeform 89"/>
          <p:cNvSpPr>
            <a:spLocks/>
          </p:cNvSpPr>
          <p:nvPr/>
        </p:nvSpPr>
        <p:spPr bwMode="auto">
          <a:xfrm>
            <a:off x="7691438" y="2598738"/>
            <a:ext cx="144462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2" name="Freeform 90"/>
          <p:cNvSpPr>
            <a:spLocks/>
          </p:cNvSpPr>
          <p:nvPr/>
        </p:nvSpPr>
        <p:spPr bwMode="auto">
          <a:xfrm>
            <a:off x="7596188" y="2463800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3" name="Freeform 91"/>
          <p:cNvSpPr>
            <a:spLocks/>
          </p:cNvSpPr>
          <p:nvPr/>
        </p:nvSpPr>
        <p:spPr bwMode="auto">
          <a:xfrm>
            <a:off x="6678613" y="2393950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4" name="Freeform 92"/>
          <p:cNvSpPr>
            <a:spLocks/>
          </p:cNvSpPr>
          <p:nvPr/>
        </p:nvSpPr>
        <p:spPr bwMode="auto">
          <a:xfrm>
            <a:off x="6580188" y="2295525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45" name="Line 93"/>
          <p:cNvSpPr>
            <a:spLocks noChangeShapeType="1"/>
          </p:cNvSpPr>
          <p:nvPr/>
        </p:nvSpPr>
        <p:spPr bwMode="auto">
          <a:xfrm flipH="1">
            <a:off x="4413250" y="4370388"/>
            <a:ext cx="401638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46" name="Line 94"/>
          <p:cNvSpPr>
            <a:spLocks noChangeShapeType="1"/>
          </p:cNvSpPr>
          <p:nvPr/>
        </p:nvSpPr>
        <p:spPr bwMode="auto">
          <a:xfrm flipV="1">
            <a:off x="4814888" y="427990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47" name="Line 95"/>
          <p:cNvSpPr>
            <a:spLocks noChangeShapeType="1"/>
          </p:cNvSpPr>
          <p:nvPr/>
        </p:nvSpPr>
        <p:spPr bwMode="auto">
          <a:xfrm>
            <a:off x="3878263" y="4370388"/>
            <a:ext cx="401637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48" name="Line 96"/>
          <p:cNvSpPr>
            <a:spLocks noChangeShapeType="1"/>
          </p:cNvSpPr>
          <p:nvPr/>
        </p:nvSpPr>
        <p:spPr bwMode="auto">
          <a:xfrm flipV="1">
            <a:off x="3878263" y="427990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49" name="Line 97"/>
          <p:cNvSpPr>
            <a:spLocks noChangeShapeType="1"/>
          </p:cNvSpPr>
          <p:nvPr/>
        </p:nvSpPr>
        <p:spPr bwMode="auto">
          <a:xfrm flipH="1">
            <a:off x="6053138" y="4157663"/>
            <a:ext cx="1223962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0" name="Line 98"/>
          <p:cNvSpPr>
            <a:spLocks noChangeShapeType="1"/>
          </p:cNvSpPr>
          <p:nvPr/>
        </p:nvSpPr>
        <p:spPr bwMode="auto">
          <a:xfrm flipV="1">
            <a:off x="7277100" y="4067175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1" name="Line 99"/>
          <p:cNvSpPr>
            <a:spLocks noChangeShapeType="1"/>
          </p:cNvSpPr>
          <p:nvPr/>
        </p:nvSpPr>
        <p:spPr bwMode="auto">
          <a:xfrm>
            <a:off x="4699000" y="4157663"/>
            <a:ext cx="1220788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2" name="Line 100"/>
          <p:cNvSpPr>
            <a:spLocks noChangeShapeType="1"/>
          </p:cNvSpPr>
          <p:nvPr/>
        </p:nvSpPr>
        <p:spPr bwMode="auto">
          <a:xfrm flipV="1">
            <a:off x="4699000" y="4067175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3" name="Line 101"/>
          <p:cNvSpPr>
            <a:spLocks noChangeShapeType="1"/>
          </p:cNvSpPr>
          <p:nvPr/>
        </p:nvSpPr>
        <p:spPr bwMode="auto">
          <a:xfrm flipH="1">
            <a:off x="7145338" y="3906838"/>
            <a:ext cx="40322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4" name="Line 102"/>
          <p:cNvSpPr>
            <a:spLocks noChangeShapeType="1"/>
          </p:cNvSpPr>
          <p:nvPr/>
        </p:nvSpPr>
        <p:spPr bwMode="auto">
          <a:xfrm flipV="1">
            <a:off x="7548563" y="381635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5" name="Line 103"/>
          <p:cNvSpPr>
            <a:spLocks noChangeShapeType="1"/>
          </p:cNvSpPr>
          <p:nvPr/>
        </p:nvSpPr>
        <p:spPr bwMode="auto">
          <a:xfrm>
            <a:off x="6613525" y="3906838"/>
            <a:ext cx="400050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6" name="Line 104"/>
          <p:cNvSpPr>
            <a:spLocks noChangeShapeType="1"/>
          </p:cNvSpPr>
          <p:nvPr/>
        </p:nvSpPr>
        <p:spPr bwMode="auto">
          <a:xfrm flipV="1">
            <a:off x="6613525" y="381635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7" name="Line 105"/>
          <p:cNvSpPr>
            <a:spLocks noChangeShapeType="1"/>
          </p:cNvSpPr>
          <p:nvPr/>
        </p:nvSpPr>
        <p:spPr bwMode="auto">
          <a:xfrm flipH="1">
            <a:off x="7145338" y="3681413"/>
            <a:ext cx="1301750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8" name="Line 106"/>
          <p:cNvSpPr>
            <a:spLocks noChangeShapeType="1"/>
          </p:cNvSpPr>
          <p:nvPr/>
        </p:nvSpPr>
        <p:spPr bwMode="auto">
          <a:xfrm flipV="1">
            <a:off x="8447088" y="3590925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59" name="Line 107"/>
          <p:cNvSpPr>
            <a:spLocks noChangeShapeType="1"/>
          </p:cNvSpPr>
          <p:nvPr/>
        </p:nvSpPr>
        <p:spPr bwMode="auto">
          <a:xfrm>
            <a:off x="5715000" y="3681413"/>
            <a:ext cx="12985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0" name="Line 108"/>
          <p:cNvSpPr>
            <a:spLocks noChangeShapeType="1"/>
          </p:cNvSpPr>
          <p:nvPr/>
        </p:nvSpPr>
        <p:spPr bwMode="auto">
          <a:xfrm flipV="1">
            <a:off x="5715000" y="3590925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1" name="Line 109"/>
          <p:cNvSpPr>
            <a:spLocks noChangeShapeType="1"/>
          </p:cNvSpPr>
          <p:nvPr/>
        </p:nvSpPr>
        <p:spPr bwMode="auto">
          <a:xfrm flipH="1">
            <a:off x="7537450" y="3463925"/>
            <a:ext cx="811213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2" name="Line 110"/>
          <p:cNvSpPr>
            <a:spLocks noChangeShapeType="1"/>
          </p:cNvSpPr>
          <p:nvPr/>
        </p:nvSpPr>
        <p:spPr bwMode="auto">
          <a:xfrm flipV="1">
            <a:off x="8348663" y="3373438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3" name="Line 111"/>
          <p:cNvSpPr>
            <a:spLocks noChangeShapeType="1"/>
          </p:cNvSpPr>
          <p:nvPr/>
        </p:nvSpPr>
        <p:spPr bwMode="auto">
          <a:xfrm>
            <a:off x="6592888" y="3463925"/>
            <a:ext cx="811212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4" name="Line 112"/>
          <p:cNvSpPr>
            <a:spLocks noChangeShapeType="1"/>
          </p:cNvSpPr>
          <p:nvPr/>
        </p:nvSpPr>
        <p:spPr bwMode="auto">
          <a:xfrm flipV="1">
            <a:off x="6592888" y="3373438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5" name="Line 113"/>
          <p:cNvSpPr>
            <a:spLocks noChangeShapeType="1"/>
          </p:cNvSpPr>
          <p:nvPr/>
        </p:nvSpPr>
        <p:spPr bwMode="auto">
          <a:xfrm flipH="1">
            <a:off x="7869238" y="3146425"/>
            <a:ext cx="1144587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6" name="Line 114"/>
          <p:cNvSpPr>
            <a:spLocks noChangeShapeType="1"/>
          </p:cNvSpPr>
          <p:nvPr/>
        </p:nvSpPr>
        <p:spPr bwMode="auto">
          <a:xfrm flipV="1">
            <a:off x="9013825" y="3055938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7" name="Line 115"/>
          <p:cNvSpPr>
            <a:spLocks noChangeShapeType="1"/>
          </p:cNvSpPr>
          <p:nvPr/>
        </p:nvSpPr>
        <p:spPr bwMode="auto">
          <a:xfrm>
            <a:off x="6592888" y="3146425"/>
            <a:ext cx="1144587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8" name="Line 116"/>
          <p:cNvSpPr>
            <a:spLocks noChangeShapeType="1"/>
          </p:cNvSpPr>
          <p:nvPr/>
        </p:nvSpPr>
        <p:spPr bwMode="auto">
          <a:xfrm flipV="1">
            <a:off x="6592888" y="3055938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69" name="Line 117"/>
          <p:cNvSpPr>
            <a:spLocks noChangeShapeType="1"/>
          </p:cNvSpPr>
          <p:nvPr/>
        </p:nvSpPr>
        <p:spPr bwMode="auto">
          <a:xfrm flipH="1">
            <a:off x="7616825" y="3055938"/>
            <a:ext cx="947738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0" name="Line 118"/>
          <p:cNvSpPr>
            <a:spLocks noChangeShapeType="1"/>
          </p:cNvSpPr>
          <p:nvPr/>
        </p:nvSpPr>
        <p:spPr bwMode="auto">
          <a:xfrm flipV="1">
            <a:off x="8564563" y="296545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1" name="Line 119"/>
          <p:cNvSpPr>
            <a:spLocks noChangeShapeType="1"/>
          </p:cNvSpPr>
          <p:nvPr/>
        </p:nvSpPr>
        <p:spPr bwMode="auto">
          <a:xfrm>
            <a:off x="6534150" y="3055938"/>
            <a:ext cx="94932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2" name="Line 120"/>
          <p:cNvSpPr>
            <a:spLocks noChangeShapeType="1"/>
          </p:cNvSpPr>
          <p:nvPr/>
        </p:nvSpPr>
        <p:spPr bwMode="auto">
          <a:xfrm flipV="1">
            <a:off x="6534150" y="296545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3" name="Line 121"/>
          <p:cNvSpPr>
            <a:spLocks noChangeShapeType="1"/>
          </p:cNvSpPr>
          <p:nvPr/>
        </p:nvSpPr>
        <p:spPr bwMode="auto">
          <a:xfrm flipH="1">
            <a:off x="7829550" y="2941638"/>
            <a:ext cx="998538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4" name="Line 122"/>
          <p:cNvSpPr>
            <a:spLocks noChangeShapeType="1"/>
          </p:cNvSpPr>
          <p:nvPr/>
        </p:nvSpPr>
        <p:spPr bwMode="auto">
          <a:xfrm flipV="1">
            <a:off x="8828088" y="285115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5" name="Line 123"/>
          <p:cNvSpPr>
            <a:spLocks noChangeShapeType="1"/>
          </p:cNvSpPr>
          <p:nvPr/>
        </p:nvSpPr>
        <p:spPr bwMode="auto">
          <a:xfrm>
            <a:off x="6702425" y="2941638"/>
            <a:ext cx="9937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6" name="Line 124"/>
          <p:cNvSpPr>
            <a:spLocks noChangeShapeType="1"/>
          </p:cNvSpPr>
          <p:nvPr/>
        </p:nvSpPr>
        <p:spPr bwMode="auto">
          <a:xfrm flipV="1">
            <a:off x="6702425" y="285115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79" name="Line 127"/>
          <p:cNvSpPr>
            <a:spLocks noChangeShapeType="1"/>
          </p:cNvSpPr>
          <p:nvPr/>
        </p:nvSpPr>
        <p:spPr bwMode="auto">
          <a:xfrm>
            <a:off x="6943725" y="2670175"/>
            <a:ext cx="1436688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0" name="Line 128"/>
          <p:cNvSpPr>
            <a:spLocks noChangeShapeType="1"/>
          </p:cNvSpPr>
          <p:nvPr/>
        </p:nvSpPr>
        <p:spPr bwMode="auto">
          <a:xfrm flipV="1">
            <a:off x="6943725" y="2579688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1" name="Line 129"/>
          <p:cNvSpPr>
            <a:spLocks noChangeShapeType="1"/>
          </p:cNvSpPr>
          <p:nvPr/>
        </p:nvSpPr>
        <p:spPr bwMode="auto">
          <a:xfrm flipH="1">
            <a:off x="7829550" y="2670175"/>
            <a:ext cx="1125538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2" name="Line 130"/>
          <p:cNvSpPr>
            <a:spLocks noChangeShapeType="1"/>
          </p:cNvSpPr>
          <p:nvPr/>
        </p:nvSpPr>
        <p:spPr bwMode="auto">
          <a:xfrm flipV="1">
            <a:off x="8955088" y="2579688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3" name="Line 131"/>
          <p:cNvSpPr>
            <a:spLocks noChangeShapeType="1"/>
          </p:cNvSpPr>
          <p:nvPr/>
        </p:nvSpPr>
        <p:spPr bwMode="auto">
          <a:xfrm>
            <a:off x="6573838" y="2670175"/>
            <a:ext cx="1122362" cy="1588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4" name="Line 132"/>
          <p:cNvSpPr>
            <a:spLocks noChangeShapeType="1"/>
          </p:cNvSpPr>
          <p:nvPr/>
        </p:nvSpPr>
        <p:spPr bwMode="auto">
          <a:xfrm flipV="1">
            <a:off x="6573838" y="2579688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5" name="Line 133"/>
          <p:cNvSpPr>
            <a:spLocks noChangeShapeType="1"/>
          </p:cNvSpPr>
          <p:nvPr/>
        </p:nvSpPr>
        <p:spPr bwMode="auto">
          <a:xfrm flipH="1">
            <a:off x="7734300" y="2535238"/>
            <a:ext cx="11842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6" name="Line 134"/>
          <p:cNvSpPr>
            <a:spLocks noChangeShapeType="1"/>
          </p:cNvSpPr>
          <p:nvPr/>
        </p:nvSpPr>
        <p:spPr bwMode="auto">
          <a:xfrm flipV="1">
            <a:off x="8918575" y="244475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7" name="Line 135"/>
          <p:cNvSpPr>
            <a:spLocks noChangeShapeType="1"/>
          </p:cNvSpPr>
          <p:nvPr/>
        </p:nvSpPr>
        <p:spPr bwMode="auto">
          <a:xfrm>
            <a:off x="6416675" y="2535238"/>
            <a:ext cx="11842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8" name="Line 136"/>
          <p:cNvSpPr>
            <a:spLocks noChangeShapeType="1"/>
          </p:cNvSpPr>
          <p:nvPr/>
        </p:nvSpPr>
        <p:spPr bwMode="auto">
          <a:xfrm flipV="1">
            <a:off x="6416675" y="244475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89" name="Line 137"/>
          <p:cNvSpPr>
            <a:spLocks noChangeShapeType="1"/>
          </p:cNvSpPr>
          <p:nvPr/>
        </p:nvSpPr>
        <p:spPr bwMode="auto">
          <a:xfrm flipH="1">
            <a:off x="6816725" y="2465388"/>
            <a:ext cx="15525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0" name="Line 138"/>
          <p:cNvSpPr>
            <a:spLocks noChangeShapeType="1"/>
          </p:cNvSpPr>
          <p:nvPr/>
        </p:nvSpPr>
        <p:spPr bwMode="auto">
          <a:xfrm flipV="1">
            <a:off x="8369300" y="2374900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1" name="Line 139"/>
          <p:cNvSpPr>
            <a:spLocks noChangeShapeType="1"/>
          </p:cNvSpPr>
          <p:nvPr/>
        </p:nvSpPr>
        <p:spPr bwMode="auto">
          <a:xfrm>
            <a:off x="5129213" y="2465388"/>
            <a:ext cx="1554162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2" name="Line 140"/>
          <p:cNvSpPr>
            <a:spLocks noChangeShapeType="1"/>
          </p:cNvSpPr>
          <p:nvPr/>
        </p:nvSpPr>
        <p:spPr bwMode="auto">
          <a:xfrm flipV="1">
            <a:off x="5129213" y="2374900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3" name="Line 141"/>
          <p:cNvSpPr>
            <a:spLocks noChangeShapeType="1"/>
          </p:cNvSpPr>
          <p:nvPr/>
        </p:nvSpPr>
        <p:spPr bwMode="auto">
          <a:xfrm flipH="1">
            <a:off x="6718300" y="2366963"/>
            <a:ext cx="890588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4" name="Line 142"/>
          <p:cNvSpPr>
            <a:spLocks noChangeShapeType="1"/>
          </p:cNvSpPr>
          <p:nvPr/>
        </p:nvSpPr>
        <p:spPr bwMode="auto">
          <a:xfrm flipV="1">
            <a:off x="7608888" y="2276475"/>
            <a:ext cx="1587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5" name="Line 143"/>
          <p:cNvSpPr>
            <a:spLocks noChangeShapeType="1"/>
          </p:cNvSpPr>
          <p:nvPr/>
        </p:nvSpPr>
        <p:spPr bwMode="auto">
          <a:xfrm>
            <a:off x="5692775" y="2366963"/>
            <a:ext cx="892175" cy="1587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6" name="Line 144"/>
          <p:cNvSpPr>
            <a:spLocks noChangeShapeType="1"/>
          </p:cNvSpPr>
          <p:nvPr/>
        </p:nvSpPr>
        <p:spPr bwMode="auto">
          <a:xfrm flipV="1">
            <a:off x="5692775" y="2276475"/>
            <a:ext cx="1588" cy="180975"/>
          </a:xfrm>
          <a:prstGeom prst="line">
            <a:avLst/>
          </a:prstGeom>
          <a:noFill/>
          <a:ln w="793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097" name="Freeform 145"/>
          <p:cNvSpPr>
            <a:spLocks/>
          </p:cNvSpPr>
          <p:nvPr/>
        </p:nvSpPr>
        <p:spPr bwMode="auto">
          <a:xfrm>
            <a:off x="4062413" y="4538663"/>
            <a:ext cx="144462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98" name="Freeform 146"/>
          <p:cNvSpPr>
            <a:spLocks/>
          </p:cNvSpPr>
          <p:nvPr/>
        </p:nvSpPr>
        <p:spPr bwMode="auto">
          <a:xfrm>
            <a:off x="6678613" y="3579813"/>
            <a:ext cx="142875" cy="144462"/>
          </a:xfrm>
          <a:custGeom>
            <a:avLst/>
            <a:gdLst>
              <a:gd name="T0" fmla="*/ 0 w 90"/>
              <a:gd name="T1" fmla="*/ 46 h 91"/>
              <a:gd name="T2" fmla="*/ 45 w 90"/>
              <a:gd name="T3" fmla="*/ 0 h 91"/>
              <a:gd name="T4" fmla="*/ 90 w 90"/>
              <a:gd name="T5" fmla="*/ 46 h 91"/>
              <a:gd name="T6" fmla="*/ 45 w 90"/>
              <a:gd name="T7" fmla="*/ 91 h 91"/>
              <a:gd name="T8" fmla="*/ 0 w 90"/>
              <a:gd name="T9" fmla="*/ 4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1">
                <a:moveTo>
                  <a:pt x="0" y="46"/>
                </a:moveTo>
                <a:lnTo>
                  <a:pt x="45" y="0"/>
                </a:lnTo>
                <a:lnTo>
                  <a:pt x="90" y="46"/>
                </a:lnTo>
                <a:lnTo>
                  <a:pt x="45" y="91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099" name="Freeform 147"/>
          <p:cNvSpPr>
            <a:spLocks/>
          </p:cNvSpPr>
          <p:nvPr/>
        </p:nvSpPr>
        <p:spPr bwMode="auto">
          <a:xfrm>
            <a:off x="7478713" y="3248025"/>
            <a:ext cx="142875" cy="142875"/>
          </a:xfrm>
          <a:custGeom>
            <a:avLst/>
            <a:gdLst>
              <a:gd name="T0" fmla="*/ 0 w 90"/>
              <a:gd name="T1" fmla="*/ 45 h 90"/>
              <a:gd name="T2" fmla="*/ 45 w 90"/>
              <a:gd name="T3" fmla="*/ 0 h 90"/>
              <a:gd name="T4" fmla="*/ 90 w 90"/>
              <a:gd name="T5" fmla="*/ 45 h 90"/>
              <a:gd name="T6" fmla="*/ 45 w 90"/>
              <a:gd name="T7" fmla="*/ 90 h 90"/>
              <a:gd name="T8" fmla="*/ 0 w 90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0" y="45"/>
                </a:moveTo>
                <a:lnTo>
                  <a:pt x="45" y="0"/>
                </a:ln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00" name="Freeform 148"/>
          <p:cNvSpPr>
            <a:spLocks/>
          </p:cNvSpPr>
          <p:nvPr/>
        </p:nvSpPr>
        <p:spPr bwMode="auto">
          <a:xfrm>
            <a:off x="7712075" y="2976563"/>
            <a:ext cx="144463" cy="142875"/>
          </a:xfrm>
          <a:custGeom>
            <a:avLst/>
            <a:gdLst>
              <a:gd name="T0" fmla="*/ 0 w 91"/>
              <a:gd name="T1" fmla="*/ 45 h 90"/>
              <a:gd name="T2" fmla="*/ 46 w 91"/>
              <a:gd name="T3" fmla="*/ 0 h 90"/>
              <a:gd name="T4" fmla="*/ 91 w 91"/>
              <a:gd name="T5" fmla="*/ 45 h 90"/>
              <a:gd name="T6" fmla="*/ 46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6" y="0"/>
                </a:lnTo>
                <a:lnTo>
                  <a:pt x="91" y="45"/>
                </a:lnTo>
                <a:lnTo>
                  <a:pt x="46" y="90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01" name="Freeform 149"/>
          <p:cNvSpPr>
            <a:spLocks/>
          </p:cNvSpPr>
          <p:nvPr/>
        </p:nvSpPr>
        <p:spPr bwMode="auto">
          <a:xfrm>
            <a:off x="7869238" y="2816225"/>
            <a:ext cx="144462" cy="144463"/>
          </a:xfrm>
          <a:custGeom>
            <a:avLst/>
            <a:gdLst>
              <a:gd name="T0" fmla="*/ 0 w 91"/>
              <a:gd name="T1" fmla="*/ 46 h 91"/>
              <a:gd name="T2" fmla="*/ 46 w 91"/>
              <a:gd name="T3" fmla="*/ 0 h 91"/>
              <a:gd name="T4" fmla="*/ 91 w 91"/>
              <a:gd name="T5" fmla="*/ 46 h 91"/>
              <a:gd name="T6" fmla="*/ 46 w 91"/>
              <a:gd name="T7" fmla="*/ 91 h 91"/>
              <a:gd name="T8" fmla="*/ 0 w 91"/>
              <a:gd name="T9" fmla="*/ 4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0" y="46"/>
                </a:moveTo>
                <a:lnTo>
                  <a:pt x="46" y="0"/>
                </a:lnTo>
                <a:lnTo>
                  <a:pt x="91" y="46"/>
                </a:lnTo>
                <a:lnTo>
                  <a:pt x="46" y="91"/>
                </a:lnTo>
                <a:lnTo>
                  <a:pt x="0" y="4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02" name="Freeform 150"/>
          <p:cNvSpPr>
            <a:spLocks/>
          </p:cNvSpPr>
          <p:nvPr/>
        </p:nvSpPr>
        <p:spPr bwMode="auto">
          <a:xfrm>
            <a:off x="7361238" y="2681288"/>
            <a:ext cx="144462" cy="142875"/>
          </a:xfrm>
          <a:custGeom>
            <a:avLst/>
            <a:gdLst>
              <a:gd name="T0" fmla="*/ 0 w 91"/>
              <a:gd name="T1" fmla="*/ 45 h 90"/>
              <a:gd name="T2" fmla="*/ 45 w 91"/>
              <a:gd name="T3" fmla="*/ 0 h 90"/>
              <a:gd name="T4" fmla="*/ 91 w 91"/>
              <a:gd name="T5" fmla="*/ 45 h 90"/>
              <a:gd name="T6" fmla="*/ 45 w 91"/>
              <a:gd name="T7" fmla="*/ 90 h 90"/>
              <a:gd name="T8" fmla="*/ 0 w 91"/>
              <a:gd name="T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0">
                <a:moveTo>
                  <a:pt x="0" y="45"/>
                </a:moveTo>
                <a:lnTo>
                  <a:pt x="45" y="0"/>
                </a:ln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03" name="Line 151"/>
          <p:cNvSpPr>
            <a:spLocks noChangeShapeType="1"/>
          </p:cNvSpPr>
          <p:nvPr/>
        </p:nvSpPr>
        <p:spPr bwMode="auto">
          <a:xfrm flipH="1">
            <a:off x="4200525" y="4610100"/>
            <a:ext cx="130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4" name="Line 152"/>
          <p:cNvSpPr>
            <a:spLocks noChangeShapeType="1"/>
          </p:cNvSpPr>
          <p:nvPr/>
        </p:nvSpPr>
        <p:spPr bwMode="auto">
          <a:xfrm flipV="1">
            <a:off x="4330700" y="45196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5" name="Line 153"/>
          <p:cNvSpPr>
            <a:spLocks noChangeShapeType="1"/>
          </p:cNvSpPr>
          <p:nvPr/>
        </p:nvSpPr>
        <p:spPr bwMode="auto">
          <a:xfrm>
            <a:off x="3937000" y="4610100"/>
            <a:ext cx="1301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6" name="Line 154"/>
          <p:cNvSpPr>
            <a:spLocks noChangeShapeType="1"/>
          </p:cNvSpPr>
          <p:nvPr/>
        </p:nvSpPr>
        <p:spPr bwMode="auto">
          <a:xfrm flipV="1">
            <a:off x="3937000" y="45196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7" name="Line 155"/>
          <p:cNvSpPr>
            <a:spLocks noChangeShapeType="1"/>
          </p:cNvSpPr>
          <p:nvPr/>
        </p:nvSpPr>
        <p:spPr bwMode="auto">
          <a:xfrm flipH="1">
            <a:off x="6816725" y="3652838"/>
            <a:ext cx="441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8" name="Line 156"/>
          <p:cNvSpPr>
            <a:spLocks noChangeShapeType="1"/>
          </p:cNvSpPr>
          <p:nvPr/>
        </p:nvSpPr>
        <p:spPr bwMode="auto">
          <a:xfrm flipV="1">
            <a:off x="7258050" y="3562350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09" name="Line 157"/>
          <p:cNvSpPr>
            <a:spLocks noChangeShapeType="1"/>
          </p:cNvSpPr>
          <p:nvPr/>
        </p:nvSpPr>
        <p:spPr bwMode="auto">
          <a:xfrm>
            <a:off x="6242050" y="3652838"/>
            <a:ext cx="441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0" name="Line 158"/>
          <p:cNvSpPr>
            <a:spLocks noChangeShapeType="1"/>
          </p:cNvSpPr>
          <p:nvPr/>
        </p:nvSpPr>
        <p:spPr bwMode="auto">
          <a:xfrm flipV="1">
            <a:off x="6242050" y="3562350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1" name="Line 159"/>
          <p:cNvSpPr>
            <a:spLocks noChangeShapeType="1"/>
          </p:cNvSpPr>
          <p:nvPr/>
        </p:nvSpPr>
        <p:spPr bwMode="auto">
          <a:xfrm flipH="1">
            <a:off x="7616825" y="3319463"/>
            <a:ext cx="263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2" name="Line 160"/>
          <p:cNvSpPr>
            <a:spLocks noChangeShapeType="1"/>
          </p:cNvSpPr>
          <p:nvPr/>
        </p:nvSpPr>
        <p:spPr bwMode="auto">
          <a:xfrm flipV="1">
            <a:off x="7880350" y="3228975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3" name="Line 161"/>
          <p:cNvSpPr>
            <a:spLocks noChangeShapeType="1"/>
          </p:cNvSpPr>
          <p:nvPr/>
        </p:nvSpPr>
        <p:spPr bwMode="auto">
          <a:xfrm>
            <a:off x="7218363" y="3319463"/>
            <a:ext cx="265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4" name="Line 162"/>
          <p:cNvSpPr>
            <a:spLocks noChangeShapeType="1"/>
          </p:cNvSpPr>
          <p:nvPr/>
        </p:nvSpPr>
        <p:spPr bwMode="auto">
          <a:xfrm flipV="1">
            <a:off x="7218363" y="32289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5" name="Line 163"/>
          <p:cNvSpPr>
            <a:spLocks noChangeShapeType="1"/>
          </p:cNvSpPr>
          <p:nvPr/>
        </p:nvSpPr>
        <p:spPr bwMode="auto">
          <a:xfrm flipH="1">
            <a:off x="7851775" y="3048000"/>
            <a:ext cx="4810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6" name="Line 164"/>
          <p:cNvSpPr>
            <a:spLocks noChangeShapeType="1"/>
          </p:cNvSpPr>
          <p:nvPr/>
        </p:nvSpPr>
        <p:spPr bwMode="auto">
          <a:xfrm flipV="1">
            <a:off x="8332788" y="295751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7" name="Line 165"/>
          <p:cNvSpPr>
            <a:spLocks noChangeShapeType="1"/>
          </p:cNvSpPr>
          <p:nvPr/>
        </p:nvSpPr>
        <p:spPr bwMode="auto">
          <a:xfrm>
            <a:off x="7239000" y="3048000"/>
            <a:ext cx="479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8" name="Line 166"/>
          <p:cNvSpPr>
            <a:spLocks noChangeShapeType="1"/>
          </p:cNvSpPr>
          <p:nvPr/>
        </p:nvSpPr>
        <p:spPr bwMode="auto">
          <a:xfrm flipV="1">
            <a:off x="7239000" y="29575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19" name="Line 167"/>
          <p:cNvSpPr>
            <a:spLocks noChangeShapeType="1"/>
          </p:cNvSpPr>
          <p:nvPr/>
        </p:nvSpPr>
        <p:spPr bwMode="auto">
          <a:xfrm flipH="1">
            <a:off x="8008938" y="2889250"/>
            <a:ext cx="536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0" name="Line 168"/>
          <p:cNvSpPr>
            <a:spLocks noChangeShapeType="1"/>
          </p:cNvSpPr>
          <p:nvPr/>
        </p:nvSpPr>
        <p:spPr bwMode="auto">
          <a:xfrm flipV="1">
            <a:off x="8545513" y="279876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1" name="Line 169"/>
          <p:cNvSpPr>
            <a:spLocks noChangeShapeType="1"/>
          </p:cNvSpPr>
          <p:nvPr/>
        </p:nvSpPr>
        <p:spPr bwMode="auto">
          <a:xfrm>
            <a:off x="7334250" y="2889250"/>
            <a:ext cx="5413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2" name="Line 170"/>
          <p:cNvSpPr>
            <a:spLocks noChangeShapeType="1"/>
          </p:cNvSpPr>
          <p:nvPr/>
        </p:nvSpPr>
        <p:spPr bwMode="auto">
          <a:xfrm flipV="1">
            <a:off x="7334250" y="279876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3" name="Line 171"/>
          <p:cNvSpPr>
            <a:spLocks noChangeShapeType="1"/>
          </p:cNvSpPr>
          <p:nvPr/>
        </p:nvSpPr>
        <p:spPr bwMode="auto">
          <a:xfrm flipH="1">
            <a:off x="7499350" y="2752725"/>
            <a:ext cx="2460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4" name="Line 172"/>
          <p:cNvSpPr>
            <a:spLocks noChangeShapeType="1"/>
          </p:cNvSpPr>
          <p:nvPr/>
        </p:nvSpPr>
        <p:spPr bwMode="auto">
          <a:xfrm flipV="1">
            <a:off x="7745413" y="2662238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5" name="Line 173"/>
          <p:cNvSpPr>
            <a:spLocks noChangeShapeType="1"/>
          </p:cNvSpPr>
          <p:nvPr/>
        </p:nvSpPr>
        <p:spPr bwMode="auto">
          <a:xfrm>
            <a:off x="7121525" y="2752725"/>
            <a:ext cx="2460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6" name="Line 174"/>
          <p:cNvSpPr>
            <a:spLocks noChangeShapeType="1"/>
          </p:cNvSpPr>
          <p:nvPr/>
        </p:nvSpPr>
        <p:spPr bwMode="auto">
          <a:xfrm flipV="1">
            <a:off x="7121525" y="2662238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27" name="Freeform 175"/>
          <p:cNvSpPr>
            <a:spLocks/>
          </p:cNvSpPr>
          <p:nvPr/>
        </p:nvSpPr>
        <p:spPr bwMode="auto">
          <a:xfrm>
            <a:off x="2638425" y="5992813"/>
            <a:ext cx="179388" cy="153987"/>
          </a:xfrm>
          <a:custGeom>
            <a:avLst/>
            <a:gdLst>
              <a:gd name="T0" fmla="*/ 57 w 113"/>
              <a:gd name="T1" fmla="*/ 0 h 97"/>
              <a:gd name="T2" fmla="*/ 113 w 113"/>
              <a:gd name="T3" fmla="*/ 97 h 97"/>
              <a:gd name="T4" fmla="*/ 0 w 113"/>
              <a:gd name="T5" fmla="*/ 97 h 97"/>
              <a:gd name="T6" fmla="*/ 57 w 113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97">
                <a:moveTo>
                  <a:pt x="57" y="0"/>
                </a:moveTo>
                <a:lnTo>
                  <a:pt x="113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28" name="Freeform 176"/>
          <p:cNvSpPr>
            <a:spLocks/>
          </p:cNvSpPr>
          <p:nvPr/>
        </p:nvSpPr>
        <p:spPr bwMode="auto">
          <a:xfrm>
            <a:off x="3006725" y="555942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29" name="Freeform 177"/>
          <p:cNvSpPr>
            <a:spLocks/>
          </p:cNvSpPr>
          <p:nvPr/>
        </p:nvSpPr>
        <p:spPr bwMode="auto">
          <a:xfrm>
            <a:off x="3325813" y="519747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0" name="Freeform 178"/>
          <p:cNvSpPr>
            <a:spLocks/>
          </p:cNvSpPr>
          <p:nvPr/>
        </p:nvSpPr>
        <p:spPr bwMode="auto">
          <a:xfrm>
            <a:off x="3665538" y="4921250"/>
            <a:ext cx="179387" cy="153988"/>
          </a:xfrm>
          <a:custGeom>
            <a:avLst/>
            <a:gdLst>
              <a:gd name="T0" fmla="*/ 57 w 113"/>
              <a:gd name="T1" fmla="*/ 0 h 97"/>
              <a:gd name="T2" fmla="*/ 113 w 113"/>
              <a:gd name="T3" fmla="*/ 97 h 97"/>
              <a:gd name="T4" fmla="*/ 0 w 113"/>
              <a:gd name="T5" fmla="*/ 97 h 97"/>
              <a:gd name="T6" fmla="*/ 57 w 113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97">
                <a:moveTo>
                  <a:pt x="57" y="0"/>
                </a:moveTo>
                <a:lnTo>
                  <a:pt x="113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1" name="Freeform 179"/>
          <p:cNvSpPr>
            <a:spLocks/>
          </p:cNvSpPr>
          <p:nvPr/>
        </p:nvSpPr>
        <p:spPr bwMode="auto">
          <a:xfrm>
            <a:off x="3987800" y="4641850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2" name="Freeform 180"/>
          <p:cNvSpPr>
            <a:spLocks/>
          </p:cNvSpPr>
          <p:nvPr/>
        </p:nvSpPr>
        <p:spPr bwMode="auto">
          <a:xfrm>
            <a:off x="2684463" y="2716213"/>
            <a:ext cx="3498850" cy="3429000"/>
          </a:xfrm>
          <a:custGeom>
            <a:avLst/>
            <a:gdLst>
              <a:gd name="T0" fmla="*/ 43 w 2204"/>
              <a:gd name="T1" fmla="*/ 2103 h 2160"/>
              <a:gd name="T2" fmla="*/ 75 w 2204"/>
              <a:gd name="T3" fmla="*/ 2062 h 2160"/>
              <a:gd name="T4" fmla="*/ 122 w 2204"/>
              <a:gd name="T5" fmla="*/ 2007 h 2160"/>
              <a:gd name="T6" fmla="*/ 181 w 2204"/>
              <a:gd name="T7" fmla="*/ 1942 h 2160"/>
              <a:gd name="T8" fmla="*/ 253 w 2204"/>
              <a:gd name="T9" fmla="*/ 1865 h 2160"/>
              <a:gd name="T10" fmla="*/ 333 w 2204"/>
              <a:gd name="T11" fmla="*/ 1784 h 2160"/>
              <a:gd name="T12" fmla="*/ 412 w 2204"/>
              <a:gd name="T13" fmla="*/ 1707 h 2160"/>
              <a:gd name="T14" fmla="*/ 484 w 2204"/>
              <a:gd name="T15" fmla="*/ 1638 h 2160"/>
              <a:gd name="T16" fmla="*/ 546 w 2204"/>
              <a:gd name="T17" fmla="*/ 1585 h 2160"/>
              <a:gd name="T18" fmla="*/ 600 w 2204"/>
              <a:gd name="T19" fmla="*/ 1540 h 2160"/>
              <a:gd name="T20" fmla="*/ 649 w 2204"/>
              <a:gd name="T21" fmla="*/ 1499 h 2160"/>
              <a:gd name="T22" fmla="*/ 699 w 2204"/>
              <a:gd name="T23" fmla="*/ 1463 h 2160"/>
              <a:gd name="T24" fmla="*/ 751 w 2204"/>
              <a:gd name="T25" fmla="*/ 1426 h 2160"/>
              <a:gd name="T26" fmla="*/ 806 w 2204"/>
              <a:gd name="T27" fmla="*/ 1389 h 2160"/>
              <a:gd name="T28" fmla="*/ 866 w 2204"/>
              <a:gd name="T29" fmla="*/ 1350 h 2160"/>
              <a:gd name="T30" fmla="*/ 932 w 2204"/>
              <a:gd name="T31" fmla="*/ 1310 h 2160"/>
              <a:gd name="T32" fmla="*/ 1002 w 2204"/>
              <a:gd name="T33" fmla="*/ 1268 h 2160"/>
              <a:gd name="T34" fmla="*/ 1074 w 2204"/>
              <a:gd name="T35" fmla="*/ 1226 h 2160"/>
              <a:gd name="T36" fmla="*/ 1145 w 2204"/>
              <a:gd name="T37" fmla="*/ 1189 h 2160"/>
              <a:gd name="T38" fmla="*/ 1212 w 2204"/>
              <a:gd name="T39" fmla="*/ 1154 h 2160"/>
              <a:gd name="T40" fmla="*/ 1274 w 2204"/>
              <a:gd name="T41" fmla="*/ 1122 h 2160"/>
              <a:gd name="T42" fmla="*/ 1332 w 2204"/>
              <a:gd name="T43" fmla="*/ 1094 h 2160"/>
              <a:gd name="T44" fmla="*/ 1389 w 2204"/>
              <a:gd name="T45" fmla="*/ 1067 h 2160"/>
              <a:gd name="T46" fmla="*/ 1443 w 2204"/>
              <a:gd name="T47" fmla="*/ 1042 h 2160"/>
              <a:gd name="T48" fmla="*/ 1495 w 2204"/>
              <a:gd name="T49" fmla="*/ 1017 h 2160"/>
              <a:gd name="T50" fmla="*/ 1548 w 2204"/>
              <a:gd name="T51" fmla="*/ 993 h 2160"/>
              <a:gd name="T52" fmla="*/ 1602 w 2204"/>
              <a:gd name="T53" fmla="*/ 968 h 2160"/>
              <a:gd name="T54" fmla="*/ 1657 w 2204"/>
              <a:gd name="T55" fmla="*/ 943 h 2160"/>
              <a:gd name="T56" fmla="*/ 1713 w 2204"/>
              <a:gd name="T57" fmla="*/ 918 h 2160"/>
              <a:gd name="T58" fmla="*/ 1765 w 2204"/>
              <a:gd name="T59" fmla="*/ 894 h 2160"/>
              <a:gd name="T60" fmla="*/ 1815 w 2204"/>
              <a:gd name="T61" fmla="*/ 873 h 2160"/>
              <a:gd name="T62" fmla="*/ 1864 w 2204"/>
              <a:gd name="T63" fmla="*/ 853 h 2160"/>
              <a:gd name="T64" fmla="*/ 1914 w 2204"/>
              <a:gd name="T65" fmla="*/ 829 h 2160"/>
              <a:gd name="T66" fmla="*/ 1969 w 2204"/>
              <a:gd name="T67" fmla="*/ 801 h 2160"/>
              <a:gd name="T68" fmla="*/ 2028 w 2204"/>
              <a:gd name="T69" fmla="*/ 764 h 2160"/>
              <a:gd name="T70" fmla="*/ 2085 w 2204"/>
              <a:gd name="T71" fmla="*/ 722 h 2160"/>
              <a:gd name="T72" fmla="*/ 2135 w 2204"/>
              <a:gd name="T73" fmla="*/ 680 h 2160"/>
              <a:gd name="T74" fmla="*/ 2172 w 2204"/>
              <a:gd name="T75" fmla="*/ 640 h 2160"/>
              <a:gd name="T76" fmla="*/ 2194 w 2204"/>
              <a:gd name="T77" fmla="*/ 601 h 2160"/>
              <a:gd name="T78" fmla="*/ 2204 w 2204"/>
              <a:gd name="T79" fmla="*/ 564 h 2160"/>
              <a:gd name="T80" fmla="*/ 2204 w 2204"/>
              <a:gd name="T81" fmla="*/ 526 h 2160"/>
              <a:gd name="T82" fmla="*/ 2199 w 2204"/>
              <a:gd name="T83" fmla="*/ 486 h 2160"/>
              <a:gd name="T84" fmla="*/ 2190 w 2204"/>
              <a:gd name="T85" fmla="*/ 442 h 2160"/>
              <a:gd name="T86" fmla="*/ 2179 w 2204"/>
              <a:gd name="T87" fmla="*/ 397 h 2160"/>
              <a:gd name="T88" fmla="*/ 2164 w 2204"/>
              <a:gd name="T89" fmla="*/ 355 h 2160"/>
              <a:gd name="T90" fmla="*/ 2148 w 2204"/>
              <a:gd name="T91" fmla="*/ 313 h 2160"/>
              <a:gd name="T92" fmla="*/ 2130 w 2204"/>
              <a:gd name="T93" fmla="*/ 276 h 2160"/>
              <a:gd name="T94" fmla="*/ 2110 w 2204"/>
              <a:gd name="T95" fmla="*/ 241 h 2160"/>
              <a:gd name="T96" fmla="*/ 2085 w 2204"/>
              <a:gd name="T97" fmla="*/ 209 h 2160"/>
              <a:gd name="T98" fmla="*/ 2058 w 2204"/>
              <a:gd name="T99" fmla="*/ 177 h 2160"/>
              <a:gd name="T100" fmla="*/ 2029 w 2204"/>
              <a:gd name="T101" fmla="*/ 149 h 2160"/>
              <a:gd name="T102" fmla="*/ 2001 w 2204"/>
              <a:gd name="T103" fmla="*/ 120 h 2160"/>
              <a:gd name="T104" fmla="*/ 1979 w 2204"/>
              <a:gd name="T105" fmla="*/ 94 h 2160"/>
              <a:gd name="T106" fmla="*/ 1961 w 2204"/>
              <a:gd name="T107" fmla="*/ 67 h 2160"/>
              <a:gd name="T108" fmla="*/ 1949 w 2204"/>
              <a:gd name="T109" fmla="*/ 42 h 2160"/>
              <a:gd name="T110" fmla="*/ 1941 w 2204"/>
              <a:gd name="T111" fmla="*/ 23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04" h="2160">
                <a:moveTo>
                  <a:pt x="0" y="2160"/>
                </a:moveTo>
                <a:lnTo>
                  <a:pt x="25" y="2126"/>
                </a:lnTo>
                <a:lnTo>
                  <a:pt x="28" y="2123"/>
                </a:lnTo>
                <a:lnTo>
                  <a:pt x="30" y="2119"/>
                </a:lnTo>
                <a:lnTo>
                  <a:pt x="33" y="2116"/>
                </a:lnTo>
                <a:lnTo>
                  <a:pt x="37" y="2113"/>
                </a:lnTo>
                <a:lnTo>
                  <a:pt x="40" y="2108"/>
                </a:lnTo>
                <a:lnTo>
                  <a:pt x="43" y="2103"/>
                </a:lnTo>
                <a:lnTo>
                  <a:pt x="47" y="2099"/>
                </a:lnTo>
                <a:lnTo>
                  <a:pt x="50" y="2094"/>
                </a:lnTo>
                <a:lnTo>
                  <a:pt x="54" y="2089"/>
                </a:lnTo>
                <a:lnTo>
                  <a:pt x="59" y="2084"/>
                </a:lnTo>
                <a:lnTo>
                  <a:pt x="62" y="2079"/>
                </a:lnTo>
                <a:lnTo>
                  <a:pt x="67" y="2074"/>
                </a:lnTo>
                <a:lnTo>
                  <a:pt x="70" y="2067"/>
                </a:lnTo>
                <a:lnTo>
                  <a:pt x="75" y="2062"/>
                </a:lnTo>
                <a:lnTo>
                  <a:pt x="80" y="2056"/>
                </a:lnTo>
                <a:lnTo>
                  <a:pt x="85" y="2049"/>
                </a:lnTo>
                <a:lnTo>
                  <a:pt x="92" y="2042"/>
                </a:lnTo>
                <a:lnTo>
                  <a:pt x="97" y="2036"/>
                </a:lnTo>
                <a:lnTo>
                  <a:pt x="102" y="2029"/>
                </a:lnTo>
                <a:lnTo>
                  <a:pt x="109" y="2022"/>
                </a:lnTo>
                <a:lnTo>
                  <a:pt x="116" y="2015"/>
                </a:lnTo>
                <a:lnTo>
                  <a:pt x="122" y="2007"/>
                </a:lnTo>
                <a:lnTo>
                  <a:pt x="129" y="2000"/>
                </a:lnTo>
                <a:lnTo>
                  <a:pt x="136" y="1992"/>
                </a:lnTo>
                <a:lnTo>
                  <a:pt x="142" y="1984"/>
                </a:lnTo>
                <a:lnTo>
                  <a:pt x="149" y="1977"/>
                </a:lnTo>
                <a:lnTo>
                  <a:pt x="157" y="1969"/>
                </a:lnTo>
                <a:lnTo>
                  <a:pt x="164" y="1958"/>
                </a:lnTo>
                <a:lnTo>
                  <a:pt x="173" y="1950"/>
                </a:lnTo>
                <a:lnTo>
                  <a:pt x="181" y="1942"/>
                </a:lnTo>
                <a:lnTo>
                  <a:pt x="189" y="1932"/>
                </a:lnTo>
                <a:lnTo>
                  <a:pt x="198" y="1923"/>
                </a:lnTo>
                <a:lnTo>
                  <a:pt x="208" y="1913"/>
                </a:lnTo>
                <a:lnTo>
                  <a:pt x="216" y="1905"/>
                </a:lnTo>
                <a:lnTo>
                  <a:pt x="226" y="1895"/>
                </a:lnTo>
                <a:lnTo>
                  <a:pt x="235" y="1885"/>
                </a:lnTo>
                <a:lnTo>
                  <a:pt x="245" y="1875"/>
                </a:lnTo>
                <a:lnTo>
                  <a:pt x="253" y="1865"/>
                </a:lnTo>
                <a:lnTo>
                  <a:pt x="263" y="1855"/>
                </a:lnTo>
                <a:lnTo>
                  <a:pt x="273" y="1845"/>
                </a:lnTo>
                <a:lnTo>
                  <a:pt x="283" y="1834"/>
                </a:lnTo>
                <a:lnTo>
                  <a:pt x="293" y="1824"/>
                </a:lnTo>
                <a:lnTo>
                  <a:pt x="303" y="1814"/>
                </a:lnTo>
                <a:lnTo>
                  <a:pt x="313" y="1804"/>
                </a:lnTo>
                <a:lnTo>
                  <a:pt x="323" y="1794"/>
                </a:lnTo>
                <a:lnTo>
                  <a:pt x="333" y="1784"/>
                </a:lnTo>
                <a:lnTo>
                  <a:pt x="343" y="1774"/>
                </a:lnTo>
                <a:lnTo>
                  <a:pt x="354" y="1764"/>
                </a:lnTo>
                <a:lnTo>
                  <a:pt x="364" y="1754"/>
                </a:lnTo>
                <a:lnTo>
                  <a:pt x="374" y="1744"/>
                </a:lnTo>
                <a:lnTo>
                  <a:pt x="384" y="1734"/>
                </a:lnTo>
                <a:lnTo>
                  <a:pt x="394" y="1726"/>
                </a:lnTo>
                <a:lnTo>
                  <a:pt x="404" y="1716"/>
                </a:lnTo>
                <a:lnTo>
                  <a:pt x="412" y="1707"/>
                </a:lnTo>
                <a:lnTo>
                  <a:pt x="422" y="1697"/>
                </a:lnTo>
                <a:lnTo>
                  <a:pt x="432" y="1689"/>
                </a:lnTo>
                <a:lnTo>
                  <a:pt x="441" y="1680"/>
                </a:lnTo>
                <a:lnTo>
                  <a:pt x="451" y="1670"/>
                </a:lnTo>
                <a:lnTo>
                  <a:pt x="459" y="1662"/>
                </a:lnTo>
                <a:lnTo>
                  <a:pt x="468" y="1655"/>
                </a:lnTo>
                <a:lnTo>
                  <a:pt x="476" y="1647"/>
                </a:lnTo>
                <a:lnTo>
                  <a:pt x="484" y="1638"/>
                </a:lnTo>
                <a:lnTo>
                  <a:pt x="493" y="1632"/>
                </a:lnTo>
                <a:lnTo>
                  <a:pt x="501" y="1625"/>
                </a:lnTo>
                <a:lnTo>
                  <a:pt x="508" y="1617"/>
                </a:lnTo>
                <a:lnTo>
                  <a:pt x="516" y="1610"/>
                </a:lnTo>
                <a:lnTo>
                  <a:pt x="524" y="1603"/>
                </a:lnTo>
                <a:lnTo>
                  <a:pt x="531" y="1597"/>
                </a:lnTo>
                <a:lnTo>
                  <a:pt x="538" y="1590"/>
                </a:lnTo>
                <a:lnTo>
                  <a:pt x="546" y="1585"/>
                </a:lnTo>
                <a:lnTo>
                  <a:pt x="553" y="1578"/>
                </a:lnTo>
                <a:lnTo>
                  <a:pt x="560" y="1573"/>
                </a:lnTo>
                <a:lnTo>
                  <a:pt x="566" y="1566"/>
                </a:lnTo>
                <a:lnTo>
                  <a:pt x="573" y="1561"/>
                </a:lnTo>
                <a:lnTo>
                  <a:pt x="580" y="1555"/>
                </a:lnTo>
                <a:lnTo>
                  <a:pt x="586" y="1550"/>
                </a:lnTo>
                <a:lnTo>
                  <a:pt x="593" y="1545"/>
                </a:lnTo>
                <a:lnTo>
                  <a:pt x="600" y="1540"/>
                </a:lnTo>
                <a:lnTo>
                  <a:pt x="605" y="1535"/>
                </a:lnTo>
                <a:lnTo>
                  <a:pt x="612" y="1530"/>
                </a:lnTo>
                <a:lnTo>
                  <a:pt x="618" y="1525"/>
                </a:lnTo>
                <a:lnTo>
                  <a:pt x="625" y="1519"/>
                </a:lnTo>
                <a:lnTo>
                  <a:pt x="630" y="1514"/>
                </a:lnTo>
                <a:lnTo>
                  <a:pt x="637" y="1509"/>
                </a:lnTo>
                <a:lnTo>
                  <a:pt x="643" y="1504"/>
                </a:lnTo>
                <a:lnTo>
                  <a:pt x="649" y="1499"/>
                </a:lnTo>
                <a:lnTo>
                  <a:pt x="655" y="1496"/>
                </a:lnTo>
                <a:lnTo>
                  <a:pt x="662" y="1491"/>
                </a:lnTo>
                <a:lnTo>
                  <a:pt x="667" y="1486"/>
                </a:lnTo>
                <a:lnTo>
                  <a:pt x="674" y="1481"/>
                </a:lnTo>
                <a:lnTo>
                  <a:pt x="680" y="1476"/>
                </a:lnTo>
                <a:lnTo>
                  <a:pt x="687" y="1473"/>
                </a:lnTo>
                <a:lnTo>
                  <a:pt x="692" y="1468"/>
                </a:lnTo>
                <a:lnTo>
                  <a:pt x="699" y="1463"/>
                </a:lnTo>
                <a:lnTo>
                  <a:pt x="705" y="1457"/>
                </a:lnTo>
                <a:lnTo>
                  <a:pt x="712" y="1454"/>
                </a:lnTo>
                <a:lnTo>
                  <a:pt x="717" y="1449"/>
                </a:lnTo>
                <a:lnTo>
                  <a:pt x="724" y="1444"/>
                </a:lnTo>
                <a:lnTo>
                  <a:pt x="731" y="1441"/>
                </a:lnTo>
                <a:lnTo>
                  <a:pt x="737" y="1436"/>
                </a:lnTo>
                <a:lnTo>
                  <a:pt x="744" y="1431"/>
                </a:lnTo>
                <a:lnTo>
                  <a:pt x="751" y="1426"/>
                </a:lnTo>
                <a:lnTo>
                  <a:pt x="757" y="1421"/>
                </a:lnTo>
                <a:lnTo>
                  <a:pt x="764" y="1417"/>
                </a:lnTo>
                <a:lnTo>
                  <a:pt x="771" y="1412"/>
                </a:lnTo>
                <a:lnTo>
                  <a:pt x="778" y="1407"/>
                </a:lnTo>
                <a:lnTo>
                  <a:pt x="784" y="1402"/>
                </a:lnTo>
                <a:lnTo>
                  <a:pt x="791" y="1399"/>
                </a:lnTo>
                <a:lnTo>
                  <a:pt x="799" y="1394"/>
                </a:lnTo>
                <a:lnTo>
                  <a:pt x="806" y="1389"/>
                </a:lnTo>
                <a:lnTo>
                  <a:pt x="813" y="1384"/>
                </a:lnTo>
                <a:lnTo>
                  <a:pt x="819" y="1379"/>
                </a:lnTo>
                <a:lnTo>
                  <a:pt x="828" y="1374"/>
                </a:lnTo>
                <a:lnTo>
                  <a:pt x="835" y="1370"/>
                </a:lnTo>
                <a:lnTo>
                  <a:pt x="843" y="1365"/>
                </a:lnTo>
                <a:lnTo>
                  <a:pt x="850" y="1360"/>
                </a:lnTo>
                <a:lnTo>
                  <a:pt x="858" y="1355"/>
                </a:lnTo>
                <a:lnTo>
                  <a:pt x="866" y="1350"/>
                </a:lnTo>
                <a:lnTo>
                  <a:pt x="875" y="1345"/>
                </a:lnTo>
                <a:lnTo>
                  <a:pt x="881" y="1340"/>
                </a:lnTo>
                <a:lnTo>
                  <a:pt x="890" y="1335"/>
                </a:lnTo>
                <a:lnTo>
                  <a:pt x="898" y="1330"/>
                </a:lnTo>
                <a:lnTo>
                  <a:pt x="907" y="1325"/>
                </a:lnTo>
                <a:lnTo>
                  <a:pt x="915" y="1320"/>
                </a:lnTo>
                <a:lnTo>
                  <a:pt x="923" y="1315"/>
                </a:lnTo>
                <a:lnTo>
                  <a:pt x="932" y="1310"/>
                </a:lnTo>
                <a:lnTo>
                  <a:pt x="940" y="1303"/>
                </a:lnTo>
                <a:lnTo>
                  <a:pt x="950" y="1298"/>
                </a:lnTo>
                <a:lnTo>
                  <a:pt x="959" y="1293"/>
                </a:lnTo>
                <a:lnTo>
                  <a:pt x="967" y="1288"/>
                </a:lnTo>
                <a:lnTo>
                  <a:pt x="975" y="1283"/>
                </a:lnTo>
                <a:lnTo>
                  <a:pt x="985" y="1278"/>
                </a:lnTo>
                <a:lnTo>
                  <a:pt x="994" y="1273"/>
                </a:lnTo>
                <a:lnTo>
                  <a:pt x="1002" y="1268"/>
                </a:lnTo>
                <a:lnTo>
                  <a:pt x="1012" y="1263"/>
                </a:lnTo>
                <a:lnTo>
                  <a:pt x="1021" y="1258"/>
                </a:lnTo>
                <a:lnTo>
                  <a:pt x="1031" y="1253"/>
                </a:lnTo>
                <a:lnTo>
                  <a:pt x="1039" y="1246"/>
                </a:lnTo>
                <a:lnTo>
                  <a:pt x="1047" y="1241"/>
                </a:lnTo>
                <a:lnTo>
                  <a:pt x="1057" y="1236"/>
                </a:lnTo>
                <a:lnTo>
                  <a:pt x="1066" y="1231"/>
                </a:lnTo>
                <a:lnTo>
                  <a:pt x="1074" y="1226"/>
                </a:lnTo>
                <a:lnTo>
                  <a:pt x="1084" y="1223"/>
                </a:lnTo>
                <a:lnTo>
                  <a:pt x="1093" y="1218"/>
                </a:lnTo>
                <a:lnTo>
                  <a:pt x="1101" y="1213"/>
                </a:lnTo>
                <a:lnTo>
                  <a:pt x="1109" y="1208"/>
                </a:lnTo>
                <a:lnTo>
                  <a:pt x="1119" y="1203"/>
                </a:lnTo>
                <a:lnTo>
                  <a:pt x="1128" y="1198"/>
                </a:lnTo>
                <a:lnTo>
                  <a:pt x="1136" y="1193"/>
                </a:lnTo>
                <a:lnTo>
                  <a:pt x="1145" y="1189"/>
                </a:lnTo>
                <a:lnTo>
                  <a:pt x="1153" y="1184"/>
                </a:lnTo>
                <a:lnTo>
                  <a:pt x="1161" y="1179"/>
                </a:lnTo>
                <a:lnTo>
                  <a:pt x="1170" y="1176"/>
                </a:lnTo>
                <a:lnTo>
                  <a:pt x="1178" y="1171"/>
                </a:lnTo>
                <a:lnTo>
                  <a:pt x="1186" y="1166"/>
                </a:lnTo>
                <a:lnTo>
                  <a:pt x="1195" y="1163"/>
                </a:lnTo>
                <a:lnTo>
                  <a:pt x="1203" y="1158"/>
                </a:lnTo>
                <a:lnTo>
                  <a:pt x="1212" y="1154"/>
                </a:lnTo>
                <a:lnTo>
                  <a:pt x="1218" y="1149"/>
                </a:lnTo>
                <a:lnTo>
                  <a:pt x="1227" y="1146"/>
                </a:lnTo>
                <a:lnTo>
                  <a:pt x="1235" y="1142"/>
                </a:lnTo>
                <a:lnTo>
                  <a:pt x="1243" y="1137"/>
                </a:lnTo>
                <a:lnTo>
                  <a:pt x="1250" y="1134"/>
                </a:lnTo>
                <a:lnTo>
                  <a:pt x="1259" y="1131"/>
                </a:lnTo>
                <a:lnTo>
                  <a:pt x="1265" y="1126"/>
                </a:lnTo>
                <a:lnTo>
                  <a:pt x="1274" y="1122"/>
                </a:lnTo>
                <a:lnTo>
                  <a:pt x="1280" y="1119"/>
                </a:lnTo>
                <a:lnTo>
                  <a:pt x="1289" y="1116"/>
                </a:lnTo>
                <a:lnTo>
                  <a:pt x="1295" y="1111"/>
                </a:lnTo>
                <a:lnTo>
                  <a:pt x="1304" y="1107"/>
                </a:lnTo>
                <a:lnTo>
                  <a:pt x="1311" y="1104"/>
                </a:lnTo>
                <a:lnTo>
                  <a:pt x="1317" y="1101"/>
                </a:lnTo>
                <a:lnTo>
                  <a:pt x="1326" y="1097"/>
                </a:lnTo>
                <a:lnTo>
                  <a:pt x="1332" y="1094"/>
                </a:lnTo>
                <a:lnTo>
                  <a:pt x="1339" y="1091"/>
                </a:lnTo>
                <a:lnTo>
                  <a:pt x="1347" y="1087"/>
                </a:lnTo>
                <a:lnTo>
                  <a:pt x="1354" y="1084"/>
                </a:lnTo>
                <a:lnTo>
                  <a:pt x="1361" y="1080"/>
                </a:lnTo>
                <a:lnTo>
                  <a:pt x="1367" y="1077"/>
                </a:lnTo>
                <a:lnTo>
                  <a:pt x="1374" y="1074"/>
                </a:lnTo>
                <a:lnTo>
                  <a:pt x="1381" y="1070"/>
                </a:lnTo>
                <a:lnTo>
                  <a:pt x="1389" y="1067"/>
                </a:lnTo>
                <a:lnTo>
                  <a:pt x="1396" y="1064"/>
                </a:lnTo>
                <a:lnTo>
                  <a:pt x="1403" y="1060"/>
                </a:lnTo>
                <a:lnTo>
                  <a:pt x="1409" y="1057"/>
                </a:lnTo>
                <a:lnTo>
                  <a:pt x="1416" y="1054"/>
                </a:lnTo>
                <a:lnTo>
                  <a:pt x="1423" y="1050"/>
                </a:lnTo>
                <a:lnTo>
                  <a:pt x="1430" y="1049"/>
                </a:lnTo>
                <a:lnTo>
                  <a:pt x="1436" y="1045"/>
                </a:lnTo>
                <a:lnTo>
                  <a:pt x="1443" y="1042"/>
                </a:lnTo>
                <a:lnTo>
                  <a:pt x="1450" y="1039"/>
                </a:lnTo>
                <a:lnTo>
                  <a:pt x="1455" y="1035"/>
                </a:lnTo>
                <a:lnTo>
                  <a:pt x="1461" y="1032"/>
                </a:lnTo>
                <a:lnTo>
                  <a:pt x="1468" y="1030"/>
                </a:lnTo>
                <a:lnTo>
                  <a:pt x="1475" y="1027"/>
                </a:lnTo>
                <a:lnTo>
                  <a:pt x="1481" y="1024"/>
                </a:lnTo>
                <a:lnTo>
                  <a:pt x="1488" y="1020"/>
                </a:lnTo>
                <a:lnTo>
                  <a:pt x="1495" y="1017"/>
                </a:lnTo>
                <a:lnTo>
                  <a:pt x="1502" y="1015"/>
                </a:lnTo>
                <a:lnTo>
                  <a:pt x="1508" y="1012"/>
                </a:lnTo>
                <a:lnTo>
                  <a:pt x="1515" y="1008"/>
                </a:lnTo>
                <a:lnTo>
                  <a:pt x="1522" y="1005"/>
                </a:lnTo>
                <a:lnTo>
                  <a:pt x="1528" y="1002"/>
                </a:lnTo>
                <a:lnTo>
                  <a:pt x="1535" y="1000"/>
                </a:lnTo>
                <a:lnTo>
                  <a:pt x="1542" y="997"/>
                </a:lnTo>
                <a:lnTo>
                  <a:pt x="1548" y="993"/>
                </a:lnTo>
                <a:lnTo>
                  <a:pt x="1555" y="990"/>
                </a:lnTo>
                <a:lnTo>
                  <a:pt x="1562" y="987"/>
                </a:lnTo>
                <a:lnTo>
                  <a:pt x="1569" y="983"/>
                </a:lnTo>
                <a:lnTo>
                  <a:pt x="1575" y="980"/>
                </a:lnTo>
                <a:lnTo>
                  <a:pt x="1582" y="978"/>
                </a:lnTo>
                <a:lnTo>
                  <a:pt x="1589" y="975"/>
                </a:lnTo>
                <a:lnTo>
                  <a:pt x="1595" y="972"/>
                </a:lnTo>
                <a:lnTo>
                  <a:pt x="1602" y="968"/>
                </a:lnTo>
                <a:lnTo>
                  <a:pt x="1609" y="965"/>
                </a:lnTo>
                <a:lnTo>
                  <a:pt x="1616" y="962"/>
                </a:lnTo>
                <a:lnTo>
                  <a:pt x="1622" y="958"/>
                </a:lnTo>
                <a:lnTo>
                  <a:pt x="1629" y="955"/>
                </a:lnTo>
                <a:lnTo>
                  <a:pt x="1637" y="951"/>
                </a:lnTo>
                <a:lnTo>
                  <a:pt x="1644" y="948"/>
                </a:lnTo>
                <a:lnTo>
                  <a:pt x="1651" y="946"/>
                </a:lnTo>
                <a:lnTo>
                  <a:pt x="1657" y="943"/>
                </a:lnTo>
                <a:lnTo>
                  <a:pt x="1664" y="940"/>
                </a:lnTo>
                <a:lnTo>
                  <a:pt x="1671" y="936"/>
                </a:lnTo>
                <a:lnTo>
                  <a:pt x="1678" y="933"/>
                </a:lnTo>
                <a:lnTo>
                  <a:pt x="1684" y="930"/>
                </a:lnTo>
                <a:lnTo>
                  <a:pt x="1693" y="926"/>
                </a:lnTo>
                <a:lnTo>
                  <a:pt x="1699" y="923"/>
                </a:lnTo>
                <a:lnTo>
                  <a:pt x="1706" y="921"/>
                </a:lnTo>
                <a:lnTo>
                  <a:pt x="1713" y="918"/>
                </a:lnTo>
                <a:lnTo>
                  <a:pt x="1719" y="915"/>
                </a:lnTo>
                <a:lnTo>
                  <a:pt x="1726" y="911"/>
                </a:lnTo>
                <a:lnTo>
                  <a:pt x="1733" y="908"/>
                </a:lnTo>
                <a:lnTo>
                  <a:pt x="1740" y="906"/>
                </a:lnTo>
                <a:lnTo>
                  <a:pt x="1746" y="903"/>
                </a:lnTo>
                <a:lnTo>
                  <a:pt x="1753" y="900"/>
                </a:lnTo>
                <a:lnTo>
                  <a:pt x="1758" y="896"/>
                </a:lnTo>
                <a:lnTo>
                  <a:pt x="1765" y="894"/>
                </a:lnTo>
                <a:lnTo>
                  <a:pt x="1771" y="891"/>
                </a:lnTo>
                <a:lnTo>
                  <a:pt x="1778" y="889"/>
                </a:lnTo>
                <a:lnTo>
                  <a:pt x="1785" y="886"/>
                </a:lnTo>
                <a:lnTo>
                  <a:pt x="1790" y="883"/>
                </a:lnTo>
                <a:lnTo>
                  <a:pt x="1797" y="881"/>
                </a:lnTo>
                <a:lnTo>
                  <a:pt x="1803" y="878"/>
                </a:lnTo>
                <a:lnTo>
                  <a:pt x="1810" y="876"/>
                </a:lnTo>
                <a:lnTo>
                  <a:pt x="1815" y="873"/>
                </a:lnTo>
                <a:lnTo>
                  <a:pt x="1822" y="871"/>
                </a:lnTo>
                <a:lnTo>
                  <a:pt x="1828" y="868"/>
                </a:lnTo>
                <a:lnTo>
                  <a:pt x="1833" y="866"/>
                </a:lnTo>
                <a:lnTo>
                  <a:pt x="1840" y="863"/>
                </a:lnTo>
                <a:lnTo>
                  <a:pt x="1845" y="861"/>
                </a:lnTo>
                <a:lnTo>
                  <a:pt x="1852" y="858"/>
                </a:lnTo>
                <a:lnTo>
                  <a:pt x="1859" y="856"/>
                </a:lnTo>
                <a:lnTo>
                  <a:pt x="1864" y="853"/>
                </a:lnTo>
                <a:lnTo>
                  <a:pt x="1870" y="849"/>
                </a:lnTo>
                <a:lnTo>
                  <a:pt x="1877" y="848"/>
                </a:lnTo>
                <a:lnTo>
                  <a:pt x="1884" y="844"/>
                </a:lnTo>
                <a:lnTo>
                  <a:pt x="1889" y="841"/>
                </a:lnTo>
                <a:lnTo>
                  <a:pt x="1895" y="839"/>
                </a:lnTo>
                <a:lnTo>
                  <a:pt x="1902" y="836"/>
                </a:lnTo>
                <a:lnTo>
                  <a:pt x="1909" y="832"/>
                </a:lnTo>
                <a:lnTo>
                  <a:pt x="1914" y="829"/>
                </a:lnTo>
                <a:lnTo>
                  <a:pt x="1921" y="826"/>
                </a:lnTo>
                <a:lnTo>
                  <a:pt x="1927" y="822"/>
                </a:lnTo>
                <a:lnTo>
                  <a:pt x="1934" y="819"/>
                </a:lnTo>
                <a:lnTo>
                  <a:pt x="1941" y="816"/>
                </a:lnTo>
                <a:lnTo>
                  <a:pt x="1947" y="812"/>
                </a:lnTo>
                <a:lnTo>
                  <a:pt x="1954" y="809"/>
                </a:lnTo>
                <a:lnTo>
                  <a:pt x="1961" y="804"/>
                </a:lnTo>
                <a:lnTo>
                  <a:pt x="1969" y="801"/>
                </a:lnTo>
                <a:lnTo>
                  <a:pt x="1976" y="796"/>
                </a:lnTo>
                <a:lnTo>
                  <a:pt x="1983" y="792"/>
                </a:lnTo>
                <a:lnTo>
                  <a:pt x="1991" y="787"/>
                </a:lnTo>
                <a:lnTo>
                  <a:pt x="1998" y="782"/>
                </a:lnTo>
                <a:lnTo>
                  <a:pt x="2004" y="779"/>
                </a:lnTo>
                <a:lnTo>
                  <a:pt x="2013" y="774"/>
                </a:lnTo>
                <a:lnTo>
                  <a:pt x="2019" y="769"/>
                </a:lnTo>
                <a:lnTo>
                  <a:pt x="2028" y="764"/>
                </a:lnTo>
                <a:lnTo>
                  <a:pt x="2035" y="759"/>
                </a:lnTo>
                <a:lnTo>
                  <a:pt x="2041" y="754"/>
                </a:lnTo>
                <a:lnTo>
                  <a:pt x="2050" y="749"/>
                </a:lnTo>
                <a:lnTo>
                  <a:pt x="2056" y="744"/>
                </a:lnTo>
                <a:lnTo>
                  <a:pt x="2063" y="739"/>
                </a:lnTo>
                <a:lnTo>
                  <a:pt x="2071" y="734"/>
                </a:lnTo>
                <a:lnTo>
                  <a:pt x="2078" y="729"/>
                </a:lnTo>
                <a:lnTo>
                  <a:pt x="2085" y="722"/>
                </a:lnTo>
                <a:lnTo>
                  <a:pt x="2092" y="717"/>
                </a:lnTo>
                <a:lnTo>
                  <a:pt x="2098" y="712"/>
                </a:lnTo>
                <a:lnTo>
                  <a:pt x="2105" y="707"/>
                </a:lnTo>
                <a:lnTo>
                  <a:pt x="2112" y="702"/>
                </a:lnTo>
                <a:lnTo>
                  <a:pt x="2117" y="695"/>
                </a:lnTo>
                <a:lnTo>
                  <a:pt x="2123" y="690"/>
                </a:lnTo>
                <a:lnTo>
                  <a:pt x="2130" y="685"/>
                </a:lnTo>
                <a:lnTo>
                  <a:pt x="2135" y="680"/>
                </a:lnTo>
                <a:lnTo>
                  <a:pt x="2140" y="675"/>
                </a:lnTo>
                <a:lnTo>
                  <a:pt x="2145" y="670"/>
                </a:lnTo>
                <a:lnTo>
                  <a:pt x="2150" y="665"/>
                </a:lnTo>
                <a:lnTo>
                  <a:pt x="2155" y="660"/>
                </a:lnTo>
                <a:lnTo>
                  <a:pt x="2160" y="653"/>
                </a:lnTo>
                <a:lnTo>
                  <a:pt x="2165" y="650"/>
                </a:lnTo>
                <a:lnTo>
                  <a:pt x="2169" y="645"/>
                </a:lnTo>
                <a:lnTo>
                  <a:pt x="2172" y="640"/>
                </a:lnTo>
                <a:lnTo>
                  <a:pt x="2175" y="635"/>
                </a:lnTo>
                <a:lnTo>
                  <a:pt x="2179" y="630"/>
                </a:lnTo>
                <a:lnTo>
                  <a:pt x="2182" y="625"/>
                </a:lnTo>
                <a:lnTo>
                  <a:pt x="2185" y="620"/>
                </a:lnTo>
                <a:lnTo>
                  <a:pt x="2187" y="615"/>
                </a:lnTo>
                <a:lnTo>
                  <a:pt x="2190" y="611"/>
                </a:lnTo>
                <a:lnTo>
                  <a:pt x="2192" y="606"/>
                </a:lnTo>
                <a:lnTo>
                  <a:pt x="2194" y="601"/>
                </a:lnTo>
                <a:lnTo>
                  <a:pt x="2195" y="596"/>
                </a:lnTo>
                <a:lnTo>
                  <a:pt x="2197" y="591"/>
                </a:lnTo>
                <a:lnTo>
                  <a:pt x="2199" y="588"/>
                </a:lnTo>
                <a:lnTo>
                  <a:pt x="2200" y="583"/>
                </a:lnTo>
                <a:lnTo>
                  <a:pt x="2200" y="578"/>
                </a:lnTo>
                <a:lnTo>
                  <a:pt x="2202" y="574"/>
                </a:lnTo>
                <a:lnTo>
                  <a:pt x="2202" y="569"/>
                </a:lnTo>
                <a:lnTo>
                  <a:pt x="2204" y="564"/>
                </a:lnTo>
                <a:lnTo>
                  <a:pt x="2204" y="559"/>
                </a:lnTo>
                <a:lnTo>
                  <a:pt x="2204" y="554"/>
                </a:lnTo>
                <a:lnTo>
                  <a:pt x="2204" y="551"/>
                </a:lnTo>
                <a:lnTo>
                  <a:pt x="2204" y="546"/>
                </a:lnTo>
                <a:lnTo>
                  <a:pt x="2204" y="541"/>
                </a:lnTo>
                <a:lnTo>
                  <a:pt x="2204" y="536"/>
                </a:lnTo>
                <a:lnTo>
                  <a:pt x="2204" y="531"/>
                </a:lnTo>
                <a:lnTo>
                  <a:pt x="2204" y="526"/>
                </a:lnTo>
                <a:lnTo>
                  <a:pt x="2204" y="521"/>
                </a:lnTo>
                <a:lnTo>
                  <a:pt x="2202" y="516"/>
                </a:lnTo>
                <a:lnTo>
                  <a:pt x="2202" y="512"/>
                </a:lnTo>
                <a:lnTo>
                  <a:pt x="2202" y="506"/>
                </a:lnTo>
                <a:lnTo>
                  <a:pt x="2200" y="501"/>
                </a:lnTo>
                <a:lnTo>
                  <a:pt x="2200" y="496"/>
                </a:lnTo>
                <a:lnTo>
                  <a:pt x="2199" y="491"/>
                </a:lnTo>
                <a:lnTo>
                  <a:pt x="2199" y="486"/>
                </a:lnTo>
                <a:lnTo>
                  <a:pt x="2197" y="481"/>
                </a:lnTo>
                <a:lnTo>
                  <a:pt x="2197" y="476"/>
                </a:lnTo>
                <a:lnTo>
                  <a:pt x="2195" y="469"/>
                </a:lnTo>
                <a:lnTo>
                  <a:pt x="2195" y="464"/>
                </a:lnTo>
                <a:lnTo>
                  <a:pt x="2194" y="459"/>
                </a:lnTo>
                <a:lnTo>
                  <a:pt x="2192" y="454"/>
                </a:lnTo>
                <a:lnTo>
                  <a:pt x="2190" y="447"/>
                </a:lnTo>
                <a:lnTo>
                  <a:pt x="2190" y="442"/>
                </a:lnTo>
                <a:lnTo>
                  <a:pt x="2189" y="437"/>
                </a:lnTo>
                <a:lnTo>
                  <a:pt x="2187" y="430"/>
                </a:lnTo>
                <a:lnTo>
                  <a:pt x="2185" y="425"/>
                </a:lnTo>
                <a:lnTo>
                  <a:pt x="2184" y="420"/>
                </a:lnTo>
                <a:lnTo>
                  <a:pt x="2182" y="414"/>
                </a:lnTo>
                <a:lnTo>
                  <a:pt x="2180" y="409"/>
                </a:lnTo>
                <a:lnTo>
                  <a:pt x="2180" y="404"/>
                </a:lnTo>
                <a:lnTo>
                  <a:pt x="2179" y="397"/>
                </a:lnTo>
                <a:lnTo>
                  <a:pt x="2177" y="392"/>
                </a:lnTo>
                <a:lnTo>
                  <a:pt x="2175" y="387"/>
                </a:lnTo>
                <a:lnTo>
                  <a:pt x="2174" y="382"/>
                </a:lnTo>
                <a:lnTo>
                  <a:pt x="2170" y="375"/>
                </a:lnTo>
                <a:lnTo>
                  <a:pt x="2169" y="370"/>
                </a:lnTo>
                <a:lnTo>
                  <a:pt x="2167" y="365"/>
                </a:lnTo>
                <a:lnTo>
                  <a:pt x="2165" y="360"/>
                </a:lnTo>
                <a:lnTo>
                  <a:pt x="2164" y="355"/>
                </a:lnTo>
                <a:lnTo>
                  <a:pt x="2162" y="350"/>
                </a:lnTo>
                <a:lnTo>
                  <a:pt x="2160" y="343"/>
                </a:lnTo>
                <a:lnTo>
                  <a:pt x="2159" y="338"/>
                </a:lnTo>
                <a:lnTo>
                  <a:pt x="2157" y="333"/>
                </a:lnTo>
                <a:lnTo>
                  <a:pt x="2154" y="328"/>
                </a:lnTo>
                <a:lnTo>
                  <a:pt x="2152" y="323"/>
                </a:lnTo>
                <a:lnTo>
                  <a:pt x="2150" y="318"/>
                </a:lnTo>
                <a:lnTo>
                  <a:pt x="2148" y="313"/>
                </a:lnTo>
                <a:lnTo>
                  <a:pt x="2145" y="308"/>
                </a:lnTo>
                <a:lnTo>
                  <a:pt x="2143" y="305"/>
                </a:lnTo>
                <a:lnTo>
                  <a:pt x="2142" y="300"/>
                </a:lnTo>
                <a:lnTo>
                  <a:pt x="2140" y="295"/>
                </a:lnTo>
                <a:lnTo>
                  <a:pt x="2137" y="290"/>
                </a:lnTo>
                <a:lnTo>
                  <a:pt x="2135" y="285"/>
                </a:lnTo>
                <a:lnTo>
                  <a:pt x="2132" y="281"/>
                </a:lnTo>
                <a:lnTo>
                  <a:pt x="2130" y="276"/>
                </a:lnTo>
                <a:lnTo>
                  <a:pt x="2128" y="271"/>
                </a:lnTo>
                <a:lnTo>
                  <a:pt x="2125" y="268"/>
                </a:lnTo>
                <a:lnTo>
                  <a:pt x="2123" y="263"/>
                </a:lnTo>
                <a:lnTo>
                  <a:pt x="2120" y="258"/>
                </a:lnTo>
                <a:lnTo>
                  <a:pt x="2118" y="254"/>
                </a:lnTo>
                <a:lnTo>
                  <a:pt x="2115" y="249"/>
                </a:lnTo>
                <a:lnTo>
                  <a:pt x="2112" y="246"/>
                </a:lnTo>
                <a:lnTo>
                  <a:pt x="2110" y="241"/>
                </a:lnTo>
                <a:lnTo>
                  <a:pt x="2107" y="238"/>
                </a:lnTo>
                <a:lnTo>
                  <a:pt x="2103" y="233"/>
                </a:lnTo>
                <a:lnTo>
                  <a:pt x="2102" y="229"/>
                </a:lnTo>
                <a:lnTo>
                  <a:pt x="2098" y="224"/>
                </a:lnTo>
                <a:lnTo>
                  <a:pt x="2095" y="221"/>
                </a:lnTo>
                <a:lnTo>
                  <a:pt x="2092" y="216"/>
                </a:lnTo>
                <a:lnTo>
                  <a:pt x="2088" y="213"/>
                </a:lnTo>
                <a:lnTo>
                  <a:pt x="2085" y="209"/>
                </a:lnTo>
                <a:lnTo>
                  <a:pt x="2081" y="204"/>
                </a:lnTo>
                <a:lnTo>
                  <a:pt x="2078" y="201"/>
                </a:lnTo>
                <a:lnTo>
                  <a:pt x="2075" y="197"/>
                </a:lnTo>
                <a:lnTo>
                  <a:pt x="2071" y="192"/>
                </a:lnTo>
                <a:lnTo>
                  <a:pt x="2068" y="189"/>
                </a:lnTo>
                <a:lnTo>
                  <a:pt x="2065" y="186"/>
                </a:lnTo>
                <a:lnTo>
                  <a:pt x="2061" y="182"/>
                </a:lnTo>
                <a:lnTo>
                  <a:pt x="2058" y="177"/>
                </a:lnTo>
                <a:lnTo>
                  <a:pt x="2055" y="174"/>
                </a:lnTo>
                <a:lnTo>
                  <a:pt x="2050" y="171"/>
                </a:lnTo>
                <a:lnTo>
                  <a:pt x="2046" y="167"/>
                </a:lnTo>
                <a:lnTo>
                  <a:pt x="2043" y="164"/>
                </a:lnTo>
                <a:lnTo>
                  <a:pt x="2040" y="161"/>
                </a:lnTo>
                <a:lnTo>
                  <a:pt x="2036" y="156"/>
                </a:lnTo>
                <a:lnTo>
                  <a:pt x="2033" y="152"/>
                </a:lnTo>
                <a:lnTo>
                  <a:pt x="2029" y="149"/>
                </a:lnTo>
                <a:lnTo>
                  <a:pt x="2024" y="145"/>
                </a:lnTo>
                <a:lnTo>
                  <a:pt x="2021" y="142"/>
                </a:lnTo>
                <a:lnTo>
                  <a:pt x="2018" y="139"/>
                </a:lnTo>
                <a:lnTo>
                  <a:pt x="2014" y="135"/>
                </a:lnTo>
                <a:lnTo>
                  <a:pt x="2011" y="132"/>
                </a:lnTo>
                <a:lnTo>
                  <a:pt x="2008" y="129"/>
                </a:lnTo>
                <a:lnTo>
                  <a:pt x="2004" y="124"/>
                </a:lnTo>
                <a:lnTo>
                  <a:pt x="2001" y="120"/>
                </a:lnTo>
                <a:lnTo>
                  <a:pt x="1998" y="117"/>
                </a:lnTo>
                <a:lnTo>
                  <a:pt x="1996" y="114"/>
                </a:lnTo>
                <a:lnTo>
                  <a:pt x="1993" y="110"/>
                </a:lnTo>
                <a:lnTo>
                  <a:pt x="1989" y="107"/>
                </a:lnTo>
                <a:lnTo>
                  <a:pt x="1986" y="104"/>
                </a:lnTo>
                <a:lnTo>
                  <a:pt x="1984" y="100"/>
                </a:lnTo>
                <a:lnTo>
                  <a:pt x="1981" y="97"/>
                </a:lnTo>
                <a:lnTo>
                  <a:pt x="1979" y="94"/>
                </a:lnTo>
                <a:lnTo>
                  <a:pt x="1976" y="90"/>
                </a:lnTo>
                <a:lnTo>
                  <a:pt x="1974" y="87"/>
                </a:lnTo>
                <a:lnTo>
                  <a:pt x="1971" y="84"/>
                </a:lnTo>
                <a:lnTo>
                  <a:pt x="1969" y="80"/>
                </a:lnTo>
                <a:lnTo>
                  <a:pt x="1967" y="77"/>
                </a:lnTo>
                <a:lnTo>
                  <a:pt x="1964" y="73"/>
                </a:lnTo>
                <a:lnTo>
                  <a:pt x="1962" y="70"/>
                </a:lnTo>
                <a:lnTo>
                  <a:pt x="1961" y="67"/>
                </a:lnTo>
                <a:lnTo>
                  <a:pt x="1959" y="63"/>
                </a:lnTo>
                <a:lnTo>
                  <a:pt x="1957" y="60"/>
                </a:lnTo>
                <a:lnTo>
                  <a:pt x="1956" y="57"/>
                </a:lnTo>
                <a:lnTo>
                  <a:pt x="1954" y="53"/>
                </a:lnTo>
                <a:lnTo>
                  <a:pt x="1952" y="52"/>
                </a:lnTo>
                <a:lnTo>
                  <a:pt x="1951" y="48"/>
                </a:lnTo>
                <a:lnTo>
                  <a:pt x="1949" y="45"/>
                </a:lnTo>
                <a:lnTo>
                  <a:pt x="1949" y="42"/>
                </a:lnTo>
                <a:lnTo>
                  <a:pt x="1947" y="40"/>
                </a:lnTo>
                <a:lnTo>
                  <a:pt x="1946" y="37"/>
                </a:lnTo>
                <a:lnTo>
                  <a:pt x="1944" y="35"/>
                </a:lnTo>
                <a:lnTo>
                  <a:pt x="1944" y="32"/>
                </a:lnTo>
                <a:lnTo>
                  <a:pt x="1942" y="30"/>
                </a:lnTo>
                <a:lnTo>
                  <a:pt x="1942" y="27"/>
                </a:lnTo>
                <a:lnTo>
                  <a:pt x="1941" y="25"/>
                </a:lnTo>
                <a:lnTo>
                  <a:pt x="1941" y="23"/>
                </a:lnTo>
                <a:lnTo>
                  <a:pt x="1939" y="22"/>
                </a:lnTo>
                <a:lnTo>
                  <a:pt x="1939" y="18"/>
                </a:lnTo>
                <a:lnTo>
                  <a:pt x="1937" y="16"/>
                </a:lnTo>
                <a:lnTo>
                  <a:pt x="1931" y="0"/>
                </a:lnTo>
              </a:path>
            </a:pathLst>
          </a:custGeom>
          <a:noFill/>
          <a:ln w="349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33" name="Oval 181"/>
          <p:cNvSpPr>
            <a:spLocks noChangeArrowheads="1"/>
          </p:cNvSpPr>
          <p:nvPr/>
        </p:nvSpPr>
        <p:spPr bwMode="auto">
          <a:xfrm>
            <a:off x="2636838" y="6096000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4" name="Oval 182"/>
          <p:cNvSpPr>
            <a:spLocks noChangeArrowheads="1"/>
          </p:cNvSpPr>
          <p:nvPr/>
        </p:nvSpPr>
        <p:spPr bwMode="auto">
          <a:xfrm>
            <a:off x="2854325" y="5808663"/>
            <a:ext cx="96838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5" name="Oval 183"/>
          <p:cNvSpPr>
            <a:spLocks noChangeArrowheads="1"/>
          </p:cNvSpPr>
          <p:nvPr/>
        </p:nvSpPr>
        <p:spPr bwMode="auto">
          <a:xfrm>
            <a:off x="3409950" y="5253038"/>
            <a:ext cx="96838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6" name="Oval 184"/>
          <p:cNvSpPr>
            <a:spLocks noChangeArrowheads="1"/>
          </p:cNvSpPr>
          <p:nvPr/>
        </p:nvSpPr>
        <p:spPr bwMode="auto">
          <a:xfrm>
            <a:off x="3692525" y="5024438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7" name="Oval 185"/>
          <p:cNvSpPr>
            <a:spLocks noChangeArrowheads="1"/>
          </p:cNvSpPr>
          <p:nvPr/>
        </p:nvSpPr>
        <p:spPr bwMode="auto">
          <a:xfrm>
            <a:off x="3998913" y="4811713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8" name="Oval 186"/>
          <p:cNvSpPr>
            <a:spLocks noChangeArrowheads="1"/>
          </p:cNvSpPr>
          <p:nvPr/>
        </p:nvSpPr>
        <p:spPr bwMode="auto">
          <a:xfrm>
            <a:off x="4456113" y="4548188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39" name="Oval 187"/>
          <p:cNvSpPr>
            <a:spLocks noChangeArrowheads="1"/>
          </p:cNvSpPr>
          <p:nvPr/>
        </p:nvSpPr>
        <p:spPr bwMode="auto">
          <a:xfrm>
            <a:off x="4818063" y="4370388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0" name="Oval 188"/>
          <p:cNvSpPr>
            <a:spLocks noChangeArrowheads="1"/>
          </p:cNvSpPr>
          <p:nvPr/>
        </p:nvSpPr>
        <p:spPr bwMode="auto">
          <a:xfrm>
            <a:off x="5118100" y="4233863"/>
            <a:ext cx="96838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1" name="Oval 189"/>
          <p:cNvSpPr>
            <a:spLocks noChangeArrowheads="1"/>
          </p:cNvSpPr>
          <p:nvPr/>
        </p:nvSpPr>
        <p:spPr bwMode="auto">
          <a:xfrm>
            <a:off x="5462588" y="4071938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2" name="Oval 190"/>
          <p:cNvSpPr>
            <a:spLocks noChangeArrowheads="1"/>
          </p:cNvSpPr>
          <p:nvPr/>
        </p:nvSpPr>
        <p:spPr bwMode="auto">
          <a:xfrm>
            <a:off x="5727700" y="3976688"/>
            <a:ext cx="96838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3" name="Oval 191"/>
          <p:cNvSpPr>
            <a:spLocks noChangeArrowheads="1"/>
          </p:cNvSpPr>
          <p:nvPr/>
        </p:nvSpPr>
        <p:spPr bwMode="auto">
          <a:xfrm>
            <a:off x="6129338" y="3692525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4" name="Oval 192"/>
          <p:cNvSpPr>
            <a:spLocks noChangeArrowheads="1"/>
          </p:cNvSpPr>
          <p:nvPr/>
        </p:nvSpPr>
        <p:spPr bwMode="auto">
          <a:xfrm>
            <a:off x="6148388" y="3495675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5" name="Oval 193"/>
          <p:cNvSpPr>
            <a:spLocks noChangeArrowheads="1"/>
          </p:cNvSpPr>
          <p:nvPr/>
        </p:nvSpPr>
        <p:spPr bwMode="auto">
          <a:xfrm>
            <a:off x="6073775" y="3209925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6" name="Oval 194"/>
          <p:cNvSpPr>
            <a:spLocks noChangeArrowheads="1"/>
          </p:cNvSpPr>
          <p:nvPr/>
        </p:nvSpPr>
        <p:spPr bwMode="auto">
          <a:xfrm>
            <a:off x="5967413" y="2997200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7" name="Oval 195"/>
          <p:cNvSpPr>
            <a:spLocks noChangeArrowheads="1"/>
          </p:cNvSpPr>
          <p:nvPr/>
        </p:nvSpPr>
        <p:spPr bwMode="auto">
          <a:xfrm>
            <a:off x="5767388" y="2832100"/>
            <a:ext cx="96837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8" name="Oval 196"/>
          <p:cNvSpPr>
            <a:spLocks noChangeArrowheads="1"/>
          </p:cNvSpPr>
          <p:nvPr/>
        </p:nvSpPr>
        <p:spPr bwMode="auto">
          <a:xfrm>
            <a:off x="5700713" y="2668588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49" name="Freeform 197"/>
          <p:cNvSpPr>
            <a:spLocks/>
          </p:cNvSpPr>
          <p:nvPr/>
        </p:nvSpPr>
        <p:spPr bwMode="auto">
          <a:xfrm>
            <a:off x="5372100" y="4291013"/>
            <a:ext cx="177800" cy="153987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0" name="Freeform 198"/>
          <p:cNvSpPr>
            <a:spLocks/>
          </p:cNvSpPr>
          <p:nvPr/>
        </p:nvSpPr>
        <p:spPr bwMode="auto">
          <a:xfrm>
            <a:off x="4799013" y="4260850"/>
            <a:ext cx="179387" cy="153988"/>
          </a:xfrm>
          <a:custGeom>
            <a:avLst/>
            <a:gdLst>
              <a:gd name="T0" fmla="*/ 57 w 113"/>
              <a:gd name="T1" fmla="*/ 0 h 97"/>
              <a:gd name="T2" fmla="*/ 113 w 113"/>
              <a:gd name="T3" fmla="*/ 97 h 97"/>
              <a:gd name="T4" fmla="*/ 0 w 113"/>
              <a:gd name="T5" fmla="*/ 97 h 97"/>
              <a:gd name="T6" fmla="*/ 57 w 113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97">
                <a:moveTo>
                  <a:pt x="57" y="0"/>
                </a:moveTo>
                <a:lnTo>
                  <a:pt x="113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1" name="Freeform 199"/>
          <p:cNvSpPr>
            <a:spLocks/>
          </p:cNvSpPr>
          <p:nvPr/>
        </p:nvSpPr>
        <p:spPr bwMode="auto">
          <a:xfrm>
            <a:off x="5691188" y="4189413"/>
            <a:ext cx="177800" cy="153987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2" name="Freeform 200"/>
          <p:cNvSpPr>
            <a:spLocks/>
          </p:cNvSpPr>
          <p:nvPr/>
        </p:nvSpPr>
        <p:spPr bwMode="auto">
          <a:xfrm>
            <a:off x="5030788" y="4029075"/>
            <a:ext cx="177800" cy="155575"/>
          </a:xfrm>
          <a:custGeom>
            <a:avLst/>
            <a:gdLst>
              <a:gd name="T0" fmla="*/ 57 w 112"/>
              <a:gd name="T1" fmla="*/ 0 h 98"/>
              <a:gd name="T2" fmla="*/ 112 w 112"/>
              <a:gd name="T3" fmla="*/ 98 h 98"/>
              <a:gd name="T4" fmla="*/ 0 w 112"/>
              <a:gd name="T5" fmla="*/ 98 h 98"/>
              <a:gd name="T6" fmla="*/ 57 w 112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8">
                <a:moveTo>
                  <a:pt x="57" y="0"/>
                </a:moveTo>
                <a:lnTo>
                  <a:pt x="112" y="98"/>
                </a:lnTo>
                <a:lnTo>
                  <a:pt x="0" y="98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3" name="Freeform 201"/>
          <p:cNvSpPr>
            <a:spLocks/>
          </p:cNvSpPr>
          <p:nvPr/>
        </p:nvSpPr>
        <p:spPr bwMode="auto">
          <a:xfrm>
            <a:off x="5176838" y="4008438"/>
            <a:ext cx="179387" cy="153987"/>
          </a:xfrm>
          <a:custGeom>
            <a:avLst/>
            <a:gdLst>
              <a:gd name="T0" fmla="*/ 57 w 113"/>
              <a:gd name="T1" fmla="*/ 0 h 97"/>
              <a:gd name="T2" fmla="*/ 113 w 113"/>
              <a:gd name="T3" fmla="*/ 97 h 97"/>
              <a:gd name="T4" fmla="*/ 0 w 113"/>
              <a:gd name="T5" fmla="*/ 97 h 97"/>
              <a:gd name="T6" fmla="*/ 57 w 113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97">
                <a:moveTo>
                  <a:pt x="57" y="0"/>
                </a:moveTo>
                <a:lnTo>
                  <a:pt x="113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4" name="Freeform 202"/>
          <p:cNvSpPr>
            <a:spLocks/>
          </p:cNvSpPr>
          <p:nvPr/>
        </p:nvSpPr>
        <p:spPr bwMode="auto">
          <a:xfrm>
            <a:off x="5451475" y="3992563"/>
            <a:ext cx="177800" cy="153987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5" name="Freeform 203"/>
          <p:cNvSpPr>
            <a:spLocks/>
          </p:cNvSpPr>
          <p:nvPr/>
        </p:nvSpPr>
        <p:spPr bwMode="auto">
          <a:xfrm>
            <a:off x="5270500" y="3938588"/>
            <a:ext cx="177800" cy="155575"/>
          </a:xfrm>
          <a:custGeom>
            <a:avLst/>
            <a:gdLst>
              <a:gd name="T0" fmla="*/ 57 w 112"/>
              <a:gd name="T1" fmla="*/ 0 h 98"/>
              <a:gd name="T2" fmla="*/ 112 w 112"/>
              <a:gd name="T3" fmla="*/ 98 h 98"/>
              <a:gd name="T4" fmla="*/ 0 w 112"/>
              <a:gd name="T5" fmla="*/ 98 h 98"/>
              <a:gd name="T6" fmla="*/ 57 w 112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8">
                <a:moveTo>
                  <a:pt x="57" y="0"/>
                </a:moveTo>
                <a:lnTo>
                  <a:pt x="112" y="98"/>
                </a:lnTo>
                <a:lnTo>
                  <a:pt x="0" y="98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6" name="Freeform 204"/>
          <p:cNvSpPr>
            <a:spLocks/>
          </p:cNvSpPr>
          <p:nvPr/>
        </p:nvSpPr>
        <p:spPr bwMode="auto">
          <a:xfrm>
            <a:off x="5167313" y="3633788"/>
            <a:ext cx="177800" cy="153987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7" name="Freeform 205"/>
          <p:cNvSpPr>
            <a:spLocks/>
          </p:cNvSpPr>
          <p:nvPr/>
        </p:nvSpPr>
        <p:spPr bwMode="auto">
          <a:xfrm>
            <a:off x="5076825" y="355917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8" name="Freeform 206"/>
          <p:cNvSpPr>
            <a:spLocks/>
          </p:cNvSpPr>
          <p:nvPr/>
        </p:nvSpPr>
        <p:spPr bwMode="auto">
          <a:xfrm>
            <a:off x="5462588" y="355917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59" name="Freeform 207"/>
          <p:cNvSpPr>
            <a:spLocks/>
          </p:cNvSpPr>
          <p:nvPr/>
        </p:nvSpPr>
        <p:spPr bwMode="auto">
          <a:xfrm>
            <a:off x="5222875" y="350837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60" name="Freeform 208"/>
          <p:cNvSpPr>
            <a:spLocks/>
          </p:cNvSpPr>
          <p:nvPr/>
        </p:nvSpPr>
        <p:spPr bwMode="auto">
          <a:xfrm>
            <a:off x="5097463" y="3481388"/>
            <a:ext cx="177800" cy="153987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62" name="Freeform 210"/>
          <p:cNvSpPr>
            <a:spLocks/>
          </p:cNvSpPr>
          <p:nvPr/>
        </p:nvSpPr>
        <p:spPr bwMode="auto">
          <a:xfrm>
            <a:off x="5097463" y="3260725"/>
            <a:ext cx="177800" cy="153988"/>
          </a:xfrm>
          <a:custGeom>
            <a:avLst/>
            <a:gdLst>
              <a:gd name="T0" fmla="*/ 57 w 112"/>
              <a:gd name="T1" fmla="*/ 0 h 97"/>
              <a:gd name="T2" fmla="*/ 112 w 112"/>
              <a:gd name="T3" fmla="*/ 97 h 97"/>
              <a:gd name="T4" fmla="*/ 0 w 112"/>
              <a:gd name="T5" fmla="*/ 97 h 97"/>
              <a:gd name="T6" fmla="*/ 57 w 112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97">
                <a:moveTo>
                  <a:pt x="57" y="0"/>
                </a:moveTo>
                <a:lnTo>
                  <a:pt x="112" y="97"/>
                </a:lnTo>
                <a:lnTo>
                  <a:pt x="0" y="97"/>
                </a:lnTo>
                <a:lnTo>
                  <a:pt x="57" y="0"/>
                </a:lnTo>
                <a:close/>
              </a:path>
            </a:pathLst>
          </a:custGeom>
          <a:solidFill>
            <a:srgbClr val="00FFFF"/>
          </a:solidFill>
          <a:ln w="793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163" name="Line 211"/>
          <p:cNvSpPr>
            <a:spLocks noChangeShapeType="1"/>
          </p:cNvSpPr>
          <p:nvPr/>
        </p:nvSpPr>
        <p:spPr bwMode="auto">
          <a:xfrm flipH="1">
            <a:off x="5562600" y="4394200"/>
            <a:ext cx="8461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4" name="Line 212"/>
          <p:cNvSpPr>
            <a:spLocks noChangeShapeType="1"/>
          </p:cNvSpPr>
          <p:nvPr/>
        </p:nvSpPr>
        <p:spPr bwMode="auto">
          <a:xfrm flipV="1">
            <a:off x="6408738" y="430371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5" name="Line 213"/>
          <p:cNvSpPr>
            <a:spLocks noChangeShapeType="1"/>
          </p:cNvSpPr>
          <p:nvPr/>
        </p:nvSpPr>
        <p:spPr bwMode="auto">
          <a:xfrm>
            <a:off x="4514850" y="4394200"/>
            <a:ext cx="8461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6" name="Line 214"/>
          <p:cNvSpPr>
            <a:spLocks noChangeShapeType="1"/>
          </p:cNvSpPr>
          <p:nvPr/>
        </p:nvSpPr>
        <p:spPr bwMode="auto">
          <a:xfrm flipV="1">
            <a:off x="4514850" y="43037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7" name="Line 215"/>
          <p:cNvSpPr>
            <a:spLocks noChangeShapeType="1"/>
          </p:cNvSpPr>
          <p:nvPr/>
        </p:nvSpPr>
        <p:spPr bwMode="auto">
          <a:xfrm flipH="1">
            <a:off x="4991100" y="4365625"/>
            <a:ext cx="4365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8" name="Line 216"/>
          <p:cNvSpPr>
            <a:spLocks noChangeShapeType="1"/>
          </p:cNvSpPr>
          <p:nvPr/>
        </p:nvSpPr>
        <p:spPr bwMode="auto">
          <a:xfrm flipV="1">
            <a:off x="5427663" y="4275138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69" name="Line 217"/>
          <p:cNvSpPr>
            <a:spLocks noChangeShapeType="1"/>
          </p:cNvSpPr>
          <p:nvPr/>
        </p:nvSpPr>
        <p:spPr bwMode="auto">
          <a:xfrm>
            <a:off x="4352925" y="4365625"/>
            <a:ext cx="4365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0" name="Line 218"/>
          <p:cNvSpPr>
            <a:spLocks noChangeShapeType="1"/>
          </p:cNvSpPr>
          <p:nvPr/>
        </p:nvSpPr>
        <p:spPr bwMode="auto">
          <a:xfrm flipV="1">
            <a:off x="4352925" y="4275138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1" name="Line 219"/>
          <p:cNvSpPr>
            <a:spLocks noChangeShapeType="1"/>
          </p:cNvSpPr>
          <p:nvPr/>
        </p:nvSpPr>
        <p:spPr bwMode="auto">
          <a:xfrm flipH="1">
            <a:off x="5881688" y="4292600"/>
            <a:ext cx="971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2" name="Line 220"/>
          <p:cNvSpPr>
            <a:spLocks noChangeShapeType="1"/>
          </p:cNvSpPr>
          <p:nvPr/>
        </p:nvSpPr>
        <p:spPr bwMode="auto">
          <a:xfrm flipV="1">
            <a:off x="6853238" y="420211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3" name="Line 221"/>
          <p:cNvSpPr>
            <a:spLocks noChangeShapeType="1"/>
          </p:cNvSpPr>
          <p:nvPr/>
        </p:nvSpPr>
        <p:spPr bwMode="auto">
          <a:xfrm>
            <a:off x="4711700" y="4292600"/>
            <a:ext cx="9683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4" name="Line 222"/>
          <p:cNvSpPr>
            <a:spLocks noChangeShapeType="1"/>
          </p:cNvSpPr>
          <p:nvPr/>
        </p:nvSpPr>
        <p:spPr bwMode="auto">
          <a:xfrm flipV="1">
            <a:off x="4711700" y="42021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5" name="Line 223"/>
          <p:cNvSpPr>
            <a:spLocks noChangeShapeType="1"/>
          </p:cNvSpPr>
          <p:nvPr/>
        </p:nvSpPr>
        <p:spPr bwMode="auto">
          <a:xfrm flipH="1">
            <a:off x="5222875" y="4133850"/>
            <a:ext cx="473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6" name="Line 224"/>
          <p:cNvSpPr>
            <a:spLocks noChangeShapeType="1"/>
          </p:cNvSpPr>
          <p:nvPr/>
        </p:nvSpPr>
        <p:spPr bwMode="auto">
          <a:xfrm flipV="1">
            <a:off x="5695950" y="404336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7" name="Line 225"/>
          <p:cNvSpPr>
            <a:spLocks noChangeShapeType="1"/>
          </p:cNvSpPr>
          <p:nvPr/>
        </p:nvSpPr>
        <p:spPr bwMode="auto">
          <a:xfrm>
            <a:off x="4546600" y="4133850"/>
            <a:ext cx="473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8" name="Line 226"/>
          <p:cNvSpPr>
            <a:spLocks noChangeShapeType="1"/>
          </p:cNvSpPr>
          <p:nvPr/>
        </p:nvSpPr>
        <p:spPr bwMode="auto">
          <a:xfrm flipV="1">
            <a:off x="4546600" y="404336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79" name="Line 227"/>
          <p:cNvSpPr>
            <a:spLocks noChangeShapeType="1"/>
          </p:cNvSpPr>
          <p:nvPr/>
        </p:nvSpPr>
        <p:spPr bwMode="auto">
          <a:xfrm flipH="1">
            <a:off x="5368925" y="4111625"/>
            <a:ext cx="4635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0" name="Line 228"/>
          <p:cNvSpPr>
            <a:spLocks noChangeShapeType="1"/>
          </p:cNvSpPr>
          <p:nvPr/>
        </p:nvSpPr>
        <p:spPr bwMode="auto">
          <a:xfrm flipV="1">
            <a:off x="5832475" y="4021138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1" name="Line 229"/>
          <p:cNvSpPr>
            <a:spLocks noChangeShapeType="1"/>
          </p:cNvSpPr>
          <p:nvPr/>
        </p:nvSpPr>
        <p:spPr bwMode="auto">
          <a:xfrm>
            <a:off x="4700588" y="4111625"/>
            <a:ext cx="4667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2" name="Line 230"/>
          <p:cNvSpPr>
            <a:spLocks noChangeShapeType="1"/>
          </p:cNvSpPr>
          <p:nvPr/>
        </p:nvSpPr>
        <p:spPr bwMode="auto">
          <a:xfrm flipV="1">
            <a:off x="4700588" y="4021138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3" name="Line 231"/>
          <p:cNvSpPr>
            <a:spLocks noChangeShapeType="1"/>
          </p:cNvSpPr>
          <p:nvPr/>
        </p:nvSpPr>
        <p:spPr bwMode="auto">
          <a:xfrm flipH="1">
            <a:off x="5643563" y="4095750"/>
            <a:ext cx="3270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4" name="Line 232"/>
          <p:cNvSpPr>
            <a:spLocks noChangeShapeType="1"/>
          </p:cNvSpPr>
          <p:nvPr/>
        </p:nvSpPr>
        <p:spPr bwMode="auto">
          <a:xfrm flipV="1">
            <a:off x="5970588" y="400526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5" name="Line 233"/>
          <p:cNvSpPr>
            <a:spLocks noChangeShapeType="1"/>
          </p:cNvSpPr>
          <p:nvPr/>
        </p:nvSpPr>
        <p:spPr bwMode="auto">
          <a:xfrm>
            <a:off x="5116513" y="4095750"/>
            <a:ext cx="323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6" name="Line 234"/>
          <p:cNvSpPr>
            <a:spLocks noChangeShapeType="1"/>
          </p:cNvSpPr>
          <p:nvPr/>
        </p:nvSpPr>
        <p:spPr bwMode="auto">
          <a:xfrm flipV="1">
            <a:off x="5116513" y="4005263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7" name="Line 235"/>
          <p:cNvSpPr>
            <a:spLocks noChangeShapeType="1"/>
          </p:cNvSpPr>
          <p:nvPr/>
        </p:nvSpPr>
        <p:spPr bwMode="auto">
          <a:xfrm flipH="1">
            <a:off x="5462588" y="4043363"/>
            <a:ext cx="7413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8" name="Line 236"/>
          <p:cNvSpPr>
            <a:spLocks noChangeShapeType="1"/>
          </p:cNvSpPr>
          <p:nvPr/>
        </p:nvSpPr>
        <p:spPr bwMode="auto">
          <a:xfrm flipV="1">
            <a:off x="6203950" y="3952875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89" name="Line 237"/>
          <p:cNvSpPr>
            <a:spLocks noChangeShapeType="1"/>
          </p:cNvSpPr>
          <p:nvPr/>
        </p:nvSpPr>
        <p:spPr bwMode="auto">
          <a:xfrm>
            <a:off x="4518025" y="4043363"/>
            <a:ext cx="7413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0" name="Line 238"/>
          <p:cNvSpPr>
            <a:spLocks noChangeShapeType="1"/>
          </p:cNvSpPr>
          <p:nvPr/>
        </p:nvSpPr>
        <p:spPr bwMode="auto">
          <a:xfrm flipV="1">
            <a:off x="4518025" y="3952875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1" name="Line 239"/>
          <p:cNvSpPr>
            <a:spLocks noChangeShapeType="1"/>
          </p:cNvSpPr>
          <p:nvPr/>
        </p:nvSpPr>
        <p:spPr bwMode="auto">
          <a:xfrm flipH="1">
            <a:off x="5357813" y="3736975"/>
            <a:ext cx="255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2" name="Line 240"/>
          <p:cNvSpPr>
            <a:spLocks noChangeShapeType="1"/>
          </p:cNvSpPr>
          <p:nvPr/>
        </p:nvSpPr>
        <p:spPr bwMode="auto">
          <a:xfrm flipV="1">
            <a:off x="5613400" y="3646488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3" name="Line 241"/>
          <p:cNvSpPr>
            <a:spLocks noChangeShapeType="1"/>
          </p:cNvSpPr>
          <p:nvPr/>
        </p:nvSpPr>
        <p:spPr bwMode="auto">
          <a:xfrm>
            <a:off x="4900613" y="3736975"/>
            <a:ext cx="255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4" name="Line 242"/>
          <p:cNvSpPr>
            <a:spLocks noChangeShapeType="1"/>
          </p:cNvSpPr>
          <p:nvPr/>
        </p:nvSpPr>
        <p:spPr bwMode="auto">
          <a:xfrm flipV="1">
            <a:off x="4900613" y="3646488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5" name="Line 243"/>
          <p:cNvSpPr>
            <a:spLocks noChangeShapeType="1"/>
          </p:cNvSpPr>
          <p:nvPr/>
        </p:nvSpPr>
        <p:spPr bwMode="auto">
          <a:xfrm flipH="1">
            <a:off x="5267325" y="3662363"/>
            <a:ext cx="3778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6" name="Line 244"/>
          <p:cNvSpPr>
            <a:spLocks noChangeShapeType="1"/>
          </p:cNvSpPr>
          <p:nvPr/>
        </p:nvSpPr>
        <p:spPr bwMode="auto">
          <a:xfrm flipV="1">
            <a:off x="5645150" y="3571875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7" name="Line 245"/>
          <p:cNvSpPr>
            <a:spLocks noChangeShapeType="1"/>
          </p:cNvSpPr>
          <p:nvPr/>
        </p:nvSpPr>
        <p:spPr bwMode="auto">
          <a:xfrm>
            <a:off x="4687888" y="3662363"/>
            <a:ext cx="3778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8" name="Line 246"/>
          <p:cNvSpPr>
            <a:spLocks noChangeShapeType="1"/>
          </p:cNvSpPr>
          <p:nvPr/>
        </p:nvSpPr>
        <p:spPr bwMode="auto">
          <a:xfrm flipV="1">
            <a:off x="4687888" y="35718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199" name="Line 247"/>
          <p:cNvSpPr>
            <a:spLocks noChangeShapeType="1"/>
          </p:cNvSpPr>
          <p:nvPr/>
        </p:nvSpPr>
        <p:spPr bwMode="auto">
          <a:xfrm flipH="1">
            <a:off x="5653088" y="3662363"/>
            <a:ext cx="2984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0" name="Line 248"/>
          <p:cNvSpPr>
            <a:spLocks noChangeShapeType="1"/>
          </p:cNvSpPr>
          <p:nvPr/>
        </p:nvSpPr>
        <p:spPr bwMode="auto">
          <a:xfrm flipV="1">
            <a:off x="5951538" y="35718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1" name="Line 249"/>
          <p:cNvSpPr>
            <a:spLocks noChangeShapeType="1"/>
          </p:cNvSpPr>
          <p:nvPr/>
        </p:nvSpPr>
        <p:spPr bwMode="auto">
          <a:xfrm>
            <a:off x="5151438" y="3662363"/>
            <a:ext cx="3000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2" name="Line 250"/>
          <p:cNvSpPr>
            <a:spLocks noChangeShapeType="1"/>
          </p:cNvSpPr>
          <p:nvPr/>
        </p:nvSpPr>
        <p:spPr bwMode="auto">
          <a:xfrm flipV="1">
            <a:off x="5151438" y="35718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3" name="Line 251"/>
          <p:cNvSpPr>
            <a:spLocks noChangeShapeType="1"/>
          </p:cNvSpPr>
          <p:nvPr/>
        </p:nvSpPr>
        <p:spPr bwMode="auto">
          <a:xfrm flipH="1">
            <a:off x="5413375" y="3611563"/>
            <a:ext cx="277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4" name="Line 252"/>
          <p:cNvSpPr>
            <a:spLocks noChangeShapeType="1"/>
          </p:cNvSpPr>
          <p:nvPr/>
        </p:nvSpPr>
        <p:spPr bwMode="auto">
          <a:xfrm flipV="1">
            <a:off x="5691188" y="35210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5" name="Line 253"/>
          <p:cNvSpPr>
            <a:spLocks noChangeShapeType="1"/>
          </p:cNvSpPr>
          <p:nvPr/>
        </p:nvSpPr>
        <p:spPr bwMode="auto">
          <a:xfrm>
            <a:off x="4932363" y="3611563"/>
            <a:ext cx="279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6" name="Line 254"/>
          <p:cNvSpPr>
            <a:spLocks noChangeShapeType="1"/>
          </p:cNvSpPr>
          <p:nvPr/>
        </p:nvSpPr>
        <p:spPr bwMode="auto">
          <a:xfrm flipV="1">
            <a:off x="4932363" y="35210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7" name="Line 255"/>
          <p:cNvSpPr>
            <a:spLocks noChangeShapeType="1"/>
          </p:cNvSpPr>
          <p:nvPr/>
        </p:nvSpPr>
        <p:spPr bwMode="auto">
          <a:xfrm flipH="1">
            <a:off x="5289550" y="3586163"/>
            <a:ext cx="2524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8" name="Line 256"/>
          <p:cNvSpPr>
            <a:spLocks noChangeShapeType="1"/>
          </p:cNvSpPr>
          <p:nvPr/>
        </p:nvSpPr>
        <p:spPr bwMode="auto">
          <a:xfrm flipV="1">
            <a:off x="5541963" y="34956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09" name="Line 257"/>
          <p:cNvSpPr>
            <a:spLocks noChangeShapeType="1"/>
          </p:cNvSpPr>
          <p:nvPr/>
        </p:nvSpPr>
        <p:spPr bwMode="auto">
          <a:xfrm>
            <a:off x="4833938" y="3586163"/>
            <a:ext cx="2524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0" name="Line 258"/>
          <p:cNvSpPr>
            <a:spLocks noChangeShapeType="1"/>
          </p:cNvSpPr>
          <p:nvPr/>
        </p:nvSpPr>
        <p:spPr bwMode="auto">
          <a:xfrm flipV="1">
            <a:off x="4833938" y="3495675"/>
            <a:ext cx="1587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1" name="Line 259"/>
          <p:cNvSpPr>
            <a:spLocks noChangeShapeType="1"/>
          </p:cNvSpPr>
          <p:nvPr/>
        </p:nvSpPr>
        <p:spPr bwMode="auto">
          <a:xfrm flipH="1">
            <a:off x="5289550" y="3365500"/>
            <a:ext cx="7556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2" name="Line 260"/>
          <p:cNvSpPr>
            <a:spLocks noChangeShapeType="1"/>
          </p:cNvSpPr>
          <p:nvPr/>
        </p:nvSpPr>
        <p:spPr bwMode="auto">
          <a:xfrm flipV="1">
            <a:off x="6045200" y="32750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3" name="Line 261"/>
          <p:cNvSpPr>
            <a:spLocks noChangeShapeType="1"/>
          </p:cNvSpPr>
          <p:nvPr/>
        </p:nvSpPr>
        <p:spPr bwMode="auto">
          <a:xfrm>
            <a:off x="4330700" y="3365500"/>
            <a:ext cx="7556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4" name="Line 262"/>
          <p:cNvSpPr>
            <a:spLocks noChangeShapeType="1"/>
          </p:cNvSpPr>
          <p:nvPr/>
        </p:nvSpPr>
        <p:spPr bwMode="auto">
          <a:xfrm flipV="1">
            <a:off x="4330700" y="3275013"/>
            <a:ext cx="1588" cy="180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5" name="Line 263"/>
          <p:cNvSpPr>
            <a:spLocks noChangeShapeType="1"/>
          </p:cNvSpPr>
          <p:nvPr/>
        </p:nvSpPr>
        <p:spPr bwMode="auto">
          <a:xfrm flipV="1">
            <a:off x="5187950" y="3263900"/>
            <a:ext cx="1588" cy="60325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6" name="Line 264"/>
          <p:cNvSpPr>
            <a:spLocks noChangeShapeType="1"/>
          </p:cNvSpPr>
          <p:nvPr/>
        </p:nvSpPr>
        <p:spPr bwMode="auto">
          <a:xfrm>
            <a:off x="5141913" y="3324225"/>
            <a:ext cx="90487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7" name="Line 265"/>
          <p:cNvSpPr>
            <a:spLocks noChangeShapeType="1"/>
          </p:cNvSpPr>
          <p:nvPr/>
        </p:nvSpPr>
        <p:spPr bwMode="auto">
          <a:xfrm>
            <a:off x="5187950" y="3405188"/>
            <a:ext cx="1588" cy="60325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8" name="Line 266"/>
          <p:cNvSpPr>
            <a:spLocks noChangeShapeType="1"/>
          </p:cNvSpPr>
          <p:nvPr/>
        </p:nvSpPr>
        <p:spPr bwMode="auto">
          <a:xfrm>
            <a:off x="5141913" y="3405188"/>
            <a:ext cx="90487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19" name="Line 267"/>
          <p:cNvSpPr>
            <a:spLocks noChangeShapeType="1"/>
          </p:cNvSpPr>
          <p:nvPr/>
        </p:nvSpPr>
        <p:spPr bwMode="auto">
          <a:xfrm flipH="1">
            <a:off x="5249863" y="3429000"/>
            <a:ext cx="4064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0" name="Line 268"/>
          <p:cNvSpPr>
            <a:spLocks noChangeShapeType="1"/>
          </p:cNvSpPr>
          <p:nvPr/>
        </p:nvSpPr>
        <p:spPr bwMode="auto">
          <a:xfrm flipV="1">
            <a:off x="5656263" y="33829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1" name="Line 269"/>
          <p:cNvSpPr>
            <a:spLocks noChangeShapeType="1"/>
          </p:cNvSpPr>
          <p:nvPr/>
        </p:nvSpPr>
        <p:spPr bwMode="auto">
          <a:xfrm>
            <a:off x="4691063" y="3429000"/>
            <a:ext cx="4032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2" name="Line 270"/>
          <p:cNvSpPr>
            <a:spLocks noChangeShapeType="1"/>
          </p:cNvSpPr>
          <p:nvPr/>
        </p:nvSpPr>
        <p:spPr bwMode="auto">
          <a:xfrm flipV="1">
            <a:off x="4691063" y="33829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3" name="Line 271"/>
          <p:cNvSpPr>
            <a:spLocks noChangeShapeType="1"/>
          </p:cNvSpPr>
          <p:nvPr/>
        </p:nvSpPr>
        <p:spPr bwMode="auto">
          <a:xfrm flipH="1">
            <a:off x="4767263" y="3529013"/>
            <a:ext cx="2444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4" name="Line 272"/>
          <p:cNvSpPr>
            <a:spLocks noChangeShapeType="1"/>
          </p:cNvSpPr>
          <p:nvPr/>
        </p:nvSpPr>
        <p:spPr bwMode="auto">
          <a:xfrm flipV="1">
            <a:off x="5011738" y="34845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5" name="Line 273"/>
          <p:cNvSpPr>
            <a:spLocks noChangeShapeType="1"/>
          </p:cNvSpPr>
          <p:nvPr/>
        </p:nvSpPr>
        <p:spPr bwMode="auto">
          <a:xfrm>
            <a:off x="4368800" y="3529013"/>
            <a:ext cx="2444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6" name="Line 274"/>
          <p:cNvSpPr>
            <a:spLocks noChangeShapeType="1"/>
          </p:cNvSpPr>
          <p:nvPr/>
        </p:nvSpPr>
        <p:spPr bwMode="auto">
          <a:xfrm flipV="1">
            <a:off x="4368800" y="3484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8" name="Line 276"/>
          <p:cNvSpPr>
            <a:spLocks noChangeShapeType="1"/>
          </p:cNvSpPr>
          <p:nvPr/>
        </p:nvSpPr>
        <p:spPr bwMode="auto">
          <a:xfrm flipH="1">
            <a:off x="2357438" y="5945188"/>
            <a:ext cx="1587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29" name="Line 277"/>
          <p:cNvSpPr>
            <a:spLocks noChangeShapeType="1"/>
          </p:cNvSpPr>
          <p:nvPr/>
        </p:nvSpPr>
        <p:spPr bwMode="auto">
          <a:xfrm flipH="1">
            <a:off x="2452688" y="5630863"/>
            <a:ext cx="219075" cy="207962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0" name="Line 278"/>
          <p:cNvSpPr>
            <a:spLocks noChangeShapeType="1"/>
          </p:cNvSpPr>
          <p:nvPr/>
        </p:nvSpPr>
        <p:spPr bwMode="auto">
          <a:xfrm flipH="1">
            <a:off x="2774950" y="5362575"/>
            <a:ext cx="185738" cy="16986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1" name="Line 279"/>
          <p:cNvSpPr>
            <a:spLocks noChangeShapeType="1"/>
          </p:cNvSpPr>
          <p:nvPr/>
        </p:nvSpPr>
        <p:spPr bwMode="auto">
          <a:xfrm flipH="1">
            <a:off x="3073400" y="5046663"/>
            <a:ext cx="303213" cy="2254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2" name="Line 280"/>
          <p:cNvSpPr>
            <a:spLocks noChangeShapeType="1"/>
          </p:cNvSpPr>
          <p:nvPr/>
        </p:nvSpPr>
        <p:spPr bwMode="auto">
          <a:xfrm flipH="1">
            <a:off x="3495675" y="4841875"/>
            <a:ext cx="193675" cy="1222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3" name="Line 281"/>
          <p:cNvSpPr>
            <a:spLocks noChangeShapeType="1"/>
          </p:cNvSpPr>
          <p:nvPr/>
        </p:nvSpPr>
        <p:spPr bwMode="auto">
          <a:xfrm flipH="1">
            <a:off x="3813175" y="4676775"/>
            <a:ext cx="155575" cy="873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4" name="Line 282"/>
          <p:cNvSpPr>
            <a:spLocks noChangeShapeType="1"/>
          </p:cNvSpPr>
          <p:nvPr/>
        </p:nvSpPr>
        <p:spPr bwMode="auto">
          <a:xfrm flipH="1">
            <a:off x="4090988" y="4492625"/>
            <a:ext cx="187325" cy="1095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5" name="Line 283"/>
          <p:cNvSpPr>
            <a:spLocks noChangeShapeType="1"/>
          </p:cNvSpPr>
          <p:nvPr/>
        </p:nvSpPr>
        <p:spPr bwMode="auto">
          <a:xfrm flipH="1">
            <a:off x="4395788" y="4365625"/>
            <a:ext cx="60325" cy="4445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6" name="Line 284"/>
          <p:cNvSpPr>
            <a:spLocks noChangeShapeType="1"/>
          </p:cNvSpPr>
          <p:nvPr/>
        </p:nvSpPr>
        <p:spPr bwMode="auto">
          <a:xfrm flipH="1">
            <a:off x="4565650" y="4056063"/>
            <a:ext cx="225425" cy="21272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7" name="Line 285"/>
          <p:cNvSpPr>
            <a:spLocks noChangeShapeType="1"/>
          </p:cNvSpPr>
          <p:nvPr/>
        </p:nvSpPr>
        <p:spPr bwMode="auto">
          <a:xfrm flipH="1">
            <a:off x="4846638" y="3867150"/>
            <a:ext cx="3175" cy="666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8" name="Line 286"/>
          <p:cNvSpPr>
            <a:spLocks noChangeShapeType="1"/>
          </p:cNvSpPr>
          <p:nvPr/>
        </p:nvSpPr>
        <p:spPr bwMode="auto">
          <a:xfrm>
            <a:off x="4794250" y="3562350"/>
            <a:ext cx="42863" cy="16351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39" name="Line 287"/>
          <p:cNvSpPr>
            <a:spLocks noChangeShapeType="1"/>
          </p:cNvSpPr>
          <p:nvPr/>
        </p:nvSpPr>
        <p:spPr bwMode="auto">
          <a:xfrm>
            <a:off x="4695825" y="3338513"/>
            <a:ext cx="47625" cy="904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40" name="Line 288"/>
          <p:cNvSpPr>
            <a:spLocks noChangeShapeType="1"/>
          </p:cNvSpPr>
          <p:nvPr/>
        </p:nvSpPr>
        <p:spPr bwMode="auto">
          <a:xfrm>
            <a:off x="4581525" y="3165475"/>
            <a:ext cx="36513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41" name="Line 289"/>
          <p:cNvSpPr>
            <a:spLocks noChangeShapeType="1"/>
          </p:cNvSpPr>
          <p:nvPr/>
        </p:nvSpPr>
        <p:spPr bwMode="auto">
          <a:xfrm>
            <a:off x="4467225" y="2997200"/>
            <a:ext cx="31750" cy="50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42" name="Oval 290"/>
          <p:cNvSpPr>
            <a:spLocks noChangeArrowheads="1"/>
          </p:cNvSpPr>
          <p:nvPr/>
        </p:nvSpPr>
        <p:spPr bwMode="auto">
          <a:xfrm>
            <a:off x="879475" y="7177088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4" name="Oval 292"/>
          <p:cNvSpPr>
            <a:spLocks noChangeArrowheads="1"/>
          </p:cNvSpPr>
          <p:nvPr/>
        </p:nvSpPr>
        <p:spPr bwMode="auto">
          <a:xfrm>
            <a:off x="2354263" y="5842000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5" name="Oval 293"/>
          <p:cNvSpPr>
            <a:spLocks noChangeArrowheads="1"/>
          </p:cNvSpPr>
          <p:nvPr/>
        </p:nvSpPr>
        <p:spPr bwMode="auto">
          <a:xfrm>
            <a:off x="2673350" y="5532438"/>
            <a:ext cx="96838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6" name="Oval 294"/>
          <p:cNvSpPr>
            <a:spLocks noChangeArrowheads="1"/>
          </p:cNvSpPr>
          <p:nvPr/>
        </p:nvSpPr>
        <p:spPr bwMode="auto">
          <a:xfrm>
            <a:off x="2967038" y="5267325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7" name="Oval 295"/>
          <p:cNvSpPr>
            <a:spLocks noChangeArrowheads="1"/>
          </p:cNvSpPr>
          <p:nvPr/>
        </p:nvSpPr>
        <p:spPr bwMode="auto">
          <a:xfrm>
            <a:off x="3386138" y="4956175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8" name="Oval 296"/>
          <p:cNvSpPr>
            <a:spLocks noChangeArrowheads="1"/>
          </p:cNvSpPr>
          <p:nvPr/>
        </p:nvSpPr>
        <p:spPr bwMode="auto">
          <a:xfrm>
            <a:off x="3703638" y="4752975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49" name="Oval 297"/>
          <p:cNvSpPr>
            <a:spLocks noChangeArrowheads="1"/>
          </p:cNvSpPr>
          <p:nvPr/>
        </p:nvSpPr>
        <p:spPr bwMode="auto">
          <a:xfrm>
            <a:off x="3983038" y="4591050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0" name="Oval 298"/>
          <p:cNvSpPr>
            <a:spLocks noChangeArrowheads="1"/>
          </p:cNvSpPr>
          <p:nvPr/>
        </p:nvSpPr>
        <p:spPr bwMode="auto">
          <a:xfrm>
            <a:off x="4291013" y="4406900"/>
            <a:ext cx="96837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1" name="Oval 299"/>
          <p:cNvSpPr>
            <a:spLocks noChangeArrowheads="1"/>
          </p:cNvSpPr>
          <p:nvPr/>
        </p:nvSpPr>
        <p:spPr bwMode="auto">
          <a:xfrm>
            <a:off x="4464050" y="4271963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2" name="Oval 300"/>
          <p:cNvSpPr>
            <a:spLocks noChangeArrowheads="1"/>
          </p:cNvSpPr>
          <p:nvPr/>
        </p:nvSpPr>
        <p:spPr bwMode="auto">
          <a:xfrm>
            <a:off x="4797425" y="3957638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3" name="Oval 301"/>
          <p:cNvSpPr>
            <a:spLocks noChangeArrowheads="1"/>
          </p:cNvSpPr>
          <p:nvPr/>
        </p:nvSpPr>
        <p:spPr bwMode="auto">
          <a:xfrm>
            <a:off x="4805363" y="3748088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4" name="Oval 302"/>
          <p:cNvSpPr>
            <a:spLocks noChangeArrowheads="1"/>
          </p:cNvSpPr>
          <p:nvPr/>
        </p:nvSpPr>
        <p:spPr bwMode="auto">
          <a:xfrm>
            <a:off x="4730750" y="3444875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5" name="Oval 303"/>
          <p:cNvSpPr>
            <a:spLocks noChangeArrowheads="1"/>
          </p:cNvSpPr>
          <p:nvPr/>
        </p:nvSpPr>
        <p:spPr bwMode="auto">
          <a:xfrm>
            <a:off x="4613275" y="3225800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6" name="Oval 304"/>
          <p:cNvSpPr>
            <a:spLocks noChangeArrowheads="1"/>
          </p:cNvSpPr>
          <p:nvPr/>
        </p:nvSpPr>
        <p:spPr bwMode="auto">
          <a:xfrm>
            <a:off x="4491038" y="3059113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7" name="Oval 305"/>
          <p:cNvSpPr>
            <a:spLocks noChangeArrowheads="1"/>
          </p:cNvSpPr>
          <p:nvPr/>
        </p:nvSpPr>
        <p:spPr bwMode="auto">
          <a:xfrm>
            <a:off x="4378325" y="2890838"/>
            <a:ext cx="96838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58" name="Freeform 306"/>
          <p:cNvSpPr>
            <a:spLocks/>
          </p:cNvSpPr>
          <p:nvPr/>
        </p:nvSpPr>
        <p:spPr bwMode="auto">
          <a:xfrm>
            <a:off x="2359025" y="2822575"/>
            <a:ext cx="3095625" cy="3268663"/>
          </a:xfrm>
          <a:custGeom>
            <a:avLst/>
            <a:gdLst>
              <a:gd name="T0" fmla="*/ 79 w 1950"/>
              <a:gd name="T1" fmla="*/ 1980 h 2059"/>
              <a:gd name="T2" fmla="*/ 183 w 1950"/>
              <a:gd name="T3" fmla="*/ 1878 h 2059"/>
              <a:gd name="T4" fmla="*/ 264 w 1950"/>
              <a:gd name="T5" fmla="*/ 1801 h 2059"/>
              <a:gd name="T6" fmla="*/ 331 w 1950"/>
              <a:gd name="T7" fmla="*/ 1737 h 2059"/>
              <a:gd name="T8" fmla="*/ 389 w 1950"/>
              <a:gd name="T9" fmla="*/ 1685 h 2059"/>
              <a:gd name="T10" fmla="*/ 440 w 1950"/>
              <a:gd name="T11" fmla="*/ 1642 h 2059"/>
              <a:gd name="T12" fmla="*/ 488 w 1950"/>
              <a:gd name="T13" fmla="*/ 1600 h 2059"/>
              <a:gd name="T14" fmla="*/ 535 w 1950"/>
              <a:gd name="T15" fmla="*/ 1561 h 2059"/>
              <a:gd name="T16" fmla="*/ 584 w 1950"/>
              <a:gd name="T17" fmla="*/ 1523 h 2059"/>
              <a:gd name="T18" fmla="*/ 636 w 1950"/>
              <a:gd name="T19" fmla="*/ 1483 h 2059"/>
              <a:gd name="T20" fmla="*/ 689 w 1950"/>
              <a:gd name="T21" fmla="*/ 1442 h 2059"/>
              <a:gd name="T22" fmla="*/ 748 w 1950"/>
              <a:gd name="T23" fmla="*/ 1402 h 2059"/>
              <a:gd name="T24" fmla="*/ 810 w 1950"/>
              <a:gd name="T25" fmla="*/ 1360 h 2059"/>
              <a:gd name="T26" fmla="*/ 874 w 1950"/>
              <a:gd name="T27" fmla="*/ 1320 h 2059"/>
              <a:gd name="T28" fmla="*/ 936 w 1950"/>
              <a:gd name="T29" fmla="*/ 1282 h 2059"/>
              <a:gd name="T30" fmla="*/ 994 w 1950"/>
              <a:gd name="T31" fmla="*/ 1246 h 2059"/>
              <a:gd name="T32" fmla="*/ 1051 w 1950"/>
              <a:gd name="T33" fmla="*/ 1213 h 2059"/>
              <a:gd name="T34" fmla="*/ 1103 w 1950"/>
              <a:gd name="T35" fmla="*/ 1184 h 2059"/>
              <a:gd name="T36" fmla="*/ 1154 w 1950"/>
              <a:gd name="T37" fmla="*/ 1156 h 2059"/>
              <a:gd name="T38" fmla="*/ 1200 w 1950"/>
              <a:gd name="T39" fmla="*/ 1131 h 2059"/>
              <a:gd name="T40" fmla="*/ 1246 w 1950"/>
              <a:gd name="T41" fmla="*/ 1106 h 2059"/>
              <a:gd name="T42" fmla="*/ 1291 w 1950"/>
              <a:gd name="T43" fmla="*/ 1082 h 2059"/>
              <a:gd name="T44" fmla="*/ 1335 w 1950"/>
              <a:gd name="T45" fmla="*/ 1057 h 2059"/>
              <a:gd name="T46" fmla="*/ 1380 w 1950"/>
              <a:gd name="T47" fmla="*/ 1034 h 2059"/>
              <a:gd name="T48" fmla="*/ 1427 w 1950"/>
              <a:gd name="T49" fmla="*/ 1008 h 2059"/>
              <a:gd name="T50" fmla="*/ 1472 w 1950"/>
              <a:gd name="T51" fmla="*/ 983 h 2059"/>
              <a:gd name="T52" fmla="*/ 1516 w 1950"/>
              <a:gd name="T53" fmla="*/ 960 h 2059"/>
              <a:gd name="T54" fmla="*/ 1554 w 1950"/>
              <a:gd name="T55" fmla="*/ 938 h 2059"/>
              <a:gd name="T56" fmla="*/ 1588 w 1950"/>
              <a:gd name="T57" fmla="*/ 916 h 2059"/>
              <a:gd name="T58" fmla="*/ 1616 w 1950"/>
              <a:gd name="T59" fmla="*/ 896 h 2059"/>
              <a:gd name="T60" fmla="*/ 1648 w 1950"/>
              <a:gd name="T61" fmla="*/ 874 h 2059"/>
              <a:gd name="T62" fmla="*/ 1681 w 1950"/>
              <a:gd name="T63" fmla="*/ 849 h 2059"/>
              <a:gd name="T64" fmla="*/ 1722 w 1950"/>
              <a:gd name="T65" fmla="*/ 817 h 2059"/>
              <a:gd name="T66" fmla="*/ 1769 w 1950"/>
              <a:gd name="T67" fmla="*/ 782 h 2059"/>
              <a:gd name="T68" fmla="*/ 1817 w 1950"/>
              <a:gd name="T69" fmla="*/ 742 h 2059"/>
              <a:gd name="T70" fmla="*/ 1861 w 1950"/>
              <a:gd name="T71" fmla="*/ 703 h 2059"/>
              <a:gd name="T72" fmla="*/ 1898 w 1950"/>
              <a:gd name="T73" fmla="*/ 665 h 2059"/>
              <a:gd name="T74" fmla="*/ 1923 w 1950"/>
              <a:gd name="T75" fmla="*/ 630 h 2059"/>
              <a:gd name="T76" fmla="*/ 1940 w 1950"/>
              <a:gd name="T77" fmla="*/ 596 h 2059"/>
              <a:gd name="T78" fmla="*/ 1948 w 1950"/>
              <a:gd name="T79" fmla="*/ 563 h 2059"/>
              <a:gd name="T80" fmla="*/ 1950 w 1950"/>
              <a:gd name="T81" fmla="*/ 528 h 2059"/>
              <a:gd name="T82" fmla="*/ 1950 w 1950"/>
              <a:gd name="T83" fmla="*/ 489 h 2059"/>
              <a:gd name="T84" fmla="*/ 1945 w 1950"/>
              <a:gd name="T85" fmla="*/ 447 h 2059"/>
              <a:gd name="T86" fmla="*/ 1938 w 1950"/>
              <a:gd name="T87" fmla="*/ 407 h 2059"/>
              <a:gd name="T88" fmla="*/ 1928 w 1950"/>
              <a:gd name="T89" fmla="*/ 367 h 2059"/>
              <a:gd name="T90" fmla="*/ 1914 w 1950"/>
              <a:gd name="T91" fmla="*/ 330 h 2059"/>
              <a:gd name="T92" fmla="*/ 1901 w 1950"/>
              <a:gd name="T93" fmla="*/ 295 h 2059"/>
              <a:gd name="T94" fmla="*/ 1884 w 1950"/>
              <a:gd name="T95" fmla="*/ 263 h 2059"/>
              <a:gd name="T96" fmla="*/ 1869 w 1950"/>
              <a:gd name="T97" fmla="*/ 233 h 2059"/>
              <a:gd name="T98" fmla="*/ 1851 w 1950"/>
              <a:gd name="T99" fmla="*/ 204 h 2059"/>
              <a:gd name="T100" fmla="*/ 1834 w 1950"/>
              <a:gd name="T101" fmla="*/ 177 h 2059"/>
              <a:gd name="T102" fmla="*/ 1817 w 1950"/>
              <a:gd name="T103" fmla="*/ 152 h 2059"/>
              <a:gd name="T104" fmla="*/ 1800 w 1950"/>
              <a:gd name="T105" fmla="*/ 127 h 2059"/>
              <a:gd name="T106" fmla="*/ 1785 w 1950"/>
              <a:gd name="T107" fmla="*/ 102 h 2059"/>
              <a:gd name="T108" fmla="*/ 1770 w 1950"/>
              <a:gd name="T109" fmla="*/ 77 h 2059"/>
              <a:gd name="T110" fmla="*/ 1757 w 1950"/>
              <a:gd name="T111" fmla="*/ 55 h 2059"/>
              <a:gd name="T112" fmla="*/ 1745 w 1950"/>
              <a:gd name="T113" fmla="*/ 35 h 2059"/>
              <a:gd name="T114" fmla="*/ 1737 w 1950"/>
              <a:gd name="T115" fmla="*/ 20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0" h="2059">
                <a:moveTo>
                  <a:pt x="0" y="2059"/>
                </a:moveTo>
                <a:lnTo>
                  <a:pt x="12" y="2046"/>
                </a:lnTo>
                <a:lnTo>
                  <a:pt x="26" y="2034"/>
                </a:lnTo>
                <a:lnTo>
                  <a:pt x="39" y="2021"/>
                </a:lnTo>
                <a:lnTo>
                  <a:pt x="52" y="2007"/>
                </a:lnTo>
                <a:lnTo>
                  <a:pt x="66" y="1994"/>
                </a:lnTo>
                <a:lnTo>
                  <a:pt x="79" y="1980"/>
                </a:lnTo>
                <a:lnTo>
                  <a:pt x="106" y="1955"/>
                </a:lnTo>
                <a:lnTo>
                  <a:pt x="118" y="1942"/>
                </a:lnTo>
                <a:lnTo>
                  <a:pt x="131" y="1928"/>
                </a:lnTo>
                <a:lnTo>
                  <a:pt x="145" y="1917"/>
                </a:lnTo>
                <a:lnTo>
                  <a:pt x="158" y="1903"/>
                </a:lnTo>
                <a:lnTo>
                  <a:pt x="170" y="1891"/>
                </a:lnTo>
                <a:lnTo>
                  <a:pt x="183" y="1878"/>
                </a:lnTo>
                <a:lnTo>
                  <a:pt x="195" y="1866"/>
                </a:lnTo>
                <a:lnTo>
                  <a:pt x="207" y="1855"/>
                </a:lnTo>
                <a:lnTo>
                  <a:pt x="220" y="1843"/>
                </a:lnTo>
                <a:lnTo>
                  <a:pt x="230" y="1833"/>
                </a:lnTo>
                <a:lnTo>
                  <a:pt x="242" y="1821"/>
                </a:lnTo>
                <a:lnTo>
                  <a:pt x="254" y="1811"/>
                </a:lnTo>
                <a:lnTo>
                  <a:pt x="264" y="1801"/>
                </a:lnTo>
                <a:lnTo>
                  <a:pt x="274" y="1791"/>
                </a:lnTo>
                <a:lnTo>
                  <a:pt x="284" y="1783"/>
                </a:lnTo>
                <a:lnTo>
                  <a:pt x="294" y="1773"/>
                </a:lnTo>
                <a:lnTo>
                  <a:pt x="304" y="1764"/>
                </a:lnTo>
                <a:lnTo>
                  <a:pt x="312" y="1754"/>
                </a:lnTo>
                <a:lnTo>
                  <a:pt x="322" y="1746"/>
                </a:lnTo>
                <a:lnTo>
                  <a:pt x="331" y="1737"/>
                </a:lnTo>
                <a:lnTo>
                  <a:pt x="339" y="1731"/>
                </a:lnTo>
                <a:lnTo>
                  <a:pt x="347" y="1722"/>
                </a:lnTo>
                <a:lnTo>
                  <a:pt x="356" y="1716"/>
                </a:lnTo>
                <a:lnTo>
                  <a:pt x="364" y="1707"/>
                </a:lnTo>
                <a:lnTo>
                  <a:pt x="373" y="1700"/>
                </a:lnTo>
                <a:lnTo>
                  <a:pt x="381" y="1694"/>
                </a:lnTo>
                <a:lnTo>
                  <a:pt x="389" y="1685"/>
                </a:lnTo>
                <a:lnTo>
                  <a:pt x="396" y="1679"/>
                </a:lnTo>
                <a:lnTo>
                  <a:pt x="404" y="1672"/>
                </a:lnTo>
                <a:lnTo>
                  <a:pt x="411" y="1667"/>
                </a:lnTo>
                <a:lnTo>
                  <a:pt x="418" y="1660"/>
                </a:lnTo>
                <a:lnTo>
                  <a:pt x="426" y="1654"/>
                </a:lnTo>
                <a:lnTo>
                  <a:pt x="433" y="1647"/>
                </a:lnTo>
                <a:lnTo>
                  <a:pt x="440" y="1642"/>
                </a:lnTo>
                <a:lnTo>
                  <a:pt x="446" y="1635"/>
                </a:lnTo>
                <a:lnTo>
                  <a:pt x="453" y="1630"/>
                </a:lnTo>
                <a:lnTo>
                  <a:pt x="461" y="1623"/>
                </a:lnTo>
                <a:lnTo>
                  <a:pt x="468" y="1618"/>
                </a:lnTo>
                <a:lnTo>
                  <a:pt x="475" y="1612"/>
                </a:lnTo>
                <a:lnTo>
                  <a:pt x="481" y="1607"/>
                </a:lnTo>
                <a:lnTo>
                  <a:pt x="488" y="1600"/>
                </a:lnTo>
                <a:lnTo>
                  <a:pt x="495" y="1595"/>
                </a:lnTo>
                <a:lnTo>
                  <a:pt x="502" y="1590"/>
                </a:lnTo>
                <a:lnTo>
                  <a:pt x="508" y="1583"/>
                </a:lnTo>
                <a:lnTo>
                  <a:pt x="515" y="1578"/>
                </a:lnTo>
                <a:lnTo>
                  <a:pt x="522" y="1573"/>
                </a:lnTo>
                <a:lnTo>
                  <a:pt x="528" y="1566"/>
                </a:lnTo>
                <a:lnTo>
                  <a:pt x="535" y="1561"/>
                </a:lnTo>
                <a:lnTo>
                  <a:pt x="542" y="1556"/>
                </a:lnTo>
                <a:lnTo>
                  <a:pt x="548" y="1550"/>
                </a:lnTo>
                <a:lnTo>
                  <a:pt x="555" y="1545"/>
                </a:lnTo>
                <a:lnTo>
                  <a:pt x="564" y="1540"/>
                </a:lnTo>
                <a:lnTo>
                  <a:pt x="570" y="1533"/>
                </a:lnTo>
                <a:lnTo>
                  <a:pt x="577" y="1528"/>
                </a:lnTo>
                <a:lnTo>
                  <a:pt x="584" y="1523"/>
                </a:lnTo>
                <a:lnTo>
                  <a:pt x="590" y="1516"/>
                </a:lnTo>
                <a:lnTo>
                  <a:pt x="599" y="1511"/>
                </a:lnTo>
                <a:lnTo>
                  <a:pt x="605" y="1506"/>
                </a:lnTo>
                <a:lnTo>
                  <a:pt x="612" y="1499"/>
                </a:lnTo>
                <a:lnTo>
                  <a:pt x="621" y="1494"/>
                </a:lnTo>
                <a:lnTo>
                  <a:pt x="627" y="1489"/>
                </a:lnTo>
                <a:lnTo>
                  <a:pt x="636" y="1483"/>
                </a:lnTo>
                <a:lnTo>
                  <a:pt x="642" y="1478"/>
                </a:lnTo>
                <a:lnTo>
                  <a:pt x="651" y="1471"/>
                </a:lnTo>
                <a:lnTo>
                  <a:pt x="657" y="1466"/>
                </a:lnTo>
                <a:lnTo>
                  <a:pt x="666" y="1461"/>
                </a:lnTo>
                <a:lnTo>
                  <a:pt x="674" y="1454"/>
                </a:lnTo>
                <a:lnTo>
                  <a:pt x="681" y="1449"/>
                </a:lnTo>
                <a:lnTo>
                  <a:pt x="689" y="1442"/>
                </a:lnTo>
                <a:lnTo>
                  <a:pt x="698" y="1437"/>
                </a:lnTo>
                <a:lnTo>
                  <a:pt x="706" y="1431"/>
                </a:lnTo>
                <a:lnTo>
                  <a:pt x="714" y="1426"/>
                </a:lnTo>
                <a:lnTo>
                  <a:pt x="723" y="1419"/>
                </a:lnTo>
                <a:lnTo>
                  <a:pt x="731" y="1414"/>
                </a:lnTo>
                <a:lnTo>
                  <a:pt x="740" y="1407"/>
                </a:lnTo>
                <a:lnTo>
                  <a:pt x="748" y="1402"/>
                </a:lnTo>
                <a:lnTo>
                  <a:pt x="758" y="1396"/>
                </a:lnTo>
                <a:lnTo>
                  <a:pt x="766" y="1390"/>
                </a:lnTo>
                <a:lnTo>
                  <a:pt x="775" y="1384"/>
                </a:lnTo>
                <a:lnTo>
                  <a:pt x="783" y="1379"/>
                </a:lnTo>
                <a:lnTo>
                  <a:pt x="793" y="1372"/>
                </a:lnTo>
                <a:lnTo>
                  <a:pt x="802" y="1367"/>
                </a:lnTo>
                <a:lnTo>
                  <a:pt x="810" y="1360"/>
                </a:lnTo>
                <a:lnTo>
                  <a:pt x="820" y="1354"/>
                </a:lnTo>
                <a:lnTo>
                  <a:pt x="828" y="1349"/>
                </a:lnTo>
                <a:lnTo>
                  <a:pt x="838" y="1342"/>
                </a:lnTo>
                <a:lnTo>
                  <a:pt x="847" y="1337"/>
                </a:lnTo>
                <a:lnTo>
                  <a:pt x="855" y="1332"/>
                </a:lnTo>
                <a:lnTo>
                  <a:pt x="865" y="1325"/>
                </a:lnTo>
                <a:lnTo>
                  <a:pt x="874" y="1320"/>
                </a:lnTo>
                <a:lnTo>
                  <a:pt x="882" y="1313"/>
                </a:lnTo>
                <a:lnTo>
                  <a:pt x="892" y="1308"/>
                </a:lnTo>
                <a:lnTo>
                  <a:pt x="900" y="1303"/>
                </a:lnTo>
                <a:lnTo>
                  <a:pt x="909" y="1297"/>
                </a:lnTo>
                <a:lnTo>
                  <a:pt x="919" y="1292"/>
                </a:lnTo>
                <a:lnTo>
                  <a:pt x="927" y="1287"/>
                </a:lnTo>
                <a:lnTo>
                  <a:pt x="936" y="1282"/>
                </a:lnTo>
                <a:lnTo>
                  <a:pt x="944" y="1277"/>
                </a:lnTo>
                <a:lnTo>
                  <a:pt x="952" y="1272"/>
                </a:lnTo>
                <a:lnTo>
                  <a:pt x="961" y="1265"/>
                </a:lnTo>
                <a:lnTo>
                  <a:pt x="969" y="1260"/>
                </a:lnTo>
                <a:lnTo>
                  <a:pt x="978" y="1255"/>
                </a:lnTo>
                <a:lnTo>
                  <a:pt x="986" y="1251"/>
                </a:lnTo>
                <a:lnTo>
                  <a:pt x="994" y="1246"/>
                </a:lnTo>
                <a:lnTo>
                  <a:pt x="1003" y="1241"/>
                </a:lnTo>
                <a:lnTo>
                  <a:pt x="1011" y="1236"/>
                </a:lnTo>
                <a:lnTo>
                  <a:pt x="1019" y="1231"/>
                </a:lnTo>
                <a:lnTo>
                  <a:pt x="1028" y="1226"/>
                </a:lnTo>
                <a:lnTo>
                  <a:pt x="1035" y="1223"/>
                </a:lnTo>
                <a:lnTo>
                  <a:pt x="1043" y="1218"/>
                </a:lnTo>
                <a:lnTo>
                  <a:pt x="1051" y="1213"/>
                </a:lnTo>
                <a:lnTo>
                  <a:pt x="1058" y="1210"/>
                </a:lnTo>
                <a:lnTo>
                  <a:pt x="1066" y="1204"/>
                </a:lnTo>
                <a:lnTo>
                  <a:pt x="1073" y="1201"/>
                </a:lnTo>
                <a:lnTo>
                  <a:pt x="1081" y="1196"/>
                </a:lnTo>
                <a:lnTo>
                  <a:pt x="1088" y="1193"/>
                </a:lnTo>
                <a:lnTo>
                  <a:pt x="1097" y="1188"/>
                </a:lnTo>
                <a:lnTo>
                  <a:pt x="1103" y="1184"/>
                </a:lnTo>
                <a:lnTo>
                  <a:pt x="1110" y="1179"/>
                </a:lnTo>
                <a:lnTo>
                  <a:pt x="1118" y="1176"/>
                </a:lnTo>
                <a:lnTo>
                  <a:pt x="1125" y="1173"/>
                </a:lnTo>
                <a:lnTo>
                  <a:pt x="1132" y="1168"/>
                </a:lnTo>
                <a:lnTo>
                  <a:pt x="1138" y="1164"/>
                </a:lnTo>
                <a:lnTo>
                  <a:pt x="1145" y="1161"/>
                </a:lnTo>
                <a:lnTo>
                  <a:pt x="1154" y="1156"/>
                </a:lnTo>
                <a:lnTo>
                  <a:pt x="1160" y="1153"/>
                </a:lnTo>
                <a:lnTo>
                  <a:pt x="1167" y="1149"/>
                </a:lnTo>
                <a:lnTo>
                  <a:pt x="1174" y="1146"/>
                </a:lnTo>
                <a:lnTo>
                  <a:pt x="1180" y="1141"/>
                </a:lnTo>
                <a:lnTo>
                  <a:pt x="1187" y="1137"/>
                </a:lnTo>
                <a:lnTo>
                  <a:pt x="1194" y="1134"/>
                </a:lnTo>
                <a:lnTo>
                  <a:pt x="1200" y="1131"/>
                </a:lnTo>
                <a:lnTo>
                  <a:pt x="1207" y="1127"/>
                </a:lnTo>
                <a:lnTo>
                  <a:pt x="1214" y="1124"/>
                </a:lnTo>
                <a:lnTo>
                  <a:pt x="1221" y="1119"/>
                </a:lnTo>
                <a:lnTo>
                  <a:pt x="1227" y="1116"/>
                </a:lnTo>
                <a:lnTo>
                  <a:pt x="1234" y="1112"/>
                </a:lnTo>
                <a:lnTo>
                  <a:pt x="1239" y="1109"/>
                </a:lnTo>
                <a:lnTo>
                  <a:pt x="1246" y="1106"/>
                </a:lnTo>
                <a:lnTo>
                  <a:pt x="1252" y="1102"/>
                </a:lnTo>
                <a:lnTo>
                  <a:pt x="1259" y="1099"/>
                </a:lnTo>
                <a:lnTo>
                  <a:pt x="1266" y="1096"/>
                </a:lnTo>
                <a:lnTo>
                  <a:pt x="1272" y="1092"/>
                </a:lnTo>
                <a:lnTo>
                  <a:pt x="1278" y="1089"/>
                </a:lnTo>
                <a:lnTo>
                  <a:pt x="1284" y="1086"/>
                </a:lnTo>
                <a:lnTo>
                  <a:pt x="1291" y="1082"/>
                </a:lnTo>
                <a:lnTo>
                  <a:pt x="1298" y="1077"/>
                </a:lnTo>
                <a:lnTo>
                  <a:pt x="1303" y="1074"/>
                </a:lnTo>
                <a:lnTo>
                  <a:pt x="1309" y="1070"/>
                </a:lnTo>
                <a:lnTo>
                  <a:pt x="1316" y="1067"/>
                </a:lnTo>
                <a:lnTo>
                  <a:pt x="1323" y="1064"/>
                </a:lnTo>
                <a:lnTo>
                  <a:pt x="1329" y="1060"/>
                </a:lnTo>
                <a:lnTo>
                  <a:pt x="1335" y="1057"/>
                </a:lnTo>
                <a:lnTo>
                  <a:pt x="1341" y="1054"/>
                </a:lnTo>
                <a:lnTo>
                  <a:pt x="1348" y="1050"/>
                </a:lnTo>
                <a:lnTo>
                  <a:pt x="1355" y="1047"/>
                </a:lnTo>
                <a:lnTo>
                  <a:pt x="1361" y="1044"/>
                </a:lnTo>
                <a:lnTo>
                  <a:pt x="1368" y="1040"/>
                </a:lnTo>
                <a:lnTo>
                  <a:pt x="1375" y="1037"/>
                </a:lnTo>
                <a:lnTo>
                  <a:pt x="1380" y="1034"/>
                </a:lnTo>
                <a:lnTo>
                  <a:pt x="1386" y="1030"/>
                </a:lnTo>
                <a:lnTo>
                  <a:pt x="1393" y="1027"/>
                </a:lnTo>
                <a:lnTo>
                  <a:pt x="1400" y="1022"/>
                </a:lnTo>
                <a:lnTo>
                  <a:pt x="1407" y="1019"/>
                </a:lnTo>
                <a:lnTo>
                  <a:pt x="1413" y="1015"/>
                </a:lnTo>
                <a:lnTo>
                  <a:pt x="1420" y="1012"/>
                </a:lnTo>
                <a:lnTo>
                  <a:pt x="1427" y="1008"/>
                </a:lnTo>
                <a:lnTo>
                  <a:pt x="1433" y="1005"/>
                </a:lnTo>
                <a:lnTo>
                  <a:pt x="1440" y="1002"/>
                </a:lnTo>
                <a:lnTo>
                  <a:pt x="1447" y="998"/>
                </a:lnTo>
                <a:lnTo>
                  <a:pt x="1452" y="995"/>
                </a:lnTo>
                <a:lnTo>
                  <a:pt x="1459" y="990"/>
                </a:lnTo>
                <a:lnTo>
                  <a:pt x="1465" y="987"/>
                </a:lnTo>
                <a:lnTo>
                  <a:pt x="1472" y="983"/>
                </a:lnTo>
                <a:lnTo>
                  <a:pt x="1479" y="980"/>
                </a:lnTo>
                <a:lnTo>
                  <a:pt x="1484" y="977"/>
                </a:lnTo>
                <a:lnTo>
                  <a:pt x="1490" y="973"/>
                </a:lnTo>
                <a:lnTo>
                  <a:pt x="1497" y="970"/>
                </a:lnTo>
                <a:lnTo>
                  <a:pt x="1502" y="967"/>
                </a:lnTo>
                <a:lnTo>
                  <a:pt x="1509" y="963"/>
                </a:lnTo>
                <a:lnTo>
                  <a:pt x="1516" y="960"/>
                </a:lnTo>
                <a:lnTo>
                  <a:pt x="1521" y="957"/>
                </a:lnTo>
                <a:lnTo>
                  <a:pt x="1526" y="953"/>
                </a:lnTo>
                <a:lnTo>
                  <a:pt x="1532" y="950"/>
                </a:lnTo>
                <a:lnTo>
                  <a:pt x="1537" y="946"/>
                </a:lnTo>
                <a:lnTo>
                  <a:pt x="1542" y="943"/>
                </a:lnTo>
                <a:lnTo>
                  <a:pt x="1549" y="941"/>
                </a:lnTo>
                <a:lnTo>
                  <a:pt x="1554" y="938"/>
                </a:lnTo>
                <a:lnTo>
                  <a:pt x="1559" y="935"/>
                </a:lnTo>
                <a:lnTo>
                  <a:pt x="1564" y="931"/>
                </a:lnTo>
                <a:lnTo>
                  <a:pt x="1569" y="928"/>
                </a:lnTo>
                <a:lnTo>
                  <a:pt x="1572" y="925"/>
                </a:lnTo>
                <a:lnTo>
                  <a:pt x="1578" y="923"/>
                </a:lnTo>
                <a:lnTo>
                  <a:pt x="1583" y="920"/>
                </a:lnTo>
                <a:lnTo>
                  <a:pt x="1588" y="916"/>
                </a:lnTo>
                <a:lnTo>
                  <a:pt x="1591" y="915"/>
                </a:lnTo>
                <a:lnTo>
                  <a:pt x="1596" y="911"/>
                </a:lnTo>
                <a:lnTo>
                  <a:pt x="1599" y="908"/>
                </a:lnTo>
                <a:lnTo>
                  <a:pt x="1604" y="905"/>
                </a:lnTo>
                <a:lnTo>
                  <a:pt x="1608" y="903"/>
                </a:lnTo>
                <a:lnTo>
                  <a:pt x="1613" y="900"/>
                </a:lnTo>
                <a:lnTo>
                  <a:pt x="1616" y="896"/>
                </a:lnTo>
                <a:lnTo>
                  <a:pt x="1621" y="893"/>
                </a:lnTo>
                <a:lnTo>
                  <a:pt x="1626" y="891"/>
                </a:lnTo>
                <a:lnTo>
                  <a:pt x="1629" y="888"/>
                </a:lnTo>
                <a:lnTo>
                  <a:pt x="1635" y="884"/>
                </a:lnTo>
                <a:lnTo>
                  <a:pt x="1638" y="881"/>
                </a:lnTo>
                <a:lnTo>
                  <a:pt x="1643" y="878"/>
                </a:lnTo>
                <a:lnTo>
                  <a:pt x="1648" y="874"/>
                </a:lnTo>
                <a:lnTo>
                  <a:pt x="1651" y="871"/>
                </a:lnTo>
                <a:lnTo>
                  <a:pt x="1656" y="868"/>
                </a:lnTo>
                <a:lnTo>
                  <a:pt x="1661" y="864"/>
                </a:lnTo>
                <a:lnTo>
                  <a:pt x="1666" y="861"/>
                </a:lnTo>
                <a:lnTo>
                  <a:pt x="1671" y="856"/>
                </a:lnTo>
                <a:lnTo>
                  <a:pt x="1676" y="853"/>
                </a:lnTo>
                <a:lnTo>
                  <a:pt x="1681" y="849"/>
                </a:lnTo>
                <a:lnTo>
                  <a:pt x="1686" y="844"/>
                </a:lnTo>
                <a:lnTo>
                  <a:pt x="1691" y="841"/>
                </a:lnTo>
                <a:lnTo>
                  <a:pt x="1698" y="836"/>
                </a:lnTo>
                <a:lnTo>
                  <a:pt x="1703" y="833"/>
                </a:lnTo>
                <a:lnTo>
                  <a:pt x="1710" y="827"/>
                </a:lnTo>
                <a:lnTo>
                  <a:pt x="1717" y="822"/>
                </a:lnTo>
                <a:lnTo>
                  <a:pt x="1722" y="817"/>
                </a:lnTo>
                <a:lnTo>
                  <a:pt x="1728" y="812"/>
                </a:lnTo>
                <a:lnTo>
                  <a:pt x="1735" y="807"/>
                </a:lnTo>
                <a:lnTo>
                  <a:pt x="1742" y="802"/>
                </a:lnTo>
                <a:lnTo>
                  <a:pt x="1748" y="797"/>
                </a:lnTo>
                <a:lnTo>
                  <a:pt x="1755" y="792"/>
                </a:lnTo>
                <a:lnTo>
                  <a:pt x="1762" y="787"/>
                </a:lnTo>
                <a:lnTo>
                  <a:pt x="1769" y="782"/>
                </a:lnTo>
                <a:lnTo>
                  <a:pt x="1775" y="776"/>
                </a:lnTo>
                <a:lnTo>
                  <a:pt x="1784" y="771"/>
                </a:lnTo>
                <a:lnTo>
                  <a:pt x="1790" y="765"/>
                </a:lnTo>
                <a:lnTo>
                  <a:pt x="1797" y="759"/>
                </a:lnTo>
                <a:lnTo>
                  <a:pt x="1804" y="754"/>
                </a:lnTo>
                <a:lnTo>
                  <a:pt x="1810" y="749"/>
                </a:lnTo>
                <a:lnTo>
                  <a:pt x="1817" y="742"/>
                </a:lnTo>
                <a:lnTo>
                  <a:pt x="1824" y="737"/>
                </a:lnTo>
                <a:lnTo>
                  <a:pt x="1831" y="730"/>
                </a:lnTo>
                <a:lnTo>
                  <a:pt x="1837" y="725"/>
                </a:lnTo>
                <a:lnTo>
                  <a:pt x="1844" y="720"/>
                </a:lnTo>
                <a:lnTo>
                  <a:pt x="1849" y="714"/>
                </a:lnTo>
                <a:lnTo>
                  <a:pt x="1856" y="709"/>
                </a:lnTo>
                <a:lnTo>
                  <a:pt x="1861" y="703"/>
                </a:lnTo>
                <a:lnTo>
                  <a:pt x="1867" y="697"/>
                </a:lnTo>
                <a:lnTo>
                  <a:pt x="1872" y="692"/>
                </a:lnTo>
                <a:lnTo>
                  <a:pt x="1878" y="687"/>
                </a:lnTo>
                <a:lnTo>
                  <a:pt x="1884" y="682"/>
                </a:lnTo>
                <a:lnTo>
                  <a:pt x="1889" y="675"/>
                </a:lnTo>
                <a:lnTo>
                  <a:pt x="1893" y="670"/>
                </a:lnTo>
                <a:lnTo>
                  <a:pt x="1898" y="665"/>
                </a:lnTo>
                <a:lnTo>
                  <a:pt x="1903" y="660"/>
                </a:lnTo>
                <a:lnTo>
                  <a:pt x="1906" y="655"/>
                </a:lnTo>
                <a:lnTo>
                  <a:pt x="1909" y="650"/>
                </a:lnTo>
                <a:lnTo>
                  <a:pt x="1913" y="645"/>
                </a:lnTo>
                <a:lnTo>
                  <a:pt x="1916" y="640"/>
                </a:lnTo>
                <a:lnTo>
                  <a:pt x="1919" y="635"/>
                </a:lnTo>
                <a:lnTo>
                  <a:pt x="1923" y="630"/>
                </a:lnTo>
                <a:lnTo>
                  <a:pt x="1926" y="625"/>
                </a:lnTo>
                <a:lnTo>
                  <a:pt x="1928" y="620"/>
                </a:lnTo>
                <a:lnTo>
                  <a:pt x="1931" y="616"/>
                </a:lnTo>
                <a:lnTo>
                  <a:pt x="1933" y="611"/>
                </a:lnTo>
                <a:lnTo>
                  <a:pt x="1935" y="606"/>
                </a:lnTo>
                <a:lnTo>
                  <a:pt x="1936" y="601"/>
                </a:lnTo>
                <a:lnTo>
                  <a:pt x="1940" y="596"/>
                </a:lnTo>
                <a:lnTo>
                  <a:pt x="1941" y="591"/>
                </a:lnTo>
                <a:lnTo>
                  <a:pt x="1941" y="586"/>
                </a:lnTo>
                <a:lnTo>
                  <a:pt x="1943" y="583"/>
                </a:lnTo>
                <a:lnTo>
                  <a:pt x="1945" y="578"/>
                </a:lnTo>
                <a:lnTo>
                  <a:pt x="1946" y="573"/>
                </a:lnTo>
                <a:lnTo>
                  <a:pt x="1946" y="568"/>
                </a:lnTo>
                <a:lnTo>
                  <a:pt x="1948" y="563"/>
                </a:lnTo>
                <a:lnTo>
                  <a:pt x="1948" y="558"/>
                </a:lnTo>
                <a:lnTo>
                  <a:pt x="1948" y="553"/>
                </a:lnTo>
                <a:lnTo>
                  <a:pt x="1950" y="548"/>
                </a:lnTo>
                <a:lnTo>
                  <a:pt x="1950" y="543"/>
                </a:lnTo>
                <a:lnTo>
                  <a:pt x="1950" y="538"/>
                </a:lnTo>
                <a:lnTo>
                  <a:pt x="1950" y="533"/>
                </a:lnTo>
                <a:lnTo>
                  <a:pt x="1950" y="528"/>
                </a:lnTo>
                <a:lnTo>
                  <a:pt x="1950" y="521"/>
                </a:lnTo>
                <a:lnTo>
                  <a:pt x="1950" y="516"/>
                </a:lnTo>
                <a:lnTo>
                  <a:pt x="1950" y="511"/>
                </a:lnTo>
                <a:lnTo>
                  <a:pt x="1950" y="506"/>
                </a:lnTo>
                <a:lnTo>
                  <a:pt x="1950" y="499"/>
                </a:lnTo>
                <a:lnTo>
                  <a:pt x="1950" y="494"/>
                </a:lnTo>
                <a:lnTo>
                  <a:pt x="1950" y="489"/>
                </a:lnTo>
                <a:lnTo>
                  <a:pt x="1948" y="482"/>
                </a:lnTo>
                <a:lnTo>
                  <a:pt x="1948" y="477"/>
                </a:lnTo>
                <a:lnTo>
                  <a:pt x="1948" y="471"/>
                </a:lnTo>
                <a:lnTo>
                  <a:pt x="1948" y="466"/>
                </a:lnTo>
                <a:lnTo>
                  <a:pt x="1946" y="459"/>
                </a:lnTo>
                <a:lnTo>
                  <a:pt x="1946" y="454"/>
                </a:lnTo>
                <a:lnTo>
                  <a:pt x="1945" y="447"/>
                </a:lnTo>
                <a:lnTo>
                  <a:pt x="1945" y="442"/>
                </a:lnTo>
                <a:lnTo>
                  <a:pt x="1943" y="435"/>
                </a:lnTo>
                <a:lnTo>
                  <a:pt x="1941" y="430"/>
                </a:lnTo>
                <a:lnTo>
                  <a:pt x="1941" y="424"/>
                </a:lnTo>
                <a:lnTo>
                  <a:pt x="1940" y="419"/>
                </a:lnTo>
                <a:lnTo>
                  <a:pt x="1940" y="412"/>
                </a:lnTo>
                <a:lnTo>
                  <a:pt x="1938" y="407"/>
                </a:lnTo>
                <a:lnTo>
                  <a:pt x="1936" y="400"/>
                </a:lnTo>
                <a:lnTo>
                  <a:pt x="1935" y="395"/>
                </a:lnTo>
                <a:lnTo>
                  <a:pt x="1933" y="390"/>
                </a:lnTo>
                <a:lnTo>
                  <a:pt x="1933" y="383"/>
                </a:lnTo>
                <a:lnTo>
                  <a:pt x="1931" y="378"/>
                </a:lnTo>
                <a:lnTo>
                  <a:pt x="1929" y="372"/>
                </a:lnTo>
                <a:lnTo>
                  <a:pt x="1928" y="367"/>
                </a:lnTo>
                <a:lnTo>
                  <a:pt x="1926" y="362"/>
                </a:lnTo>
                <a:lnTo>
                  <a:pt x="1924" y="355"/>
                </a:lnTo>
                <a:lnTo>
                  <a:pt x="1923" y="350"/>
                </a:lnTo>
                <a:lnTo>
                  <a:pt x="1921" y="345"/>
                </a:lnTo>
                <a:lnTo>
                  <a:pt x="1919" y="340"/>
                </a:lnTo>
                <a:lnTo>
                  <a:pt x="1918" y="335"/>
                </a:lnTo>
                <a:lnTo>
                  <a:pt x="1914" y="330"/>
                </a:lnTo>
                <a:lnTo>
                  <a:pt x="1913" y="325"/>
                </a:lnTo>
                <a:lnTo>
                  <a:pt x="1911" y="320"/>
                </a:lnTo>
                <a:lnTo>
                  <a:pt x="1909" y="315"/>
                </a:lnTo>
                <a:lnTo>
                  <a:pt x="1908" y="310"/>
                </a:lnTo>
                <a:lnTo>
                  <a:pt x="1904" y="305"/>
                </a:lnTo>
                <a:lnTo>
                  <a:pt x="1903" y="300"/>
                </a:lnTo>
                <a:lnTo>
                  <a:pt x="1901" y="295"/>
                </a:lnTo>
                <a:lnTo>
                  <a:pt x="1899" y="290"/>
                </a:lnTo>
                <a:lnTo>
                  <a:pt x="1896" y="285"/>
                </a:lnTo>
                <a:lnTo>
                  <a:pt x="1894" y="281"/>
                </a:lnTo>
                <a:lnTo>
                  <a:pt x="1893" y="276"/>
                </a:lnTo>
                <a:lnTo>
                  <a:pt x="1889" y="271"/>
                </a:lnTo>
                <a:lnTo>
                  <a:pt x="1888" y="266"/>
                </a:lnTo>
                <a:lnTo>
                  <a:pt x="1884" y="263"/>
                </a:lnTo>
                <a:lnTo>
                  <a:pt x="1883" y="258"/>
                </a:lnTo>
                <a:lnTo>
                  <a:pt x="1881" y="253"/>
                </a:lnTo>
                <a:lnTo>
                  <a:pt x="1878" y="249"/>
                </a:lnTo>
                <a:lnTo>
                  <a:pt x="1876" y="244"/>
                </a:lnTo>
                <a:lnTo>
                  <a:pt x="1872" y="241"/>
                </a:lnTo>
                <a:lnTo>
                  <a:pt x="1871" y="236"/>
                </a:lnTo>
                <a:lnTo>
                  <a:pt x="1869" y="233"/>
                </a:lnTo>
                <a:lnTo>
                  <a:pt x="1866" y="228"/>
                </a:lnTo>
                <a:lnTo>
                  <a:pt x="1864" y="224"/>
                </a:lnTo>
                <a:lnTo>
                  <a:pt x="1861" y="219"/>
                </a:lnTo>
                <a:lnTo>
                  <a:pt x="1859" y="216"/>
                </a:lnTo>
                <a:lnTo>
                  <a:pt x="1856" y="213"/>
                </a:lnTo>
                <a:lnTo>
                  <a:pt x="1854" y="208"/>
                </a:lnTo>
                <a:lnTo>
                  <a:pt x="1851" y="204"/>
                </a:lnTo>
                <a:lnTo>
                  <a:pt x="1849" y="201"/>
                </a:lnTo>
                <a:lnTo>
                  <a:pt x="1846" y="196"/>
                </a:lnTo>
                <a:lnTo>
                  <a:pt x="1844" y="192"/>
                </a:lnTo>
                <a:lnTo>
                  <a:pt x="1841" y="189"/>
                </a:lnTo>
                <a:lnTo>
                  <a:pt x="1839" y="184"/>
                </a:lnTo>
                <a:lnTo>
                  <a:pt x="1836" y="181"/>
                </a:lnTo>
                <a:lnTo>
                  <a:pt x="1834" y="177"/>
                </a:lnTo>
                <a:lnTo>
                  <a:pt x="1832" y="174"/>
                </a:lnTo>
                <a:lnTo>
                  <a:pt x="1829" y="169"/>
                </a:lnTo>
                <a:lnTo>
                  <a:pt x="1827" y="166"/>
                </a:lnTo>
                <a:lnTo>
                  <a:pt x="1824" y="162"/>
                </a:lnTo>
                <a:lnTo>
                  <a:pt x="1822" y="159"/>
                </a:lnTo>
                <a:lnTo>
                  <a:pt x="1819" y="156"/>
                </a:lnTo>
                <a:lnTo>
                  <a:pt x="1817" y="152"/>
                </a:lnTo>
                <a:lnTo>
                  <a:pt x="1814" y="147"/>
                </a:lnTo>
                <a:lnTo>
                  <a:pt x="1812" y="144"/>
                </a:lnTo>
                <a:lnTo>
                  <a:pt x="1810" y="140"/>
                </a:lnTo>
                <a:lnTo>
                  <a:pt x="1807" y="137"/>
                </a:lnTo>
                <a:lnTo>
                  <a:pt x="1805" y="134"/>
                </a:lnTo>
                <a:lnTo>
                  <a:pt x="1802" y="130"/>
                </a:lnTo>
                <a:lnTo>
                  <a:pt x="1800" y="127"/>
                </a:lnTo>
                <a:lnTo>
                  <a:pt x="1799" y="124"/>
                </a:lnTo>
                <a:lnTo>
                  <a:pt x="1795" y="119"/>
                </a:lnTo>
                <a:lnTo>
                  <a:pt x="1794" y="115"/>
                </a:lnTo>
                <a:lnTo>
                  <a:pt x="1790" y="112"/>
                </a:lnTo>
                <a:lnTo>
                  <a:pt x="1789" y="109"/>
                </a:lnTo>
                <a:lnTo>
                  <a:pt x="1787" y="105"/>
                </a:lnTo>
                <a:lnTo>
                  <a:pt x="1785" y="102"/>
                </a:lnTo>
                <a:lnTo>
                  <a:pt x="1782" y="99"/>
                </a:lnTo>
                <a:lnTo>
                  <a:pt x="1780" y="95"/>
                </a:lnTo>
                <a:lnTo>
                  <a:pt x="1779" y="92"/>
                </a:lnTo>
                <a:lnTo>
                  <a:pt x="1775" y="89"/>
                </a:lnTo>
                <a:lnTo>
                  <a:pt x="1774" y="84"/>
                </a:lnTo>
                <a:lnTo>
                  <a:pt x="1772" y="80"/>
                </a:lnTo>
                <a:lnTo>
                  <a:pt x="1770" y="77"/>
                </a:lnTo>
                <a:lnTo>
                  <a:pt x="1769" y="73"/>
                </a:lnTo>
                <a:lnTo>
                  <a:pt x="1765" y="70"/>
                </a:lnTo>
                <a:lnTo>
                  <a:pt x="1764" y="67"/>
                </a:lnTo>
                <a:lnTo>
                  <a:pt x="1762" y="63"/>
                </a:lnTo>
                <a:lnTo>
                  <a:pt x="1760" y="62"/>
                </a:lnTo>
                <a:lnTo>
                  <a:pt x="1759" y="58"/>
                </a:lnTo>
                <a:lnTo>
                  <a:pt x="1757" y="55"/>
                </a:lnTo>
                <a:lnTo>
                  <a:pt x="1755" y="52"/>
                </a:lnTo>
                <a:lnTo>
                  <a:pt x="1753" y="48"/>
                </a:lnTo>
                <a:lnTo>
                  <a:pt x="1752" y="45"/>
                </a:lnTo>
                <a:lnTo>
                  <a:pt x="1750" y="43"/>
                </a:lnTo>
                <a:lnTo>
                  <a:pt x="1748" y="40"/>
                </a:lnTo>
                <a:lnTo>
                  <a:pt x="1747" y="38"/>
                </a:lnTo>
                <a:lnTo>
                  <a:pt x="1745" y="35"/>
                </a:lnTo>
                <a:lnTo>
                  <a:pt x="1745" y="32"/>
                </a:lnTo>
                <a:lnTo>
                  <a:pt x="1743" y="30"/>
                </a:lnTo>
                <a:lnTo>
                  <a:pt x="1742" y="28"/>
                </a:lnTo>
                <a:lnTo>
                  <a:pt x="1740" y="25"/>
                </a:lnTo>
                <a:lnTo>
                  <a:pt x="1740" y="23"/>
                </a:lnTo>
                <a:lnTo>
                  <a:pt x="1738" y="22"/>
                </a:lnTo>
                <a:lnTo>
                  <a:pt x="1737" y="20"/>
                </a:lnTo>
                <a:lnTo>
                  <a:pt x="1737" y="18"/>
                </a:lnTo>
                <a:lnTo>
                  <a:pt x="1727" y="0"/>
                </a:lnTo>
              </a:path>
            </a:pathLst>
          </a:custGeom>
          <a:noFill/>
          <a:ln w="349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60" name="Oval 308"/>
          <p:cNvSpPr>
            <a:spLocks noChangeArrowheads="1"/>
          </p:cNvSpPr>
          <p:nvPr/>
        </p:nvSpPr>
        <p:spPr bwMode="auto">
          <a:xfrm>
            <a:off x="2732088" y="5619750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1" name="Oval 309"/>
          <p:cNvSpPr>
            <a:spLocks noChangeArrowheads="1"/>
          </p:cNvSpPr>
          <p:nvPr/>
        </p:nvSpPr>
        <p:spPr bwMode="auto">
          <a:xfrm>
            <a:off x="3067050" y="5327650"/>
            <a:ext cx="96838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2" name="Oval 310"/>
          <p:cNvSpPr>
            <a:spLocks noChangeArrowheads="1"/>
          </p:cNvSpPr>
          <p:nvPr/>
        </p:nvSpPr>
        <p:spPr bwMode="auto">
          <a:xfrm>
            <a:off x="3381375" y="5072063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3" name="Oval 311"/>
          <p:cNvSpPr>
            <a:spLocks noChangeArrowheads="1"/>
          </p:cNvSpPr>
          <p:nvPr/>
        </p:nvSpPr>
        <p:spPr bwMode="auto">
          <a:xfrm>
            <a:off x="3841750" y="4775200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4" name="Oval 312"/>
          <p:cNvSpPr>
            <a:spLocks noChangeArrowheads="1"/>
          </p:cNvSpPr>
          <p:nvPr/>
        </p:nvSpPr>
        <p:spPr bwMode="auto">
          <a:xfrm>
            <a:off x="4195763" y="4579938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5" name="Oval 313"/>
          <p:cNvSpPr>
            <a:spLocks noChangeArrowheads="1"/>
          </p:cNvSpPr>
          <p:nvPr/>
        </p:nvSpPr>
        <p:spPr bwMode="auto">
          <a:xfrm>
            <a:off x="4486275" y="4422775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6" name="Oval 314"/>
          <p:cNvSpPr>
            <a:spLocks noChangeArrowheads="1"/>
          </p:cNvSpPr>
          <p:nvPr/>
        </p:nvSpPr>
        <p:spPr bwMode="auto">
          <a:xfrm>
            <a:off x="4814888" y="4248150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7" name="Oval 315"/>
          <p:cNvSpPr>
            <a:spLocks noChangeArrowheads="1"/>
          </p:cNvSpPr>
          <p:nvPr/>
        </p:nvSpPr>
        <p:spPr bwMode="auto">
          <a:xfrm>
            <a:off x="4964113" y="4133850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8" name="Oval 316"/>
          <p:cNvSpPr>
            <a:spLocks noChangeArrowheads="1"/>
          </p:cNvSpPr>
          <p:nvPr/>
        </p:nvSpPr>
        <p:spPr bwMode="auto">
          <a:xfrm>
            <a:off x="5365750" y="3830638"/>
            <a:ext cx="96838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69" name="Oval 317"/>
          <p:cNvSpPr>
            <a:spLocks noChangeArrowheads="1"/>
          </p:cNvSpPr>
          <p:nvPr/>
        </p:nvSpPr>
        <p:spPr bwMode="auto">
          <a:xfrm>
            <a:off x="5424488" y="3627438"/>
            <a:ext cx="95250" cy="96837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70" name="Oval 318"/>
          <p:cNvSpPr>
            <a:spLocks noChangeArrowheads="1"/>
          </p:cNvSpPr>
          <p:nvPr/>
        </p:nvSpPr>
        <p:spPr bwMode="auto">
          <a:xfrm>
            <a:off x="5376863" y="3324225"/>
            <a:ext cx="95250" cy="96838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71" name="Oval 319"/>
          <p:cNvSpPr>
            <a:spLocks noChangeArrowheads="1"/>
          </p:cNvSpPr>
          <p:nvPr/>
        </p:nvSpPr>
        <p:spPr bwMode="auto">
          <a:xfrm>
            <a:off x="5262563" y="3109913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72" name="Oval 320"/>
          <p:cNvSpPr>
            <a:spLocks noChangeArrowheads="1"/>
          </p:cNvSpPr>
          <p:nvPr/>
        </p:nvSpPr>
        <p:spPr bwMode="auto">
          <a:xfrm>
            <a:off x="5141913" y="2941638"/>
            <a:ext cx="96837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73" name="Oval 321"/>
          <p:cNvSpPr>
            <a:spLocks noChangeArrowheads="1"/>
          </p:cNvSpPr>
          <p:nvPr/>
        </p:nvSpPr>
        <p:spPr bwMode="auto">
          <a:xfrm>
            <a:off x="5053013" y="2774950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274" name="Line 322"/>
          <p:cNvSpPr>
            <a:spLocks noChangeShapeType="1"/>
          </p:cNvSpPr>
          <p:nvPr/>
        </p:nvSpPr>
        <p:spPr bwMode="auto">
          <a:xfrm flipH="1">
            <a:off x="4443413" y="4646613"/>
            <a:ext cx="1746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75" name="Line 323"/>
          <p:cNvSpPr>
            <a:spLocks noChangeShapeType="1"/>
          </p:cNvSpPr>
          <p:nvPr/>
        </p:nvSpPr>
        <p:spPr bwMode="auto">
          <a:xfrm flipV="1">
            <a:off x="4618038" y="46021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76" name="Line 324"/>
          <p:cNvSpPr>
            <a:spLocks noChangeShapeType="1"/>
          </p:cNvSpPr>
          <p:nvPr/>
        </p:nvSpPr>
        <p:spPr bwMode="auto">
          <a:xfrm>
            <a:off x="4070350" y="4646613"/>
            <a:ext cx="1762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77" name="Line 325"/>
          <p:cNvSpPr>
            <a:spLocks noChangeShapeType="1"/>
          </p:cNvSpPr>
          <p:nvPr/>
        </p:nvSpPr>
        <p:spPr bwMode="auto">
          <a:xfrm flipV="1">
            <a:off x="4070350" y="46021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78" name="Line 326"/>
          <p:cNvSpPr>
            <a:spLocks noChangeShapeType="1"/>
          </p:cNvSpPr>
          <p:nvPr/>
        </p:nvSpPr>
        <p:spPr bwMode="auto">
          <a:xfrm flipH="1">
            <a:off x="5102225" y="4357688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79" name="Line 327"/>
          <p:cNvSpPr>
            <a:spLocks noChangeShapeType="1"/>
          </p:cNvSpPr>
          <p:nvPr/>
        </p:nvSpPr>
        <p:spPr bwMode="auto">
          <a:xfrm flipV="1">
            <a:off x="5251450" y="4311650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0" name="Line 328"/>
          <p:cNvSpPr>
            <a:spLocks noChangeShapeType="1"/>
          </p:cNvSpPr>
          <p:nvPr/>
        </p:nvSpPr>
        <p:spPr bwMode="auto">
          <a:xfrm>
            <a:off x="4756150" y="4357688"/>
            <a:ext cx="149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1" name="Line 329"/>
          <p:cNvSpPr>
            <a:spLocks noChangeShapeType="1"/>
          </p:cNvSpPr>
          <p:nvPr/>
        </p:nvSpPr>
        <p:spPr bwMode="auto">
          <a:xfrm flipV="1">
            <a:off x="4756150" y="4311650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2" name="Line 330"/>
          <p:cNvSpPr>
            <a:spLocks noChangeShapeType="1"/>
          </p:cNvSpPr>
          <p:nvPr/>
        </p:nvSpPr>
        <p:spPr bwMode="auto">
          <a:xfrm flipH="1">
            <a:off x="5416550" y="4103688"/>
            <a:ext cx="1222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3" name="Line 331"/>
          <p:cNvSpPr>
            <a:spLocks noChangeShapeType="1"/>
          </p:cNvSpPr>
          <p:nvPr/>
        </p:nvSpPr>
        <p:spPr bwMode="auto">
          <a:xfrm flipV="1">
            <a:off x="5538788" y="4059238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4" name="Line 332"/>
          <p:cNvSpPr>
            <a:spLocks noChangeShapeType="1"/>
          </p:cNvSpPr>
          <p:nvPr/>
        </p:nvSpPr>
        <p:spPr bwMode="auto">
          <a:xfrm>
            <a:off x="5100638" y="4103688"/>
            <a:ext cx="1190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5" name="Line 333"/>
          <p:cNvSpPr>
            <a:spLocks noChangeShapeType="1"/>
          </p:cNvSpPr>
          <p:nvPr/>
        </p:nvSpPr>
        <p:spPr bwMode="auto">
          <a:xfrm flipV="1">
            <a:off x="5100638" y="4059238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6" name="Line 334"/>
          <p:cNvSpPr>
            <a:spLocks noChangeShapeType="1"/>
          </p:cNvSpPr>
          <p:nvPr/>
        </p:nvSpPr>
        <p:spPr bwMode="auto">
          <a:xfrm flipH="1">
            <a:off x="5349875" y="3733800"/>
            <a:ext cx="2587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7" name="Line 335"/>
          <p:cNvSpPr>
            <a:spLocks noChangeShapeType="1"/>
          </p:cNvSpPr>
          <p:nvPr/>
        </p:nvSpPr>
        <p:spPr bwMode="auto">
          <a:xfrm flipV="1">
            <a:off x="5608638" y="36893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8" name="Line 336"/>
          <p:cNvSpPr>
            <a:spLocks noChangeShapeType="1"/>
          </p:cNvSpPr>
          <p:nvPr/>
        </p:nvSpPr>
        <p:spPr bwMode="auto">
          <a:xfrm>
            <a:off x="4892675" y="3733800"/>
            <a:ext cx="260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89" name="Line 337"/>
          <p:cNvSpPr>
            <a:spLocks noChangeShapeType="1"/>
          </p:cNvSpPr>
          <p:nvPr/>
        </p:nvSpPr>
        <p:spPr bwMode="auto">
          <a:xfrm flipV="1">
            <a:off x="4892675" y="3689350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0" name="Line 338"/>
          <p:cNvSpPr>
            <a:spLocks noChangeShapeType="1"/>
          </p:cNvSpPr>
          <p:nvPr/>
        </p:nvSpPr>
        <p:spPr bwMode="auto">
          <a:xfrm flipH="1">
            <a:off x="5294313" y="3670300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1" name="Line 339"/>
          <p:cNvSpPr>
            <a:spLocks noChangeShapeType="1"/>
          </p:cNvSpPr>
          <p:nvPr/>
        </p:nvSpPr>
        <p:spPr bwMode="auto">
          <a:xfrm flipV="1">
            <a:off x="5360988" y="36258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2" name="Line 340"/>
          <p:cNvSpPr>
            <a:spLocks noChangeShapeType="1"/>
          </p:cNvSpPr>
          <p:nvPr/>
        </p:nvSpPr>
        <p:spPr bwMode="auto">
          <a:xfrm>
            <a:off x="5030788" y="3670300"/>
            <a:ext cx="666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3" name="Line 341"/>
          <p:cNvSpPr>
            <a:spLocks noChangeShapeType="1"/>
          </p:cNvSpPr>
          <p:nvPr/>
        </p:nvSpPr>
        <p:spPr bwMode="auto">
          <a:xfrm flipV="1">
            <a:off x="5030788" y="36258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4" name="Line 342"/>
          <p:cNvSpPr>
            <a:spLocks noChangeShapeType="1"/>
          </p:cNvSpPr>
          <p:nvPr/>
        </p:nvSpPr>
        <p:spPr bwMode="auto">
          <a:xfrm flipH="1">
            <a:off x="5281613" y="3602038"/>
            <a:ext cx="201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5" name="Line 343"/>
          <p:cNvSpPr>
            <a:spLocks noChangeShapeType="1"/>
          </p:cNvSpPr>
          <p:nvPr/>
        </p:nvSpPr>
        <p:spPr bwMode="auto">
          <a:xfrm flipV="1">
            <a:off x="5483225" y="3556000"/>
            <a:ext cx="1588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6" name="Line 344"/>
          <p:cNvSpPr>
            <a:spLocks noChangeShapeType="1"/>
          </p:cNvSpPr>
          <p:nvPr/>
        </p:nvSpPr>
        <p:spPr bwMode="auto">
          <a:xfrm>
            <a:off x="4881563" y="3602038"/>
            <a:ext cx="203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7" name="Line 345"/>
          <p:cNvSpPr>
            <a:spLocks noChangeShapeType="1"/>
          </p:cNvSpPr>
          <p:nvPr/>
        </p:nvSpPr>
        <p:spPr bwMode="auto">
          <a:xfrm flipV="1">
            <a:off x="4881563" y="355600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8" name="Line 346"/>
          <p:cNvSpPr>
            <a:spLocks noChangeShapeType="1"/>
          </p:cNvSpPr>
          <p:nvPr/>
        </p:nvSpPr>
        <p:spPr bwMode="auto">
          <a:xfrm flipH="1">
            <a:off x="5416550" y="3543300"/>
            <a:ext cx="2873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299" name="Line 347"/>
          <p:cNvSpPr>
            <a:spLocks noChangeShapeType="1"/>
          </p:cNvSpPr>
          <p:nvPr/>
        </p:nvSpPr>
        <p:spPr bwMode="auto">
          <a:xfrm flipV="1">
            <a:off x="5703888" y="34972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0" name="Line 348"/>
          <p:cNvSpPr>
            <a:spLocks noChangeShapeType="1"/>
          </p:cNvSpPr>
          <p:nvPr/>
        </p:nvSpPr>
        <p:spPr bwMode="auto">
          <a:xfrm>
            <a:off x="4935538" y="3543300"/>
            <a:ext cx="2841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1" name="Line 349"/>
          <p:cNvSpPr>
            <a:spLocks noChangeShapeType="1"/>
          </p:cNvSpPr>
          <p:nvPr/>
        </p:nvSpPr>
        <p:spPr bwMode="auto">
          <a:xfrm flipV="1">
            <a:off x="4935538" y="34972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2" name="Line 350"/>
          <p:cNvSpPr>
            <a:spLocks noChangeShapeType="1"/>
          </p:cNvSpPr>
          <p:nvPr/>
        </p:nvSpPr>
        <p:spPr bwMode="auto">
          <a:xfrm flipH="1">
            <a:off x="5486400" y="3463925"/>
            <a:ext cx="3000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3" name="Line 351"/>
          <p:cNvSpPr>
            <a:spLocks noChangeShapeType="1"/>
          </p:cNvSpPr>
          <p:nvPr/>
        </p:nvSpPr>
        <p:spPr bwMode="auto">
          <a:xfrm flipV="1">
            <a:off x="5786438" y="3417888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4" name="Line 352"/>
          <p:cNvSpPr>
            <a:spLocks noChangeShapeType="1"/>
          </p:cNvSpPr>
          <p:nvPr/>
        </p:nvSpPr>
        <p:spPr bwMode="auto">
          <a:xfrm>
            <a:off x="4991100" y="3463925"/>
            <a:ext cx="2984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5" name="Line 353"/>
          <p:cNvSpPr>
            <a:spLocks noChangeShapeType="1"/>
          </p:cNvSpPr>
          <p:nvPr/>
        </p:nvSpPr>
        <p:spPr bwMode="auto">
          <a:xfrm flipV="1">
            <a:off x="4991100" y="3417888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6" name="Line 354"/>
          <p:cNvSpPr>
            <a:spLocks noChangeShapeType="1"/>
          </p:cNvSpPr>
          <p:nvPr/>
        </p:nvSpPr>
        <p:spPr bwMode="auto">
          <a:xfrm flipH="1">
            <a:off x="5307013" y="3362325"/>
            <a:ext cx="782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7" name="Line 355"/>
          <p:cNvSpPr>
            <a:spLocks noChangeShapeType="1"/>
          </p:cNvSpPr>
          <p:nvPr/>
        </p:nvSpPr>
        <p:spPr bwMode="auto">
          <a:xfrm flipV="1">
            <a:off x="6089650" y="3316288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8" name="Line 356"/>
          <p:cNvSpPr>
            <a:spLocks noChangeShapeType="1"/>
          </p:cNvSpPr>
          <p:nvPr/>
        </p:nvSpPr>
        <p:spPr bwMode="auto">
          <a:xfrm>
            <a:off x="4330700" y="3362325"/>
            <a:ext cx="7794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09" name="Line 357"/>
          <p:cNvSpPr>
            <a:spLocks noChangeShapeType="1"/>
          </p:cNvSpPr>
          <p:nvPr/>
        </p:nvSpPr>
        <p:spPr bwMode="auto">
          <a:xfrm flipV="1">
            <a:off x="4330700" y="3316288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10" name="Freeform 358"/>
          <p:cNvSpPr>
            <a:spLocks/>
          </p:cNvSpPr>
          <p:nvPr/>
        </p:nvSpPr>
        <p:spPr bwMode="auto">
          <a:xfrm>
            <a:off x="4256088" y="4548188"/>
            <a:ext cx="173037" cy="146050"/>
          </a:xfrm>
          <a:custGeom>
            <a:avLst/>
            <a:gdLst>
              <a:gd name="T0" fmla="*/ 56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6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6" y="0"/>
                </a:moveTo>
                <a:lnTo>
                  <a:pt x="109" y="92"/>
                </a:lnTo>
                <a:lnTo>
                  <a:pt x="0" y="92"/>
                </a:lnTo>
                <a:lnTo>
                  <a:pt x="56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1" name="Freeform 359"/>
          <p:cNvSpPr>
            <a:spLocks/>
          </p:cNvSpPr>
          <p:nvPr/>
        </p:nvSpPr>
        <p:spPr bwMode="auto">
          <a:xfrm>
            <a:off x="4916488" y="4259263"/>
            <a:ext cx="173037" cy="146050"/>
          </a:xfrm>
          <a:custGeom>
            <a:avLst/>
            <a:gdLst>
              <a:gd name="T0" fmla="*/ 55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5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5" y="0"/>
                </a:moveTo>
                <a:lnTo>
                  <a:pt x="109" y="92"/>
                </a:lnTo>
                <a:lnTo>
                  <a:pt x="0" y="92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2" name="Freeform 360"/>
          <p:cNvSpPr>
            <a:spLocks/>
          </p:cNvSpPr>
          <p:nvPr/>
        </p:nvSpPr>
        <p:spPr bwMode="auto">
          <a:xfrm>
            <a:off x="5230813" y="4005263"/>
            <a:ext cx="173037" cy="147637"/>
          </a:xfrm>
          <a:custGeom>
            <a:avLst/>
            <a:gdLst>
              <a:gd name="T0" fmla="*/ 55 w 109"/>
              <a:gd name="T1" fmla="*/ 0 h 93"/>
              <a:gd name="T2" fmla="*/ 109 w 109"/>
              <a:gd name="T3" fmla="*/ 93 h 93"/>
              <a:gd name="T4" fmla="*/ 0 w 109"/>
              <a:gd name="T5" fmla="*/ 93 h 93"/>
              <a:gd name="T6" fmla="*/ 55 w 10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3">
                <a:moveTo>
                  <a:pt x="55" y="0"/>
                </a:moveTo>
                <a:lnTo>
                  <a:pt x="109" y="93"/>
                </a:lnTo>
                <a:lnTo>
                  <a:pt x="0" y="93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3" name="Freeform 361"/>
          <p:cNvSpPr>
            <a:spLocks/>
          </p:cNvSpPr>
          <p:nvPr/>
        </p:nvSpPr>
        <p:spPr bwMode="auto">
          <a:xfrm>
            <a:off x="5164138" y="3635375"/>
            <a:ext cx="173037" cy="147638"/>
          </a:xfrm>
          <a:custGeom>
            <a:avLst/>
            <a:gdLst>
              <a:gd name="T0" fmla="*/ 55 w 109"/>
              <a:gd name="T1" fmla="*/ 0 h 93"/>
              <a:gd name="T2" fmla="*/ 109 w 109"/>
              <a:gd name="T3" fmla="*/ 93 h 93"/>
              <a:gd name="T4" fmla="*/ 0 w 109"/>
              <a:gd name="T5" fmla="*/ 93 h 93"/>
              <a:gd name="T6" fmla="*/ 55 w 10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3">
                <a:moveTo>
                  <a:pt x="55" y="0"/>
                </a:moveTo>
                <a:lnTo>
                  <a:pt x="109" y="93"/>
                </a:lnTo>
                <a:lnTo>
                  <a:pt x="0" y="93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4" name="Freeform 362"/>
          <p:cNvSpPr>
            <a:spLocks/>
          </p:cNvSpPr>
          <p:nvPr/>
        </p:nvSpPr>
        <p:spPr bwMode="auto">
          <a:xfrm>
            <a:off x="5108575" y="3571875"/>
            <a:ext cx="173038" cy="146050"/>
          </a:xfrm>
          <a:custGeom>
            <a:avLst/>
            <a:gdLst>
              <a:gd name="T0" fmla="*/ 55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5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5" y="0"/>
                </a:moveTo>
                <a:lnTo>
                  <a:pt x="109" y="92"/>
                </a:lnTo>
                <a:lnTo>
                  <a:pt x="0" y="92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5" name="Freeform 363"/>
          <p:cNvSpPr>
            <a:spLocks/>
          </p:cNvSpPr>
          <p:nvPr/>
        </p:nvSpPr>
        <p:spPr bwMode="auto">
          <a:xfrm>
            <a:off x="5094288" y="3503613"/>
            <a:ext cx="173037" cy="146050"/>
          </a:xfrm>
          <a:custGeom>
            <a:avLst/>
            <a:gdLst>
              <a:gd name="T0" fmla="*/ 56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6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6" y="0"/>
                </a:moveTo>
                <a:lnTo>
                  <a:pt x="109" y="92"/>
                </a:lnTo>
                <a:lnTo>
                  <a:pt x="0" y="92"/>
                </a:lnTo>
                <a:lnTo>
                  <a:pt x="56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6" name="Freeform 364"/>
          <p:cNvSpPr>
            <a:spLocks/>
          </p:cNvSpPr>
          <p:nvPr/>
        </p:nvSpPr>
        <p:spPr bwMode="auto">
          <a:xfrm>
            <a:off x="5230813" y="3444875"/>
            <a:ext cx="173037" cy="146050"/>
          </a:xfrm>
          <a:custGeom>
            <a:avLst/>
            <a:gdLst>
              <a:gd name="T0" fmla="*/ 55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5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5" y="0"/>
                </a:moveTo>
                <a:lnTo>
                  <a:pt x="109" y="92"/>
                </a:lnTo>
                <a:lnTo>
                  <a:pt x="0" y="92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7" name="Freeform 365"/>
          <p:cNvSpPr>
            <a:spLocks/>
          </p:cNvSpPr>
          <p:nvPr/>
        </p:nvSpPr>
        <p:spPr bwMode="auto">
          <a:xfrm>
            <a:off x="5299075" y="3365500"/>
            <a:ext cx="173038" cy="146050"/>
          </a:xfrm>
          <a:custGeom>
            <a:avLst/>
            <a:gdLst>
              <a:gd name="T0" fmla="*/ 56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6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6" y="0"/>
                </a:moveTo>
                <a:lnTo>
                  <a:pt x="109" y="92"/>
                </a:lnTo>
                <a:lnTo>
                  <a:pt x="0" y="92"/>
                </a:lnTo>
                <a:lnTo>
                  <a:pt x="56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8" name="Freeform 366"/>
          <p:cNvSpPr>
            <a:spLocks/>
          </p:cNvSpPr>
          <p:nvPr/>
        </p:nvSpPr>
        <p:spPr bwMode="auto">
          <a:xfrm>
            <a:off x="5121275" y="3263900"/>
            <a:ext cx="173038" cy="146050"/>
          </a:xfrm>
          <a:custGeom>
            <a:avLst/>
            <a:gdLst>
              <a:gd name="T0" fmla="*/ 55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5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5" y="0"/>
                </a:moveTo>
                <a:lnTo>
                  <a:pt x="109" y="92"/>
                </a:lnTo>
                <a:lnTo>
                  <a:pt x="0" y="92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19" name="Line 367"/>
          <p:cNvSpPr>
            <a:spLocks noChangeShapeType="1"/>
          </p:cNvSpPr>
          <p:nvPr/>
        </p:nvSpPr>
        <p:spPr bwMode="auto">
          <a:xfrm flipV="1">
            <a:off x="4344988" y="4548188"/>
            <a:ext cx="1587" cy="79375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0" name="Line 368"/>
          <p:cNvSpPr>
            <a:spLocks noChangeShapeType="1"/>
          </p:cNvSpPr>
          <p:nvPr/>
        </p:nvSpPr>
        <p:spPr bwMode="auto">
          <a:xfrm>
            <a:off x="4298950" y="462756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1" name="Line 369"/>
          <p:cNvSpPr>
            <a:spLocks noChangeShapeType="1"/>
          </p:cNvSpPr>
          <p:nvPr/>
        </p:nvSpPr>
        <p:spPr bwMode="auto">
          <a:xfrm>
            <a:off x="4344988" y="4668838"/>
            <a:ext cx="1587" cy="7620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2" name="Line 370"/>
          <p:cNvSpPr>
            <a:spLocks noChangeShapeType="1"/>
          </p:cNvSpPr>
          <p:nvPr/>
        </p:nvSpPr>
        <p:spPr bwMode="auto">
          <a:xfrm>
            <a:off x="4298950" y="4668838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3" name="Line 371"/>
          <p:cNvSpPr>
            <a:spLocks noChangeShapeType="1"/>
          </p:cNvSpPr>
          <p:nvPr/>
        </p:nvSpPr>
        <p:spPr bwMode="auto">
          <a:xfrm flipV="1">
            <a:off x="5003800" y="4259263"/>
            <a:ext cx="1588" cy="8731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4" name="Line 372"/>
          <p:cNvSpPr>
            <a:spLocks noChangeShapeType="1"/>
          </p:cNvSpPr>
          <p:nvPr/>
        </p:nvSpPr>
        <p:spPr bwMode="auto">
          <a:xfrm>
            <a:off x="4959350" y="4346575"/>
            <a:ext cx="90488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5" name="Line 373"/>
          <p:cNvSpPr>
            <a:spLocks noChangeShapeType="1"/>
          </p:cNvSpPr>
          <p:nvPr/>
        </p:nvSpPr>
        <p:spPr bwMode="auto">
          <a:xfrm>
            <a:off x="5003800" y="4367213"/>
            <a:ext cx="1588" cy="8890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6" name="Line 374"/>
          <p:cNvSpPr>
            <a:spLocks noChangeShapeType="1"/>
          </p:cNvSpPr>
          <p:nvPr/>
        </p:nvSpPr>
        <p:spPr bwMode="auto">
          <a:xfrm>
            <a:off x="4959350" y="436721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7" name="Line 375"/>
          <p:cNvSpPr>
            <a:spLocks noChangeShapeType="1"/>
          </p:cNvSpPr>
          <p:nvPr/>
        </p:nvSpPr>
        <p:spPr bwMode="auto">
          <a:xfrm flipV="1">
            <a:off x="5318125" y="4005263"/>
            <a:ext cx="1588" cy="8890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8" name="Line 376"/>
          <p:cNvSpPr>
            <a:spLocks noChangeShapeType="1"/>
          </p:cNvSpPr>
          <p:nvPr/>
        </p:nvSpPr>
        <p:spPr bwMode="auto">
          <a:xfrm>
            <a:off x="5273675" y="409416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29" name="Line 377"/>
          <p:cNvSpPr>
            <a:spLocks noChangeShapeType="1"/>
          </p:cNvSpPr>
          <p:nvPr/>
        </p:nvSpPr>
        <p:spPr bwMode="auto">
          <a:xfrm>
            <a:off x="5318125" y="4111625"/>
            <a:ext cx="1588" cy="904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0" name="Line 378"/>
          <p:cNvSpPr>
            <a:spLocks noChangeShapeType="1"/>
          </p:cNvSpPr>
          <p:nvPr/>
        </p:nvSpPr>
        <p:spPr bwMode="auto">
          <a:xfrm>
            <a:off x="5273675" y="4111625"/>
            <a:ext cx="90488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1" name="Line 379"/>
          <p:cNvSpPr>
            <a:spLocks noChangeShapeType="1"/>
          </p:cNvSpPr>
          <p:nvPr/>
        </p:nvSpPr>
        <p:spPr bwMode="auto">
          <a:xfrm flipV="1">
            <a:off x="5251450" y="3635375"/>
            <a:ext cx="1588" cy="825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2" name="Line 380"/>
          <p:cNvSpPr>
            <a:spLocks noChangeShapeType="1"/>
          </p:cNvSpPr>
          <p:nvPr/>
        </p:nvSpPr>
        <p:spPr bwMode="auto">
          <a:xfrm>
            <a:off x="5207000" y="3717925"/>
            <a:ext cx="90488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3" name="Line 381"/>
          <p:cNvSpPr>
            <a:spLocks noChangeShapeType="1"/>
          </p:cNvSpPr>
          <p:nvPr/>
        </p:nvSpPr>
        <p:spPr bwMode="auto">
          <a:xfrm>
            <a:off x="5251450" y="3751263"/>
            <a:ext cx="1588" cy="809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4" name="Line 382"/>
          <p:cNvSpPr>
            <a:spLocks noChangeShapeType="1"/>
          </p:cNvSpPr>
          <p:nvPr/>
        </p:nvSpPr>
        <p:spPr bwMode="auto">
          <a:xfrm>
            <a:off x="5207000" y="375126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5" name="Line 383"/>
          <p:cNvSpPr>
            <a:spLocks noChangeShapeType="1"/>
          </p:cNvSpPr>
          <p:nvPr/>
        </p:nvSpPr>
        <p:spPr bwMode="auto">
          <a:xfrm flipV="1">
            <a:off x="5195888" y="3571875"/>
            <a:ext cx="1587" cy="904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6" name="Line 384"/>
          <p:cNvSpPr>
            <a:spLocks noChangeShapeType="1"/>
          </p:cNvSpPr>
          <p:nvPr/>
        </p:nvSpPr>
        <p:spPr bwMode="auto">
          <a:xfrm>
            <a:off x="5151438" y="3662363"/>
            <a:ext cx="90487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7" name="Line 385"/>
          <p:cNvSpPr>
            <a:spLocks noChangeShapeType="1"/>
          </p:cNvSpPr>
          <p:nvPr/>
        </p:nvSpPr>
        <p:spPr bwMode="auto">
          <a:xfrm>
            <a:off x="5195888" y="3678238"/>
            <a:ext cx="1587" cy="904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8" name="Line 386"/>
          <p:cNvSpPr>
            <a:spLocks noChangeShapeType="1"/>
          </p:cNvSpPr>
          <p:nvPr/>
        </p:nvSpPr>
        <p:spPr bwMode="auto">
          <a:xfrm>
            <a:off x="5151438" y="3678238"/>
            <a:ext cx="90487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39" name="Line 387"/>
          <p:cNvSpPr>
            <a:spLocks noChangeShapeType="1"/>
          </p:cNvSpPr>
          <p:nvPr/>
        </p:nvSpPr>
        <p:spPr bwMode="auto">
          <a:xfrm flipV="1">
            <a:off x="5183188" y="3503613"/>
            <a:ext cx="1587" cy="8413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0" name="Line 388"/>
          <p:cNvSpPr>
            <a:spLocks noChangeShapeType="1"/>
          </p:cNvSpPr>
          <p:nvPr/>
        </p:nvSpPr>
        <p:spPr bwMode="auto">
          <a:xfrm>
            <a:off x="5137150" y="3587750"/>
            <a:ext cx="90488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1" name="Line 389"/>
          <p:cNvSpPr>
            <a:spLocks noChangeShapeType="1"/>
          </p:cNvSpPr>
          <p:nvPr/>
        </p:nvSpPr>
        <p:spPr bwMode="auto">
          <a:xfrm>
            <a:off x="5183188" y="3617913"/>
            <a:ext cx="1587" cy="825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2" name="Line 390"/>
          <p:cNvSpPr>
            <a:spLocks noChangeShapeType="1"/>
          </p:cNvSpPr>
          <p:nvPr/>
        </p:nvSpPr>
        <p:spPr bwMode="auto">
          <a:xfrm>
            <a:off x="5137150" y="361791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3" name="Line 391"/>
          <p:cNvSpPr>
            <a:spLocks noChangeShapeType="1"/>
          </p:cNvSpPr>
          <p:nvPr/>
        </p:nvSpPr>
        <p:spPr bwMode="auto">
          <a:xfrm flipV="1">
            <a:off x="5318125" y="3444875"/>
            <a:ext cx="1588" cy="8413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4" name="Line 392"/>
          <p:cNvSpPr>
            <a:spLocks noChangeShapeType="1"/>
          </p:cNvSpPr>
          <p:nvPr/>
        </p:nvSpPr>
        <p:spPr bwMode="auto">
          <a:xfrm>
            <a:off x="5273675" y="3529013"/>
            <a:ext cx="90488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5" name="Line 393"/>
          <p:cNvSpPr>
            <a:spLocks noChangeShapeType="1"/>
          </p:cNvSpPr>
          <p:nvPr/>
        </p:nvSpPr>
        <p:spPr bwMode="auto">
          <a:xfrm>
            <a:off x="5318125" y="3556000"/>
            <a:ext cx="1588" cy="85725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6" name="Line 394"/>
          <p:cNvSpPr>
            <a:spLocks noChangeShapeType="1"/>
          </p:cNvSpPr>
          <p:nvPr/>
        </p:nvSpPr>
        <p:spPr bwMode="auto">
          <a:xfrm>
            <a:off x="5273675" y="3556000"/>
            <a:ext cx="90488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7" name="Line 395"/>
          <p:cNvSpPr>
            <a:spLocks noChangeShapeType="1"/>
          </p:cNvSpPr>
          <p:nvPr/>
        </p:nvSpPr>
        <p:spPr bwMode="auto">
          <a:xfrm flipV="1">
            <a:off x="5387975" y="3365500"/>
            <a:ext cx="1588" cy="825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8" name="Line 396"/>
          <p:cNvSpPr>
            <a:spLocks noChangeShapeType="1"/>
          </p:cNvSpPr>
          <p:nvPr/>
        </p:nvSpPr>
        <p:spPr bwMode="auto">
          <a:xfrm>
            <a:off x="5341938" y="3448050"/>
            <a:ext cx="90487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49" name="Line 397"/>
          <p:cNvSpPr>
            <a:spLocks noChangeShapeType="1"/>
          </p:cNvSpPr>
          <p:nvPr/>
        </p:nvSpPr>
        <p:spPr bwMode="auto">
          <a:xfrm>
            <a:off x="5387975" y="3479800"/>
            <a:ext cx="1588" cy="82550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0" name="Line 398"/>
          <p:cNvSpPr>
            <a:spLocks noChangeShapeType="1"/>
          </p:cNvSpPr>
          <p:nvPr/>
        </p:nvSpPr>
        <p:spPr bwMode="auto">
          <a:xfrm>
            <a:off x="5341938" y="3479800"/>
            <a:ext cx="90487" cy="158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1" name="Line 399"/>
          <p:cNvSpPr>
            <a:spLocks noChangeShapeType="1"/>
          </p:cNvSpPr>
          <p:nvPr/>
        </p:nvSpPr>
        <p:spPr bwMode="auto">
          <a:xfrm flipV="1">
            <a:off x="5208588" y="3263900"/>
            <a:ext cx="1587" cy="58738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2" name="Line 400"/>
          <p:cNvSpPr>
            <a:spLocks noChangeShapeType="1"/>
          </p:cNvSpPr>
          <p:nvPr/>
        </p:nvSpPr>
        <p:spPr bwMode="auto">
          <a:xfrm>
            <a:off x="5164138" y="3322638"/>
            <a:ext cx="90487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3" name="Line 401"/>
          <p:cNvSpPr>
            <a:spLocks noChangeShapeType="1"/>
          </p:cNvSpPr>
          <p:nvPr/>
        </p:nvSpPr>
        <p:spPr bwMode="auto">
          <a:xfrm>
            <a:off x="5208588" y="3405188"/>
            <a:ext cx="1587" cy="55562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4" name="Line 402"/>
          <p:cNvSpPr>
            <a:spLocks noChangeShapeType="1"/>
          </p:cNvSpPr>
          <p:nvPr/>
        </p:nvSpPr>
        <p:spPr bwMode="auto">
          <a:xfrm>
            <a:off x="5164138" y="3405188"/>
            <a:ext cx="90487" cy="1587"/>
          </a:xfrm>
          <a:prstGeom prst="lin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55" name="Rectangle 403"/>
          <p:cNvSpPr>
            <a:spLocks noChangeArrowheads="1"/>
          </p:cNvSpPr>
          <p:nvPr/>
        </p:nvSpPr>
        <p:spPr bwMode="auto">
          <a:xfrm>
            <a:off x="5094288" y="3351213"/>
            <a:ext cx="155575" cy="1539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56" name="Rectangle 404"/>
          <p:cNvSpPr>
            <a:spLocks noChangeArrowheads="1"/>
          </p:cNvSpPr>
          <p:nvPr/>
        </p:nvSpPr>
        <p:spPr bwMode="auto">
          <a:xfrm>
            <a:off x="4613275" y="3452813"/>
            <a:ext cx="153988" cy="1539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57" name="Rectangle 405"/>
          <p:cNvSpPr>
            <a:spLocks noChangeArrowheads="1"/>
          </p:cNvSpPr>
          <p:nvPr/>
        </p:nvSpPr>
        <p:spPr bwMode="auto">
          <a:xfrm>
            <a:off x="4483100" y="4365625"/>
            <a:ext cx="158750" cy="158750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58" name="Rectangle 406"/>
          <p:cNvSpPr>
            <a:spLocks noChangeArrowheads="1"/>
          </p:cNvSpPr>
          <p:nvPr/>
        </p:nvSpPr>
        <p:spPr bwMode="auto">
          <a:xfrm>
            <a:off x="5254625" y="3827463"/>
            <a:ext cx="158750" cy="160337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59" name="Rectangle 407"/>
          <p:cNvSpPr>
            <a:spLocks noChangeArrowheads="1"/>
          </p:cNvSpPr>
          <p:nvPr/>
        </p:nvSpPr>
        <p:spPr bwMode="auto">
          <a:xfrm>
            <a:off x="5286375" y="3217863"/>
            <a:ext cx="160338" cy="160337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360" name="Line 408"/>
          <p:cNvSpPr>
            <a:spLocks noChangeShapeType="1"/>
          </p:cNvSpPr>
          <p:nvPr/>
        </p:nvSpPr>
        <p:spPr bwMode="auto">
          <a:xfrm flipH="1">
            <a:off x="4641850" y="4445000"/>
            <a:ext cx="322263" cy="1588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1" name="Line 409"/>
          <p:cNvSpPr>
            <a:spLocks noChangeShapeType="1"/>
          </p:cNvSpPr>
          <p:nvPr/>
        </p:nvSpPr>
        <p:spPr bwMode="auto">
          <a:xfrm flipV="1">
            <a:off x="4964113" y="4398963"/>
            <a:ext cx="1587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3" name="Line 411"/>
          <p:cNvSpPr>
            <a:spLocks noChangeShapeType="1"/>
          </p:cNvSpPr>
          <p:nvPr/>
        </p:nvSpPr>
        <p:spPr bwMode="auto">
          <a:xfrm>
            <a:off x="4157663" y="4445000"/>
            <a:ext cx="325437" cy="1588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4" name="Line 412"/>
          <p:cNvSpPr>
            <a:spLocks noChangeShapeType="1"/>
          </p:cNvSpPr>
          <p:nvPr/>
        </p:nvSpPr>
        <p:spPr bwMode="auto">
          <a:xfrm flipV="1">
            <a:off x="4157663" y="4398963"/>
            <a:ext cx="1587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5" name="Line 413"/>
          <p:cNvSpPr>
            <a:spLocks noChangeShapeType="1"/>
          </p:cNvSpPr>
          <p:nvPr/>
        </p:nvSpPr>
        <p:spPr bwMode="auto">
          <a:xfrm flipH="1">
            <a:off x="5413375" y="3906838"/>
            <a:ext cx="403225" cy="15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6" name="Line 414"/>
          <p:cNvSpPr>
            <a:spLocks noChangeShapeType="1"/>
          </p:cNvSpPr>
          <p:nvPr/>
        </p:nvSpPr>
        <p:spPr bwMode="auto">
          <a:xfrm flipV="1">
            <a:off x="5816600" y="3862388"/>
            <a:ext cx="1588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7" name="Line 415"/>
          <p:cNvSpPr>
            <a:spLocks noChangeShapeType="1"/>
          </p:cNvSpPr>
          <p:nvPr/>
        </p:nvSpPr>
        <p:spPr bwMode="auto">
          <a:xfrm>
            <a:off x="4849813" y="3906838"/>
            <a:ext cx="404812" cy="15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8" name="Line 416"/>
          <p:cNvSpPr>
            <a:spLocks noChangeShapeType="1"/>
          </p:cNvSpPr>
          <p:nvPr/>
        </p:nvSpPr>
        <p:spPr bwMode="auto">
          <a:xfrm flipV="1">
            <a:off x="4849813" y="3862388"/>
            <a:ext cx="1587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69" name="Line 417"/>
          <p:cNvSpPr>
            <a:spLocks noChangeShapeType="1"/>
          </p:cNvSpPr>
          <p:nvPr/>
        </p:nvSpPr>
        <p:spPr bwMode="auto">
          <a:xfrm flipH="1">
            <a:off x="5446713" y="3298825"/>
            <a:ext cx="484187" cy="1588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0" name="Line 418"/>
          <p:cNvSpPr>
            <a:spLocks noChangeShapeType="1"/>
          </p:cNvSpPr>
          <p:nvPr/>
        </p:nvSpPr>
        <p:spPr bwMode="auto">
          <a:xfrm flipV="1">
            <a:off x="5930900" y="3252788"/>
            <a:ext cx="1588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1" name="Line 419"/>
          <p:cNvSpPr>
            <a:spLocks noChangeShapeType="1"/>
          </p:cNvSpPr>
          <p:nvPr/>
        </p:nvSpPr>
        <p:spPr bwMode="auto">
          <a:xfrm>
            <a:off x="4802188" y="3298825"/>
            <a:ext cx="484187" cy="1588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2" name="Line 420"/>
          <p:cNvSpPr>
            <a:spLocks noChangeShapeType="1"/>
          </p:cNvSpPr>
          <p:nvPr/>
        </p:nvSpPr>
        <p:spPr bwMode="auto">
          <a:xfrm flipV="1">
            <a:off x="4802188" y="3252788"/>
            <a:ext cx="1587" cy="90487"/>
          </a:xfrm>
          <a:prstGeom prst="line">
            <a:avLst/>
          </a:prstGeom>
          <a:noFill/>
          <a:ln w="793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3" name="Line 421"/>
          <p:cNvSpPr>
            <a:spLocks noChangeShapeType="1"/>
          </p:cNvSpPr>
          <p:nvPr/>
        </p:nvSpPr>
        <p:spPr bwMode="auto">
          <a:xfrm flipV="1">
            <a:off x="4562475" y="4365625"/>
            <a:ext cx="158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4" name="Line 422"/>
          <p:cNvSpPr>
            <a:spLocks noChangeShapeType="1"/>
          </p:cNvSpPr>
          <p:nvPr/>
        </p:nvSpPr>
        <p:spPr bwMode="auto">
          <a:xfrm>
            <a:off x="4518025" y="4421188"/>
            <a:ext cx="904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5" name="Line 423"/>
          <p:cNvSpPr>
            <a:spLocks noChangeShapeType="1"/>
          </p:cNvSpPr>
          <p:nvPr/>
        </p:nvSpPr>
        <p:spPr bwMode="auto">
          <a:xfrm>
            <a:off x="4562475" y="4468813"/>
            <a:ext cx="1588" cy="555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6" name="Line 424"/>
          <p:cNvSpPr>
            <a:spLocks noChangeShapeType="1"/>
          </p:cNvSpPr>
          <p:nvPr/>
        </p:nvSpPr>
        <p:spPr bwMode="auto">
          <a:xfrm>
            <a:off x="4518025" y="4468813"/>
            <a:ext cx="904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7" name="Line 425"/>
          <p:cNvSpPr>
            <a:spLocks noChangeShapeType="1"/>
          </p:cNvSpPr>
          <p:nvPr/>
        </p:nvSpPr>
        <p:spPr bwMode="auto">
          <a:xfrm flipV="1">
            <a:off x="5334000" y="3827463"/>
            <a:ext cx="1588" cy="71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8" name="Line 426"/>
          <p:cNvSpPr>
            <a:spLocks noChangeShapeType="1"/>
          </p:cNvSpPr>
          <p:nvPr/>
        </p:nvSpPr>
        <p:spPr bwMode="auto">
          <a:xfrm>
            <a:off x="5289550" y="3898900"/>
            <a:ext cx="904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79" name="Line 427"/>
          <p:cNvSpPr>
            <a:spLocks noChangeShapeType="1"/>
          </p:cNvSpPr>
          <p:nvPr/>
        </p:nvSpPr>
        <p:spPr bwMode="auto">
          <a:xfrm>
            <a:off x="5334000" y="3917950"/>
            <a:ext cx="1588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0" name="Line 428"/>
          <p:cNvSpPr>
            <a:spLocks noChangeShapeType="1"/>
          </p:cNvSpPr>
          <p:nvPr/>
        </p:nvSpPr>
        <p:spPr bwMode="auto">
          <a:xfrm>
            <a:off x="5289550" y="3917950"/>
            <a:ext cx="904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1" name="Line 429"/>
          <p:cNvSpPr>
            <a:spLocks noChangeShapeType="1"/>
          </p:cNvSpPr>
          <p:nvPr/>
        </p:nvSpPr>
        <p:spPr bwMode="auto">
          <a:xfrm flipV="1">
            <a:off x="5365750" y="3217863"/>
            <a:ext cx="1588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2" name="Line 430"/>
          <p:cNvSpPr>
            <a:spLocks noChangeShapeType="1"/>
          </p:cNvSpPr>
          <p:nvPr/>
        </p:nvSpPr>
        <p:spPr bwMode="auto">
          <a:xfrm>
            <a:off x="5321300" y="3275013"/>
            <a:ext cx="904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3" name="Line 431"/>
          <p:cNvSpPr>
            <a:spLocks noChangeShapeType="1"/>
          </p:cNvSpPr>
          <p:nvPr/>
        </p:nvSpPr>
        <p:spPr bwMode="auto">
          <a:xfrm>
            <a:off x="5365750" y="3322638"/>
            <a:ext cx="1588" cy="555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4" name="Line 432"/>
          <p:cNvSpPr>
            <a:spLocks noChangeShapeType="1"/>
          </p:cNvSpPr>
          <p:nvPr/>
        </p:nvSpPr>
        <p:spPr bwMode="auto">
          <a:xfrm>
            <a:off x="5321300" y="3322638"/>
            <a:ext cx="904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5" name="Rectangle 433"/>
          <p:cNvSpPr>
            <a:spLocks noChangeArrowheads="1"/>
          </p:cNvSpPr>
          <p:nvPr/>
        </p:nvSpPr>
        <p:spPr bwMode="auto">
          <a:xfrm>
            <a:off x="5738813" y="3160713"/>
            <a:ext cx="153987" cy="1539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6" name="Line 434"/>
          <p:cNvSpPr>
            <a:spLocks noChangeShapeType="1"/>
          </p:cNvSpPr>
          <p:nvPr/>
        </p:nvSpPr>
        <p:spPr bwMode="auto">
          <a:xfrm>
            <a:off x="5741988" y="3162300"/>
            <a:ext cx="147637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7" name="Line 435"/>
          <p:cNvSpPr>
            <a:spLocks noChangeShapeType="1"/>
          </p:cNvSpPr>
          <p:nvPr/>
        </p:nvSpPr>
        <p:spPr bwMode="auto">
          <a:xfrm flipH="1">
            <a:off x="5741988" y="3162300"/>
            <a:ext cx="147637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8" name="Line 436"/>
          <p:cNvSpPr>
            <a:spLocks noChangeShapeType="1"/>
          </p:cNvSpPr>
          <p:nvPr/>
        </p:nvSpPr>
        <p:spPr bwMode="auto">
          <a:xfrm flipH="1">
            <a:off x="5892800" y="3236913"/>
            <a:ext cx="646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89" name="Line 437"/>
          <p:cNvSpPr>
            <a:spLocks noChangeShapeType="1"/>
          </p:cNvSpPr>
          <p:nvPr/>
        </p:nvSpPr>
        <p:spPr bwMode="auto">
          <a:xfrm flipV="1">
            <a:off x="6538913" y="3192463"/>
            <a:ext cx="1587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90" name="Line 438"/>
          <p:cNvSpPr>
            <a:spLocks noChangeShapeType="1"/>
          </p:cNvSpPr>
          <p:nvPr/>
        </p:nvSpPr>
        <p:spPr bwMode="auto">
          <a:xfrm>
            <a:off x="5092700" y="3236913"/>
            <a:ext cx="646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391" name="Line 439"/>
          <p:cNvSpPr>
            <a:spLocks noChangeShapeType="1"/>
          </p:cNvSpPr>
          <p:nvPr/>
        </p:nvSpPr>
        <p:spPr bwMode="auto">
          <a:xfrm flipV="1">
            <a:off x="5092700" y="31924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6432" name="Group 480"/>
          <p:cNvGrpSpPr>
            <a:grpSpLocks/>
          </p:cNvGrpSpPr>
          <p:nvPr/>
        </p:nvGrpSpPr>
        <p:grpSpPr bwMode="auto">
          <a:xfrm>
            <a:off x="4238625" y="1117600"/>
            <a:ext cx="1784350" cy="2228850"/>
            <a:chOff x="2398" y="704"/>
            <a:chExt cx="1124" cy="1404"/>
          </a:xfrm>
        </p:grpSpPr>
        <p:sp>
          <p:nvSpPr>
            <p:cNvPr id="126392" name="Oval 440"/>
            <p:cNvSpPr>
              <a:spLocks noChangeArrowheads="1"/>
            </p:cNvSpPr>
            <p:nvPr/>
          </p:nvSpPr>
          <p:spPr bwMode="auto">
            <a:xfrm>
              <a:off x="3031" y="1955"/>
              <a:ext cx="71" cy="71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3" name="Oval 441"/>
            <p:cNvSpPr>
              <a:spLocks noChangeArrowheads="1"/>
            </p:cNvSpPr>
            <p:nvPr/>
          </p:nvSpPr>
          <p:spPr bwMode="auto">
            <a:xfrm>
              <a:off x="2912" y="1557"/>
              <a:ext cx="71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4" name="Oval 442"/>
            <p:cNvSpPr>
              <a:spLocks noChangeArrowheads="1"/>
            </p:cNvSpPr>
            <p:nvPr/>
          </p:nvSpPr>
          <p:spPr bwMode="auto">
            <a:xfrm>
              <a:off x="2792" y="1205"/>
              <a:ext cx="70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5" name="Oval 443"/>
            <p:cNvSpPr>
              <a:spLocks noChangeArrowheads="1"/>
            </p:cNvSpPr>
            <p:nvPr/>
          </p:nvSpPr>
          <p:spPr bwMode="auto">
            <a:xfrm>
              <a:off x="2706" y="762"/>
              <a:ext cx="70" cy="71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6" name="Oval 444"/>
            <p:cNvSpPr>
              <a:spLocks noChangeArrowheads="1"/>
            </p:cNvSpPr>
            <p:nvPr/>
          </p:nvSpPr>
          <p:spPr bwMode="auto">
            <a:xfrm>
              <a:off x="2673" y="2037"/>
              <a:ext cx="70" cy="71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7" name="Oval 445"/>
            <p:cNvSpPr>
              <a:spLocks noChangeArrowheads="1"/>
            </p:cNvSpPr>
            <p:nvPr/>
          </p:nvSpPr>
          <p:spPr bwMode="auto">
            <a:xfrm>
              <a:off x="2527" y="1701"/>
              <a:ext cx="70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8" name="Oval 446"/>
            <p:cNvSpPr>
              <a:spLocks noChangeArrowheads="1"/>
            </p:cNvSpPr>
            <p:nvPr/>
          </p:nvSpPr>
          <p:spPr bwMode="auto">
            <a:xfrm>
              <a:off x="2398" y="1262"/>
              <a:ext cx="70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399" name="Oval 447"/>
            <p:cNvSpPr>
              <a:spLocks noChangeArrowheads="1"/>
            </p:cNvSpPr>
            <p:nvPr/>
          </p:nvSpPr>
          <p:spPr bwMode="auto">
            <a:xfrm>
              <a:off x="3452" y="1848"/>
              <a:ext cx="70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0" name="Oval 448"/>
            <p:cNvSpPr>
              <a:spLocks noChangeArrowheads="1"/>
            </p:cNvSpPr>
            <p:nvPr/>
          </p:nvSpPr>
          <p:spPr bwMode="auto">
            <a:xfrm>
              <a:off x="3314" y="1458"/>
              <a:ext cx="71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1" name="Oval 449"/>
            <p:cNvSpPr>
              <a:spLocks noChangeArrowheads="1"/>
            </p:cNvSpPr>
            <p:nvPr/>
          </p:nvSpPr>
          <p:spPr bwMode="auto">
            <a:xfrm>
              <a:off x="3222" y="1141"/>
              <a:ext cx="71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402" name="Oval 450"/>
            <p:cNvSpPr>
              <a:spLocks noChangeArrowheads="1"/>
            </p:cNvSpPr>
            <p:nvPr/>
          </p:nvSpPr>
          <p:spPr bwMode="auto">
            <a:xfrm>
              <a:off x="3209" y="704"/>
              <a:ext cx="70" cy="7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403" name="Rectangle 451"/>
          <p:cNvSpPr>
            <a:spLocks noChangeArrowheads="1"/>
          </p:cNvSpPr>
          <p:nvPr/>
        </p:nvSpPr>
        <p:spPr bwMode="auto">
          <a:xfrm rot="16200000">
            <a:off x="1296988" y="3587750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900">
                <a:solidFill>
                  <a:srgbClr val="000000"/>
                </a:solidFill>
                <a:latin typeface="Arial" charset="0"/>
              </a:rPr>
              <a:t> </a:t>
            </a:r>
            <a:endParaRPr lang="ru-RU" sz="2800">
              <a:latin typeface="Arial" charset="0"/>
            </a:endParaRPr>
          </a:p>
        </p:txBody>
      </p:sp>
      <p:sp>
        <p:nvSpPr>
          <p:cNvPr id="126404" name="Freeform 452"/>
          <p:cNvSpPr>
            <a:spLocks/>
          </p:cNvSpPr>
          <p:nvPr/>
        </p:nvSpPr>
        <p:spPr bwMode="auto">
          <a:xfrm>
            <a:off x="2605088" y="1028700"/>
            <a:ext cx="138112" cy="139700"/>
          </a:xfrm>
          <a:custGeom>
            <a:avLst/>
            <a:gdLst>
              <a:gd name="T0" fmla="*/ 0 w 87"/>
              <a:gd name="T1" fmla="*/ 44 h 88"/>
              <a:gd name="T2" fmla="*/ 43 w 87"/>
              <a:gd name="T3" fmla="*/ 0 h 88"/>
              <a:gd name="T4" fmla="*/ 87 w 87"/>
              <a:gd name="T5" fmla="*/ 44 h 88"/>
              <a:gd name="T6" fmla="*/ 43 w 87"/>
              <a:gd name="T7" fmla="*/ 88 h 88"/>
              <a:gd name="T8" fmla="*/ 0 w 87"/>
              <a:gd name="T9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8">
                <a:moveTo>
                  <a:pt x="0" y="44"/>
                </a:moveTo>
                <a:lnTo>
                  <a:pt x="43" y="0"/>
                </a:lnTo>
                <a:lnTo>
                  <a:pt x="87" y="44"/>
                </a:lnTo>
                <a:lnTo>
                  <a:pt x="43" y="88"/>
                </a:lnTo>
                <a:lnTo>
                  <a:pt x="0" y="44"/>
                </a:lnTo>
                <a:close/>
              </a:path>
            </a:pathLst>
          </a:custGeom>
          <a:solidFill>
            <a:srgbClr val="0000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05" name="Rectangle 453"/>
          <p:cNvSpPr>
            <a:spLocks noChangeArrowheads="1"/>
          </p:cNvSpPr>
          <p:nvPr/>
        </p:nvSpPr>
        <p:spPr bwMode="auto">
          <a:xfrm>
            <a:off x="2987675" y="911225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NOVA</a:t>
            </a:r>
            <a:endParaRPr lang="ru-RU">
              <a:latin typeface="Arial" charset="0"/>
            </a:endParaRPr>
          </a:p>
        </p:txBody>
      </p:sp>
      <p:sp>
        <p:nvSpPr>
          <p:cNvPr id="126406" name="Freeform 454"/>
          <p:cNvSpPr>
            <a:spLocks/>
          </p:cNvSpPr>
          <p:nvPr/>
        </p:nvSpPr>
        <p:spPr bwMode="auto">
          <a:xfrm>
            <a:off x="2605088" y="1374775"/>
            <a:ext cx="138112" cy="138113"/>
          </a:xfrm>
          <a:custGeom>
            <a:avLst/>
            <a:gdLst>
              <a:gd name="T0" fmla="*/ 0 w 87"/>
              <a:gd name="T1" fmla="*/ 44 h 87"/>
              <a:gd name="T2" fmla="*/ 43 w 87"/>
              <a:gd name="T3" fmla="*/ 0 h 87"/>
              <a:gd name="T4" fmla="*/ 87 w 87"/>
              <a:gd name="T5" fmla="*/ 44 h 87"/>
              <a:gd name="T6" fmla="*/ 43 w 87"/>
              <a:gd name="T7" fmla="*/ 87 h 87"/>
              <a:gd name="T8" fmla="*/ 0 w 87"/>
              <a:gd name="T9" fmla="*/ 4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87">
                <a:moveTo>
                  <a:pt x="0" y="44"/>
                </a:moveTo>
                <a:lnTo>
                  <a:pt x="43" y="0"/>
                </a:lnTo>
                <a:lnTo>
                  <a:pt x="87" y="44"/>
                </a:lnTo>
                <a:lnTo>
                  <a:pt x="43" y="87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07" name="Rectangle 455"/>
          <p:cNvSpPr>
            <a:spLocks noChangeArrowheads="1"/>
          </p:cNvSpPr>
          <p:nvPr/>
        </p:nvSpPr>
        <p:spPr bwMode="auto">
          <a:xfrm>
            <a:off x="2987675" y="12573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NOVA</a:t>
            </a:r>
            <a:endParaRPr lang="ru-RU">
              <a:latin typeface="Arial" charset="0"/>
            </a:endParaRPr>
          </a:p>
        </p:txBody>
      </p:sp>
      <p:sp>
        <p:nvSpPr>
          <p:cNvPr id="126408" name="Freeform 456"/>
          <p:cNvSpPr>
            <a:spLocks/>
          </p:cNvSpPr>
          <p:nvPr/>
        </p:nvSpPr>
        <p:spPr bwMode="auto">
          <a:xfrm>
            <a:off x="2586038" y="1692275"/>
            <a:ext cx="173037" cy="146050"/>
          </a:xfrm>
          <a:custGeom>
            <a:avLst/>
            <a:gdLst>
              <a:gd name="T0" fmla="*/ 55 w 109"/>
              <a:gd name="T1" fmla="*/ 0 h 92"/>
              <a:gd name="T2" fmla="*/ 109 w 109"/>
              <a:gd name="T3" fmla="*/ 92 h 92"/>
              <a:gd name="T4" fmla="*/ 0 w 109"/>
              <a:gd name="T5" fmla="*/ 92 h 92"/>
              <a:gd name="T6" fmla="*/ 55 w 10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2">
                <a:moveTo>
                  <a:pt x="55" y="0"/>
                </a:moveTo>
                <a:lnTo>
                  <a:pt x="109" y="92"/>
                </a:lnTo>
                <a:lnTo>
                  <a:pt x="0" y="92"/>
                </a:lnTo>
                <a:lnTo>
                  <a:pt x="55" y="0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09" name="Rectangle 457"/>
          <p:cNvSpPr>
            <a:spLocks noChangeArrowheads="1"/>
          </p:cNvSpPr>
          <p:nvPr/>
        </p:nvSpPr>
        <p:spPr bwMode="auto">
          <a:xfrm>
            <a:off x="2987675" y="1603375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gas</a:t>
            </a:r>
            <a:r>
              <a:rPr lang="ru-RU">
                <a:solidFill>
                  <a:srgbClr val="000000"/>
                </a:solidFill>
                <a:latin typeface="Times New Roman" charset="0"/>
              </a:rPr>
              <a:t> gun</a:t>
            </a:r>
            <a:endParaRPr lang="ru-RU">
              <a:latin typeface="Arial" charset="0"/>
            </a:endParaRPr>
          </a:p>
        </p:txBody>
      </p:sp>
      <p:sp>
        <p:nvSpPr>
          <p:cNvPr id="126410" name="Freeform 458"/>
          <p:cNvSpPr>
            <a:spLocks/>
          </p:cNvSpPr>
          <p:nvPr/>
        </p:nvSpPr>
        <p:spPr bwMode="auto">
          <a:xfrm>
            <a:off x="2586038" y="2036763"/>
            <a:ext cx="173037" cy="147637"/>
          </a:xfrm>
          <a:custGeom>
            <a:avLst/>
            <a:gdLst>
              <a:gd name="T0" fmla="*/ 55 w 109"/>
              <a:gd name="T1" fmla="*/ 0 h 93"/>
              <a:gd name="T2" fmla="*/ 109 w 109"/>
              <a:gd name="T3" fmla="*/ 93 h 93"/>
              <a:gd name="T4" fmla="*/ 0 w 109"/>
              <a:gd name="T5" fmla="*/ 93 h 93"/>
              <a:gd name="T6" fmla="*/ 55 w 10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93">
                <a:moveTo>
                  <a:pt x="55" y="0"/>
                </a:moveTo>
                <a:lnTo>
                  <a:pt x="109" y="93"/>
                </a:lnTo>
                <a:lnTo>
                  <a:pt x="0" y="93"/>
                </a:lnTo>
                <a:lnTo>
                  <a:pt x="55" y="0"/>
                </a:lnTo>
                <a:close/>
              </a:path>
            </a:pathLst>
          </a:custGeom>
          <a:solidFill>
            <a:srgbClr val="00FFFF"/>
          </a:solidFill>
          <a:ln w="11113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11" name="Rectangle 459"/>
          <p:cNvSpPr>
            <a:spLocks noChangeArrowheads="1"/>
          </p:cNvSpPr>
          <p:nvPr/>
        </p:nvSpPr>
        <p:spPr bwMode="auto">
          <a:xfrm>
            <a:off x="2987675" y="1947863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Z-pinch</a:t>
            </a:r>
            <a:endParaRPr lang="ru-RU">
              <a:latin typeface="Arial" charset="0"/>
            </a:endParaRPr>
          </a:p>
        </p:txBody>
      </p:sp>
      <p:sp>
        <p:nvSpPr>
          <p:cNvPr id="126412" name="Rectangle 460"/>
          <p:cNvSpPr>
            <a:spLocks noChangeArrowheads="1"/>
          </p:cNvSpPr>
          <p:nvPr/>
        </p:nvSpPr>
        <p:spPr bwMode="auto">
          <a:xfrm>
            <a:off x="2597150" y="2405063"/>
            <a:ext cx="153988" cy="1539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13" name="Rectangle 461"/>
          <p:cNvSpPr>
            <a:spLocks noChangeArrowheads="1"/>
          </p:cNvSpPr>
          <p:nvPr/>
        </p:nvSpPr>
        <p:spPr bwMode="auto">
          <a:xfrm>
            <a:off x="2987675" y="2293938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Mochalov</a:t>
            </a:r>
            <a:endParaRPr lang="ru-RU">
              <a:latin typeface="Arial" charset="0"/>
            </a:endParaRPr>
          </a:p>
        </p:txBody>
      </p:sp>
      <p:sp>
        <p:nvSpPr>
          <p:cNvPr id="126414" name="Rectangle 462"/>
          <p:cNvSpPr>
            <a:spLocks noChangeArrowheads="1"/>
          </p:cNvSpPr>
          <p:nvPr/>
        </p:nvSpPr>
        <p:spPr bwMode="auto">
          <a:xfrm>
            <a:off x="2597150" y="2751138"/>
            <a:ext cx="153988" cy="1539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15" name="Line 463"/>
          <p:cNvSpPr>
            <a:spLocks noChangeShapeType="1"/>
          </p:cNvSpPr>
          <p:nvPr/>
        </p:nvSpPr>
        <p:spPr bwMode="auto">
          <a:xfrm>
            <a:off x="2598738" y="2752725"/>
            <a:ext cx="149225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16" name="Line 464"/>
          <p:cNvSpPr>
            <a:spLocks noChangeShapeType="1"/>
          </p:cNvSpPr>
          <p:nvPr/>
        </p:nvSpPr>
        <p:spPr bwMode="auto">
          <a:xfrm flipH="1">
            <a:off x="2598738" y="2752725"/>
            <a:ext cx="149225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17" name="Rectangle 465"/>
          <p:cNvSpPr>
            <a:spLocks noChangeArrowheads="1"/>
          </p:cNvSpPr>
          <p:nvPr/>
        </p:nvSpPr>
        <p:spPr bwMode="auto">
          <a:xfrm>
            <a:off x="2987675" y="2640013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Mochalov</a:t>
            </a:r>
            <a:endParaRPr lang="ru-RU">
              <a:latin typeface="Arial" charset="0"/>
            </a:endParaRPr>
          </a:p>
        </p:txBody>
      </p:sp>
      <p:sp>
        <p:nvSpPr>
          <p:cNvPr id="126418" name="Rectangle 466"/>
          <p:cNvSpPr>
            <a:spLocks noChangeArrowheads="1"/>
          </p:cNvSpPr>
          <p:nvPr/>
        </p:nvSpPr>
        <p:spPr bwMode="auto">
          <a:xfrm>
            <a:off x="2593975" y="3094038"/>
            <a:ext cx="158750" cy="158750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19" name="Rectangle 467"/>
          <p:cNvSpPr>
            <a:spLocks noChangeArrowheads="1"/>
          </p:cNvSpPr>
          <p:nvPr/>
        </p:nvSpPr>
        <p:spPr bwMode="auto">
          <a:xfrm>
            <a:off x="2987675" y="2986088"/>
            <a:ext cx="81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Trunin</a:t>
            </a:r>
            <a:endParaRPr lang="ru-RU">
              <a:latin typeface="Arial" charset="0"/>
            </a:endParaRPr>
          </a:p>
        </p:txBody>
      </p:sp>
      <p:sp>
        <p:nvSpPr>
          <p:cNvPr id="126420" name="Line 468"/>
          <p:cNvSpPr>
            <a:spLocks noChangeShapeType="1"/>
          </p:cNvSpPr>
          <p:nvPr/>
        </p:nvSpPr>
        <p:spPr bwMode="auto">
          <a:xfrm>
            <a:off x="2359025" y="3519488"/>
            <a:ext cx="203200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21" name="Line 469"/>
          <p:cNvSpPr>
            <a:spLocks noChangeShapeType="1"/>
          </p:cNvSpPr>
          <p:nvPr/>
        </p:nvSpPr>
        <p:spPr bwMode="auto">
          <a:xfrm>
            <a:off x="2786063" y="3519488"/>
            <a:ext cx="201612" cy="158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22" name="Oval 470"/>
          <p:cNvSpPr>
            <a:spLocks noChangeArrowheads="1"/>
          </p:cNvSpPr>
          <p:nvPr/>
        </p:nvSpPr>
        <p:spPr bwMode="auto">
          <a:xfrm>
            <a:off x="2625725" y="3471863"/>
            <a:ext cx="95250" cy="95250"/>
          </a:xfrm>
          <a:prstGeom prst="ellipse">
            <a:avLst/>
          </a:prstGeom>
          <a:solidFill>
            <a:srgbClr val="00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23" name="Rectangle 471"/>
          <p:cNvSpPr>
            <a:spLocks noChangeArrowheads="1"/>
          </p:cNvSpPr>
          <p:nvPr/>
        </p:nvSpPr>
        <p:spPr bwMode="auto">
          <a:xfrm>
            <a:off x="2987675" y="3332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REMC</a:t>
            </a:r>
            <a:endParaRPr lang="ru-RU">
              <a:latin typeface="Arial" charset="0"/>
            </a:endParaRPr>
          </a:p>
        </p:txBody>
      </p:sp>
      <p:sp>
        <p:nvSpPr>
          <p:cNvPr id="126424" name="Oval 472"/>
          <p:cNvSpPr>
            <a:spLocks noChangeArrowheads="1"/>
          </p:cNvSpPr>
          <p:nvPr/>
        </p:nvSpPr>
        <p:spPr bwMode="auto">
          <a:xfrm>
            <a:off x="2617788" y="3808413"/>
            <a:ext cx="111125" cy="11271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425" name="Rectangle 473"/>
          <p:cNvSpPr>
            <a:spLocks noChangeArrowheads="1"/>
          </p:cNvSpPr>
          <p:nvPr/>
        </p:nvSpPr>
        <p:spPr bwMode="auto">
          <a:xfrm>
            <a:off x="2987675" y="3678238"/>
            <a:ext cx="914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Times New Roman" charset="0"/>
              </a:rPr>
              <a:t> - DPIMC</a:t>
            </a:r>
            <a:endParaRPr lang="ru-RU">
              <a:latin typeface="Arial" charset="0"/>
            </a:endParaRPr>
          </a:p>
        </p:txBody>
      </p:sp>
      <p:sp>
        <p:nvSpPr>
          <p:cNvPr id="126426" name="Rectangle 474"/>
          <p:cNvSpPr>
            <a:spLocks noChangeArrowheads="1"/>
          </p:cNvSpPr>
          <p:nvPr/>
        </p:nvSpPr>
        <p:spPr bwMode="auto">
          <a:xfrm rot="16200000">
            <a:off x="1273970" y="3444081"/>
            <a:ext cx="239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100" i="1">
                <a:solidFill>
                  <a:srgbClr val="000000"/>
                </a:solidFill>
                <a:latin typeface="Times New Roman" charset="0"/>
              </a:rPr>
              <a:t>P</a:t>
            </a:r>
            <a:endParaRPr lang="ru-RU" sz="2800">
              <a:latin typeface="Arial" charset="0"/>
            </a:endParaRPr>
          </a:p>
        </p:txBody>
      </p:sp>
      <p:sp>
        <p:nvSpPr>
          <p:cNvPr id="126427" name="Rectangle 475"/>
          <p:cNvSpPr>
            <a:spLocks noChangeArrowheads="1"/>
          </p:cNvSpPr>
          <p:nvPr/>
        </p:nvSpPr>
        <p:spPr bwMode="auto">
          <a:xfrm rot="16200000">
            <a:off x="958057" y="2901156"/>
            <a:ext cx="8747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100">
                <a:solidFill>
                  <a:srgbClr val="000000"/>
                </a:solidFill>
                <a:latin typeface="Times New Roman" charset="0"/>
              </a:rPr>
              <a:t>, GPa</a:t>
            </a:r>
            <a:endParaRPr lang="ru-RU" sz="2800">
              <a:latin typeface="Arial" charset="0"/>
            </a:endParaRPr>
          </a:p>
        </p:txBody>
      </p:sp>
      <p:sp>
        <p:nvSpPr>
          <p:cNvPr id="126428" name="Rectangle 476"/>
          <p:cNvSpPr>
            <a:spLocks noChangeArrowheads="1"/>
          </p:cNvSpPr>
          <p:nvPr/>
        </p:nvSpPr>
        <p:spPr bwMode="auto">
          <a:xfrm rot="16200000">
            <a:off x="8647113" y="3584575"/>
            <a:ext cx="66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900">
                <a:solidFill>
                  <a:srgbClr val="000000"/>
                </a:solidFill>
                <a:latin typeface="Arial" charset="0"/>
              </a:rPr>
              <a:t> </a:t>
            </a:r>
            <a:endParaRPr lang="ru-RU" sz="2800">
              <a:latin typeface="Arial" charset="0"/>
            </a:endParaRPr>
          </a:p>
        </p:txBody>
      </p:sp>
      <p:sp>
        <p:nvSpPr>
          <p:cNvPr id="126429" name="Rectangle 477"/>
          <p:cNvSpPr>
            <a:spLocks noChangeArrowheads="1"/>
          </p:cNvSpPr>
          <p:nvPr/>
        </p:nvSpPr>
        <p:spPr bwMode="auto">
          <a:xfrm>
            <a:off x="7050088" y="5618163"/>
            <a:ext cx="2757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200" i="1" dirty="0" err="1" smtClean="0">
                <a:solidFill>
                  <a:srgbClr val="000000"/>
                </a:solidFill>
                <a:latin typeface="Symbol" charset="0"/>
              </a:rPr>
              <a:t>ρ</a:t>
            </a:r>
            <a:endParaRPr lang="ru-RU" sz="2800" dirty="0">
              <a:latin typeface="Arial" charset="0"/>
            </a:endParaRPr>
          </a:p>
        </p:txBody>
      </p:sp>
      <p:sp>
        <p:nvSpPr>
          <p:cNvPr id="126430" name="Rectangle 478"/>
          <p:cNvSpPr>
            <a:spLocks noChangeArrowheads="1"/>
          </p:cNvSpPr>
          <p:nvPr/>
        </p:nvSpPr>
        <p:spPr bwMode="auto">
          <a:xfrm>
            <a:off x="7234238" y="5634038"/>
            <a:ext cx="984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100">
                <a:solidFill>
                  <a:srgbClr val="000000"/>
                </a:solidFill>
                <a:latin typeface="Times New Roman" charset="0"/>
              </a:rPr>
              <a:t>, g/cm</a:t>
            </a:r>
            <a:endParaRPr lang="ru-RU" sz="2800">
              <a:latin typeface="Arial" charset="0"/>
            </a:endParaRPr>
          </a:p>
        </p:txBody>
      </p:sp>
      <p:sp>
        <p:nvSpPr>
          <p:cNvPr id="126431" name="Rectangle 479"/>
          <p:cNvSpPr>
            <a:spLocks noChangeArrowheads="1"/>
          </p:cNvSpPr>
          <p:nvPr/>
        </p:nvSpPr>
        <p:spPr bwMode="auto">
          <a:xfrm>
            <a:off x="8181975" y="556418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900">
                <a:solidFill>
                  <a:srgbClr val="000000"/>
                </a:solidFill>
                <a:latin typeface="Times New Roman" charset="0"/>
              </a:rPr>
              <a:t>3</a:t>
            </a:r>
            <a:endParaRPr lang="ru-RU" sz="2800">
              <a:latin typeface="Arial" charset="0"/>
            </a:endParaRPr>
          </a:p>
        </p:txBody>
      </p:sp>
      <p:sp>
        <p:nvSpPr>
          <p:cNvPr id="126433" name="Line 481"/>
          <p:cNvSpPr>
            <a:spLocks noChangeShapeType="1"/>
          </p:cNvSpPr>
          <p:nvPr/>
        </p:nvSpPr>
        <p:spPr bwMode="auto">
          <a:xfrm>
            <a:off x="2935288" y="5380038"/>
            <a:ext cx="635000" cy="4397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34" name="Text Box 482"/>
          <p:cNvSpPr txBox="1">
            <a:spLocks noChangeArrowheads="1"/>
          </p:cNvSpPr>
          <p:nvPr/>
        </p:nvSpPr>
        <p:spPr bwMode="auto">
          <a:xfrm>
            <a:off x="3292475" y="5786438"/>
            <a:ext cx="1222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0.1335 g/cm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3</a:t>
            </a:r>
            <a:endParaRPr lang="en-US" sz="1400">
              <a:solidFill>
                <a:schemeClr val="bg2"/>
              </a:solidFill>
              <a:latin typeface="Arial" charset="0"/>
            </a:endParaRPr>
          </a:p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1550 bar</a:t>
            </a:r>
            <a:endParaRPr lang="ru-RU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6435" name="Line 483"/>
          <p:cNvSpPr>
            <a:spLocks noChangeShapeType="1"/>
          </p:cNvSpPr>
          <p:nvPr/>
        </p:nvSpPr>
        <p:spPr bwMode="auto">
          <a:xfrm>
            <a:off x="3519488" y="5080000"/>
            <a:ext cx="487362" cy="3698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36" name="Text Box 484"/>
          <p:cNvSpPr txBox="1">
            <a:spLocks noChangeArrowheads="1"/>
          </p:cNvSpPr>
          <p:nvPr/>
        </p:nvSpPr>
        <p:spPr bwMode="auto">
          <a:xfrm>
            <a:off x="3960813" y="5281613"/>
            <a:ext cx="1123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0.153 g/cm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3</a:t>
            </a:r>
            <a:endParaRPr lang="en-US" sz="1400">
              <a:solidFill>
                <a:schemeClr val="bg2"/>
              </a:solidFill>
              <a:latin typeface="Arial" charset="0"/>
            </a:endParaRPr>
          </a:p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2000 bar</a:t>
            </a:r>
            <a:endParaRPr lang="ru-RU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6437" name="Line 485"/>
          <p:cNvSpPr>
            <a:spLocks noChangeShapeType="1"/>
          </p:cNvSpPr>
          <p:nvPr/>
        </p:nvSpPr>
        <p:spPr bwMode="auto">
          <a:xfrm>
            <a:off x="3929063" y="4943475"/>
            <a:ext cx="923925" cy="107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438" name="Text Box 486"/>
          <p:cNvSpPr txBox="1">
            <a:spLocks noChangeArrowheads="1"/>
          </p:cNvSpPr>
          <p:nvPr/>
        </p:nvSpPr>
        <p:spPr bwMode="auto">
          <a:xfrm>
            <a:off x="4887913" y="4864100"/>
            <a:ext cx="1123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0.171 g/cm</a:t>
            </a:r>
            <a:r>
              <a:rPr lang="en-US" sz="1400" baseline="30000">
                <a:solidFill>
                  <a:schemeClr val="bg2"/>
                </a:solidFill>
                <a:latin typeface="Arial" charset="0"/>
              </a:rPr>
              <a:t>3</a:t>
            </a:r>
            <a:endParaRPr lang="en-US" sz="1400">
              <a:solidFill>
                <a:schemeClr val="bg2"/>
              </a:solidFill>
              <a:latin typeface="Arial" charset="0"/>
            </a:endParaRPr>
          </a:p>
          <a:p>
            <a:pPr eaLnBrk="0" hangingPunct="0"/>
            <a:r>
              <a:rPr lang="en-US" sz="1400">
                <a:solidFill>
                  <a:schemeClr val="bg2"/>
                </a:solidFill>
                <a:latin typeface="Arial" charset="0"/>
              </a:rPr>
              <a:t>2720 bar</a:t>
            </a:r>
            <a:endParaRPr lang="ru-RU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6439" name="Text Box 487"/>
          <p:cNvSpPr txBox="1">
            <a:spLocks noChangeArrowheads="1"/>
          </p:cNvSpPr>
          <p:nvPr/>
        </p:nvSpPr>
        <p:spPr bwMode="auto">
          <a:xfrm>
            <a:off x="5979709" y="943395"/>
            <a:ext cx="23634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 err="1">
                <a:solidFill>
                  <a:srgbClr val="000090"/>
                </a:solidFill>
                <a:latin typeface="Arial" charset="0"/>
              </a:rPr>
              <a:t>Grishechkin</a:t>
            </a:r>
            <a:r>
              <a:rPr lang="en-US" sz="1400" dirty="0">
                <a:solidFill>
                  <a:srgbClr val="000090"/>
                </a:solidFill>
                <a:latin typeface="Arial" charset="0"/>
              </a:rPr>
              <a:t> et al. </a:t>
            </a:r>
            <a:r>
              <a:rPr lang="en-US" sz="1400" dirty="0" err="1">
                <a:solidFill>
                  <a:srgbClr val="000090"/>
                </a:solidFill>
                <a:latin typeface="Arial" charset="0"/>
              </a:rPr>
              <a:t>Pis</a:t>
            </a:r>
            <a:r>
              <a:rPr lang="ja-JP" altLang="en-US" sz="1400" dirty="0">
                <a:solidFill>
                  <a:srgbClr val="000090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0090"/>
                </a:solidFill>
                <a:latin typeface="Arial" charset="0"/>
              </a:rPr>
              <a:t>ma </a:t>
            </a:r>
          </a:p>
          <a:p>
            <a:pPr eaLnBrk="0" hangingPunct="0"/>
            <a:r>
              <a:rPr lang="en-US" sz="1400" dirty="0">
                <a:solidFill>
                  <a:srgbClr val="000090"/>
                </a:solidFill>
                <a:latin typeface="Arial" charset="0"/>
              </a:rPr>
              <a:t>v </a:t>
            </a:r>
            <a:r>
              <a:rPr lang="en-US" sz="1400" dirty="0" err="1">
                <a:solidFill>
                  <a:srgbClr val="000090"/>
                </a:solidFill>
                <a:latin typeface="Arial" charset="0"/>
              </a:rPr>
              <a:t>ZhETF</a:t>
            </a:r>
            <a:r>
              <a:rPr lang="en-US" sz="1400" dirty="0">
                <a:solidFill>
                  <a:srgbClr val="000090"/>
                </a:solidFill>
                <a:latin typeface="Arial" charset="0"/>
              </a:rPr>
              <a:t>. 2004. V.80. P.452</a:t>
            </a:r>
          </a:p>
          <a:p>
            <a:pPr eaLnBrk="0" hangingPunct="0"/>
            <a:r>
              <a:rPr lang="en-US" sz="1400" b="1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en-US" sz="1400" b="1" dirty="0" err="1">
                <a:solidFill>
                  <a:srgbClr val="000090"/>
                </a:solidFill>
                <a:latin typeface="Arial" charset="0"/>
              </a:rPr>
              <a:t>hemishpere</a:t>
            </a:r>
            <a:r>
              <a:rPr lang="en-US" sz="1400" b="1" dirty="0">
                <a:solidFill>
                  <a:srgbClr val="000090"/>
                </a:solidFill>
                <a:latin typeface="Arial" charset="0"/>
              </a:rPr>
              <a:t>)</a:t>
            </a:r>
            <a:endParaRPr lang="ru-RU" sz="1400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477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2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67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HYDROGEN, PIMC</a:t>
            </a:r>
            <a:r>
              <a:rPr lang="ru-RU" sz="3200" b="1" dirty="0" smtClean="0">
                <a:solidFill>
                  <a:srgbClr val="000090"/>
                </a:solidFill>
              </a:rPr>
              <a:t>-</a:t>
            </a:r>
            <a:r>
              <a:rPr lang="ru-RU" sz="3200" b="1" dirty="0">
                <a:solidFill>
                  <a:srgbClr val="000090"/>
                </a:solidFill>
              </a:rPr>
              <a:t>SIMULATION, </a:t>
            </a:r>
            <a:r>
              <a:rPr lang="ru-RU" sz="3200" b="1" i="1" dirty="0" err="1">
                <a:solidFill>
                  <a:srgbClr val="000090"/>
                </a:solidFill>
              </a:rPr>
              <a:t>T</a:t>
            </a:r>
            <a:r>
              <a:rPr lang="ru-RU" sz="3200" b="1" dirty="0">
                <a:solidFill>
                  <a:srgbClr val="000090"/>
                </a:solidFill>
              </a:rPr>
              <a:t> = 10000 </a:t>
            </a:r>
            <a:r>
              <a:rPr lang="ru-RU" sz="3200" b="1" dirty="0" err="1">
                <a:solidFill>
                  <a:srgbClr val="000090"/>
                </a:solidFill>
              </a:rPr>
              <a:t>K</a:t>
            </a:r>
            <a:endParaRPr lang="ru-RU" b="1" baseline="30000" dirty="0">
              <a:solidFill>
                <a:srgbClr val="000090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919413" y="565150"/>
            <a:ext cx="3290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 =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 i="1" baseline="-25000">
                <a:solidFill>
                  <a:schemeClr val="tx2"/>
                </a:solidFill>
              </a:rPr>
              <a:t>i</a:t>
            </a:r>
            <a:r>
              <a:rPr lang="en-US">
                <a:solidFill>
                  <a:schemeClr val="tx2"/>
                </a:solidFill>
              </a:rPr>
              <a:t> = 56, </a:t>
            </a:r>
            <a:r>
              <a:rPr lang="en-US" i="1">
                <a:solidFill>
                  <a:schemeClr val="tx2"/>
                </a:solidFill>
              </a:rPr>
              <a:t>n</a:t>
            </a:r>
            <a:r>
              <a:rPr lang="en-US">
                <a:solidFill>
                  <a:schemeClr val="tx2"/>
                </a:solidFill>
              </a:rPr>
              <a:t> = 20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654550" y="4678363"/>
            <a:ext cx="28432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n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 = </a:t>
            </a:r>
            <a:r>
              <a:rPr lang="ru-RU" sz="2400" b="1" dirty="0">
                <a:solidFill>
                  <a:srgbClr val="000090"/>
                </a:solidFill>
              </a:rPr>
              <a:t>10</a:t>
            </a:r>
            <a:r>
              <a:rPr lang="ru-RU" sz="2400" b="1" baseline="30000" dirty="0">
                <a:solidFill>
                  <a:srgbClr val="000090"/>
                </a:solidFill>
              </a:rPr>
              <a:t>23 </a:t>
            </a:r>
            <a:r>
              <a:rPr lang="ru-RU" sz="2400" b="1" dirty="0">
                <a:solidFill>
                  <a:srgbClr val="000090"/>
                </a:solidFill>
              </a:rPr>
              <a:t>cm</a:t>
            </a:r>
            <a:r>
              <a:rPr lang="ru-RU" sz="2400" b="1" baseline="30000" dirty="0">
                <a:solidFill>
                  <a:srgbClr val="000090"/>
                </a:solidFill>
              </a:rPr>
              <a:t>-3</a:t>
            </a:r>
            <a:endParaRPr lang="ru-RU" sz="2400" b="1" i="1" dirty="0">
              <a:solidFill>
                <a:srgbClr val="000090"/>
              </a:solidFill>
              <a:sym typeface="Symbol" charset="0"/>
            </a:endParaRPr>
          </a:p>
          <a:p>
            <a:r>
              <a:rPr lang="ru-RU" sz="2400" b="1" i="1" dirty="0" err="1" smtClean="0">
                <a:solidFill>
                  <a:srgbClr val="000090"/>
                </a:solidFill>
                <a:sym typeface="Symbol" charset="0"/>
              </a:rPr>
              <a:t>ρ</a:t>
            </a:r>
            <a:r>
              <a:rPr lang="ru-RU" sz="2400" b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= 0.167 </a:t>
            </a:r>
            <a:r>
              <a:rPr lang="ru-RU" sz="2400" b="1" dirty="0" err="1">
                <a:solidFill>
                  <a:srgbClr val="000090"/>
                </a:solidFill>
              </a:rPr>
              <a:t>g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/</a:t>
            </a:r>
            <a:r>
              <a:rPr lang="ru-RU" sz="2400" b="1" dirty="0">
                <a:solidFill>
                  <a:srgbClr val="000090"/>
                </a:solidFill>
              </a:rPr>
              <a:t>cm</a:t>
            </a:r>
            <a:r>
              <a:rPr lang="ru-RU" sz="2400" b="1" baseline="30000" dirty="0">
                <a:solidFill>
                  <a:srgbClr val="000090"/>
                </a:solidFill>
              </a:rPr>
              <a:t>3</a:t>
            </a:r>
          </a:p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Γ</a:t>
            </a:r>
            <a:r>
              <a:rPr lang="ru-RU" sz="2400" b="1" dirty="0" smtClean="0">
                <a:solidFill>
                  <a:srgbClr val="000090"/>
                </a:solidFill>
              </a:rPr>
              <a:t> </a:t>
            </a:r>
            <a:r>
              <a:rPr lang="ru-RU" sz="2400" b="1" dirty="0">
                <a:solidFill>
                  <a:srgbClr val="000090"/>
                </a:solidFill>
              </a:rPr>
              <a:t>= 12.5</a:t>
            </a:r>
            <a:endParaRPr lang="ru-RU" sz="2400" b="1" baseline="30000" dirty="0">
              <a:solidFill>
                <a:srgbClr val="000090"/>
              </a:solidFill>
            </a:endParaRPr>
          </a:p>
          <a:p>
            <a:r>
              <a:rPr lang="ru-RU" sz="2400" b="1" i="1" dirty="0" smtClean="0">
                <a:solidFill>
                  <a:srgbClr val="000090"/>
                </a:solidFill>
              </a:rPr>
              <a:t>n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λ</a:t>
            </a:r>
            <a:r>
              <a:rPr lang="ru-RU" sz="2400" b="1" i="1" baseline="30000" dirty="0" smtClean="0">
                <a:solidFill>
                  <a:srgbClr val="000090"/>
                </a:solidFill>
                <a:sym typeface="Symbol" charset="0"/>
              </a:rPr>
              <a:t>3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=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41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4675188"/>
            <a:ext cx="2959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n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 = </a:t>
            </a:r>
            <a:r>
              <a:rPr lang="ru-RU" sz="2400" b="1" dirty="0" smtClean="0">
                <a:solidFill>
                  <a:srgbClr val="000090"/>
                </a:solidFill>
              </a:rPr>
              <a:t>3</a:t>
            </a:r>
            <a:r>
              <a:rPr lang="en-US" sz="2400" b="1" dirty="0" smtClean="0">
                <a:solidFill>
                  <a:srgbClr val="000090"/>
                </a:solidFill>
                <a:sym typeface="Symbol" charset="0"/>
              </a:rPr>
              <a:t>x</a:t>
            </a:r>
            <a:r>
              <a:rPr lang="ru-RU" sz="2400" b="1" dirty="0" smtClean="0">
                <a:solidFill>
                  <a:srgbClr val="000090"/>
                </a:solidFill>
              </a:rPr>
              <a:t>10</a:t>
            </a:r>
            <a:r>
              <a:rPr lang="ru-RU" sz="2400" b="1" baseline="30000" dirty="0" smtClean="0">
                <a:solidFill>
                  <a:srgbClr val="000090"/>
                </a:solidFill>
              </a:rPr>
              <a:t>22 </a:t>
            </a:r>
            <a:r>
              <a:rPr lang="ru-RU" sz="2400" b="1" dirty="0">
                <a:solidFill>
                  <a:srgbClr val="000090"/>
                </a:solidFill>
              </a:rPr>
              <a:t>cm</a:t>
            </a:r>
            <a:r>
              <a:rPr lang="ru-RU" sz="2400" b="1" baseline="30000" dirty="0">
                <a:solidFill>
                  <a:srgbClr val="000090"/>
                </a:solidFill>
              </a:rPr>
              <a:t>-3</a:t>
            </a:r>
            <a:endParaRPr lang="ru-RU" sz="2400" b="1" i="1" dirty="0">
              <a:solidFill>
                <a:srgbClr val="000090"/>
              </a:solidFill>
              <a:sym typeface="Symbol" charset="0"/>
            </a:endParaRPr>
          </a:p>
          <a:p>
            <a:r>
              <a:rPr lang="ru-RU" sz="2400" b="1" i="1" dirty="0" err="1" smtClean="0">
                <a:solidFill>
                  <a:srgbClr val="000090"/>
                </a:solidFill>
                <a:sym typeface="Symbol" charset="0"/>
              </a:rPr>
              <a:t>ρ</a:t>
            </a:r>
            <a:r>
              <a:rPr lang="ru-RU" sz="2400" b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= 0.05 </a:t>
            </a:r>
            <a:r>
              <a:rPr lang="ru-RU" sz="2400" b="1" dirty="0" err="1">
                <a:solidFill>
                  <a:srgbClr val="000090"/>
                </a:solidFill>
              </a:rPr>
              <a:t>g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/</a:t>
            </a:r>
            <a:r>
              <a:rPr lang="ru-RU" sz="2400" b="1" dirty="0">
                <a:solidFill>
                  <a:srgbClr val="000090"/>
                </a:solidFill>
              </a:rPr>
              <a:t>cm</a:t>
            </a:r>
            <a:r>
              <a:rPr lang="ru-RU" sz="2400" b="1" baseline="30000" dirty="0">
                <a:solidFill>
                  <a:srgbClr val="000090"/>
                </a:solidFill>
              </a:rPr>
              <a:t>3</a:t>
            </a:r>
          </a:p>
          <a:p>
            <a:r>
              <a:rPr lang="ru-RU" sz="2400" b="1" i="1" dirty="0" err="1" smtClean="0">
                <a:solidFill>
                  <a:srgbClr val="000090"/>
                </a:solidFill>
                <a:sym typeface="Symbol" charset="0"/>
              </a:rPr>
              <a:t>Γ</a:t>
            </a:r>
            <a:r>
              <a:rPr lang="ru-RU" sz="2400" b="1" dirty="0" smtClean="0">
                <a:solidFill>
                  <a:srgbClr val="000090"/>
                </a:solidFill>
              </a:rPr>
              <a:t> </a:t>
            </a:r>
            <a:r>
              <a:rPr lang="ru-RU" sz="2400" b="1" dirty="0">
                <a:solidFill>
                  <a:srgbClr val="000090"/>
                </a:solidFill>
              </a:rPr>
              <a:t>= 8. 4</a:t>
            </a:r>
            <a:endParaRPr lang="ru-RU" sz="2400" b="1" baseline="30000" dirty="0">
              <a:solidFill>
                <a:srgbClr val="000090"/>
              </a:solidFill>
            </a:endParaRPr>
          </a:p>
          <a:p>
            <a:r>
              <a:rPr lang="ru-RU" sz="2400" b="1" i="1" dirty="0" smtClean="0">
                <a:solidFill>
                  <a:srgbClr val="000090"/>
                </a:solidFill>
              </a:rPr>
              <a:t>n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λ</a:t>
            </a:r>
            <a:r>
              <a:rPr lang="ru-RU" sz="2400" b="1" i="1" baseline="30000" dirty="0" smtClean="0">
                <a:solidFill>
                  <a:srgbClr val="000090"/>
                </a:solidFill>
                <a:sym typeface="Symbol" charset="0"/>
              </a:rPr>
              <a:t>3</a:t>
            </a:r>
            <a:r>
              <a:rPr lang="ru-RU" sz="2400" b="1" i="1" dirty="0" smtClean="0">
                <a:solidFill>
                  <a:srgbClr val="000090"/>
                </a:solidFill>
                <a:sym typeface="Symbol" charset="0"/>
              </a:rPr>
              <a:t> 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= </a:t>
            </a:r>
            <a:r>
              <a:rPr lang="ru-RU" sz="2400" b="1" dirty="0">
                <a:solidFill>
                  <a:srgbClr val="000090"/>
                </a:solidFill>
                <a:sym typeface="Symbol" charset="0"/>
              </a:rPr>
              <a:t>12.4</a:t>
            </a:r>
            <a:endParaRPr lang="ru-RU" sz="2400" b="1" baseline="30000" dirty="0">
              <a:solidFill>
                <a:srgbClr val="000090"/>
              </a:solidFill>
              <a:sym typeface="Symbol" charset="0"/>
            </a:endParaRP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2209800" y="5668963"/>
            <a:ext cx="2281238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7173913" y="4767263"/>
            <a:ext cx="1947862" cy="2090737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02410" name="Oval 10"/>
          <p:cNvSpPr>
            <a:spLocks noChangeAspect="1" noChangeArrowheads="1"/>
          </p:cNvSpPr>
          <p:nvPr/>
        </p:nvSpPr>
        <p:spPr bwMode="auto">
          <a:xfrm>
            <a:off x="7321550" y="5113338"/>
            <a:ext cx="198438" cy="198437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554913" y="495776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ru-RU" sz="2400" dirty="0" err="1">
                <a:solidFill>
                  <a:schemeClr val="bg1"/>
                </a:solidFill>
              </a:rPr>
              <a:t>proton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7534275" y="545623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 electron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7575550" y="606583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 electron</a:t>
            </a: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V="1">
            <a:off x="9037638" y="553402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V="1">
            <a:off x="9037638" y="61658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7278688" y="5503863"/>
            <a:ext cx="263525" cy="333375"/>
            <a:chOff x="4273" y="1378"/>
            <a:chExt cx="166" cy="210"/>
          </a:xfrm>
        </p:grpSpPr>
        <p:sp>
          <p:nvSpPr>
            <p:cNvPr id="102417" name="Oval 17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8" name="Oval 18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19" name="Oval 19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0" name="Oval 20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1" name="Oval 21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2" name="Oval 22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423" name="Group 23"/>
          <p:cNvGrpSpPr>
            <a:grpSpLocks/>
          </p:cNvGrpSpPr>
          <p:nvPr/>
        </p:nvGrpSpPr>
        <p:grpSpPr bwMode="auto">
          <a:xfrm>
            <a:off x="7318375" y="6156325"/>
            <a:ext cx="263525" cy="333375"/>
            <a:chOff x="4273" y="1378"/>
            <a:chExt cx="166" cy="210"/>
          </a:xfrm>
        </p:grpSpPr>
        <p:sp>
          <p:nvSpPr>
            <p:cNvPr id="102424" name="Oval 24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5" name="Oval 25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6" name="Oval 26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7" name="Oval 27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8" name="Oval 28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29" name="Oval 29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430" name="t10n3e22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16025"/>
            <a:ext cx="4513262" cy="3386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1" name="t10n1e23-3fps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12850"/>
            <a:ext cx="4513263" cy="3386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emblem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3" fill="hold"/>
                                        <p:tgtEl>
                                          <p:spTgt spid="102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333" fill="hold"/>
                                        <p:tgtEl>
                                          <p:spTgt spid="102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0243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2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0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243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2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Coupling and Degeneracy in Plasma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75680"/>
            <a:ext cx="8229600" cy="4525963"/>
          </a:xfrm>
        </p:spPr>
        <p:txBody>
          <a:bodyPr/>
          <a:lstStyle/>
          <a:p>
            <a:r>
              <a:rPr lang="en-US" dirty="0" smtClean="0"/>
              <a:t>Coupling parameter: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Degeneracy parameter</a:t>
            </a:r>
          </a:p>
          <a:p>
            <a:pPr lvl="1"/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821"/>
              </p:ext>
            </p:extLst>
          </p:nvPr>
        </p:nvGraphicFramePr>
        <p:xfrm>
          <a:off x="1789578" y="1989583"/>
          <a:ext cx="233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8" name="Equation" r:id="rId3" imgW="1168400" imgH="457200" progId="Equation.DSMT4">
                  <p:embed/>
                </p:oleObj>
              </mc:Choice>
              <mc:Fallback>
                <p:oleObj name="Equation" r:id="rId3" imgW="116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9578" y="1989583"/>
                        <a:ext cx="2336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0960" y="2243394"/>
            <a:ext cx="2899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(for electronic subsystem)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32826"/>
              </p:ext>
            </p:extLst>
          </p:nvPr>
        </p:nvGraphicFramePr>
        <p:xfrm>
          <a:off x="1789578" y="3871998"/>
          <a:ext cx="223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9" name="Equation" r:id="rId5" imgW="1117600" imgH="457200" progId="Equation.DSMT4">
                  <p:embed/>
                </p:oleObj>
              </mc:Choice>
              <mc:Fallback>
                <p:oleObj name="Equation" r:id="rId5" imgW="1117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9578" y="3871998"/>
                        <a:ext cx="2235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57061"/>
              </p:ext>
            </p:extLst>
          </p:nvPr>
        </p:nvGraphicFramePr>
        <p:xfrm>
          <a:off x="1842796" y="2996271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0" name="Equation" r:id="rId7" imgW="393700" imgH="152400" progId="Equation.DSMT4">
                  <p:embed/>
                </p:oleObj>
              </mc:Choice>
              <mc:Fallback>
                <p:oleObj name="Equation" r:id="rId7" imgW="393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2796" y="2996271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29016" y="2945297"/>
            <a:ext cx="200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 Strong coupling</a:t>
            </a:r>
            <a:endParaRPr lang="ru-RU" sz="20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40915"/>
              </p:ext>
            </p:extLst>
          </p:nvPr>
        </p:nvGraphicFramePr>
        <p:xfrm>
          <a:off x="1842796" y="4857176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1" name="Equation" r:id="rId9" imgW="571500" imgH="228600" progId="Equation.DSMT4">
                  <p:embed/>
                </p:oleObj>
              </mc:Choice>
              <mc:Fallback>
                <p:oleObj name="Equation" r:id="rId9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2796" y="4857176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6551" y="4914266"/>
            <a:ext cx="233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 Strong degeneracy</a:t>
            </a:r>
            <a:endParaRPr lang="ru-RU" sz="20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6" name="Picture 5" descr="emblema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15614"/>
              </p:ext>
            </p:extLst>
          </p:nvPr>
        </p:nvGraphicFramePr>
        <p:xfrm>
          <a:off x="1055396" y="5821363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2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5396" y="5821363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58854"/>
              </p:ext>
            </p:extLst>
          </p:nvPr>
        </p:nvGraphicFramePr>
        <p:xfrm>
          <a:off x="1067608" y="6126163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3" name="Equation" r:id="rId13" imgW="571500" imgH="228600" progId="Equation.DSMT4">
                  <p:embed/>
                </p:oleObj>
              </mc:Choice>
              <mc:Fallback>
                <p:oleObj name="Equation" r:id="rId13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7608" y="6126163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88952" y="5772220"/>
            <a:ext cx="560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Strongly coupled degenerate </a:t>
            </a:r>
            <a:r>
              <a:rPr lang="en-US" sz="2000" dirty="0" smtClean="0"/>
              <a:t>non-relativistic plasma</a:t>
            </a:r>
            <a:endParaRPr lang="en-US" sz="2000" dirty="0"/>
          </a:p>
          <a:p>
            <a:r>
              <a:rPr lang="en-US" sz="2000" dirty="0" smtClean="0"/>
              <a:t>(warm dense matter)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4772" y="5941497"/>
            <a:ext cx="263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671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0" y="4924425"/>
            <a:ext cx="406876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chemeClr val="tx2"/>
                </a:solidFill>
              </a:rPr>
              <a:t>T</a:t>
            </a:r>
            <a:r>
              <a:rPr lang="ru-RU" sz="2400" b="1" dirty="0">
                <a:solidFill>
                  <a:schemeClr val="tx2"/>
                </a:solidFill>
              </a:rPr>
              <a:t> = 10000 </a:t>
            </a:r>
            <a:r>
              <a:rPr lang="ru-RU" sz="2400" b="1" dirty="0" err="1">
                <a:solidFill>
                  <a:schemeClr val="tx2"/>
                </a:solidFill>
              </a:rPr>
              <a:t>K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</a:p>
          <a:p>
            <a:r>
              <a:rPr lang="ru-RU" sz="2400" b="1" i="1" dirty="0" err="1">
                <a:solidFill>
                  <a:schemeClr val="tx2"/>
                </a:solidFill>
              </a:rPr>
              <a:t>n</a:t>
            </a:r>
            <a:r>
              <a:rPr lang="ru-RU" sz="2400" b="1" dirty="0">
                <a:solidFill>
                  <a:schemeClr val="tx2"/>
                </a:solidFill>
              </a:rPr>
              <a:t> = </a:t>
            </a:r>
            <a:r>
              <a:rPr lang="ru-RU" sz="2400" b="1" dirty="0" smtClean="0">
                <a:solidFill>
                  <a:schemeClr val="tx2"/>
                </a:solidFill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sym typeface="Symbol" charset="0"/>
              </a:rPr>
              <a:t>x</a:t>
            </a:r>
            <a:r>
              <a:rPr lang="ru-RU" sz="2400" b="1" dirty="0" smtClean="0">
                <a:solidFill>
                  <a:schemeClr val="tx2"/>
                </a:solidFill>
              </a:rPr>
              <a:t>10</a:t>
            </a:r>
            <a:r>
              <a:rPr lang="ru-RU" sz="2400" b="1" baseline="30000" dirty="0" smtClean="0">
                <a:solidFill>
                  <a:schemeClr val="tx2"/>
                </a:solidFill>
              </a:rPr>
              <a:t>25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cm</a:t>
            </a:r>
            <a:r>
              <a:rPr lang="ru-RU" sz="2400" b="1" baseline="30000" dirty="0">
                <a:solidFill>
                  <a:schemeClr val="tx2"/>
                </a:solidFill>
              </a:rPr>
              <a:t>-3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</a:p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ρ</a:t>
            </a:r>
            <a:r>
              <a:rPr lang="ru-RU" sz="2400" b="1" dirty="0" smtClean="0">
                <a:solidFill>
                  <a:schemeClr val="tx2"/>
                </a:solidFill>
                <a:sym typeface="Symbol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sym typeface="Symbol" charset="0"/>
              </a:rPr>
              <a:t>= 50.2 </a:t>
            </a:r>
            <a:r>
              <a:rPr lang="ru-RU" sz="2400" b="1" dirty="0" err="1">
                <a:solidFill>
                  <a:schemeClr val="tx2"/>
                </a:solidFill>
              </a:rPr>
              <a:t>g</a:t>
            </a:r>
            <a:r>
              <a:rPr lang="ru-RU" sz="2400" b="1" dirty="0">
                <a:solidFill>
                  <a:schemeClr val="tx2"/>
                </a:solidFill>
                <a:sym typeface="Symbol" charset="0"/>
              </a:rPr>
              <a:t>/</a:t>
            </a:r>
            <a:r>
              <a:rPr lang="ru-RU" sz="2400" b="1" dirty="0">
                <a:solidFill>
                  <a:schemeClr val="tx2"/>
                </a:solidFill>
              </a:rPr>
              <a:t>cm</a:t>
            </a:r>
            <a:r>
              <a:rPr lang="ru-RU" sz="2400" b="1" baseline="30000" dirty="0">
                <a:solidFill>
                  <a:schemeClr val="tx2"/>
                </a:solidFill>
              </a:rPr>
              <a:t>3</a:t>
            </a:r>
          </a:p>
          <a:p>
            <a:r>
              <a:rPr lang="ru-RU" sz="2400" b="1" i="1" dirty="0" err="1">
                <a:solidFill>
                  <a:srgbClr val="000090"/>
                </a:solidFill>
                <a:sym typeface="Symbol" charset="0"/>
              </a:rPr>
              <a:t>Γ</a:t>
            </a:r>
            <a:r>
              <a:rPr lang="ru-RU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>
                <a:solidFill>
                  <a:schemeClr val="hlink"/>
                </a:solidFill>
              </a:rPr>
              <a:t>= 84</a:t>
            </a:r>
            <a:endParaRPr lang="ru-RU" sz="2400" b="1" baseline="30000" dirty="0">
              <a:solidFill>
                <a:schemeClr val="hlink"/>
              </a:solidFill>
            </a:endParaRPr>
          </a:p>
          <a:p>
            <a:r>
              <a:rPr lang="ru-RU" sz="2400" b="1" i="1" dirty="0" smtClean="0">
                <a:solidFill>
                  <a:schemeClr val="hlink"/>
                </a:solidFill>
              </a:rPr>
              <a:t>n</a:t>
            </a:r>
            <a:r>
              <a:rPr lang="ru-RU" sz="2400" b="1" i="1" dirty="0">
                <a:solidFill>
                  <a:srgbClr val="000090"/>
                </a:solidFill>
                <a:sym typeface="Symbol" charset="0"/>
              </a:rPr>
              <a:t>λ</a:t>
            </a:r>
            <a:r>
              <a:rPr lang="ru-RU" sz="2400" b="1" i="1" baseline="30000" dirty="0" smtClean="0">
                <a:solidFill>
                  <a:schemeClr val="hlink"/>
                </a:solidFill>
                <a:sym typeface="Symbol" charset="0"/>
              </a:rPr>
              <a:t>3</a:t>
            </a:r>
            <a:r>
              <a:rPr lang="ru-RU" sz="2400" b="1" i="1" dirty="0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ru-RU" sz="2400" b="1" i="1" dirty="0">
                <a:solidFill>
                  <a:schemeClr val="hlink"/>
                </a:solidFill>
                <a:sym typeface="Symbol" charset="0"/>
              </a:rPr>
              <a:t>= </a:t>
            </a:r>
            <a:r>
              <a:rPr lang="ru-RU" sz="2400" b="1" dirty="0">
                <a:solidFill>
                  <a:schemeClr val="hlink"/>
                </a:solidFill>
                <a:sym typeface="Symbol" charset="0"/>
              </a:rPr>
              <a:t>12400</a:t>
            </a:r>
            <a:endParaRPr lang="ru-RU" sz="2400" b="1" baseline="30000" dirty="0">
              <a:solidFill>
                <a:schemeClr val="hlink"/>
              </a:solidFill>
              <a:sym typeface="Symbol" charset="0"/>
            </a:endParaRPr>
          </a:p>
          <a:p>
            <a:endParaRPr lang="ru-RU" sz="2400" b="1" baseline="30000" dirty="0">
              <a:solidFill>
                <a:schemeClr val="tx2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9144000" cy="61753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90"/>
                </a:solidFill>
              </a:rPr>
              <a:t>                    PI</a:t>
            </a:r>
            <a:r>
              <a:rPr lang="ru-RU" sz="3200" b="1" dirty="0">
                <a:solidFill>
                  <a:srgbClr val="000090"/>
                </a:solidFill>
              </a:rPr>
              <a:t>MC SIMULATION 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935288" y="692150"/>
            <a:ext cx="26273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i="1">
                <a:solidFill>
                  <a:schemeClr val="tx2"/>
                </a:solidFill>
              </a:rPr>
              <a:t>N</a:t>
            </a:r>
            <a:r>
              <a:rPr lang="en-US" sz="2200" i="1" baseline="-25000">
                <a:solidFill>
                  <a:schemeClr val="tx2"/>
                </a:solidFill>
              </a:rPr>
              <a:t>e</a:t>
            </a:r>
            <a:r>
              <a:rPr lang="en-US" sz="2200">
                <a:solidFill>
                  <a:schemeClr val="tx2"/>
                </a:solidFill>
              </a:rPr>
              <a:t> = </a:t>
            </a:r>
            <a:r>
              <a:rPr lang="en-US" sz="2200" i="1">
                <a:solidFill>
                  <a:schemeClr val="tx2"/>
                </a:solidFill>
              </a:rPr>
              <a:t>N</a:t>
            </a:r>
            <a:r>
              <a:rPr lang="en-US" sz="2200" i="1" baseline="-25000">
                <a:solidFill>
                  <a:schemeClr val="tx2"/>
                </a:solidFill>
              </a:rPr>
              <a:t>i</a:t>
            </a:r>
            <a:r>
              <a:rPr lang="en-US" sz="2200">
                <a:solidFill>
                  <a:schemeClr val="tx2"/>
                </a:solidFill>
              </a:rPr>
              <a:t> = 56, </a:t>
            </a:r>
            <a:r>
              <a:rPr lang="en-US" sz="2200" i="1">
                <a:solidFill>
                  <a:schemeClr val="tx2"/>
                </a:solidFill>
              </a:rPr>
              <a:t>n</a:t>
            </a:r>
            <a:r>
              <a:rPr lang="en-US" sz="2200">
                <a:solidFill>
                  <a:schemeClr val="tx2"/>
                </a:solidFill>
              </a:rPr>
              <a:t> = 20</a:t>
            </a:r>
            <a:endParaRPr lang="ru-RU" sz="2200">
              <a:solidFill>
                <a:schemeClr val="tx2"/>
              </a:solidFill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3173413" y="1014413"/>
            <a:ext cx="2222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200">
                <a:solidFill>
                  <a:schemeClr val="tx2"/>
                </a:solidFill>
              </a:rPr>
              <a:t>protons ordering</a:t>
            </a:r>
          </a:p>
        </p:txBody>
      </p:sp>
      <p:pic>
        <p:nvPicPr>
          <p:cNvPr id="164892" name="t10n3e25-3fps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24000"/>
            <a:ext cx="4508500" cy="338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93" name="Rectangle 29"/>
          <p:cNvSpPr>
            <a:spLocks noChangeArrowheads="1"/>
          </p:cNvSpPr>
          <p:nvPr/>
        </p:nvSpPr>
        <p:spPr bwMode="auto">
          <a:xfrm>
            <a:off x="5114925" y="2273300"/>
            <a:ext cx="3733800" cy="375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>
            <a:off x="5102225" y="3060700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>
            <a:off x="5122863" y="3806825"/>
            <a:ext cx="122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>
            <a:off x="5118100" y="4570413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97" name="Line 33"/>
          <p:cNvSpPr>
            <a:spLocks noChangeShapeType="1"/>
          </p:cNvSpPr>
          <p:nvPr/>
        </p:nvSpPr>
        <p:spPr bwMode="auto">
          <a:xfrm>
            <a:off x="5102225" y="5332413"/>
            <a:ext cx="122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 flipV="1">
            <a:off x="6291263" y="5910263"/>
            <a:ext cx="0" cy="122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 flipV="1">
            <a:off x="7540625" y="5895975"/>
            <a:ext cx="0" cy="12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>
            <a:off x="4754563" y="51038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en-US"/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>
            <a:off x="4770438" y="43259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  <a:endParaRPr lang="en-US"/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>
            <a:off x="4754563" y="35941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3</a:t>
            </a:r>
            <a:endParaRPr lang="en-US"/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4770438" y="28479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4</a:t>
            </a:r>
            <a:endParaRPr lang="en-US"/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4770438" y="21304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5</a:t>
            </a:r>
            <a:endParaRPr lang="en-US"/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>
            <a:off x="6003925" y="60182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0.1</a:t>
            </a:r>
            <a:endParaRPr lang="en-US"/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>
            <a:off x="7270750" y="6034088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0.2</a:t>
            </a:r>
            <a:endParaRPr lang="en-US"/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>
            <a:off x="4800600" y="60023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0</a:t>
            </a:r>
            <a:endParaRPr lang="en-US"/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>
            <a:off x="8350250" y="6046788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r/a</a:t>
            </a:r>
            <a:r>
              <a:rPr lang="en-US" b="1" i="1" baseline="-25000"/>
              <a:t>B</a:t>
            </a:r>
            <a:endParaRPr lang="en-US"/>
          </a:p>
        </p:txBody>
      </p:sp>
      <p:sp>
        <p:nvSpPr>
          <p:cNvPr id="164909" name="Freeform 45"/>
          <p:cNvSpPr>
            <a:spLocks/>
          </p:cNvSpPr>
          <p:nvPr/>
        </p:nvSpPr>
        <p:spPr bwMode="auto">
          <a:xfrm>
            <a:off x="5118100" y="3665538"/>
            <a:ext cx="3835400" cy="1692275"/>
          </a:xfrm>
          <a:custGeom>
            <a:avLst/>
            <a:gdLst>
              <a:gd name="T0" fmla="*/ 0 w 2416"/>
              <a:gd name="T1" fmla="*/ 65 h 1066"/>
              <a:gd name="T2" fmla="*/ 38 w 2416"/>
              <a:gd name="T3" fmla="*/ 190 h 1066"/>
              <a:gd name="T4" fmla="*/ 67 w 2416"/>
              <a:gd name="T5" fmla="*/ 8 h 1066"/>
              <a:gd name="T6" fmla="*/ 105 w 2416"/>
              <a:gd name="T7" fmla="*/ 238 h 1066"/>
              <a:gd name="T8" fmla="*/ 144 w 2416"/>
              <a:gd name="T9" fmla="*/ 248 h 1066"/>
              <a:gd name="T10" fmla="*/ 172 w 2416"/>
              <a:gd name="T11" fmla="*/ 142 h 1066"/>
              <a:gd name="T12" fmla="*/ 220 w 2416"/>
              <a:gd name="T13" fmla="*/ 286 h 1066"/>
              <a:gd name="T14" fmla="*/ 297 w 2416"/>
              <a:gd name="T15" fmla="*/ 363 h 1066"/>
              <a:gd name="T16" fmla="*/ 336 w 2416"/>
              <a:gd name="T17" fmla="*/ 334 h 1066"/>
              <a:gd name="T18" fmla="*/ 451 w 2416"/>
              <a:gd name="T19" fmla="*/ 478 h 1066"/>
              <a:gd name="T20" fmla="*/ 576 w 2416"/>
              <a:gd name="T21" fmla="*/ 593 h 1066"/>
              <a:gd name="T22" fmla="*/ 624 w 2416"/>
              <a:gd name="T23" fmla="*/ 584 h 1066"/>
              <a:gd name="T24" fmla="*/ 758 w 2416"/>
              <a:gd name="T25" fmla="*/ 709 h 1066"/>
              <a:gd name="T26" fmla="*/ 796 w 2416"/>
              <a:gd name="T27" fmla="*/ 757 h 1066"/>
              <a:gd name="T28" fmla="*/ 835 w 2416"/>
              <a:gd name="T29" fmla="*/ 728 h 1066"/>
              <a:gd name="T30" fmla="*/ 1046 w 2416"/>
              <a:gd name="T31" fmla="*/ 872 h 1066"/>
              <a:gd name="T32" fmla="*/ 1296 w 2416"/>
              <a:gd name="T33" fmla="*/ 949 h 1066"/>
              <a:gd name="T34" fmla="*/ 1459 w 2416"/>
              <a:gd name="T35" fmla="*/ 997 h 1066"/>
              <a:gd name="T36" fmla="*/ 1641 w 2416"/>
              <a:gd name="T37" fmla="*/ 1025 h 1066"/>
              <a:gd name="T38" fmla="*/ 1910 w 2416"/>
              <a:gd name="T39" fmla="*/ 1054 h 1066"/>
              <a:gd name="T40" fmla="*/ 2160 w 2416"/>
              <a:gd name="T41" fmla="*/ 1064 h 1066"/>
              <a:gd name="T42" fmla="*/ 2371 w 2416"/>
              <a:gd name="T43" fmla="*/ 1045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16" h="1066">
                <a:moveTo>
                  <a:pt x="0" y="65"/>
                </a:moveTo>
                <a:cubicBezTo>
                  <a:pt x="13" y="132"/>
                  <a:pt x="27" y="200"/>
                  <a:pt x="38" y="190"/>
                </a:cubicBezTo>
                <a:cubicBezTo>
                  <a:pt x="49" y="180"/>
                  <a:pt x="56" y="0"/>
                  <a:pt x="67" y="8"/>
                </a:cubicBezTo>
                <a:cubicBezTo>
                  <a:pt x="78" y="16"/>
                  <a:pt x="92" y="198"/>
                  <a:pt x="105" y="238"/>
                </a:cubicBezTo>
                <a:cubicBezTo>
                  <a:pt x="118" y="278"/>
                  <a:pt x="133" y="264"/>
                  <a:pt x="144" y="248"/>
                </a:cubicBezTo>
                <a:cubicBezTo>
                  <a:pt x="155" y="232"/>
                  <a:pt x="159" y="136"/>
                  <a:pt x="172" y="142"/>
                </a:cubicBezTo>
                <a:cubicBezTo>
                  <a:pt x="185" y="148"/>
                  <a:pt x="199" y="249"/>
                  <a:pt x="220" y="286"/>
                </a:cubicBezTo>
                <a:cubicBezTo>
                  <a:pt x="241" y="323"/>
                  <a:pt x="278" y="355"/>
                  <a:pt x="297" y="363"/>
                </a:cubicBezTo>
                <a:cubicBezTo>
                  <a:pt x="316" y="371"/>
                  <a:pt x="310" y="315"/>
                  <a:pt x="336" y="334"/>
                </a:cubicBezTo>
                <a:cubicBezTo>
                  <a:pt x="362" y="353"/>
                  <a:pt x="411" y="435"/>
                  <a:pt x="451" y="478"/>
                </a:cubicBezTo>
                <a:cubicBezTo>
                  <a:pt x="491" y="521"/>
                  <a:pt x="547" y="575"/>
                  <a:pt x="576" y="593"/>
                </a:cubicBezTo>
                <a:cubicBezTo>
                  <a:pt x="605" y="611"/>
                  <a:pt x="594" y="565"/>
                  <a:pt x="624" y="584"/>
                </a:cubicBezTo>
                <a:cubicBezTo>
                  <a:pt x="654" y="603"/>
                  <a:pt x="729" y="680"/>
                  <a:pt x="758" y="709"/>
                </a:cubicBezTo>
                <a:cubicBezTo>
                  <a:pt x="787" y="738"/>
                  <a:pt x="783" y="754"/>
                  <a:pt x="796" y="757"/>
                </a:cubicBezTo>
                <a:cubicBezTo>
                  <a:pt x="809" y="760"/>
                  <a:pt x="793" y="709"/>
                  <a:pt x="835" y="728"/>
                </a:cubicBezTo>
                <a:cubicBezTo>
                  <a:pt x="877" y="747"/>
                  <a:pt x="969" y="835"/>
                  <a:pt x="1046" y="872"/>
                </a:cubicBezTo>
                <a:cubicBezTo>
                  <a:pt x="1123" y="909"/>
                  <a:pt x="1227" y="928"/>
                  <a:pt x="1296" y="949"/>
                </a:cubicBezTo>
                <a:cubicBezTo>
                  <a:pt x="1365" y="970"/>
                  <a:pt x="1402" y="984"/>
                  <a:pt x="1459" y="997"/>
                </a:cubicBezTo>
                <a:cubicBezTo>
                  <a:pt x="1516" y="1010"/>
                  <a:pt x="1566" y="1016"/>
                  <a:pt x="1641" y="1025"/>
                </a:cubicBezTo>
                <a:cubicBezTo>
                  <a:pt x="1716" y="1034"/>
                  <a:pt x="1824" y="1048"/>
                  <a:pt x="1910" y="1054"/>
                </a:cubicBezTo>
                <a:cubicBezTo>
                  <a:pt x="1996" y="1060"/>
                  <a:pt x="2083" y="1065"/>
                  <a:pt x="2160" y="1064"/>
                </a:cubicBezTo>
                <a:cubicBezTo>
                  <a:pt x="2237" y="1063"/>
                  <a:pt x="2416" y="1066"/>
                  <a:pt x="2371" y="104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10" name="Text Box 46"/>
          <p:cNvSpPr txBox="1">
            <a:spLocks noChangeArrowheads="1"/>
          </p:cNvSpPr>
          <p:nvPr/>
        </p:nvSpPr>
        <p:spPr bwMode="auto">
          <a:xfrm>
            <a:off x="5759450" y="3925888"/>
            <a:ext cx="59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g</a:t>
            </a:r>
            <a:r>
              <a:rPr lang="en-US" sz="2400" b="1" i="1" baseline="-25000">
                <a:solidFill>
                  <a:schemeClr val="tx2"/>
                </a:solidFill>
              </a:rPr>
              <a:t>ee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64911" name="Group 47"/>
          <p:cNvGrpSpPr>
            <a:grpSpLocks/>
          </p:cNvGrpSpPr>
          <p:nvPr/>
        </p:nvGrpSpPr>
        <p:grpSpPr bwMode="auto">
          <a:xfrm>
            <a:off x="6718300" y="3519488"/>
            <a:ext cx="2117725" cy="2530475"/>
            <a:chOff x="4234" y="2313"/>
            <a:chExt cx="1334" cy="1594"/>
          </a:xfrm>
        </p:grpSpPr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4234" y="2501"/>
              <a:ext cx="1334" cy="1406"/>
            </a:xfrm>
            <a:custGeom>
              <a:avLst/>
              <a:gdLst>
                <a:gd name="T0" fmla="*/ 0 w 1334"/>
                <a:gd name="T1" fmla="*/ 1390 h 1406"/>
                <a:gd name="T2" fmla="*/ 105 w 1334"/>
                <a:gd name="T3" fmla="*/ 1390 h 1406"/>
                <a:gd name="T4" fmla="*/ 172 w 1334"/>
                <a:gd name="T5" fmla="*/ 1294 h 1406"/>
                <a:gd name="T6" fmla="*/ 230 w 1334"/>
                <a:gd name="T7" fmla="*/ 1016 h 1406"/>
                <a:gd name="T8" fmla="*/ 268 w 1334"/>
                <a:gd name="T9" fmla="*/ 545 h 1406"/>
                <a:gd name="T10" fmla="*/ 307 w 1334"/>
                <a:gd name="T11" fmla="*/ 219 h 1406"/>
                <a:gd name="T12" fmla="*/ 345 w 1334"/>
                <a:gd name="T13" fmla="*/ 46 h 1406"/>
                <a:gd name="T14" fmla="*/ 374 w 1334"/>
                <a:gd name="T15" fmla="*/ 27 h 1406"/>
                <a:gd name="T16" fmla="*/ 412 w 1334"/>
                <a:gd name="T17" fmla="*/ 209 h 1406"/>
                <a:gd name="T18" fmla="*/ 451 w 1334"/>
                <a:gd name="T19" fmla="*/ 651 h 1406"/>
                <a:gd name="T20" fmla="*/ 489 w 1334"/>
                <a:gd name="T21" fmla="*/ 1054 h 1406"/>
                <a:gd name="T22" fmla="*/ 537 w 1334"/>
                <a:gd name="T23" fmla="*/ 1275 h 1406"/>
                <a:gd name="T24" fmla="*/ 604 w 1334"/>
                <a:gd name="T25" fmla="*/ 1352 h 1406"/>
                <a:gd name="T26" fmla="*/ 652 w 1334"/>
                <a:gd name="T27" fmla="*/ 1352 h 1406"/>
                <a:gd name="T28" fmla="*/ 710 w 1334"/>
                <a:gd name="T29" fmla="*/ 1217 h 1406"/>
                <a:gd name="T30" fmla="*/ 787 w 1334"/>
                <a:gd name="T31" fmla="*/ 776 h 1406"/>
                <a:gd name="T32" fmla="*/ 835 w 1334"/>
                <a:gd name="T33" fmla="*/ 334 h 1406"/>
                <a:gd name="T34" fmla="*/ 892 w 1334"/>
                <a:gd name="T35" fmla="*/ 133 h 1406"/>
                <a:gd name="T36" fmla="*/ 921 w 1334"/>
                <a:gd name="T37" fmla="*/ 65 h 1406"/>
                <a:gd name="T38" fmla="*/ 950 w 1334"/>
                <a:gd name="T39" fmla="*/ 257 h 1406"/>
                <a:gd name="T40" fmla="*/ 998 w 1334"/>
                <a:gd name="T41" fmla="*/ 651 h 1406"/>
                <a:gd name="T42" fmla="*/ 1036 w 1334"/>
                <a:gd name="T43" fmla="*/ 1035 h 1406"/>
                <a:gd name="T44" fmla="*/ 1113 w 1334"/>
                <a:gd name="T45" fmla="*/ 1256 h 1406"/>
                <a:gd name="T46" fmla="*/ 1161 w 1334"/>
                <a:gd name="T47" fmla="*/ 1294 h 1406"/>
                <a:gd name="T48" fmla="*/ 1267 w 1334"/>
                <a:gd name="T49" fmla="*/ 1006 h 1406"/>
                <a:gd name="T50" fmla="*/ 1302 w 1334"/>
                <a:gd name="T51" fmla="*/ 843 h 1406"/>
                <a:gd name="T52" fmla="*/ 1334 w 1334"/>
                <a:gd name="T53" fmla="*/ 731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4" h="1406">
                  <a:moveTo>
                    <a:pt x="0" y="1390"/>
                  </a:moveTo>
                  <a:cubicBezTo>
                    <a:pt x="38" y="1398"/>
                    <a:pt x="76" y="1406"/>
                    <a:pt x="105" y="1390"/>
                  </a:cubicBezTo>
                  <a:cubicBezTo>
                    <a:pt x="134" y="1374"/>
                    <a:pt x="151" y="1356"/>
                    <a:pt x="172" y="1294"/>
                  </a:cubicBezTo>
                  <a:cubicBezTo>
                    <a:pt x="193" y="1232"/>
                    <a:pt x="214" y="1141"/>
                    <a:pt x="230" y="1016"/>
                  </a:cubicBezTo>
                  <a:cubicBezTo>
                    <a:pt x="246" y="891"/>
                    <a:pt x="255" y="678"/>
                    <a:pt x="268" y="545"/>
                  </a:cubicBezTo>
                  <a:cubicBezTo>
                    <a:pt x="281" y="412"/>
                    <a:pt x="294" y="302"/>
                    <a:pt x="307" y="219"/>
                  </a:cubicBezTo>
                  <a:cubicBezTo>
                    <a:pt x="320" y="136"/>
                    <a:pt x="334" y="78"/>
                    <a:pt x="345" y="46"/>
                  </a:cubicBezTo>
                  <a:cubicBezTo>
                    <a:pt x="356" y="14"/>
                    <a:pt x="363" y="0"/>
                    <a:pt x="374" y="27"/>
                  </a:cubicBezTo>
                  <a:cubicBezTo>
                    <a:pt x="385" y="54"/>
                    <a:pt x="399" y="105"/>
                    <a:pt x="412" y="209"/>
                  </a:cubicBezTo>
                  <a:cubicBezTo>
                    <a:pt x="425" y="313"/>
                    <a:pt x="438" y="510"/>
                    <a:pt x="451" y="651"/>
                  </a:cubicBezTo>
                  <a:cubicBezTo>
                    <a:pt x="464" y="792"/>
                    <a:pt x="475" y="950"/>
                    <a:pt x="489" y="1054"/>
                  </a:cubicBezTo>
                  <a:cubicBezTo>
                    <a:pt x="503" y="1158"/>
                    <a:pt x="518" y="1225"/>
                    <a:pt x="537" y="1275"/>
                  </a:cubicBezTo>
                  <a:cubicBezTo>
                    <a:pt x="556" y="1325"/>
                    <a:pt x="585" y="1339"/>
                    <a:pt x="604" y="1352"/>
                  </a:cubicBezTo>
                  <a:cubicBezTo>
                    <a:pt x="623" y="1365"/>
                    <a:pt x="634" y="1375"/>
                    <a:pt x="652" y="1352"/>
                  </a:cubicBezTo>
                  <a:cubicBezTo>
                    <a:pt x="670" y="1329"/>
                    <a:pt x="688" y="1313"/>
                    <a:pt x="710" y="1217"/>
                  </a:cubicBezTo>
                  <a:cubicBezTo>
                    <a:pt x="732" y="1121"/>
                    <a:pt x="766" y="923"/>
                    <a:pt x="787" y="776"/>
                  </a:cubicBezTo>
                  <a:cubicBezTo>
                    <a:pt x="808" y="629"/>
                    <a:pt x="818" y="441"/>
                    <a:pt x="835" y="334"/>
                  </a:cubicBezTo>
                  <a:cubicBezTo>
                    <a:pt x="852" y="227"/>
                    <a:pt x="878" y="178"/>
                    <a:pt x="892" y="133"/>
                  </a:cubicBezTo>
                  <a:cubicBezTo>
                    <a:pt x="906" y="88"/>
                    <a:pt x="911" y="44"/>
                    <a:pt x="921" y="65"/>
                  </a:cubicBezTo>
                  <a:cubicBezTo>
                    <a:pt x="931" y="86"/>
                    <a:pt x="937" y="159"/>
                    <a:pt x="950" y="257"/>
                  </a:cubicBezTo>
                  <a:cubicBezTo>
                    <a:pt x="963" y="355"/>
                    <a:pt x="984" y="521"/>
                    <a:pt x="998" y="651"/>
                  </a:cubicBezTo>
                  <a:cubicBezTo>
                    <a:pt x="1012" y="781"/>
                    <a:pt x="1017" y="934"/>
                    <a:pt x="1036" y="1035"/>
                  </a:cubicBezTo>
                  <a:cubicBezTo>
                    <a:pt x="1055" y="1136"/>
                    <a:pt x="1092" y="1213"/>
                    <a:pt x="1113" y="1256"/>
                  </a:cubicBezTo>
                  <a:cubicBezTo>
                    <a:pt x="1134" y="1299"/>
                    <a:pt x="1135" y="1336"/>
                    <a:pt x="1161" y="1294"/>
                  </a:cubicBezTo>
                  <a:cubicBezTo>
                    <a:pt x="1187" y="1252"/>
                    <a:pt x="1244" y="1081"/>
                    <a:pt x="1267" y="1006"/>
                  </a:cubicBezTo>
                  <a:cubicBezTo>
                    <a:pt x="1290" y="931"/>
                    <a:pt x="1291" y="889"/>
                    <a:pt x="1302" y="843"/>
                  </a:cubicBezTo>
                  <a:cubicBezTo>
                    <a:pt x="1313" y="797"/>
                    <a:pt x="1327" y="754"/>
                    <a:pt x="1334" y="731"/>
                  </a:cubicBezTo>
                </a:path>
              </a:pathLst>
            </a:custGeom>
            <a:noFill/>
            <a:ln w="28575" cmpd="sng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13" name="Text Box 49"/>
            <p:cNvSpPr txBox="1">
              <a:spLocks noChangeArrowheads="1"/>
            </p:cNvSpPr>
            <p:nvPr/>
          </p:nvSpPr>
          <p:spPr bwMode="auto">
            <a:xfrm>
              <a:off x="4606" y="2313"/>
              <a:ext cx="3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rgbClr val="00FF00"/>
                  </a:solidFill>
                </a:rPr>
                <a:t>g</a:t>
              </a:r>
              <a:r>
                <a:rPr lang="en-US" sz="2400" b="1" i="1" baseline="-25000">
                  <a:solidFill>
                    <a:srgbClr val="00FF00"/>
                  </a:solidFill>
                </a:rPr>
                <a:t>ii</a:t>
              </a:r>
              <a:endParaRPr lang="en-US">
                <a:solidFill>
                  <a:srgbClr val="00FF00"/>
                </a:solidFill>
              </a:endParaRPr>
            </a:p>
          </p:txBody>
        </p:sp>
      </p:grpSp>
      <p:grpSp>
        <p:nvGrpSpPr>
          <p:cNvPr id="164914" name="Group 50"/>
          <p:cNvGrpSpPr>
            <a:grpSpLocks/>
          </p:cNvGrpSpPr>
          <p:nvPr/>
        </p:nvGrpSpPr>
        <p:grpSpPr bwMode="auto">
          <a:xfrm>
            <a:off x="5132388" y="4967288"/>
            <a:ext cx="3719512" cy="935037"/>
            <a:chOff x="3235" y="3225"/>
            <a:chExt cx="2343" cy="589"/>
          </a:xfrm>
        </p:grpSpPr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3235" y="3396"/>
              <a:ext cx="2343" cy="418"/>
            </a:xfrm>
            <a:custGeom>
              <a:avLst/>
              <a:gdLst>
                <a:gd name="T0" fmla="*/ 0 w 2343"/>
                <a:gd name="T1" fmla="*/ 418 h 418"/>
                <a:gd name="T2" fmla="*/ 67 w 2343"/>
                <a:gd name="T3" fmla="*/ 313 h 418"/>
                <a:gd name="T4" fmla="*/ 96 w 2343"/>
                <a:gd name="T5" fmla="*/ 313 h 418"/>
                <a:gd name="T6" fmla="*/ 259 w 2343"/>
                <a:gd name="T7" fmla="*/ 226 h 418"/>
                <a:gd name="T8" fmla="*/ 461 w 2343"/>
                <a:gd name="T9" fmla="*/ 150 h 418"/>
                <a:gd name="T10" fmla="*/ 634 w 2343"/>
                <a:gd name="T11" fmla="*/ 102 h 418"/>
                <a:gd name="T12" fmla="*/ 816 w 2343"/>
                <a:gd name="T13" fmla="*/ 63 h 418"/>
                <a:gd name="T14" fmla="*/ 1008 w 2343"/>
                <a:gd name="T15" fmla="*/ 25 h 418"/>
                <a:gd name="T16" fmla="*/ 1219 w 2343"/>
                <a:gd name="T17" fmla="*/ 6 h 418"/>
                <a:gd name="T18" fmla="*/ 1440 w 2343"/>
                <a:gd name="T19" fmla="*/ 63 h 418"/>
                <a:gd name="T20" fmla="*/ 1699 w 2343"/>
                <a:gd name="T21" fmla="*/ 63 h 418"/>
                <a:gd name="T22" fmla="*/ 1987 w 2343"/>
                <a:gd name="T23" fmla="*/ 44 h 418"/>
                <a:gd name="T24" fmla="*/ 2199 w 2343"/>
                <a:gd name="T25" fmla="*/ 15 h 418"/>
                <a:gd name="T26" fmla="*/ 2343 w 2343"/>
                <a:gd name="T27" fmla="*/ 2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3" h="418">
                  <a:moveTo>
                    <a:pt x="0" y="418"/>
                  </a:moveTo>
                  <a:cubicBezTo>
                    <a:pt x="25" y="374"/>
                    <a:pt x="51" y="330"/>
                    <a:pt x="67" y="313"/>
                  </a:cubicBezTo>
                  <a:cubicBezTo>
                    <a:pt x="83" y="296"/>
                    <a:pt x="64" y="327"/>
                    <a:pt x="96" y="313"/>
                  </a:cubicBezTo>
                  <a:cubicBezTo>
                    <a:pt x="128" y="299"/>
                    <a:pt x="198" y="253"/>
                    <a:pt x="259" y="226"/>
                  </a:cubicBezTo>
                  <a:cubicBezTo>
                    <a:pt x="320" y="199"/>
                    <a:pt x="399" y="171"/>
                    <a:pt x="461" y="150"/>
                  </a:cubicBezTo>
                  <a:cubicBezTo>
                    <a:pt x="523" y="129"/>
                    <a:pt x="575" y="116"/>
                    <a:pt x="634" y="102"/>
                  </a:cubicBezTo>
                  <a:cubicBezTo>
                    <a:pt x="693" y="88"/>
                    <a:pt x="754" y="76"/>
                    <a:pt x="816" y="63"/>
                  </a:cubicBezTo>
                  <a:cubicBezTo>
                    <a:pt x="878" y="50"/>
                    <a:pt x="941" y="34"/>
                    <a:pt x="1008" y="25"/>
                  </a:cubicBezTo>
                  <a:cubicBezTo>
                    <a:pt x="1075" y="16"/>
                    <a:pt x="1147" y="0"/>
                    <a:pt x="1219" y="6"/>
                  </a:cubicBezTo>
                  <a:cubicBezTo>
                    <a:pt x="1291" y="12"/>
                    <a:pt x="1360" y="54"/>
                    <a:pt x="1440" y="63"/>
                  </a:cubicBezTo>
                  <a:cubicBezTo>
                    <a:pt x="1520" y="72"/>
                    <a:pt x="1608" y="66"/>
                    <a:pt x="1699" y="63"/>
                  </a:cubicBezTo>
                  <a:cubicBezTo>
                    <a:pt x="1790" y="60"/>
                    <a:pt x="1904" y="52"/>
                    <a:pt x="1987" y="44"/>
                  </a:cubicBezTo>
                  <a:cubicBezTo>
                    <a:pt x="2070" y="36"/>
                    <a:pt x="2140" y="18"/>
                    <a:pt x="2199" y="15"/>
                  </a:cubicBezTo>
                  <a:cubicBezTo>
                    <a:pt x="2258" y="12"/>
                    <a:pt x="2313" y="23"/>
                    <a:pt x="2343" y="25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916" name="Text Box 52"/>
            <p:cNvSpPr txBox="1">
              <a:spLocks noChangeArrowheads="1"/>
            </p:cNvSpPr>
            <p:nvPr/>
          </p:nvSpPr>
          <p:spPr bwMode="auto">
            <a:xfrm>
              <a:off x="3566" y="3225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i="1">
                  <a:solidFill>
                    <a:schemeClr val="accent1"/>
                  </a:solidFill>
                </a:rPr>
                <a:t>g</a:t>
              </a:r>
              <a:r>
                <a:rPr lang="en-US" sz="2400" b="1" i="1" baseline="-25000">
                  <a:solidFill>
                    <a:schemeClr val="accent1"/>
                  </a:solidFill>
                </a:rPr>
                <a:t>ei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4917" name="Freeform 53"/>
          <p:cNvSpPr>
            <a:spLocks/>
          </p:cNvSpPr>
          <p:nvPr/>
        </p:nvSpPr>
        <p:spPr bwMode="auto">
          <a:xfrm>
            <a:off x="5229225" y="4143375"/>
            <a:ext cx="3590925" cy="1914525"/>
          </a:xfrm>
          <a:custGeom>
            <a:avLst/>
            <a:gdLst>
              <a:gd name="T0" fmla="*/ 35 w 2262"/>
              <a:gd name="T1" fmla="*/ 1190 h 1206"/>
              <a:gd name="T2" fmla="*/ 64 w 2262"/>
              <a:gd name="T3" fmla="*/ 1190 h 1206"/>
              <a:gd name="T4" fmla="*/ 419 w 2262"/>
              <a:gd name="T5" fmla="*/ 1094 h 1206"/>
              <a:gd name="T6" fmla="*/ 995 w 2262"/>
              <a:gd name="T7" fmla="*/ 844 h 1206"/>
              <a:gd name="T8" fmla="*/ 1648 w 2262"/>
              <a:gd name="T9" fmla="*/ 518 h 1206"/>
              <a:gd name="T10" fmla="*/ 1974 w 2262"/>
              <a:gd name="T11" fmla="*/ 278 h 1206"/>
              <a:gd name="T12" fmla="*/ 2262 w 2262"/>
              <a:gd name="T13" fmla="*/ 0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2" h="1206">
                <a:moveTo>
                  <a:pt x="35" y="1190"/>
                </a:moveTo>
                <a:cubicBezTo>
                  <a:pt x="17" y="1198"/>
                  <a:pt x="0" y="1206"/>
                  <a:pt x="64" y="1190"/>
                </a:cubicBezTo>
                <a:cubicBezTo>
                  <a:pt x="128" y="1174"/>
                  <a:pt x="264" y="1152"/>
                  <a:pt x="419" y="1094"/>
                </a:cubicBezTo>
                <a:cubicBezTo>
                  <a:pt x="574" y="1036"/>
                  <a:pt x="790" y="940"/>
                  <a:pt x="995" y="844"/>
                </a:cubicBezTo>
                <a:cubicBezTo>
                  <a:pt x="1200" y="748"/>
                  <a:pt x="1485" y="612"/>
                  <a:pt x="1648" y="518"/>
                </a:cubicBezTo>
                <a:cubicBezTo>
                  <a:pt x="1811" y="424"/>
                  <a:pt x="1872" y="364"/>
                  <a:pt x="1974" y="278"/>
                </a:cubicBezTo>
                <a:cubicBezTo>
                  <a:pt x="2076" y="192"/>
                  <a:pt x="2169" y="96"/>
                  <a:pt x="226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18" name="Text Box 54"/>
          <p:cNvSpPr txBox="1">
            <a:spLocks noChangeArrowheads="1"/>
          </p:cNvSpPr>
          <p:nvPr/>
        </p:nvSpPr>
        <p:spPr bwMode="auto">
          <a:xfrm>
            <a:off x="7593013" y="2655888"/>
            <a:ext cx="116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30r</a:t>
            </a:r>
            <a:r>
              <a:rPr lang="en-US" sz="2400" b="1" i="1" baseline="30000">
                <a:solidFill>
                  <a:schemeClr val="tx2"/>
                </a:solidFill>
              </a:rPr>
              <a:t>2</a:t>
            </a:r>
            <a:r>
              <a:rPr lang="en-US" sz="2400" b="1" i="1">
                <a:solidFill>
                  <a:schemeClr val="tx2"/>
                </a:solidFill>
              </a:rPr>
              <a:t>g</a:t>
            </a:r>
            <a:r>
              <a:rPr lang="en-US" sz="2400" b="1" i="1" baseline="-25000">
                <a:solidFill>
                  <a:schemeClr val="tx2"/>
                </a:solidFill>
              </a:rPr>
              <a:t>ee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4919" name="Line 55"/>
          <p:cNvSpPr>
            <a:spLocks noChangeShapeType="1"/>
          </p:cNvSpPr>
          <p:nvPr/>
        </p:nvSpPr>
        <p:spPr bwMode="auto">
          <a:xfrm>
            <a:off x="8340725" y="3124200"/>
            <a:ext cx="2794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920" name="Rectangle 56"/>
          <p:cNvSpPr>
            <a:spLocks noChangeArrowheads="1"/>
          </p:cNvSpPr>
          <p:nvPr/>
        </p:nvSpPr>
        <p:spPr bwMode="auto">
          <a:xfrm>
            <a:off x="3176588" y="6491288"/>
            <a:ext cx="305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JETP Letters </a:t>
            </a:r>
            <a:r>
              <a:rPr lang="en-US" sz="1800" b="1"/>
              <a:t>72</a:t>
            </a:r>
            <a:r>
              <a:rPr lang="en-US" sz="1800"/>
              <a:t>, 245 (2000)</a:t>
            </a:r>
            <a:endParaRPr lang="ru-RU" sz="1800"/>
          </a:p>
        </p:txBody>
      </p:sp>
      <p:grpSp>
        <p:nvGrpSpPr>
          <p:cNvPr id="164869" name="Group 5"/>
          <p:cNvGrpSpPr>
            <a:grpSpLocks/>
          </p:cNvGrpSpPr>
          <p:nvPr/>
        </p:nvGrpSpPr>
        <p:grpSpPr bwMode="auto">
          <a:xfrm>
            <a:off x="6846888" y="0"/>
            <a:ext cx="2263775" cy="2090738"/>
            <a:chOff x="4216" y="929"/>
            <a:chExt cx="1426" cy="1317"/>
          </a:xfrm>
        </p:grpSpPr>
        <p:sp>
          <p:nvSpPr>
            <p:cNvPr id="164870" name="Rectangle 6"/>
            <p:cNvSpPr>
              <a:spLocks noChangeArrowheads="1"/>
            </p:cNvSpPr>
            <p:nvPr/>
          </p:nvSpPr>
          <p:spPr bwMode="auto">
            <a:xfrm>
              <a:off x="4216" y="929"/>
              <a:ext cx="1426" cy="131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164871" name="Oval 7"/>
            <p:cNvSpPr>
              <a:spLocks noChangeAspect="1" noChangeArrowheads="1"/>
            </p:cNvSpPr>
            <p:nvPr/>
          </p:nvSpPr>
          <p:spPr bwMode="auto">
            <a:xfrm>
              <a:off x="4325" y="1132"/>
              <a:ext cx="125" cy="1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72" name="Text Box 8"/>
            <p:cNvSpPr txBox="1">
              <a:spLocks noChangeArrowheads="1"/>
            </p:cNvSpPr>
            <p:nvPr/>
          </p:nvSpPr>
          <p:spPr bwMode="auto">
            <a:xfrm>
              <a:off x="4524" y="1034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- </a:t>
              </a:r>
              <a:r>
                <a:rPr lang="ru-RU" sz="2400" dirty="0" err="1">
                  <a:solidFill>
                    <a:schemeClr val="bg1"/>
                  </a:solidFill>
                </a:rPr>
                <a:t>proton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4511" y="1348"/>
              <a:ext cx="8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FFFF"/>
                  </a:solidFill>
                </a:rPr>
                <a:t>- </a:t>
              </a:r>
              <a:r>
                <a:rPr lang="ru-RU" sz="2400" dirty="0" err="1">
                  <a:solidFill>
                    <a:srgbClr val="FFFFFF"/>
                  </a:solidFill>
                </a:rPr>
                <a:t>electron</a:t>
              </a:r>
              <a:endParaRPr lang="ru-RU" sz="2400" dirty="0">
                <a:solidFill>
                  <a:srgbClr val="FFFFFF"/>
                </a:solidFill>
              </a:endParaRPr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4537" y="1732"/>
              <a:ext cx="8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FFFF"/>
                  </a:solidFill>
                </a:rPr>
                <a:t>- </a:t>
              </a:r>
              <a:r>
                <a:rPr lang="ru-RU" sz="2400" dirty="0" err="1">
                  <a:solidFill>
                    <a:srgbClr val="FFFFFF"/>
                  </a:solidFill>
                </a:rPr>
                <a:t>electron</a:t>
              </a:r>
              <a:endParaRPr lang="ru-RU" sz="2400" dirty="0">
                <a:solidFill>
                  <a:srgbClr val="FFFFFF"/>
                </a:solidFill>
              </a:endParaRP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 flipV="1">
              <a:off x="5575" y="1412"/>
              <a:ext cx="0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 flipV="1">
              <a:off x="5575" y="1810"/>
              <a:ext cx="0" cy="1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877" name="Group 13"/>
            <p:cNvGrpSpPr>
              <a:grpSpLocks/>
            </p:cNvGrpSpPr>
            <p:nvPr/>
          </p:nvGrpSpPr>
          <p:grpSpPr bwMode="auto">
            <a:xfrm>
              <a:off x="4273" y="1378"/>
              <a:ext cx="166" cy="210"/>
              <a:chOff x="4273" y="1378"/>
              <a:chExt cx="166" cy="210"/>
            </a:xfrm>
          </p:grpSpPr>
          <p:sp>
            <p:nvSpPr>
              <p:cNvPr id="164878" name="Oval 14"/>
              <p:cNvSpPr>
                <a:spLocks noChangeAspect="1" noChangeArrowheads="1"/>
              </p:cNvSpPr>
              <p:nvPr/>
            </p:nvSpPr>
            <p:spPr bwMode="auto">
              <a:xfrm>
                <a:off x="4305" y="1378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79" name="Oval 15"/>
              <p:cNvSpPr>
                <a:spLocks noChangeAspect="1" noChangeArrowheads="1"/>
              </p:cNvSpPr>
              <p:nvPr/>
            </p:nvSpPr>
            <p:spPr bwMode="auto">
              <a:xfrm>
                <a:off x="4405" y="1422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0" name="Oval 16"/>
              <p:cNvSpPr>
                <a:spLocks noChangeAspect="1" noChangeArrowheads="1"/>
              </p:cNvSpPr>
              <p:nvPr/>
            </p:nvSpPr>
            <p:spPr bwMode="auto">
              <a:xfrm>
                <a:off x="4361" y="1470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1" name="Oval 17"/>
              <p:cNvSpPr>
                <a:spLocks noChangeAspect="1" noChangeArrowheads="1"/>
              </p:cNvSpPr>
              <p:nvPr/>
            </p:nvSpPr>
            <p:spPr bwMode="auto">
              <a:xfrm>
                <a:off x="4405" y="1510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2" name="Oval 18"/>
              <p:cNvSpPr>
                <a:spLocks noChangeAspect="1" noChangeArrowheads="1"/>
              </p:cNvSpPr>
              <p:nvPr/>
            </p:nvSpPr>
            <p:spPr bwMode="auto">
              <a:xfrm>
                <a:off x="4317" y="1554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3" name="Oval 19"/>
              <p:cNvSpPr>
                <a:spLocks noChangeAspect="1" noChangeArrowheads="1"/>
              </p:cNvSpPr>
              <p:nvPr/>
            </p:nvSpPr>
            <p:spPr bwMode="auto">
              <a:xfrm>
                <a:off x="4273" y="1454"/>
                <a:ext cx="34" cy="3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4884" name="Group 20"/>
            <p:cNvGrpSpPr>
              <a:grpSpLocks/>
            </p:cNvGrpSpPr>
            <p:nvPr/>
          </p:nvGrpSpPr>
          <p:grpSpPr bwMode="auto">
            <a:xfrm>
              <a:off x="4285" y="1782"/>
              <a:ext cx="166" cy="210"/>
              <a:chOff x="4273" y="1378"/>
              <a:chExt cx="166" cy="210"/>
            </a:xfrm>
          </p:grpSpPr>
          <p:sp>
            <p:nvSpPr>
              <p:cNvPr id="164885" name="Oval 21"/>
              <p:cNvSpPr>
                <a:spLocks noChangeAspect="1" noChangeArrowheads="1"/>
              </p:cNvSpPr>
              <p:nvPr/>
            </p:nvSpPr>
            <p:spPr bwMode="auto">
              <a:xfrm>
                <a:off x="4305" y="1378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6" name="Oval 22"/>
              <p:cNvSpPr>
                <a:spLocks noChangeAspect="1" noChangeArrowheads="1"/>
              </p:cNvSpPr>
              <p:nvPr/>
            </p:nvSpPr>
            <p:spPr bwMode="auto">
              <a:xfrm>
                <a:off x="4405" y="1422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7" name="Oval 23"/>
              <p:cNvSpPr>
                <a:spLocks noChangeAspect="1" noChangeArrowheads="1"/>
              </p:cNvSpPr>
              <p:nvPr/>
            </p:nvSpPr>
            <p:spPr bwMode="auto">
              <a:xfrm>
                <a:off x="4361" y="1470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8" name="Oval 24"/>
              <p:cNvSpPr>
                <a:spLocks noChangeAspect="1" noChangeArrowheads="1"/>
              </p:cNvSpPr>
              <p:nvPr/>
            </p:nvSpPr>
            <p:spPr bwMode="auto">
              <a:xfrm>
                <a:off x="4405" y="1510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89" name="Oval 25"/>
              <p:cNvSpPr>
                <a:spLocks noChangeAspect="1" noChangeArrowheads="1"/>
              </p:cNvSpPr>
              <p:nvPr/>
            </p:nvSpPr>
            <p:spPr bwMode="auto">
              <a:xfrm>
                <a:off x="4317" y="1554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90" name="Oval 26"/>
              <p:cNvSpPr>
                <a:spLocks noChangeAspect="1" noChangeArrowheads="1"/>
              </p:cNvSpPr>
              <p:nvPr/>
            </p:nvSpPr>
            <p:spPr bwMode="auto">
              <a:xfrm>
                <a:off x="4273" y="1454"/>
                <a:ext cx="34" cy="3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64935" name="Text Box 71"/>
          <p:cNvSpPr txBox="1">
            <a:spLocks noChangeArrowheads="1"/>
          </p:cNvSpPr>
          <p:nvPr/>
        </p:nvSpPr>
        <p:spPr bwMode="auto">
          <a:xfrm>
            <a:off x="8763000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1DD5E8F1-191C-E441-9D5E-A6ED5E32EE7F}" type="slidenum">
              <a:rPr lang="ru-RU" sz="1400"/>
              <a:pPr/>
              <a:t>50</a:t>
            </a:fld>
            <a:endParaRPr lang="ru-RU" sz="1400"/>
          </a:p>
        </p:txBody>
      </p:sp>
      <p:pic>
        <p:nvPicPr>
          <p:cNvPr id="58" name="Picture 5" descr="emble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28765"/>
      </p:ext>
    </p:extLst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64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4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4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9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5413"/>
            <a:ext cx="9144000" cy="11430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ELECTRON </a:t>
            </a:r>
            <a:r>
              <a:rPr lang="en-US" sz="3200" b="1" dirty="0">
                <a:solidFill>
                  <a:srgbClr val="000090"/>
                </a:solidFill>
              </a:rPr>
              <a:t>DENSITY </a:t>
            </a:r>
            <a:r>
              <a:rPr lang="en-US" sz="3200" b="1" dirty="0" smtClean="0">
                <a:solidFill>
                  <a:srgbClr val="000090"/>
                </a:solidFill>
              </a:rPr>
              <a:t>DISTRIBUTION IN TWO-COMPONENT DEGENERATE SYSTEM </a:t>
            </a:r>
            <a:endParaRPr lang="ru-RU" sz="3200" b="1" dirty="0">
              <a:solidFill>
                <a:srgbClr val="000090"/>
              </a:solidFill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0850" y="1536700"/>
            <a:ext cx="1519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m</a:t>
            </a:r>
            <a:r>
              <a:rPr lang="en-US" sz="2400" b="1" i="1" baseline="-25000">
                <a:solidFill>
                  <a:schemeClr val="tx2"/>
                </a:solidFill>
              </a:rPr>
              <a:t>h</a:t>
            </a:r>
            <a:r>
              <a:rPr lang="en-US" sz="2400" b="1">
                <a:solidFill>
                  <a:schemeClr val="tx2"/>
                </a:solidFill>
              </a:rPr>
              <a:t>= 800</a:t>
            </a:r>
          </a:p>
          <a:p>
            <a:r>
              <a:rPr lang="en-US" sz="2400" b="1" i="1">
                <a:solidFill>
                  <a:schemeClr val="tx2"/>
                </a:solidFill>
              </a:rPr>
              <a:t>m</a:t>
            </a:r>
            <a:r>
              <a:rPr lang="en-US" sz="2400" b="1" i="1" baseline="-25000">
                <a:solidFill>
                  <a:schemeClr val="tx2"/>
                </a:solidFill>
              </a:rPr>
              <a:t>e</a:t>
            </a:r>
            <a:r>
              <a:rPr lang="en-US" sz="2400" b="1">
                <a:solidFill>
                  <a:schemeClr val="tx2"/>
                </a:solidFill>
              </a:rPr>
              <a:t>= 2.1</a:t>
            </a:r>
          </a:p>
          <a:p>
            <a:r>
              <a:rPr lang="en-US" sz="2400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sz="2400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 sz="2400" b="1" i="1" baseline="-25000">
                <a:solidFill>
                  <a:schemeClr val="tx2"/>
                </a:solidFill>
              </a:rPr>
              <a:t> </a:t>
            </a:r>
            <a:r>
              <a:rPr lang="en-US" sz="2400" b="1">
                <a:solidFill>
                  <a:schemeClr val="tx2"/>
                </a:solidFill>
              </a:rPr>
              <a:t>= 3</a:t>
            </a:r>
            <a:endParaRPr lang="ru-RU" sz="2400" b="1">
              <a:solidFill>
                <a:schemeClr val="tx2"/>
              </a:solidFill>
            </a:endParaRPr>
          </a:p>
        </p:txBody>
      </p:sp>
      <p:pic>
        <p:nvPicPr>
          <p:cNvPr id="168964" name="vvrrs3t1Mh80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4576763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drr3t1Mh800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06413" y="2887663"/>
            <a:ext cx="190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top view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5060950" y="2911475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side view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2365375" y="1530350"/>
            <a:ext cx="18448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tx2"/>
                </a:solidFill>
                <a:sym typeface="Symbol" charset="0"/>
              </a:rPr>
              <a:t>ρ</a:t>
            </a:r>
            <a:r>
              <a:rPr lang="en-US" sz="2400" b="1" i="1" dirty="0" smtClean="0">
                <a:solidFill>
                  <a:schemeClr val="tx2"/>
                </a:solidFill>
                <a:sym typeface="Symbol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= 25</a:t>
            </a:r>
          </a:p>
          <a:p>
            <a:r>
              <a:rPr lang="en-US" sz="2400" b="1" i="1" dirty="0">
                <a:solidFill>
                  <a:schemeClr val="tx2"/>
                </a:solidFill>
              </a:rPr>
              <a:t>T</a:t>
            </a:r>
            <a:r>
              <a:rPr lang="en-US" sz="2400" b="1" i="1" baseline="-250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/</a:t>
            </a:r>
            <a:r>
              <a:rPr lang="en-US" sz="2400" b="1" baseline="-25000" dirty="0">
                <a:solidFill>
                  <a:schemeClr val="tx2"/>
                </a:solidFill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</a:rPr>
              <a:t>E</a:t>
            </a:r>
            <a:r>
              <a:rPr lang="en-US" sz="2400" b="1" i="1" baseline="-25000" dirty="0" err="1">
                <a:solidFill>
                  <a:schemeClr val="tx2"/>
                </a:solidFill>
              </a:rPr>
              <a:t>b</a:t>
            </a:r>
            <a:r>
              <a:rPr lang="en-US" sz="2400" b="1" i="1" dirty="0">
                <a:solidFill>
                  <a:schemeClr val="tx2"/>
                </a:solidFill>
              </a:rPr>
              <a:t> = </a:t>
            </a:r>
            <a:r>
              <a:rPr lang="en-US" sz="2400" b="1" dirty="0">
                <a:solidFill>
                  <a:schemeClr val="tx2"/>
                </a:solidFill>
              </a:rPr>
              <a:t>0.002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6916738" y="946020"/>
            <a:ext cx="2227262" cy="245268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7369175" y="1676866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en-US" sz="2400">
                <a:solidFill>
                  <a:schemeClr val="bg1"/>
                </a:solidFill>
              </a:rPr>
              <a:t>hole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7348538" y="2175341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 electron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7389813" y="2784941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- electron</a:t>
            </a:r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 flipV="1">
            <a:off x="8948738" y="2276941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 flipV="1">
            <a:off x="8948738" y="2908766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8976" name="Group 16"/>
          <p:cNvGrpSpPr>
            <a:grpSpLocks/>
          </p:cNvGrpSpPr>
          <p:nvPr/>
        </p:nvGrpSpPr>
        <p:grpSpPr bwMode="auto">
          <a:xfrm>
            <a:off x="6970713" y="2222966"/>
            <a:ext cx="263525" cy="333375"/>
            <a:chOff x="4273" y="1378"/>
            <a:chExt cx="166" cy="210"/>
          </a:xfrm>
        </p:grpSpPr>
        <p:sp>
          <p:nvSpPr>
            <p:cNvPr id="168977" name="Oval 17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78" name="Oval 18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79" name="Oval 19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0" name="Oval 20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1" name="Oval 21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2" name="Oval 22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8983" name="Group 23"/>
          <p:cNvGrpSpPr>
            <a:grpSpLocks/>
          </p:cNvGrpSpPr>
          <p:nvPr/>
        </p:nvGrpSpPr>
        <p:grpSpPr bwMode="auto">
          <a:xfrm>
            <a:off x="6989763" y="2864316"/>
            <a:ext cx="263525" cy="333375"/>
            <a:chOff x="4273" y="1378"/>
            <a:chExt cx="166" cy="210"/>
          </a:xfrm>
        </p:grpSpPr>
        <p:sp>
          <p:nvSpPr>
            <p:cNvPr id="168984" name="Oval 24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5" name="Oval 25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6" name="Oval 26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7" name="Oval 27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8" name="Oval 28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89" name="Oval 29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8990" name="Group 30"/>
          <p:cNvGrpSpPr>
            <a:grpSpLocks/>
          </p:cNvGrpSpPr>
          <p:nvPr/>
        </p:nvGrpSpPr>
        <p:grpSpPr bwMode="auto">
          <a:xfrm>
            <a:off x="6986588" y="1738779"/>
            <a:ext cx="263525" cy="333375"/>
            <a:chOff x="4273" y="1378"/>
            <a:chExt cx="166" cy="210"/>
          </a:xfrm>
        </p:grpSpPr>
        <p:sp>
          <p:nvSpPr>
            <p:cNvPr id="168991" name="Oval 31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2" name="Oval 32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3" name="Oval 33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4" name="Oval 34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5" name="Oval 35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6" name="Oval 36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8997" name="Group 37"/>
          <p:cNvGrpSpPr>
            <a:grpSpLocks/>
          </p:cNvGrpSpPr>
          <p:nvPr/>
        </p:nvGrpSpPr>
        <p:grpSpPr bwMode="auto">
          <a:xfrm>
            <a:off x="7032625" y="1129179"/>
            <a:ext cx="263525" cy="333375"/>
            <a:chOff x="4273" y="1378"/>
            <a:chExt cx="166" cy="210"/>
          </a:xfrm>
        </p:grpSpPr>
        <p:sp>
          <p:nvSpPr>
            <p:cNvPr id="168998" name="Oval 38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999" name="Oval 39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000" name="Oval 40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001" name="Oval 41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002" name="Oval 42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003" name="Oval 43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9004" name="Line 44"/>
          <p:cNvSpPr>
            <a:spLocks noChangeShapeType="1"/>
          </p:cNvSpPr>
          <p:nvPr/>
        </p:nvSpPr>
        <p:spPr bwMode="auto">
          <a:xfrm flipV="1">
            <a:off x="8956675" y="1092666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9005" name="Line 45"/>
          <p:cNvSpPr>
            <a:spLocks noChangeShapeType="1"/>
          </p:cNvSpPr>
          <p:nvPr/>
        </p:nvSpPr>
        <p:spPr bwMode="auto">
          <a:xfrm flipV="1">
            <a:off x="8956675" y="1724491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9006" name="Text Box 46"/>
          <p:cNvSpPr txBox="1">
            <a:spLocks noChangeArrowheads="1"/>
          </p:cNvSpPr>
          <p:nvPr/>
        </p:nvSpPr>
        <p:spPr bwMode="auto">
          <a:xfrm>
            <a:off x="7405688" y="1032341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hole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9020" name="Rectangle 60"/>
          <p:cNvSpPr>
            <a:spLocks noChangeArrowheads="1"/>
          </p:cNvSpPr>
          <p:nvPr/>
        </p:nvSpPr>
        <p:spPr bwMode="auto">
          <a:xfrm>
            <a:off x="2522538" y="960638"/>
            <a:ext cx="425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 COULOMB CRYSTAL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9021" name="Text Box 61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6E3A44DB-CEAD-9041-B087-5D6CDE595471}" type="slidenum">
              <a:rPr lang="ru-RU" sz="1400"/>
              <a:pPr/>
              <a:t>51</a:t>
            </a:fld>
            <a:endParaRPr lang="ru-RU" sz="1400"/>
          </a:p>
        </p:txBody>
      </p:sp>
      <p:pic>
        <p:nvPicPr>
          <p:cNvPr id="48" name="Picture 5" descr="emblem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5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00" fill="hold"/>
                                        <p:tgtEl>
                                          <p:spTgt spid="168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4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896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8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68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-88900"/>
            <a:ext cx="7543800" cy="1431925"/>
          </a:xfrm>
        </p:spPr>
        <p:txBody>
          <a:bodyPr/>
          <a:lstStyle/>
          <a:p>
            <a:r>
              <a:rPr lang="en-US" sz="4000" b="1" dirty="0">
                <a:solidFill>
                  <a:srgbClr val="000090"/>
                </a:solidFill>
              </a:rPr>
              <a:t>QUANTUM DYNAMICS IN WIGNER REPRESENTATION</a:t>
            </a:r>
            <a:endParaRPr lang="ru-RU" sz="4000" b="1" dirty="0">
              <a:solidFill>
                <a:srgbClr val="000090"/>
              </a:solidFill>
            </a:endParaRPr>
          </a:p>
        </p:txBody>
      </p:sp>
      <p:graphicFrame>
        <p:nvGraphicFramePr>
          <p:cNvPr id="2990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391400" y="1765300"/>
          <a:ext cx="13779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2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765300"/>
                        <a:ext cx="13779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97225" y="2384425"/>
          <a:ext cx="46339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3" name="Equation" r:id="rId5" imgW="2743200" imgH="444240" progId="Equation.3">
                  <p:embed/>
                </p:oleObj>
              </mc:Choice>
              <mc:Fallback>
                <p:oleObj name="Equation" r:id="rId5" imgW="2743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384425"/>
                        <a:ext cx="463391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52788" y="3157538"/>
          <a:ext cx="393541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4" name="Equation" r:id="rId7" imgW="2400120" imgH="431640" progId="Equation.3">
                  <p:embed/>
                </p:oleObj>
              </mc:Choice>
              <mc:Fallback>
                <p:oleObj name="Equation" r:id="rId7" imgW="2400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3157538"/>
                        <a:ext cx="393541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9014" name="Picture 6" descr="emblem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9015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502025" y="4010025"/>
          <a:ext cx="49641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5" name="Equation" r:id="rId10" imgW="3073320" imgH="482400" progId="Equation.3">
                  <p:embed/>
                </p:oleObj>
              </mc:Choice>
              <mc:Fallback>
                <p:oleObj name="Equation" r:id="rId10" imgW="3073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4010025"/>
                        <a:ext cx="49641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8"/>
          <p:cNvGraphicFramePr>
            <a:graphicFrameLocks noChangeAspect="1"/>
          </p:cNvGraphicFramePr>
          <p:nvPr/>
        </p:nvGraphicFramePr>
        <p:xfrm>
          <a:off x="4117975" y="4697413"/>
          <a:ext cx="45958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6" name="Equation" r:id="rId12" imgW="2552400" imgH="444240" progId="Equation.3">
                  <p:embed/>
                </p:oleObj>
              </mc:Choice>
              <mc:Fallback>
                <p:oleObj name="Equation" r:id="rId12" imgW="2552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4697413"/>
                        <a:ext cx="45958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7" name="Object 9"/>
          <p:cNvGraphicFramePr>
            <a:graphicFrameLocks noChangeAspect="1"/>
          </p:cNvGraphicFramePr>
          <p:nvPr/>
        </p:nvGraphicFramePr>
        <p:xfrm>
          <a:off x="1084263" y="5810250"/>
          <a:ext cx="42291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7" name="Equation" r:id="rId14" imgW="2349360" imgH="482400" progId="Equation.3">
                  <p:embed/>
                </p:oleObj>
              </mc:Choice>
              <mc:Fallback>
                <p:oleObj name="Equation" r:id="rId14" imgW="2349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5810250"/>
                        <a:ext cx="42291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8" name="Object 10"/>
          <p:cNvGraphicFramePr>
            <a:graphicFrameLocks noChangeAspect="1"/>
          </p:cNvGraphicFramePr>
          <p:nvPr/>
        </p:nvGraphicFramePr>
        <p:xfrm>
          <a:off x="5916613" y="5992813"/>
          <a:ext cx="11207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8" name="Equation" r:id="rId16" imgW="622080" imgH="431640" progId="Equation.3">
                  <p:embed/>
                </p:oleObj>
              </mc:Choice>
              <mc:Fallback>
                <p:oleObj name="Equation" r:id="rId16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5992813"/>
                        <a:ext cx="11207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9" name="Object 11"/>
          <p:cNvGraphicFramePr>
            <a:graphicFrameLocks noChangeAspect="1"/>
          </p:cNvGraphicFramePr>
          <p:nvPr/>
        </p:nvGraphicFramePr>
        <p:xfrm>
          <a:off x="7354888" y="5970588"/>
          <a:ext cx="1416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99" name="Equation" r:id="rId18" imgW="787320" imgH="457200" progId="Equation.3">
                  <p:embed/>
                </p:oleObj>
              </mc:Choice>
              <mc:Fallback>
                <p:oleObj name="Equation" r:id="rId18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5970588"/>
                        <a:ext cx="14160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1169988" y="1892300"/>
            <a:ext cx="1792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Density matrix: 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1168400" y="2532063"/>
            <a:ext cx="1935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Wigner function: 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1177925" y="4197350"/>
            <a:ext cx="2208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Evolution equation: 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>
            <a:off x="1162050" y="5405438"/>
            <a:ext cx="2299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Classical limit </a:t>
            </a:r>
            <a:r>
              <a:rPr lang="en-US" sz="1800" i="1" dirty="0" err="1">
                <a:solidFill>
                  <a:schemeClr val="tx2"/>
                </a:solidFill>
                <a:latin typeface="Tahoma" charset="0"/>
                <a:cs typeface="Tahoma" charset="0"/>
              </a:rPr>
              <a:t>ħ</a:t>
            </a:r>
            <a:r>
              <a:rPr lang="en-US" sz="1800" i="1" baseline="30000" dirty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Tahoma" charset="0"/>
                <a:cs typeface="Tahoma" charset="0"/>
                <a:sym typeface="Symbol" charset="0"/>
              </a:rPr>
              <a:t>-&gt;</a:t>
            </a:r>
            <a:r>
              <a:rPr lang="en-US" sz="1800" baseline="30000" dirty="0" smtClean="0">
                <a:solidFill>
                  <a:schemeClr val="tx2"/>
                </a:solidFill>
                <a:latin typeface="Tahoma" charset="0"/>
                <a:cs typeface="Tahoma" charset="0"/>
                <a:sym typeface="Symbol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ahoma" charset="0"/>
                <a:cs typeface="Tahoma" charset="0"/>
                <a:sym typeface="Symbol" charset="0"/>
              </a:rPr>
              <a:t>0</a:t>
            </a:r>
            <a:r>
              <a:rPr lang="en-US" sz="1800" dirty="0">
                <a:solidFill>
                  <a:schemeClr val="tx2"/>
                </a:solidFill>
                <a:latin typeface="Tahoma" charset="0"/>
              </a:rPr>
              <a:t>: </a:t>
            </a:r>
            <a:endParaRPr lang="ru-RU" sz="18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99024" name="Text Box 16"/>
          <p:cNvSpPr txBox="1">
            <a:spLocks noChangeArrowheads="1"/>
          </p:cNvSpPr>
          <p:nvPr/>
        </p:nvSpPr>
        <p:spPr bwMode="auto">
          <a:xfrm>
            <a:off x="5154613" y="5592763"/>
            <a:ext cx="398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Characteristics (Hamilton equations): 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99025" name="Text Box 17"/>
          <p:cNvSpPr txBox="1">
            <a:spLocks noChangeArrowheads="1"/>
          </p:cNvSpPr>
          <p:nvPr/>
        </p:nvSpPr>
        <p:spPr bwMode="auto">
          <a:xfrm>
            <a:off x="1008063" y="1285875"/>
            <a:ext cx="80724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solidFill>
                  <a:schemeClr val="tx2"/>
                </a:solidFill>
                <a:latin typeface="Tahoma" charset="0"/>
              </a:rPr>
              <a:t>Quasi-distribution function in phase space for the quantum case</a:t>
            </a:r>
            <a:endParaRPr lang="ru-RU" sz="2200">
              <a:solidFill>
                <a:schemeClr val="tx2"/>
              </a:solidFill>
              <a:latin typeface="Tahoma" charset="0"/>
            </a:endParaRPr>
          </a:p>
        </p:txBody>
      </p:sp>
      <p:graphicFrame>
        <p:nvGraphicFramePr>
          <p:cNvPr id="299026" name="Object 18"/>
          <p:cNvGraphicFramePr>
            <a:graphicFrameLocks noChangeAspect="1"/>
          </p:cNvGraphicFramePr>
          <p:nvPr/>
        </p:nvGraphicFramePr>
        <p:xfrm>
          <a:off x="3032125" y="1884363"/>
          <a:ext cx="2582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0" name="Equation" r:id="rId20" imgW="1434960" imgH="228600" progId="Equation.3">
                  <p:embed/>
                </p:oleObj>
              </mc:Choice>
              <mc:Fallback>
                <p:oleObj name="Equation" r:id="rId20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1884363"/>
                        <a:ext cx="25828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27" name="Line 19"/>
          <p:cNvSpPr>
            <a:spLocks noChangeShapeType="1"/>
          </p:cNvSpPr>
          <p:nvPr/>
        </p:nvSpPr>
        <p:spPr bwMode="auto">
          <a:xfrm>
            <a:off x="1809750" y="2192338"/>
            <a:ext cx="12700" cy="439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99028" name="Object 20"/>
          <p:cNvGraphicFramePr>
            <a:graphicFrameLocks noChangeAspect="1"/>
          </p:cNvGraphicFramePr>
          <p:nvPr/>
        </p:nvGraphicFramePr>
        <p:xfrm>
          <a:off x="6057900" y="1898650"/>
          <a:ext cx="754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1" name="Equation" r:id="rId22" imgW="419040" imgH="203040" progId="Equation.3">
                  <p:embed/>
                </p:oleObj>
              </mc:Choice>
              <mc:Fallback>
                <p:oleObj name="Equation" r:id="rId2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898650"/>
                        <a:ext cx="754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29" name="Object 21"/>
          <p:cNvGraphicFramePr>
            <a:graphicFrameLocks noChangeAspect="1"/>
          </p:cNvGraphicFramePr>
          <p:nvPr/>
        </p:nvGraphicFramePr>
        <p:xfrm>
          <a:off x="7756525" y="3271838"/>
          <a:ext cx="9826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2" name="Equation" r:id="rId24" imgW="545760" imgH="190440" progId="Equation.DSMT4">
                  <p:embed/>
                </p:oleObj>
              </mc:Choice>
              <mc:Fallback>
                <p:oleObj name="Equation" r:id="rId24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271838"/>
                        <a:ext cx="9826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26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9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9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9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0" grpId="0"/>
      <p:bldP spid="299021" grpId="0"/>
      <p:bldP spid="299022" grpId="0"/>
      <p:bldP spid="299023" grpId="0"/>
      <p:bldP spid="299024" grpId="0"/>
      <p:bldP spid="2990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SOLUTION OF WIGNER </a:t>
            </a:r>
            <a:r>
              <a:rPr lang="en-US" b="1" dirty="0" smtClean="0">
                <a:solidFill>
                  <a:srgbClr val="000090"/>
                </a:solidFill>
              </a:rPr>
              <a:t/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EQUATION</a:t>
            </a:r>
            <a:endParaRPr lang="ru-RU" b="1" dirty="0">
              <a:solidFill>
                <a:srgbClr val="000090"/>
              </a:solidFill>
            </a:endParaRPr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1006475" y="2078038"/>
          <a:ext cx="7319963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7" name="Equation" r:id="rId5" imgW="4063680" imgH="787320" progId="Equation.3">
                  <p:embed/>
                </p:oleObj>
              </mc:Choice>
              <mc:Fallback>
                <p:oleObj name="Equation" r:id="rId5" imgW="4063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2078038"/>
                        <a:ext cx="7319963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037" name="Picture 5" descr="emblem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1065213" y="4105275"/>
          <a:ext cx="38655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8" name="Equation" r:id="rId8" imgW="2145960" imgH="393480" progId="Equation.3">
                  <p:embed/>
                </p:oleObj>
              </mc:Choice>
              <mc:Fallback>
                <p:oleObj name="Equation" r:id="rId8" imgW="2145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105275"/>
                        <a:ext cx="38655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1049338" y="5011738"/>
          <a:ext cx="39116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9" name="Equation" r:id="rId10" imgW="2171520" imgH="393480" progId="Equation.3">
                  <p:embed/>
                </p:oleObj>
              </mc:Choice>
              <mc:Fallback>
                <p:oleObj name="Equation" r:id="rId10" imgW="2171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011738"/>
                        <a:ext cx="39116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122363" y="3662363"/>
            <a:ext cx="2574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Dynamical trajectories: 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300041" name="Oval 9"/>
          <p:cNvSpPr>
            <a:spLocks noChangeAspect="1" noChangeArrowheads="1"/>
          </p:cNvSpPr>
          <p:nvPr/>
        </p:nvSpPr>
        <p:spPr bwMode="auto">
          <a:xfrm>
            <a:off x="7386638" y="5473700"/>
            <a:ext cx="153987" cy="153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6953250" y="5678488"/>
          <a:ext cx="10493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0" name="Equation" r:id="rId12" imgW="583920" imgH="228600" progId="Equation.3">
                  <p:embed/>
                </p:oleObj>
              </mc:Choice>
              <mc:Fallback>
                <p:oleObj name="Equation" r:id="rId12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678488"/>
                        <a:ext cx="104933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3" name="Freeform 11"/>
          <p:cNvSpPr>
            <a:spLocks/>
          </p:cNvSpPr>
          <p:nvPr/>
        </p:nvSpPr>
        <p:spPr bwMode="auto">
          <a:xfrm>
            <a:off x="7456488" y="3727450"/>
            <a:ext cx="612775" cy="1814513"/>
          </a:xfrm>
          <a:custGeom>
            <a:avLst/>
            <a:gdLst>
              <a:gd name="T0" fmla="*/ 0 w 386"/>
              <a:gd name="T1" fmla="*/ 1143 h 1143"/>
              <a:gd name="T2" fmla="*/ 336 w 386"/>
              <a:gd name="T3" fmla="*/ 842 h 1143"/>
              <a:gd name="T4" fmla="*/ 301 w 386"/>
              <a:gd name="T5" fmla="*/ 470 h 1143"/>
              <a:gd name="T6" fmla="*/ 17 w 386"/>
              <a:gd name="T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1143">
                <a:moveTo>
                  <a:pt x="0" y="1143"/>
                </a:moveTo>
                <a:cubicBezTo>
                  <a:pt x="143" y="1048"/>
                  <a:pt x="286" y="954"/>
                  <a:pt x="336" y="842"/>
                </a:cubicBezTo>
                <a:cubicBezTo>
                  <a:pt x="386" y="730"/>
                  <a:pt x="354" y="610"/>
                  <a:pt x="301" y="470"/>
                </a:cubicBezTo>
                <a:cubicBezTo>
                  <a:pt x="248" y="330"/>
                  <a:pt x="132" y="165"/>
                  <a:pt x="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0044" name="Freeform 12"/>
          <p:cNvSpPr>
            <a:spLocks/>
          </p:cNvSpPr>
          <p:nvPr/>
        </p:nvSpPr>
        <p:spPr bwMode="auto">
          <a:xfrm>
            <a:off x="6330950" y="4051300"/>
            <a:ext cx="1150938" cy="1477963"/>
          </a:xfrm>
          <a:custGeom>
            <a:avLst/>
            <a:gdLst>
              <a:gd name="T0" fmla="*/ 700 w 725"/>
              <a:gd name="T1" fmla="*/ 931 h 931"/>
              <a:gd name="T2" fmla="*/ 469 w 725"/>
              <a:gd name="T3" fmla="*/ 727 h 931"/>
              <a:gd name="T4" fmla="*/ 647 w 725"/>
              <a:gd name="T5" fmla="*/ 337 h 931"/>
              <a:gd name="T6" fmla="*/ 0 w 725"/>
              <a:gd name="T7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5" h="931">
                <a:moveTo>
                  <a:pt x="700" y="931"/>
                </a:moveTo>
                <a:cubicBezTo>
                  <a:pt x="589" y="878"/>
                  <a:pt x="478" y="826"/>
                  <a:pt x="469" y="727"/>
                </a:cubicBezTo>
                <a:cubicBezTo>
                  <a:pt x="460" y="628"/>
                  <a:pt x="725" y="458"/>
                  <a:pt x="647" y="337"/>
                </a:cubicBezTo>
                <a:cubicBezTo>
                  <a:pt x="569" y="216"/>
                  <a:pt x="284" y="10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00045" name="Object 13"/>
          <p:cNvGraphicFramePr>
            <a:graphicFrameLocks noChangeAspect="1"/>
          </p:cNvGraphicFramePr>
          <p:nvPr/>
        </p:nvGraphicFramePr>
        <p:xfrm>
          <a:off x="6915150" y="4451350"/>
          <a:ext cx="273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1" name="Equation" r:id="rId14" imgW="152280" imgH="177480" progId="Equation.3">
                  <p:embed/>
                </p:oleObj>
              </mc:Choice>
              <mc:Fallback>
                <p:oleObj name="Equation" r:id="rId14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451350"/>
                        <a:ext cx="2730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6" name="Object 14"/>
          <p:cNvGraphicFramePr>
            <a:graphicFrameLocks noChangeAspect="1"/>
          </p:cNvGraphicFramePr>
          <p:nvPr/>
        </p:nvGraphicFramePr>
        <p:xfrm>
          <a:off x="7904163" y="4062413"/>
          <a:ext cx="2730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2" name="Equation" r:id="rId16" imgW="152280" imgH="177480" progId="Equation.3">
                  <p:embed/>
                </p:oleObj>
              </mc:Choice>
              <mc:Fallback>
                <p:oleObj name="Equation" r:id="rId16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163" y="4062413"/>
                        <a:ext cx="2730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7" name="Object 15"/>
          <p:cNvGraphicFramePr>
            <a:graphicFrameLocks noChangeAspect="1"/>
          </p:cNvGraphicFramePr>
          <p:nvPr/>
        </p:nvGraphicFramePr>
        <p:xfrm>
          <a:off x="1008063" y="6229350"/>
          <a:ext cx="72024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3" name="Equation" r:id="rId18" imgW="4000320" imgH="241200" progId="Equation.DSMT4">
                  <p:embed/>
                </p:oleObj>
              </mc:Choice>
              <mc:Fallback>
                <p:oleObj name="Equation" r:id="rId18" imgW="4000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6229350"/>
                        <a:ext cx="72024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1230313" y="5813425"/>
            <a:ext cx="1374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Tahoma" charset="0"/>
              </a:rPr>
              <a:t>Propagator:</a:t>
            </a:r>
            <a:endParaRPr lang="ru-RU" sz="18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0" grpId="0"/>
      <p:bldP spid="3000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788" y="5557838"/>
            <a:ext cx="3500437" cy="53181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86382" y="4094163"/>
            <a:ext cx="1724981" cy="14636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pic>
        <p:nvPicPr>
          <p:cNvPr id="215042" name="Picture 2" descr="grer43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7953" r="10820" b="995"/>
          <a:stretch>
            <a:fillRect/>
          </a:stretch>
        </p:blipFill>
        <p:spPr bwMode="auto">
          <a:xfrm>
            <a:off x="5086350" y="1609725"/>
            <a:ext cx="3640138" cy="2682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AutoShape 3"/>
          <p:cNvSpPr>
            <a:spLocks noChangeArrowheads="1"/>
          </p:cNvSpPr>
          <p:nvPr/>
        </p:nvSpPr>
        <p:spPr bwMode="auto">
          <a:xfrm>
            <a:off x="803275" y="1438275"/>
            <a:ext cx="2992438" cy="2565400"/>
          </a:xfrm>
          <a:prstGeom prst="cube">
            <a:avLst>
              <a:gd name="adj" fmla="val 25000"/>
            </a:avLst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28575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smtClean="0">
                <a:solidFill>
                  <a:srgbClr val="FFFF00"/>
                </a:solidFill>
                <a:latin typeface="Arial" charset="0"/>
                <a:ea typeface="Arial" charset="0"/>
              </a:rPr>
              <a:t>Quantum dynamics </a:t>
            </a:r>
            <a:br>
              <a:rPr lang="en-US" sz="3700" smtClean="0">
                <a:solidFill>
                  <a:srgbClr val="FFFF00"/>
                </a:solidFill>
                <a:latin typeface="Arial" charset="0"/>
                <a:ea typeface="Arial" charset="0"/>
              </a:rPr>
            </a:br>
            <a:r>
              <a:rPr lang="en-US" sz="3700" smtClean="0">
                <a:solidFill>
                  <a:srgbClr val="FFFF00"/>
                </a:solidFill>
                <a:latin typeface="Arial" charset="0"/>
                <a:ea typeface="Arial" charset="0"/>
              </a:rPr>
              <a:t>in Wigner representation</a:t>
            </a:r>
            <a:endParaRPr lang="ru-RU" sz="3700" smtClean="0">
              <a:solidFill>
                <a:srgbClr val="FFFF00"/>
              </a:solidFill>
              <a:latin typeface="Arial" charset="0"/>
              <a:ea typeface="Arial" charset="0"/>
            </a:endParaRPr>
          </a:p>
        </p:txBody>
      </p:sp>
      <p:sp>
        <p:nvSpPr>
          <p:cNvPr id="215045" name="Freeform 5"/>
          <p:cNvSpPr>
            <a:spLocks/>
          </p:cNvSpPr>
          <p:nvPr/>
        </p:nvSpPr>
        <p:spPr bwMode="auto">
          <a:xfrm>
            <a:off x="1209675" y="2840038"/>
            <a:ext cx="523875" cy="554037"/>
          </a:xfrm>
          <a:custGeom>
            <a:avLst/>
            <a:gdLst>
              <a:gd name="T0" fmla="*/ 173 w 330"/>
              <a:gd name="T1" fmla="*/ 183 h 349"/>
              <a:gd name="T2" fmla="*/ 228 w 330"/>
              <a:gd name="T3" fmla="*/ 0 h 349"/>
              <a:gd name="T4" fmla="*/ 330 w 330"/>
              <a:gd name="T5" fmla="*/ 109 h 349"/>
              <a:gd name="T6" fmla="*/ 276 w 330"/>
              <a:gd name="T7" fmla="*/ 208 h 349"/>
              <a:gd name="T8" fmla="*/ 112 w 330"/>
              <a:gd name="T9" fmla="*/ 257 h 349"/>
              <a:gd name="T10" fmla="*/ 68 w 330"/>
              <a:gd name="T11" fmla="*/ 349 h 349"/>
              <a:gd name="T12" fmla="*/ 0 w 330"/>
              <a:gd name="T13" fmla="*/ 215 h 349"/>
              <a:gd name="T14" fmla="*/ 16 w 330"/>
              <a:gd name="T15" fmla="*/ 52 h 349"/>
              <a:gd name="T16" fmla="*/ 173 w 330"/>
              <a:gd name="T17" fmla="*/ 18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" h="349">
                <a:moveTo>
                  <a:pt x="173" y="183"/>
                </a:moveTo>
                <a:lnTo>
                  <a:pt x="228" y="0"/>
                </a:lnTo>
                <a:lnTo>
                  <a:pt x="330" y="109"/>
                </a:lnTo>
                <a:lnTo>
                  <a:pt x="276" y="208"/>
                </a:lnTo>
                <a:lnTo>
                  <a:pt x="112" y="257"/>
                </a:lnTo>
                <a:lnTo>
                  <a:pt x="68" y="349"/>
                </a:lnTo>
                <a:lnTo>
                  <a:pt x="0" y="215"/>
                </a:lnTo>
                <a:lnTo>
                  <a:pt x="16" y="52"/>
                </a:lnTo>
                <a:lnTo>
                  <a:pt x="173" y="18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46" name="Freeform 6"/>
          <p:cNvSpPr>
            <a:spLocks/>
          </p:cNvSpPr>
          <p:nvPr/>
        </p:nvSpPr>
        <p:spPr bwMode="auto">
          <a:xfrm>
            <a:off x="2427288" y="2957513"/>
            <a:ext cx="496887" cy="757237"/>
          </a:xfrm>
          <a:custGeom>
            <a:avLst/>
            <a:gdLst>
              <a:gd name="T0" fmla="*/ 19 w 313"/>
              <a:gd name="T1" fmla="*/ 237 h 477"/>
              <a:gd name="T2" fmla="*/ 57 w 313"/>
              <a:gd name="T3" fmla="*/ 64 h 477"/>
              <a:gd name="T4" fmla="*/ 208 w 313"/>
              <a:gd name="T5" fmla="*/ 0 h 477"/>
              <a:gd name="T6" fmla="*/ 268 w 313"/>
              <a:gd name="T7" fmla="*/ 147 h 477"/>
              <a:gd name="T8" fmla="*/ 224 w 313"/>
              <a:gd name="T9" fmla="*/ 227 h 477"/>
              <a:gd name="T10" fmla="*/ 313 w 313"/>
              <a:gd name="T11" fmla="*/ 285 h 477"/>
              <a:gd name="T12" fmla="*/ 124 w 313"/>
              <a:gd name="T13" fmla="*/ 323 h 477"/>
              <a:gd name="T14" fmla="*/ 0 w 313"/>
              <a:gd name="T15" fmla="*/ 477 h 477"/>
              <a:gd name="T16" fmla="*/ 19 w 313"/>
              <a:gd name="T17" fmla="*/ 2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477">
                <a:moveTo>
                  <a:pt x="19" y="237"/>
                </a:moveTo>
                <a:lnTo>
                  <a:pt x="57" y="64"/>
                </a:lnTo>
                <a:lnTo>
                  <a:pt x="208" y="0"/>
                </a:lnTo>
                <a:lnTo>
                  <a:pt x="268" y="147"/>
                </a:lnTo>
                <a:lnTo>
                  <a:pt x="224" y="227"/>
                </a:lnTo>
                <a:lnTo>
                  <a:pt x="313" y="285"/>
                </a:lnTo>
                <a:lnTo>
                  <a:pt x="124" y="323"/>
                </a:lnTo>
                <a:lnTo>
                  <a:pt x="0" y="477"/>
                </a:lnTo>
                <a:lnTo>
                  <a:pt x="19" y="237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47" name="Freeform 7"/>
          <p:cNvSpPr>
            <a:spLocks/>
          </p:cNvSpPr>
          <p:nvPr/>
        </p:nvSpPr>
        <p:spPr bwMode="auto">
          <a:xfrm>
            <a:off x="2520950" y="1573213"/>
            <a:ext cx="523875" cy="554037"/>
          </a:xfrm>
          <a:custGeom>
            <a:avLst/>
            <a:gdLst>
              <a:gd name="T0" fmla="*/ 173 w 330"/>
              <a:gd name="T1" fmla="*/ 183 h 349"/>
              <a:gd name="T2" fmla="*/ 228 w 330"/>
              <a:gd name="T3" fmla="*/ 0 h 349"/>
              <a:gd name="T4" fmla="*/ 330 w 330"/>
              <a:gd name="T5" fmla="*/ 109 h 349"/>
              <a:gd name="T6" fmla="*/ 276 w 330"/>
              <a:gd name="T7" fmla="*/ 208 h 349"/>
              <a:gd name="T8" fmla="*/ 112 w 330"/>
              <a:gd name="T9" fmla="*/ 257 h 349"/>
              <a:gd name="T10" fmla="*/ 68 w 330"/>
              <a:gd name="T11" fmla="*/ 349 h 349"/>
              <a:gd name="T12" fmla="*/ 0 w 330"/>
              <a:gd name="T13" fmla="*/ 215 h 349"/>
              <a:gd name="T14" fmla="*/ 16 w 330"/>
              <a:gd name="T15" fmla="*/ 52 h 349"/>
              <a:gd name="T16" fmla="*/ 173 w 330"/>
              <a:gd name="T17" fmla="*/ 183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" h="349">
                <a:moveTo>
                  <a:pt x="173" y="183"/>
                </a:moveTo>
                <a:lnTo>
                  <a:pt x="228" y="0"/>
                </a:lnTo>
                <a:lnTo>
                  <a:pt x="330" y="109"/>
                </a:lnTo>
                <a:lnTo>
                  <a:pt x="276" y="208"/>
                </a:lnTo>
                <a:lnTo>
                  <a:pt x="112" y="257"/>
                </a:lnTo>
                <a:lnTo>
                  <a:pt x="68" y="349"/>
                </a:lnTo>
                <a:lnTo>
                  <a:pt x="0" y="215"/>
                </a:lnTo>
                <a:lnTo>
                  <a:pt x="16" y="52"/>
                </a:lnTo>
                <a:lnTo>
                  <a:pt x="173" y="18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48" name="Freeform 8"/>
          <p:cNvSpPr>
            <a:spLocks/>
          </p:cNvSpPr>
          <p:nvPr/>
        </p:nvSpPr>
        <p:spPr bwMode="auto">
          <a:xfrm>
            <a:off x="1452563" y="1635125"/>
            <a:ext cx="496887" cy="757238"/>
          </a:xfrm>
          <a:custGeom>
            <a:avLst/>
            <a:gdLst>
              <a:gd name="T0" fmla="*/ 19 w 313"/>
              <a:gd name="T1" fmla="*/ 237 h 477"/>
              <a:gd name="T2" fmla="*/ 57 w 313"/>
              <a:gd name="T3" fmla="*/ 64 h 477"/>
              <a:gd name="T4" fmla="*/ 208 w 313"/>
              <a:gd name="T5" fmla="*/ 0 h 477"/>
              <a:gd name="T6" fmla="*/ 268 w 313"/>
              <a:gd name="T7" fmla="*/ 147 h 477"/>
              <a:gd name="T8" fmla="*/ 224 w 313"/>
              <a:gd name="T9" fmla="*/ 227 h 477"/>
              <a:gd name="T10" fmla="*/ 313 w 313"/>
              <a:gd name="T11" fmla="*/ 285 h 477"/>
              <a:gd name="T12" fmla="*/ 124 w 313"/>
              <a:gd name="T13" fmla="*/ 323 h 477"/>
              <a:gd name="T14" fmla="*/ 0 w 313"/>
              <a:gd name="T15" fmla="*/ 477 h 477"/>
              <a:gd name="T16" fmla="*/ 19 w 313"/>
              <a:gd name="T17" fmla="*/ 23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477">
                <a:moveTo>
                  <a:pt x="19" y="237"/>
                </a:moveTo>
                <a:lnTo>
                  <a:pt x="57" y="64"/>
                </a:lnTo>
                <a:lnTo>
                  <a:pt x="208" y="0"/>
                </a:lnTo>
                <a:lnTo>
                  <a:pt x="268" y="147"/>
                </a:lnTo>
                <a:lnTo>
                  <a:pt x="224" y="227"/>
                </a:lnTo>
                <a:lnTo>
                  <a:pt x="313" y="285"/>
                </a:lnTo>
                <a:lnTo>
                  <a:pt x="124" y="323"/>
                </a:lnTo>
                <a:lnTo>
                  <a:pt x="0" y="477"/>
                </a:lnTo>
                <a:lnTo>
                  <a:pt x="19" y="237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49" name="Freeform 9"/>
          <p:cNvSpPr>
            <a:spLocks/>
          </p:cNvSpPr>
          <p:nvPr/>
        </p:nvSpPr>
        <p:spPr bwMode="auto">
          <a:xfrm>
            <a:off x="2454275" y="2720975"/>
            <a:ext cx="204788" cy="590550"/>
          </a:xfrm>
          <a:custGeom>
            <a:avLst/>
            <a:gdLst>
              <a:gd name="T0" fmla="*/ 112 w 129"/>
              <a:gd name="T1" fmla="*/ 372 h 372"/>
              <a:gd name="T2" fmla="*/ 110 w 129"/>
              <a:gd name="T3" fmla="*/ 196 h 372"/>
              <a:gd name="T4" fmla="*/ 0 w 129"/>
              <a:gd name="T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372">
                <a:moveTo>
                  <a:pt x="112" y="372"/>
                </a:moveTo>
                <a:cubicBezTo>
                  <a:pt x="112" y="343"/>
                  <a:pt x="129" y="258"/>
                  <a:pt x="110" y="196"/>
                </a:cubicBezTo>
                <a:cubicBezTo>
                  <a:pt x="91" y="134"/>
                  <a:pt x="23" y="41"/>
                  <a:pt x="0" y="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0" name="Freeform 10"/>
          <p:cNvSpPr>
            <a:spLocks/>
          </p:cNvSpPr>
          <p:nvPr/>
        </p:nvSpPr>
        <p:spPr bwMode="auto">
          <a:xfrm>
            <a:off x="1593850" y="1828800"/>
            <a:ext cx="636588" cy="831850"/>
          </a:xfrm>
          <a:custGeom>
            <a:avLst/>
            <a:gdLst>
              <a:gd name="T0" fmla="*/ 401 w 401"/>
              <a:gd name="T1" fmla="*/ 524 h 524"/>
              <a:gd name="T2" fmla="*/ 244 w 401"/>
              <a:gd name="T3" fmla="*/ 148 h 524"/>
              <a:gd name="T4" fmla="*/ 0 w 401"/>
              <a:gd name="T5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1" h="524">
                <a:moveTo>
                  <a:pt x="401" y="524"/>
                </a:moveTo>
                <a:cubicBezTo>
                  <a:pt x="375" y="463"/>
                  <a:pt x="311" y="235"/>
                  <a:pt x="244" y="148"/>
                </a:cubicBezTo>
                <a:cubicBezTo>
                  <a:pt x="177" y="61"/>
                  <a:pt x="51" y="31"/>
                  <a:pt x="0" y="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H="1" flipV="1">
            <a:off x="2209800" y="2644775"/>
            <a:ext cx="250825" cy="8255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1546225" y="2430463"/>
            <a:ext cx="184150" cy="663575"/>
          </a:xfrm>
          <a:custGeom>
            <a:avLst/>
            <a:gdLst>
              <a:gd name="T0" fmla="*/ 0 w 116"/>
              <a:gd name="T1" fmla="*/ 418 h 418"/>
              <a:gd name="T2" fmla="*/ 58 w 116"/>
              <a:gd name="T3" fmla="*/ 139 h 418"/>
              <a:gd name="T4" fmla="*/ 116 w 116"/>
              <a:gd name="T5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" h="418">
                <a:moveTo>
                  <a:pt x="0" y="418"/>
                </a:moveTo>
                <a:cubicBezTo>
                  <a:pt x="19" y="313"/>
                  <a:pt x="39" y="209"/>
                  <a:pt x="58" y="139"/>
                </a:cubicBezTo>
                <a:cubicBezTo>
                  <a:pt x="77" y="69"/>
                  <a:pt x="96" y="34"/>
                  <a:pt x="116" y="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1981200" y="1866900"/>
            <a:ext cx="677863" cy="609600"/>
          </a:xfrm>
          <a:custGeom>
            <a:avLst/>
            <a:gdLst>
              <a:gd name="T0" fmla="*/ 0 w 427"/>
              <a:gd name="T1" fmla="*/ 384 h 384"/>
              <a:gd name="T2" fmla="*/ 250 w 427"/>
              <a:gd name="T3" fmla="*/ 235 h 384"/>
              <a:gd name="T4" fmla="*/ 427 w 427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7" h="384">
                <a:moveTo>
                  <a:pt x="0" y="384"/>
                </a:moveTo>
                <a:cubicBezTo>
                  <a:pt x="89" y="341"/>
                  <a:pt x="179" y="299"/>
                  <a:pt x="250" y="235"/>
                </a:cubicBezTo>
                <a:cubicBezTo>
                  <a:pt x="321" y="171"/>
                  <a:pt x="374" y="85"/>
                  <a:pt x="427" y="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722438" y="2454275"/>
            <a:ext cx="288925" cy="2222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V="1">
            <a:off x="1195388" y="3024188"/>
            <a:ext cx="5270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911225" y="2894013"/>
            <a:ext cx="379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FFFFFF"/>
                </a:solidFill>
                <a:latin typeface="Arial" charset="0"/>
                <a:ea typeface="Arial" charset="0"/>
                <a:sym typeface="Symbol" charset="0"/>
              </a:rPr>
              <a:t>λ</a:t>
            </a:r>
            <a:endParaRPr lang="ru-RU" sz="2800" dirty="0" smtClean="0">
              <a:solidFill>
                <a:srgbClr val="FFFFFF"/>
              </a:solidFill>
              <a:latin typeface="Arial" charset="0"/>
              <a:ea typeface="Arial" charset="0"/>
              <a:sym typeface="Symbol" charset="0"/>
            </a:endParaRPr>
          </a:p>
        </p:txBody>
      </p:sp>
      <p:graphicFrame>
        <p:nvGraphicFramePr>
          <p:cNvPr id="215057" name="Object 17"/>
          <p:cNvGraphicFramePr>
            <a:graphicFrameLocks noChangeAspect="1"/>
          </p:cNvGraphicFramePr>
          <p:nvPr/>
        </p:nvGraphicFramePr>
        <p:xfrm>
          <a:off x="463550" y="4094163"/>
          <a:ext cx="14224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2" name="Equation" r:id="rId4" imgW="863280" imgH="812520" progId="Equation.3">
                  <p:embed/>
                </p:oleObj>
              </mc:Choice>
              <mc:Fallback>
                <p:oleObj name="Equation" r:id="rId4" imgW="863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094163"/>
                        <a:ext cx="14224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1927225" y="4387850"/>
            <a:ext cx="165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t>     random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t>+   momentum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t>     jumps</a:t>
            </a:r>
            <a:endParaRPr lang="ru-RU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graphicFrame>
        <p:nvGraphicFramePr>
          <p:cNvPr id="215059" name="Object 19"/>
          <p:cNvGraphicFramePr>
            <a:graphicFrameLocks noChangeAspect="1"/>
          </p:cNvGraphicFramePr>
          <p:nvPr/>
        </p:nvGraphicFramePr>
        <p:xfrm>
          <a:off x="2859088" y="2952750"/>
          <a:ext cx="16049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3" name="Equation" r:id="rId6" imgW="901440" imgH="203040" progId="Equation.3">
                  <p:embed/>
                </p:oleObj>
              </mc:Choice>
              <mc:Fallback>
                <p:oleObj name="Equation" r:id="rId6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2952750"/>
                        <a:ext cx="160496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3101975" y="320675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t>initial quantum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Arial" charset="0"/>
              </a:rPr>
              <a:t>distribution</a:t>
            </a:r>
            <a:endParaRPr lang="ru-RU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graphicFrame>
        <p:nvGraphicFramePr>
          <p:cNvPr id="215061" name="Object 21"/>
          <p:cNvGraphicFramePr>
            <a:graphicFrameLocks noChangeAspect="1"/>
          </p:cNvGraphicFramePr>
          <p:nvPr/>
        </p:nvGraphicFramePr>
        <p:xfrm>
          <a:off x="401638" y="5557838"/>
          <a:ext cx="28130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4" name="Equation" r:id="rId8" imgW="1384200" imgH="215640" progId="Equation.3">
                  <p:embed/>
                </p:oleObj>
              </mc:Choice>
              <mc:Fallback>
                <p:oleObj name="Equation" r:id="rId8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5557838"/>
                        <a:ext cx="28130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5264150" y="1169988"/>
            <a:ext cx="304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Arial" charset="0"/>
              </a:rPr>
              <a:t>Dynamic conductivity</a:t>
            </a:r>
            <a:endParaRPr lang="ru-RU" sz="24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63" name="Freeform 23"/>
          <p:cNvSpPr>
            <a:spLocks/>
          </p:cNvSpPr>
          <p:nvPr/>
        </p:nvSpPr>
        <p:spPr bwMode="auto">
          <a:xfrm>
            <a:off x="6400800" y="1911350"/>
            <a:ext cx="2008188" cy="1219200"/>
          </a:xfrm>
          <a:custGeom>
            <a:avLst/>
            <a:gdLst>
              <a:gd name="T0" fmla="*/ 9 w 1265"/>
              <a:gd name="T1" fmla="*/ 27 h 768"/>
              <a:gd name="T2" fmla="*/ 777 w 1265"/>
              <a:gd name="T3" fmla="*/ 0 h 768"/>
              <a:gd name="T4" fmla="*/ 1248 w 1265"/>
              <a:gd name="T5" fmla="*/ 18 h 768"/>
              <a:gd name="T6" fmla="*/ 1265 w 1265"/>
              <a:gd name="T7" fmla="*/ 768 h 768"/>
              <a:gd name="T8" fmla="*/ 890 w 1265"/>
              <a:gd name="T9" fmla="*/ 768 h 768"/>
              <a:gd name="T10" fmla="*/ 463 w 1265"/>
              <a:gd name="T11" fmla="*/ 541 h 768"/>
              <a:gd name="T12" fmla="*/ 0 w 1265"/>
              <a:gd name="T13" fmla="*/ 411 h 768"/>
              <a:gd name="T14" fmla="*/ 9 w 1265"/>
              <a:gd name="T15" fmla="*/ 27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5" h="768">
                <a:moveTo>
                  <a:pt x="9" y="27"/>
                </a:moveTo>
                <a:lnTo>
                  <a:pt x="777" y="0"/>
                </a:lnTo>
                <a:lnTo>
                  <a:pt x="1248" y="18"/>
                </a:lnTo>
                <a:lnTo>
                  <a:pt x="1265" y="768"/>
                </a:lnTo>
                <a:lnTo>
                  <a:pt x="890" y="768"/>
                </a:lnTo>
                <a:lnTo>
                  <a:pt x="463" y="541"/>
                </a:lnTo>
                <a:lnTo>
                  <a:pt x="0" y="411"/>
                </a:lnTo>
                <a:lnTo>
                  <a:pt x="9" y="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6786563" y="2317750"/>
            <a:ext cx="16748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9"/>
                </a:solidFill>
                <a:latin typeface="Arial" charset="0"/>
                <a:ea typeface="Arial" charset="0"/>
              </a:rPr>
              <a:t>Veysman et al.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9"/>
                </a:solidFill>
                <a:latin typeface="Arial" charset="0"/>
                <a:ea typeface="Arial" charset="0"/>
              </a:rPr>
              <a:t>Tkachenko et al.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9"/>
                </a:solidFill>
                <a:latin typeface="Arial" charset="0"/>
                <a:ea typeface="Arial" charset="0"/>
              </a:rPr>
              <a:t>Bornath et al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99"/>
              </a:solidFill>
              <a:latin typeface="Arial" charset="0"/>
              <a:ea typeface="Arial" charset="0"/>
            </a:endParaRP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7224713" y="1739900"/>
            <a:ext cx="1341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99"/>
                </a:solidFill>
                <a:latin typeface="Arial" charset="0"/>
                <a:ea typeface="Arial" charset="0"/>
              </a:rPr>
              <a:t>T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</a:rPr>
              <a:t> = 2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·10</a:t>
            </a:r>
            <a:r>
              <a:rPr lang="en-US" b="1" baseline="3000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="1" i="1" baseline="-2500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= 43.2</a:t>
            </a: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 flipV="1">
            <a:off x="6178550" y="2479675"/>
            <a:ext cx="652463" cy="841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67" name="Line 27"/>
          <p:cNvSpPr>
            <a:spLocks noChangeAspect="1" noChangeShapeType="1"/>
          </p:cNvSpPr>
          <p:nvPr/>
        </p:nvSpPr>
        <p:spPr bwMode="auto">
          <a:xfrm>
            <a:off x="7872413" y="4722813"/>
            <a:ext cx="19050" cy="4603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68" name="Text Box 28"/>
          <p:cNvSpPr txBox="1">
            <a:spLocks noChangeAspect="1" noChangeArrowheads="1"/>
          </p:cNvSpPr>
          <p:nvPr/>
        </p:nvSpPr>
        <p:spPr bwMode="auto">
          <a:xfrm>
            <a:off x="7058025" y="4791075"/>
            <a:ext cx="5635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99"/>
                </a:solidFill>
                <a:latin typeface="Arial" charset="0"/>
                <a:ea typeface="Arial" charset="0"/>
              </a:rPr>
              <a:t>QD</a:t>
            </a:r>
            <a:endParaRPr lang="ru-RU" sz="2000" smtClean="0">
              <a:solidFill>
                <a:srgbClr val="000099"/>
              </a:solidFill>
              <a:latin typeface="Arial" charset="0"/>
              <a:ea typeface="Arial" charset="0"/>
            </a:endParaRPr>
          </a:p>
        </p:txBody>
      </p:sp>
      <p:sp>
        <p:nvSpPr>
          <p:cNvPr id="215069" name="Line 29"/>
          <p:cNvSpPr>
            <a:spLocks noChangeAspect="1" noChangeShapeType="1"/>
          </p:cNvSpPr>
          <p:nvPr/>
        </p:nvSpPr>
        <p:spPr bwMode="auto">
          <a:xfrm flipH="1">
            <a:off x="6872288" y="4551363"/>
            <a:ext cx="411162" cy="2682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0" name="Line 30"/>
          <p:cNvSpPr>
            <a:spLocks noChangeAspect="1" noChangeShapeType="1"/>
          </p:cNvSpPr>
          <p:nvPr/>
        </p:nvSpPr>
        <p:spPr bwMode="auto">
          <a:xfrm flipH="1">
            <a:off x="6981825" y="4359275"/>
            <a:ext cx="295275" cy="136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1" name="Text Box 31"/>
          <p:cNvSpPr txBox="1">
            <a:spLocks noChangeAspect="1" noChangeArrowheads="1"/>
          </p:cNvSpPr>
          <p:nvPr/>
        </p:nvSpPr>
        <p:spPr bwMode="auto">
          <a:xfrm>
            <a:off x="7834313" y="46291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FF0000"/>
                </a:solidFill>
                <a:latin typeface="Arial" charset="0"/>
                <a:ea typeface="Arial" charset="0"/>
              </a:rPr>
              <a:t>h</a:t>
            </a:r>
            <a:r>
              <a:rPr lang="en-US" i="1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</a:t>
            </a:r>
            <a:r>
              <a:rPr lang="en-US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 = Ry</a:t>
            </a:r>
          </a:p>
        </p:txBody>
      </p:sp>
      <p:pic>
        <p:nvPicPr>
          <p:cNvPr id="215072" name="Picture 32" descr="grer5t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7457" r="11169" b="3976"/>
          <a:stretch>
            <a:fillRect/>
          </a:stretch>
        </p:blipFill>
        <p:spPr bwMode="auto">
          <a:xfrm>
            <a:off x="5089525" y="4252913"/>
            <a:ext cx="3643313" cy="26273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3" name="Rectangle 33"/>
          <p:cNvSpPr>
            <a:spLocks noChangeAspect="1" noChangeArrowheads="1"/>
          </p:cNvSpPr>
          <p:nvPr/>
        </p:nvSpPr>
        <p:spPr bwMode="auto">
          <a:xfrm>
            <a:off x="7497763" y="6686550"/>
            <a:ext cx="660400" cy="195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4" name="Rectangle 34"/>
          <p:cNvSpPr>
            <a:spLocks noChangeAspect="1" noChangeArrowheads="1"/>
          </p:cNvSpPr>
          <p:nvPr/>
        </p:nvSpPr>
        <p:spPr bwMode="auto">
          <a:xfrm>
            <a:off x="8382000" y="6564313"/>
            <a:ext cx="198438" cy="147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5" name="Text Box 35"/>
          <p:cNvSpPr txBox="1">
            <a:spLocks noChangeAspect="1" noChangeArrowheads="1"/>
          </p:cNvSpPr>
          <p:nvPr/>
        </p:nvSpPr>
        <p:spPr bwMode="auto">
          <a:xfrm>
            <a:off x="7869238" y="6454775"/>
            <a:ext cx="891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ω</a:t>
            </a:r>
            <a:r>
              <a:rPr lang="en-US" sz="2000" i="1" baseline="30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/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ω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p</a:t>
            </a:r>
            <a:endParaRPr lang="en-US" sz="2000" i="1" baseline="-25000" dirty="0" smtClean="0">
              <a:solidFill>
                <a:srgbClr val="000000"/>
              </a:solidFill>
              <a:latin typeface="Arial" charset="0"/>
              <a:ea typeface="Arial" charset="0"/>
              <a:sym typeface="Symbol" charset="0"/>
            </a:endParaRPr>
          </a:p>
        </p:txBody>
      </p:sp>
      <p:sp>
        <p:nvSpPr>
          <p:cNvPr id="215076" name="Rectangle 36"/>
          <p:cNvSpPr>
            <a:spLocks noChangeAspect="1" noChangeArrowheads="1"/>
          </p:cNvSpPr>
          <p:nvPr/>
        </p:nvSpPr>
        <p:spPr bwMode="auto">
          <a:xfrm>
            <a:off x="6919913" y="4498975"/>
            <a:ext cx="1577975" cy="10525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7" name="Rectangle 37"/>
          <p:cNvSpPr>
            <a:spLocks noChangeArrowheads="1"/>
          </p:cNvSpPr>
          <p:nvPr/>
        </p:nvSpPr>
        <p:spPr bwMode="auto">
          <a:xfrm>
            <a:off x="8085138" y="3930650"/>
            <a:ext cx="555625" cy="3444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78" name="Text Box 38"/>
          <p:cNvSpPr txBox="1">
            <a:spLocks noChangeAspect="1" noChangeArrowheads="1"/>
          </p:cNvSpPr>
          <p:nvPr/>
        </p:nvSpPr>
        <p:spPr bwMode="auto">
          <a:xfrm>
            <a:off x="7989888" y="3802063"/>
            <a:ext cx="891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ω</a:t>
            </a:r>
            <a:r>
              <a:rPr lang="en-US" sz="2000" i="1" baseline="30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/</a:t>
            </a:r>
            <a:r>
              <a:rPr lang="en-US" sz="2000" baseline="30000" dirty="0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ω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Symbol" charset="0"/>
              </a:rPr>
              <a:t>p</a:t>
            </a:r>
            <a:endParaRPr lang="en-US" sz="2000" i="1" baseline="-25000" dirty="0" smtClean="0">
              <a:solidFill>
                <a:srgbClr val="000000"/>
              </a:solidFill>
              <a:latin typeface="Arial" charset="0"/>
              <a:ea typeface="Arial" charset="0"/>
              <a:sym typeface="Symbol" charset="0"/>
            </a:endParaRP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>
            <a:off x="7246938" y="4448175"/>
            <a:ext cx="1341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99"/>
                </a:solidFill>
                <a:latin typeface="Arial" charset="0"/>
                <a:ea typeface="Arial" charset="0"/>
              </a:rPr>
              <a:t>T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</a:rPr>
              <a:t> = 2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·10</a:t>
            </a:r>
            <a:r>
              <a:rPr lang="en-US" b="1" baseline="3000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b="1" i="1" baseline="-25000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b="1" smtClean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 = 5</a:t>
            </a:r>
          </a:p>
        </p:txBody>
      </p:sp>
      <p:sp>
        <p:nvSpPr>
          <p:cNvPr id="215080" name="Line 40"/>
          <p:cNvSpPr>
            <a:spLocks noChangeShapeType="1"/>
          </p:cNvSpPr>
          <p:nvPr/>
        </p:nvSpPr>
        <p:spPr bwMode="auto">
          <a:xfrm flipH="1">
            <a:off x="6384925" y="2735263"/>
            <a:ext cx="450850" cy="920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81" name="Line 41"/>
          <p:cNvSpPr>
            <a:spLocks noChangeShapeType="1"/>
          </p:cNvSpPr>
          <p:nvPr/>
        </p:nvSpPr>
        <p:spPr bwMode="auto">
          <a:xfrm flipH="1">
            <a:off x="6248400" y="2933700"/>
            <a:ext cx="609600" cy="2825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>
            <a:off x="7629525" y="3219450"/>
            <a:ext cx="25400" cy="6191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83" name="Text Box 43"/>
          <p:cNvSpPr txBox="1">
            <a:spLocks noChangeArrowheads="1"/>
          </p:cNvSpPr>
          <p:nvPr/>
        </p:nvSpPr>
        <p:spPr bwMode="auto">
          <a:xfrm>
            <a:off x="7596188" y="31194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rgbClr val="FF0000"/>
                </a:solidFill>
                <a:latin typeface="Arial" charset="0"/>
                <a:ea typeface="Arial" charset="0"/>
              </a:rPr>
              <a:t>h</a:t>
            </a:r>
            <a:r>
              <a:rPr lang="en-US" i="1" dirty="0" err="1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ν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=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  <a:ea typeface="Arial" charset="0"/>
                <a:sym typeface="Symbol" charset="0"/>
              </a:rPr>
              <a:t>Ry</a:t>
            </a:r>
            <a:endParaRPr lang="en-US" dirty="0" smtClean="0">
              <a:solidFill>
                <a:srgbClr val="FF0000"/>
              </a:solidFill>
              <a:latin typeface="Arial" charset="0"/>
              <a:ea typeface="Arial" charset="0"/>
              <a:sym typeface="Symbol" charset="0"/>
            </a:endParaRPr>
          </a:p>
        </p:txBody>
      </p:sp>
      <p:sp>
        <p:nvSpPr>
          <p:cNvPr id="215084" name="Text Box 44"/>
          <p:cNvSpPr txBox="1">
            <a:spLocks noChangeArrowheads="1"/>
          </p:cNvSpPr>
          <p:nvPr/>
        </p:nvSpPr>
        <p:spPr bwMode="auto">
          <a:xfrm>
            <a:off x="6934200" y="5346700"/>
            <a:ext cx="1471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9"/>
                </a:solidFill>
                <a:latin typeface="Arial" charset="0"/>
                <a:ea typeface="Arial" charset="0"/>
              </a:rPr>
              <a:t>Bornath et al.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99"/>
                </a:solidFill>
                <a:latin typeface="Arial" charset="0"/>
                <a:ea typeface="Arial" charset="0"/>
              </a:rPr>
              <a:t>Ternovoi et al.</a:t>
            </a:r>
            <a:endParaRPr lang="ru-RU" sz="1600" smtClean="0">
              <a:solidFill>
                <a:srgbClr val="000099"/>
              </a:solidFill>
              <a:latin typeface="Arial" charset="0"/>
              <a:ea typeface="Arial" charset="0"/>
            </a:endParaRPr>
          </a:p>
        </p:txBody>
      </p:sp>
      <p:sp>
        <p:nvSpPr>
          <p:cNvPr id="215085" name="Rectangle 45"/>
          <p:cNvSpPr>
            <a:spLocks noChangeArrowheads="1"/>
          </p:cNvSpPr>
          <p:nvPr/>
        </p:nvSpPr>
        <p:spPr bwMode="auto">
          <a:xfrm flipV="1">
            <a:off x="5743575" y="5773738"/>
            <a:ext cx="93663" cy="111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86" name="Line 46"/>
          <p:cNvSpPr>
            <a:spLocks noChangeShapeType="1"/>
          </p:cNvSpPr>
          <p:nvPr/>
        </p:nvSpPr>
        <p:spPr bwMode="auto">
          <a:xfrm flipH="1">
            <a:off x="5768975" y="5554663"/>
            <a:ext cx="1225550" cy="2587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87" name="Text Box 47"/>
          <p:cNvSpPr txBox="1">
            <a:spLocks noChangeArrowheads="1"/>
          </p:cNvSpPr>
          <p:nvPr/>
        </p:nvSpPr>
        <p:spPr bwMode="auto">
          <a:xfrm>
            <a:off x="6535738" y="325596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99"/>
                </a:solidFill>
                <a:latin typeface="Arial" charset="0"/>
                <a:ea typeface="Arial" charset="0"/>
              </a:rPr>
              <a:t>QD</a:t>
            </a:r>
            <a:endParaRPr lang="ru-RU" sz="2400" smtClean="0">
              <a:solidFill>
                <a:srgbClr val="000099"/>
              </a:solidFill>
              <a:latin typeface="Arial" charset="0"/>
              <a:ea typeface="Arial" charset="0"/>
            </a:endParaRPr>
          </a:p>
        </p:txBody>
      </p:sp>
      <p:sp>
        <p:nvSpPr>
          <p:cNvPr id="215088" name="Text Box 48"/>
          <p:cNvSpPr txBox="1">
            <a:spLocks noChangeArrowheads="1"/>
          </p:cNvSpPr>
          <p:nvPr/>
        </p:nvSpPr>
        <p:spPr bwMode="auto">
          <a:xfrm>
            <a:off x="5864225" y="430371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99"/>
                </a:solidFill>
                <a:latin typeface="Arial" charset="0"/>
                <a:ea typeface="Arial" charset="0"/>
              </a:rPr>
              <a:t>QD</a:t>
            </a:r>
            <a:endParaRPr lang="ru-RU" sz="2400" smtClean="0">
              <a:solidFill>
                <a:srgbClr val="000099"/>
              </a:solidFill>
              <a:latin typeface="Arial" charset="0"/>
              <a:ea typeface="Arial" charset="0"/>
            </a:endParaRPr>
          </a:p>
        </p:txBody>
      </p:sp>
      <p:sp>
        <p:nvSpPr>
          <p:cNvPr id="215089" name="Line 49"/>
          <p:cNvSpPr>
            <a:spLocks noChangeShapeType="1"/>
          </p:cNvSpPr>
          <p:nvPr/>
        </p:nvSpPr>
        <p:spPr bwMode="auto">
          <a:xfrm flipH="1">
            <a:off x="5807075" y="5791200"/>
            <a:ext cx="1173163" cy="1746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215090" name="Line 50"/>
          <p:cNvSpPr>
            <a:spLocks noChangeShapeType="1"/>
          </p:cNvSpPr>
          <p:nvPr/>
        </p:nvSpPr>
        <p:spPr bwMode="auto">
          <a:xfrm flipH="1" flipV="1">
            <a:off x="6446838" y="5257800"/>
            <a:ext cx="541337" cy="212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pic>
        <p:nvPicPr>
          <p:cNvPr id="215091" name="Picture 51" descr="m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0"/>
            <a:ext cx="116046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2" name="Picture 52" descr="emblema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0175"/>
            <a:ext cx="7302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3" name="Picture 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50323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94" name="Text Box 54"/>
          <p:cNvSpPr txBox="1">
            <a:spLocks noChangeArrowheads="1"/>
          </p:cNvSpPr>
          <p:nvPr/>
        </p:nvSpPr>
        <p:spPr bwMode="auto">
          <a:xfrm>
            <a:off x="2235200" y="4059238"/>
            <a:ext cx="2735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" charset="0"/>
                <a:ea typeface="Arial" charset="0"/>
              </a:rPr>
              <a:t>5000-20000 configurations</a:t>
            </a:r>
            <a:endParaRPr lang="ru-RU" sz="1600" b="1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Conclusions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Ab</a:t>
            </a:r>
            <a:r>
              <a:rPr lang="en-US" dirty="0" smtClean="0"/>
              <a:t> initio methods are useful for calculation of different properties of matter at high energy density</a:t>
            </a:r>
          </a:p>
          <a:p>
            <a:r>
              <a:rPr lang="en-US" dirty="0" smtClean="0"/>
              <a:t>The main goal of </a:t>
            </a:r>
            <a:r>
              <a:rPr lang="en-US" dirty="0" err="1" smtClean="0"/>
              <a:t>ab</a:t>
            </a:r>
            <a:r>
              <a:rPr lang="en-US" dirty="0" smtClean="0"/>
              <a:t> initio methods is to replace experiment; in some cases it’s already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Growth of computational possibilities will allow to apply more general approaches for calculation of plasma properties (quantum filed theory)</a:t>
            </a:r>
            <a:endParaRPr lang="en-US" dirty="0" smtClean="0"/>
          </a:p>
          <a:p>
            <a:r>
              <a:rPr lang="en-US" dirty="0" smtClean="0"/>
              <a:t>Currently, however, </a:t>
            </a:r>
            <a:r>
              <a:rPr lang="en-US" dirty="0" err="1" smtClean="0"/>
              <a:t>semiempirical</a:t>
            </a:r>
            <a:r>
              <a:rPr lang="en-US" dirty="0" smtClean="0"/>
              <a:t> approaches are main workhorses; </a:t>
            </a:r>
            <a:r>
              <a:rPr lang="en-US" dirty="0" err="1" smtClean="0"/>
              <a:t>ab</a:t>
            </a:r>
            <a:r>
              <a:rPr lang="en-US" dirty="0" smtClean="0"/>
              <a:t> initio methods are used for calibration of such models</a:t>
            </a:r>
            <a:endParaRPr lang="ru-RU" dirty="0"/>
          </a:p>
        </p:txBody>
      </p:sp>
      <p:pic>
        <p:nvPicPr>
          <p:cNvPr id="4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6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12725" y="5800725"/>
          <a:ext cx="8509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1" name="Equation" r:id="rId3" imgW="5511600" imgH="482400" progId="Equation.DSMT4">
                  <p:embed/>
                </p:oleObj>
              </mc:Choice>
              <mc:Fallback>
                <p:oleObj name="Equation" r:id="rId3" imgW="551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5800725"/>
                        <a:ext cx="8509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314325" y="5011738"/>
          <a:ext cx="577691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2" name="Equation" r:id="rId5" imgW="3873240" imgH="495000" progId="Equation.DSMT4">
                  <p:embed/>
                </p:oleObj>
              </mc:Choice>
              <mc:Fallback>
                <p:oleObj name="Equation" r:id="rId5" imgW="3873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5011738"/>
                        <a:ext cx="5776913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304800" y="4292600"/>
          <a:ext cx="3359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3" name="Equation" r:id="rId7" imgW="2234880" imgH="482400" progId="Equation.DSMT4">
                  <p:embed/>
                </p:oleObj>
              </mc:Choice>
              <mc:Fallback>
                <p:oleObj name="Equation" r:id="rId7" imgW="2234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92600"/>
                        <a:ext cx="3359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0" y="38608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Second derivatives of free energy</a:t>
            </a:r>
            <a:endParaRPr lang="ru-RU" sz="2000" b="1">
              <a:solidFill>
                <a:srgbClr val="000099"/>
              </a:solidFill>
            </a:endParaRPr>
          </a:p>
        </p:txBody>
      </p:sp>
      <p:pic>
        <p:nvPicPr>
          <p:cNvPr id="211974" name="Picture 6" descr="emblema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5" name="Rectangle 7"/>
          <p:cNvSpPr>
            <a:spLocks noGrp="1" noChangeArrowheads="1"/>
          </p:cNvSpPr>
          <p:nvPr>
            <p:ph type="title"/>
          </p:nvPr>
        </p:nvSpPr>
        <p:spPr>
          <a:xfrm>
            <a:off x="735013" y="17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99"/>
                </a:solidFill>
              </a:rPr>
              <a:t>Thermodynamic Functions </a:t>
            </a:r>
            <a:br>
              <a:rPr lang="en-US" sz="3600">
                <a:solidFill>
                  <a:srgbClr val="000099"/>
                </a:solidFill>
              </a:rPr>
            </a:br>
            <a:r>
              <a:rPr lang="en-US" sz="3600">
                <a:solidFill>
                  <a:srgbClr val="000099"/>
                </a:solidFill>
              </a:rPr>
              <a:t>of Thomas-Fermi Model</a:t>
            </a:r>
            <a:endParaRPr lang="ru-RU" sz="3600">
              <a:solidFill>
                <a:srgbClr val="000099"/>
              </a:solidFill>
            </a:endParaRP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73075" y="1628775"/>
          <a:ext cx="83804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4" name="Equation" r:id="rId10" imgW="4647960" imgH="533160" progId="Equation.DSMT4">
                  <p:embed/>
                </p:oleObj>
              </mc:Choice>
              <mc:Fallback>
                <p:oleObj name="Equation" r:id="rId10" imgW="4647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628775"/>
                        <a:ext cx="83804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36525" y="2630488"/>
            <a:ext cx="797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sym typeface="Symbol" charset="0"/>
              </a:rPr>
              <a:t></a:t>
            </a:r>
            <a:r>
              <a:rPr lang="ru-RU">
                <a:sym typeface="Symbol" charset="0"/>
              </a:rPr>
              <a:t> -</a:t>
            </a:r>
            <a:r>
              <a:rPr lang="ru-RU"/>
              <a:t> </a:t>
            </a:r>
            <a:r>
              <a:rPr lang="en-US"/>
              <a:t>dimensionless atomic potential</a:t>
            </a:r>
            <a:r>
              <a:rPr lang="ru-RU"/>
              <a:t>, </a:t>
            </a:r>
            <a:r>
              <a:rPr lang="ru-RU" i="1">
                <a:sym typeface="Symbol" charset="0"/>
              </a:rPr>
              <a:t> = </a:t>
            </a:r>
            <a:r>
              <a:rPr lang="ru-RU">
                <a:sym typeface="Symbol" charset="0"/>
              </a:rPr>
              <a:t> </a:t>
            </a:r>
            <a:r>
              <a:rPr lang="en-US">
                <a:sym typeface="Symbol" charset="0"/>
              </a:rPr>
              <a:t>/ (</a:t>
            </a:r>
            <a:r>
              <a:rPr lang="en-US" i="1">
                <a:sym typeface="Symbol" charset="0"/>
              </a:rPr>
              <a:t>u</a:t>
            </a:r>
            <a:r>
              <a:rPr lang="en-US" baseline="30000">
                <a:sym typeface="Symbol" charset="0"/>
              </a:rPr>
              <a:t>2</a:t>
            </a:r>
            <a:r>
              <a:rPr lang="en-US" i="1">
                <a:sym typeface="Symbol" charset="0"/>
              </a:rPr>
              <a:t>T</a:t>
            </a:r>
            <a:r>
              <a:rPr lang="en-US">
                <a:sym typeface="Symbol" charset="0"/>
              </a:rPr>
              <a:t>), </a:t>
            </a:r>
            <a:r>
              <a:rPr lang="en-US" i="1">
                <a:sym typeface="Symbol" charset="0"/>
              </a:rPr>
              <a:t></a:t>
            </a:r>
            <a:r>
              <a:rPr lang="en-US" i="1" baseline="-25000">
                <a:sym typeface="Symbol" charset="0"/>
              </a:rPr>
              <a:t>a</a:t>
            </a:r>
            <a:r>
              <a:rPr lang="en-US">
                <a:sym typeface="Symbol" charset="0"/>
              </a:rPr>
              <a:t> – cell volume</a:t>
            </a:r>
            <a:r>
              <a:rPr lang="ru-RU">
                <a:sym typeface="Symbol" charset="0"/>
              </a:rPr>
              <a:t>, </a:t>
            </a:r>
            <a:r>
              <a:rPr lang="en-US" i="1">
                <a:sym typeface="Symbol" charset="0"/>
              </a:rPr>
              <a:t>u</a:t>
            </a:r>
            <a:r>
              <a:rPr lang="en-US">
                <a:sym typeface="Symbol" charset="0"/>
              </a:rPr>
              <a:t> = (</a:t>
            </a:r>
            <a:r>
              <a:rPr lang="en-US" i="1">
                <a:sym typeface="Symbol" charset="0"/>
              </a:rPr>
              <a:t>r</a:t>
            </a:r>
            <a:r>
              <a:rPr lang="en-US" baseline="-25000">
                <a:sym typeface="Symbol" charset="0"/>
              </a:rPr>
              <a:t> </a:t>
            </a:r>
            <a:r>
              <a:rPr lang="en-US">
                <a:sym typeface="Symbol" charset="0"/>
              </a:rPr>
              <a:t>/</a:t>
            </a:r>
            <a:r>
              <a:rPr lang="en-US" baseline="-25000">
                <a:sym typeface="Symbol" charset="0"/>
              </a:rPr>
              <a:t> </a:t>
            </a:r>
            <a:r>
              <a:rPr lang="en-US" i="1">
                <a:sym typeface="Symbol" charset="0"/>
              </a:rPr>
              <a:t>r</a:t>
            </a:r>
            <a:r>
              <a:rPr lang="en-US" baseline="-25000">
                <a:sym typeface="Symbol" charset="0"/>
              </a:rPr>
              <a:t>0</a:t>
            </a:r>
            <a:r>
              <a:rPr lang="en-US">
                <a:sym typeface="Symbol" charset="0"/>
              </a:rPr>
              <a:t>)</a:t>
            </a:r>
            <a:r>
              <a:rPr lang="en-US" baseline="30000">
                <a:sym typeface="Symbol" charset="0"/>
              </a:rPr>
              <a:t>1/2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0" y="123348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99"/>
                </a:solidFill>
              </a:rPr>
              <a:t>Free energy:</a:t>
            </a:r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3022600" y="4508500"/>
            <a:ext cx="288925" cy="396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3095625" y="5227638"/>
            <a:ext cx="288925" cy="396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4319588" y="5948363"/>
            <a:ext cx="252412" cy="396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6767513" y="5984875"/>
            <a:ext cx="252412" cy="3968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215900" y="3357563"/>
            <a:ext cx="5954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Expressions for 1</a:t>
            </a:r>
            <a:r>
              <a:rPr lang="en-US" baseline="30000"/>
              <a:t>st</a:t>
            </a:r>
            <a:r>
              <a:rPr lang="en-US"/>
              <a:t> derivatives of</a:t>
            </a:r>
            <a:r>
              <a:rPr lang="ru-RU"/>
              <a:t> </a:t>
            </a:r>
            <a:r>
              <a:rPr lang="en-US" i="1"/>
              <a:t>F</a:t>
            </a:r>
            <a:r>
              <a:rPr lang="en-US"/>
              <a:t> (</a:t>
            </a:r>
            <a:r>
              <a:rPr lang="en-US" i="1"/>
              <a:t>P</a:t>
            </a:r>
            <a:r>
              <a:rPr lang="en-US"/>
              <a:t> and</a:t>
            </a:r>
            <a:r>
              <a:rPr lang="ru-RU"/>
              <a:t> </a:t>
            </a:r>
            <a:r>
              <a:rPr lang="en-US" i="1"/>
              <a:t>S</a:t>
            </a:r>
            <a:r>
              <a:rPr lang="en-US"/>
              <a:t>) are known</a:t>
            </a:r>
            <a:r>
              <a:rPr lang="ru-RU"/>
              <a:t>. </a:t>
            </a:r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5111750" y="6553200"/>
            <a:ext cx="3821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Shemyakin O.P. et al., JPA </a:t>
            </a:r>
            <a:r>
              <a:rPr lang="en-US" sz="1400" b="1"/>
              <a:t>43,</a:t>
            </a:r>
            <a:r>
              <a:rPr lang="en-US" sz="1400"/>
              <a:t> 335003 (2010)</a:t>
            </a:r>
            <a:endParaRPr lang="ru-RU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301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Second Derivatives </a:t>
            </a:r>
            <a:br>
              <a:rPr lang="en-US" sz="3200" b="1">
                <a:solidFill>
                  <a:srgbClr val="000099"/>
                </a:solidFill>
              </a:rPr>
            </a:br>
            <a:r>
              <a:rPr lang="en-US" sz="3200" b="1">
                <a:solidFill>
                  <a:srgbClr val="000099"/>
                </a:solidFill>
              </a:rPr>
              <a:t>of the Thomas-Fermi Model</a:t>
            </a:r>
            <a:endParaRPr lang="ru-RU" sz="3200" b="1">
              <a:solidFill>
                <a:srgbClr val="000099"/>
              </a:solidFill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31775" y="1938338"/>
            <a:ext cx="595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85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number of particles and potential are the functions of the grand canonical ensemble variables, which are in turn depend on the variables of the canonical ensemble</a:t>
            </a:r>
            <a:r>
              <a:rPr lang="ru-RU"/>
              <a:t>: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250825" y="3314700"/>
            <a:ext cx="8174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From the expressions for</a:t>
            </a:r>
            <a:r>
              <a:rPr lang="ru-RU"/>
              <a:t> (</a:t>
            </a:r>
            <a:r>
              <a:rPr lang="en-US" i="1"/>
              <a:t>N</a:t>
            </a:r>
            <a:r>
              <a:rPr lang="en-US"/>
              <a:t>’</a:t>
            </a:r>
            <a:r>
              <a:rPr lang="en-US" i="1" baseline="-25000">
                <a:sym typeface="Symbol" charset="0"/>
              </a:rPr>
              <a:t>T</a:t>
            </a:r>
            <a:r>
              <a:rPr lang="ru-RU">
                <a:sym typeface="Symbol" charset="0"/>
              </a:rPr>
              <a:t>)</a:t>
            </a:r>
            <a:r>
              <a:rPr lang="en-US" i="1" baseline="-25000"/>
              <a:t>N</a:t>
            </a:r>
            <a:r>
              <a:rPr lang="en-US" baseline="-25000"/>
              <a:t>,</a:t>
            </a:r>
            <a:r>
              <a:rPr lang="en-US" i="1" baseline="-25000">
                <a:sym typeface="Symbol" charset="0"/>
              </a:rPr>
              <a:t></a:t>
            </a:r>
            <a:r>
              <a:rPr lang="en-US">
                <a:sym typeface="Symbol" charset="0"/>
              </a:rPr>
              <a:t>, </a:t>
            </a:r>
            <a:r>
              <a:rPr lang="ru-RU">
                <a:sym typeface="Symbol" charset="0"/>
              </a:rPr>
              <a:t>(</a:t>
            </a:r>
            <a:r>
              <a:rPr lang="en-US" i="1">
                <a:sym typeface="Symbol" charset="0"/>
              </a:rPr>
              <a:t></a:t>
            </a:r>
            <a:r>
              <a:rPr lang="en-US">
                <a:sym typeface="Symbol" charset="0"/>
              </a:rPr>
              <a:t>’</a:t>
            </a:r>
            <a:r>
              <a:rPr lang="en-US" i="1" baseline="-25000">
                <a:sym typeface="Symbol" charset="0"/>
              </a:rPr>
              <a:t>T</a:t>
            </a:r>
            <a:r>
              <a:rPr lang="ru-RU">
                <a:sym typeface="Symbol" charset="0"/>
              </a:rPr>
              <a:t>)</a:t>
            </a:r>
            <a:r>
              <a:rPr lang="en-US" i="1" baseline="-25000">
                <a:sym typeface="Symbol" charset="0"/>
              </a:rPr>
              <a:t>N</a:t>
            </a:r>
            <a:r>
              <a:rPr lang="en-US" baseline="-25000">
                <a:sym typeface="Symbol" charset="0"/>
              </a:rPr>
              <a:t>,</a:t>
            </a:r>
            <a:r>
              <a:rPr lang="en-US" i="1" baseline="-25000">
                <a:sym typeface="Symbol" charset="0"/>
              </a:rPr>
              <a:t></a:t>
            </a:r>
            <a:r>
              <a:rPr lang="en-US">
                <a:sym typeface="Symbol" charset="0"/>
              </a:rPr>
              <a:t> </a:t>
            </a:r>
            <a:r>
              <a:rPr lang="ru-RU">
                <a:sym typeface="Symbol" charset="0"/>
              </a:rPr>
              <a:t>и </a:t>
            </a:r>
            <a:r>
              <a:rPr lang="en-US">
                <a:sym typeface="Symbol" charset="0"/>
              </a:rPr>
              <a:t>(</a:t>
            </a:r>
            <a:r>
              <a:rPr lang="en-US" i="1">
                <a:sym typeface="Symbol" charset="0"/>
              </a:rPr>
              <a:t>N</a:t>
            </a:r>
            <a:r>
              <a:rPr lang="en-US">
                <a:sym typeface="Symbol" charset="0"/>
              </a:rPr>
              <a:t>’</a:t>
            </a:r>
            <a:r>
              <a:rPr lang="en-US" i="1" baseline="-25000">
                <a:sym typeface="Symbol" charset="0"/>
              </a:rPr>
              <a:t></a:t>
            </a:r>
            <a:r>
              <a:rPr lang="en-US">
                <a:sym typeface="Symbol" charset="0"/>
              </a:rPr>
              <a:t>)</a:t>
            </a:r>
            <a:r>
              <a:rPr lang="en-US" i="1" baseline="-25000">
                <a:sym typeface="Symbol" charset="0"/>
              </a:rPr>
              <a:t>T</a:t>
            </a:r>
            <a:r>
              <a:rPr lang="en-US" baseline="-25000">
                <a:sym typeface="Symbol" charset="0"/>
              </a:rPr>
              <a:t>,</a:t>
            </a:r>
            <a:r>
              <a:rPr lang="en-US" i="1" baseline="-25000">
                <a:sym typeface="Symbol" charset="0"/>
              </a:rPr>
              <a:t>N</a:t>
            </a:r>
            <a:r>
              <a:rPr lang="en-US" i="1">
                <a:sym typeface="Symbol" charset="0"/>
              </a:rPr>
              <a:t> </a:t>
            </a:r>
            <a:r>
              <a:rPr lang="en-US">
                <a:sym typeface="Symbol" charset="0"/>
              </a:rPr>
              <a:t>one can obtain</a:t>
            </a:r>
            <a:r>
              <a:rPr lang="ru-RU">
                <a:sym typeface="Symbol" charset="0"/>
              </a:rPr>
              <a:t>:</a:t>
            </a:r>
            <a:endParaRPr lang="en-US" i="1" baseline="-25000">
              <a:sym typeface="Symbol" charset="0"/>
            </a:endParaRPr>
          </a:p>
        </p:txBody>
      </p:sp>
      <p:pic>
        <p:nvPicPr>
          <p:cNvPr id="212998" name="Picture 6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2489200" y="2730500"/>
          <a:ext cx="4060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" name="Формула" r:id="rId4" imgW="2361960" imgH="215640" progId="Equation.3">
                  <p:embed/>
                </p:oleObj>
              </mc:Choice>
              <mc:Fallback>
                <p:oleObj name="Формула" r:id="rId4" imgW="236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730500"/>
                        <a:ext cx="40608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2433638" y="2205038"/>
          <a:ext cx="41275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8" name="Формула" r:id="rId6" imgW="2400120" imgH="215640" progId="Equation.3">
                  <p:embed/>
                </p:oleObj>
              </mc:Choice>
              <mc:Fallback>
                <p:oleObj name="Формула" r:id="rId6" imgW="240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2205038"/>
                        <a:ext cx="41275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363538" y="4846638"/>
          <a:ext cx="23272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9" name="Формула" r:id="rId8" imgW="1549080" imgH="469800" progId="Equation.3">
                  <p:embed/>
                </p:oleObj>
              </mc:Choice>
              <mc:Fallback>
                <p:oleObj name="Формула" r:id="rId8" imgW="1549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4846638"/>
                        <a:ext cx="23272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358775" y="3983038"/>
          <a:ext cx="23177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0" name="Формула" r:id="rId10" imgW="1549080" imgH="469800" progId="Equation.3">
                  <p:embed/>
                </p:oleObj>
              </mc:Choice>
              <mc:Fallback>
                <p:oleObj name="Формула" r:id="rId10" imgW="1549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983038"/>
                        <a:ext cx="23177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1" name="Формула" r:id="rId12" imgW="114120" imgH="215640" progId="Equation.3">
                  <p:embed/>
                </p:oleObj>
              </mc:Choice>
              <mc:Fallback>
                <p:oleObj name="Формула" r:id="rId12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314325" y="5711825"/>
          <a:ext cx="38909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2" name="Формула" r:id="rId14" imgW="2590560" imgH="469800" progId="Equation.3">
                  <p:embed/>
                </p:oleObj>
              </mc:Choice>
              <mc:Fallback>
                <p:oleObj name="Формула" r:id="rId14" imgW="2590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5711825"/>
                        <a:ext cx="38909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5" name="AutoShape 13"/>
          <p:cNvSpPr>
            <a:spLocks noChangeArrowheads="1"/>
          </p:cNvSpPr>
          <p:nvPr/>
        </p:nvSpPr>
        <p:spPr bwMode="auto">
          <a:xfrm>
            <a:off x="4064000" y="48339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580063" y="3968750"/>
            <a:ext cx="3187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We need</a:t>
            </a:r>
          </a:p>
          <a:p>
            <a:r>
              <a:rPr lang="ru-RU"/>
              <a:t>6 </a:t>
            </a:r>
            <a:r>
              <a:rPr lang="en-US"/>
              <a:t>derivatives in the grand canonical ensemble</a:t>
            </a:r>
            <a:endParaRPr lang="ru-RU"/>
          </a:p>
        </p:txBody>
      </p:sp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5718175" y="5114925"/>
          <a:ext cx="733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3" name="Формула" r:id="rId16" imgW="431640" imgH="266400" progId="Equation.3">
                  <p:embed/>
                </p:oleObj>
              </mc:Choice>
              <mc:Fallback>
                <p:oleObj name="Формула" r:id="rId16" imgW="431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5114925"/>
                        <a:ext cx="733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6821488" y="5130800"/>
          <a:ext cx="733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4" name="Формула" r:id="rId18" imgW="431640" imgH="266400" progId="Equation.3">
                  <p:embed/>
                </p:oleObj>
              </mc:Choice>
              <mc:Fallback>
                <p:oleObj name="Формула" r:id="rId18" imgW="431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0800"/>
                        <a:ext cx="7334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/>
        </p:nvGraphicFramePr>
        <p:xfrm>
          <a:off x="7974013" y="5114925"/>
          <a:ext cx="7334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5" name="Формула" r:id="rId20" imgW="431640" imgH="279360" progId="Equation.3">
                  <p:embed/>
                </p:oleObj>
              </mc:Choice>
              <mc:Fallback>
                <p:oleObj name="Формула" r:id="rId20" imgW="431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5114925"/>
                        <a:ext cx="7334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/>
        </p:nvGraphicFramePr>
        <p:xfrm>
          <a:off x="6884988" y="5949950"/>
          <a:ext cx="7556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6" name="Формула" r:id="rId22" imgW="444240" imgH="279360" progId="Equation.3">
                  <p:embed/>
                </p:oleObj>
              </mc:Choice>
              <mc:Fallback>
                <p:oleObj name="Формула" r:id="rId22" imgW="444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949950"/>
                        <a:ext cx="7556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/>
        </p:nvGraphicFramePr>
        <p:xfrm>
          <a:off x="8007350" y="5949950"/>
          <a:ext cx="755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7" name="Формула" r:id="rId24" imgW="444240" imgH="266400" progId="Equation.3">
                  <p:embed/>
                </p:oleObj>
              </mc:Choice>
              <mc:Fallback>
                <p:oleObj name="Формула" r:id="rId24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5949950"/>
                        <a:ext cx="755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/>
        </p:nvGraphicFramePr>
        <p:xfrm>
          <a:off x="5734050" y="5913438"/>
          <a:ext cx="754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8" name="Формула" r:id="rId26" imgW="444240" imgH="266400" progId="Equation.3">
                  <p:embed/>
                </p:oleObj>
              </mc:Choice>
              <mc:Fallback>
                <p:oleObj name="Формула" r:id="rId26" imgW="444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5913438"/>
                        <a:ext cx="754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5111750" y="6553200"/>
            <a:ext cx="3821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Shemyakin O.P. et al., JPA </a:t>
            </a:r>
            <a:r>
              <a:rPr lang="en-US" sz="1400" b="1"/>
              <a:t>43,</a:t>
            </a:r>
            <a:r>
              <a:rPr lang="en-US" sz="1400"/>
              <a:t> 335003 (2010)</a:t>
            </a:r>
            <a:endParaRPr lang="ru-RU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152400"/>
            <a:ext cx="8229600" cy="549275"/>
          </a:xfrm>
        </p:spPr>
        <p:txBody>
          <a:bodyPr/>
          <a:lstStyle/>
          <a:p>
            <a:r>
              <a:rPr lang="en-US" sz="2800" b="1">
                <a:solidFill>
                  <a:srgbClr val="000099"/>
                </a:solidFill>
              </a:rPr>
              <a:t>TF Potential and its Derivatives on</a:t>
            </a:r>
            <a:r>
              <a:rPr lang="ru-RU" sz="2800" b="1">
                <a:solidFill>
                  <a:srgbClr val="000099"/>
                </a:solidFill>
              </a:rPr>
              <a:t> </a:t>
            </a:r>
            <a:r>
              <a:rPr lang="ru-RU" sz="2800" b="1" i="1">
                <a:solidFill>
                  <a:srgbClr val="000099"/>
                </a:solidFill>
                <a:sym typeface="Symbol" charset="0"/>
              </a:rPr>
              <a:t></a:t>
            </a:r>
            <a:r>
              <a:rPr lang="en-US" sz="2800" b="1">
                <a:solidFill>
                  <a:srgbClr val="000099"/>
                </a:solidFill>
                <a:sym typeface="Symbol" charset="0"/>
              </a:rPr>
              <a:t>, </a:t>
            </a:r>
            <a:r>
              <a:rPr lang="ru-RU" sz="2800" b="1" i="1">
                <a:solidFill>
                  <a:srgbClr val="000099"/>
                </a:solidFill>
                <a:sym typeface="Symbol" charset="0"/>
              </a:rPr>
              <a:t></a:t>
            </a:r>
            <a:r>
              <a:rPr lang="ru-RU" sz="2800" b="1">
                <a:solidFill>
                  <a:srgbClr val="000099"/>
                </a:solidFill>
                <a:sym typeface="Symbol" charset="0"/>
              </a:rPr>
              <a:t> </a:t>
            </a:r>
            <a:r>
              <a:rPr lang="en-US" sz="2800" b="1">
                <a:solidFill>
                  <a:srgbClr val="000099"/>
                </a:solidFill>
                <a:sym typeface="Symbol" charset="0"/>
              </a:rPr>
              <a:t>and</a:t>
            </a:r>
            <a:r>
              <a:rPr lang="ru-RU" sz="2800" b="1">
                <a:solidFill>
                  <a:srgbClr val="000099"/>
                </a:solidFill>
                <a:sym typeface="Symbol" charset="0"/>
              </a:rPr>
              <a:t> </a:t>
            </a:r>
            <a:r>
              <a:rPr lang="en-US" sz="2800" b="1" i="1">
                <a:solidFill>
                  <a:srgbClr val="000099"/>
                </a:solidFill>
                <a:sym typeface="Symbol" charset="0"/>
              </a:rPr>
              <a:t>T</a:t>
            </a:r>
            <a:endParaRPr lang="ru-RU" sz="2800" b="1" i="1">
              <a:solidFill>
                <a:srgbClr val="000099"/>
              </a:solidFill>
              <a:sym typeface="Symbol" charset="0"/>
            </a:endParaRPr>
          </a:p>
        </p:txBody>
      </p:sp>
      <p:pic>
        <p:nvPicPr>
          <p:cNvPr id="214019" name="Picture 3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171450" y="1187450"/>
          <a:ext cx="340360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3" name="Equation" r:id="rId4" imgW="2120760" imgH="1320480" progId="Equation.DSMT4">
                  <p:embed/>
                </p:oleObj>
              </mc:Choice>
              <mc:Fallback>
                <p:oleObj name="Equation" r:id="rId4" imgW="21207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187450"/>
                        <a:ext cx="3403600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892175" y="944563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Poisson equation</a:t>
            </a: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4500563" y="1239838"/>
          <a:ext cx="4157662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4" name="Equation" r:id="rId6" imgW="2590560" imgH="1320480" progId="Equation.DSMT4">
                  <p:embed/>
                </p:oleObj>
              </mc:Choice>
              <mc:Fallback>
                <p:oleObj name="Equation" r:id="rId6" imgW="25905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239838"/>
                        <a:ext cx="4157662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679950" y="944563"/>
            <a:ext cx="4227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Derivative of the Poisson equation on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ru-RU" i="1">
                <a:solidFill>
                  <a:srgbClr val="000099"/>
                </a:solidFill>
                <a:sym typeface="Symbol" charset="0"/>
              </a:rPr>
              <a:t></a:t>
            </a:r>
            <a:r>
              <a:rPr lang="en-US" i="1">
                <a:solidFill>
                  <a:srgbClr val="000099"/>
                </a:solidFill>
                <a:sym typeface="Symbol" charset="0"/>
              </a:rPr>
              <a:t>:</a:t>
            </a:r>
            <a:endParaRPr lang="ru-RU">
              <a:solidFill>
                <a:srgbClr val="000099"/>
              </a:solidFill>
              <a:sym typeface="Symbol" charset="0"/>
            </a:endParaRPr>
          </a:p>
        </p:txBody>
      </p: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176213" y="4257675"/>
          <a:ext cx="31369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5" name="Equation" r:id="rId8" imgW="1955520" imgH="1244520" progId="Equation.DSMT4">
                  <p:embed/>
                </p:oleObj>
              </mc:Choice>
              <mc:Fallback>
                <p:oleObj name="Equation" r:id="rId8" imgW="195552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4257675"/>
                        <a:ext cx="31369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468313" y="3962400"/>
            <a:ext cx="1776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Derivative on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ru-RU" i="1">
                <a:solidFill>
                  <a:srgbClr val="000099"/>
                </a:solidFill>
                <a:sym typeface="Symbol" charset="0"/>
              </a:rPr>
              <a:t></a:t>
            </a:r>
            <a:r>
              <a:rPr lang="en-US" i="1">
                <a:solidFill>
                  <a:srgbClr val="000099"/>
                </a:solidFill>
                <a:sym typeface="Symbol" charset="0"/>
              </a:rPr>
              <a:t>:</a:t>
            </a:r>
            <a:endParaRPr lang="ru-RU" i="1">
              <a:solidFill>
                <a:srgbClr val="000099"/>
              </a:solidFill>
              <a:sym typeface="Symbol" charset="0"/>
            </a:endParaRPr>
          </a:p>
        </p:txBody>
      </p:sp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3684588" y="4264025"/>
          <a:ext cx="5357812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6" name="Equation" r:id="rId10" imgW="3340080" imgH="1193760" progId="Equation.DSMT4">
                  <p:embed/>
                </p:oleObj>
              </mc:Choice>
              <mc:Fallback>
                <p:oleObj name="Equation" r:id="rId10" imgW="33400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4264025"/>
                        <a:ext cx="5357812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4643438" y="400526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Derivative on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  <a:sym typeface="Symbol" charset="0"/>
              </a:rPr>
              <a:t>T:</a:t>
            </a:r>
            <a:endParaRPr lang="ru-RU" i="1">
              <a:solidFill>
                <a:srgbClr val="000099"/>
              </a:solidFill>
              <a:sym typeface="Symbol" charset="0"/>
            </a:endParaRPr>
          </a:p>
        </p:txBody>
      </p:sp>
      <p:sp>
        <p:nvSpPr>
          <p:cNvPr id="214028" name="AutoShape 12"/>
          <p:cNvSpPr>
            <a:spLocks noChangeArrowheads="1"/>
          </p:cNvSpPr>
          <p:nvPr/>
        </p:nvSpPr>
        <p:spPr bwMode="auto">
          <a:xfrm>
            <a:off x="1584325" y="3213100"/>
            <a:ext cx="485775" cy="433388"/>
          </a:xfrm>
          <a:prstGeom prst="downArrow">
            <a:avLst>
              <a:gd name="adj1" fmla="val 43787"/>
              <a:gd name="adj2" fmla="val 60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1655763" y="3644900"/>
          <a:ext cx="2809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7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3644900"/>
                        <a:ext cx="2809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0" name="AutoShape 14"/>
          <p:cNvSpPr>
            <a:spLocks noChangeArrowheads="1"/>
          </p:cNvSpPr>
          <p:nvPr/>
        </p:nvSpPr>
        <p:spPr bwMode="auto">
          <a:xfrm>
            <a:off x="6813550" y="2781300"/>
            <a:ext cx="485775" cy="433388"/>
          </a:xfrm>
          <a:prstGeom prst="downArrow">
            <a:avLst>
              <a:gd name="adj1" fmla="val 43787"/>
              <a:gd name="adj2" fmla="val 60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aphicFrame>
        <p:nvGraphicFramePr>
          <p:cNvPr id="214031" name="Object 15"/>
          <p:cNvGraphicFramePr>
            <a:graphicFrameLocks noChangeAspect="1"/>
          </p:cNvGraphicFramePr>
          <p:nvPr/>
        </p:nvGraphicFramePr>
        <p:xfrm>
          <a:off x="6719888" y="3246438"/>
          <a:ext cx="9699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8" name="Equation" r:id="rId14" imgW="482400" imgH="304560" progId="Equation.DSMT4">
                  <p:embed/>
                </p:oleObj>
              </mc:Choice>
              <mc:Fallback>
                <p:oleObj name="Equation" r:id="rId14" imgW="482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246438"/>
                        <a:ext cx="96996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2" name="AutoShape 16"/>
          <p:cNvSpPr>
            <a:spLocks noChangeArrowheads="1"/>
          </p:cNvSpPr>
          <p:nvPr/>
        </p:nvSpPr>
        <p:spPr bwMode="auto">
          <a:xfrm>
            <a:off x="6264275" y="5854700"/>
            <a:ext cx="485775" cy="433388"/>
          </a:xfrm>
          <a:prstGeom prst="downArrow">
            <a:avLst>
              <a:gd name="adj1" fmla="val 43787"/>
              <a:gd name="adj2" fmla="val 60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aphicFrame>
        <p:nvGraphicFramePr>
          <p:cNvPr id="214033" name="Object 17"/>
          <p:cNvGraphicFramePr>
            <a:graphicFrameLocks noChangeAspect="1"/>
          </p:cNvGraphicFramePr>
          <p:nvPr/>
        </p:nvGraphicFramePr>
        <p:xfrm>
          <a:off x="6084888" y="6246813"/>
          <a:ext cx="9699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49" name="Equation" r:id="rId16" imgW="482400" imgH="304560" progId="Equation.DSMT4">
                  <p:embed/>
                </p:oleObj>
              </mc:Choice>
              <mc:Fallback>
                <p:oleObj name="Equation" r:id="rId16" imgW="482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6246813"/>
                        <a:ext cx="96996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4" name="AutoShape 18"/>
          <p:cNvSpPr>
            <a:spLocks noChangeArrowheads="1"/>
          </p:cNvSpPr>
          <p:nvPr/>
        </p:nvSpPr>
        <p:spPr bwMode="auto">
          <a:xfrm>
            <a:off x="2493963" y="5756275"/>
            <a:ext cx="485775" cy="433388"/>
          </a:xfrm>
          <a:prstGeom prst="downArrow">
            <a:avLst>
              <a:gd name="adj1" fmla="val 43787"/>
              <a:gd name="adj2" fmla="val 60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graphicFrame>
        <p:nvGraphicFramePr>
          <p:cNvPr id="214035" name="Object 19"/>
          <p:cNvGraphicFramePr>
            <a:graphicFrameLocks noChangeAspect="1"/>
          </p:cNvGraphicFramePr>
          <p:nvPr/>
        </p:nvGraphicFramePr>
        <p:xfrm>
          <a:off x="2363788" y="6272213"/>
          <a:ext cx="9715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0" name="Equation" r:id="rId18" imgW="482400" imgH="304560" progId="Equation.DSMT4">
                  <p:embed/>
                </p:oleObj>
              </mc:Choice>
              <mc:Fallback>
                <p:oleObj name="Equation" r:id="rId18" imgW="482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6272213"/>
                        <a:ext cx="9715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Adiabatic Sound Velocity by Thomas-Fermi Model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6" name="Picture 4" descr="fig2_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06" y="1555897"/>
            <a:ext cx="6036597" cy="51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6329" y="2107556"/>
            <a:ext cx="2391559" cy="689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9705" y="6349687"/>
            <a:ext cx="2391559" cy="50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665" y="6349687"/>
            <a:ext cx="158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, atomic units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4455" y="2972194"/>
            <a:ext cx="161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Fermi-gas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201981" y="3341526"/>
            <a:ext cx="499930" cy="427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01911" y="3341526"/>
            <a:ext cx="117081" cy="1211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4455" y="1922890"/>
            <a:ext cx="112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Isotherms</a:t>
            </a:r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2602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latin typeface="+mn-lt"/>
              </a:rPr>
              <a:t>EOS: Traditional Form</a:t>
            </a:r>
            <a:endParaRPr lang="ru-RU" b="1" dirty="0">
              <a:solidFill>
                <a:srgbClr val="000090"/>
              </a:solidFill>
              <a:latin typeface="+mn-lt"/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11381"/>
              </p:ext>
            </p:extLst>
          </p:nvPr>
        </p:nvGraphicFramePr>
        <p:xfrm>
          <a:off x="1574655" y="3448050"/>
          <a:ext cx="6883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5" name="Сормула" r:id="rId3" imgW="2286000" imgH="292100" progId="Equation.3">
                  <p:embed/>
                </p:oleObj>
              </mc:Choice>
              <mc:Fallback>
                <p:oleObj name="Сормула" r:id="rId3" imgW="2286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655" y="3448050"/>
                        <a:ext cx="6883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7700" y="3112035"/>
            <a:ext cx="5931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ahoma" charset="0"/>
                <a:cs typeface="+mn-cs"/>
              </a:rPr>
              <a:t>Traditional form of </a:t>
            </a:r>
            <a:r>
              <a:rPr lang="en-US" sz="2000" dirty="0" err="1" smtClean="0">
                <a:latin typeface="Tahoma" charset="0"/>
                <a:cs typeface="+mn-cs"/>
              </a:rPr>
              <a:t>semiempirical</a:t>
            </a:r>
            <a:r>
              <a:rPr lang="en-US" sz="2000" dirty="0" smtClean="0">
                <a:latin typeface="Tahoma" charset="0"/>
                <a:cs typeface="+mn-cs"/>
              </a:rPr>
              <a:t> EOS</a:t>
            </a:r>
            <a:r>
              <a:rPr lang="ru-RU" sz="2000" dirty="0">
                <a:latin typeface="Tahoma" charset="0"/>
                <a:cs typeface="+mn-cs"/>
              </a:rPr>
              <a:t>. </a:t>
            </a:r>
            <a:r>
              <a:rPr lang="en-US" sz="2000" dirty="0">
                <a:latin typeface="Tahoma" charset="0"/>
                <a:cs typeface="+mn-cs"/>
              </a:rPr>
              <a:t>Free energy</a:t>
            </a:r>
            <a:endParaRPr lang="ru-RU" sz="2000" dirty="0">
              <a:latin typeface="Tahoma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33688" y="423439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99"/>
                </a:solidFill>
                <a:latin typeface="Tahoma" charset="0"/>
                <a:cs typeface="+mn-cs"/>
              </a:rPr>
              <a:t>Cold curve</a:t>
            </a:r>
            <a:endParaRPr lang="ru-RU">
              <a:solidFill>
                <a:srgbClr val="000099"/>
              </a:solidFill>
              <a:latin typeface="Tahoma" charset="0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29113" y="4205822"/>
            <a:ext cx="2284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9"/>
                </a:solidFill>
                <a:latin typeface="Tahoma" charset="0"/>
                <a:cs typeface="+mn-cs"/>
              </a:rPr>
              <a:t>Thermal contribution</a:t>
            </a:r>
          </a:p>
          <a:p>
            <a:pPr>
              <a:defRPr/>
            </a:pPr>
            <a:r>
              <a:rPr lang="en-US">
                <a:solidFill>
                  <a:srgbClr val="000099"/>
                </a:solidFill>
                <a:latin typeface="Tahoma" charset="0"/>
                <a:cs typeface="+mn-cs"/>
              </a:rPr>
              <a:t>of atoms and ions</a:t>
            </a:r>
            <a:endParaRPr lang="ru-RU">
              <a:solidFill>
                <a:srgbClr val="000099"/>
              </a:solidFill>
              <a:latin typeface="Tahoma" charset="0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84950" y="4191535"/>
            <a:ext cx="228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Tahoma" charset="0"/>
                <a:cs typeface="+mn-cs"/>
              </a:rPr>
              <a:t>Thermal contribution</a:t>
            </a:r>
            <a:endParaRPr lang="ru-RU" dirty="0">
              <a:solidFill>
                <a:srgbClr val="000099"/>
              </a:solidFill>
              <a:latin typeface="Tahoma" charset="0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Tahoma" charset="0"/>
                <a:cs typeface="+mn-cs"/>
              </a:rPr>
              <a:t>of electrons</a:t>
            </a:r>
            <a:endParaRPr lang="ru-RU" dirty="0">
              <a:solidFill>
                <a:srgbClr val="000099"/>
              </a:solidFill>
              <a:latin typeface="Tahoma" charset="0"/>
              <a:cs typeface="+mn-cs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600450" y="4845585"/>
            <a:ext cx="1665288" cy="1038225"/>
            <a:chOff x="2268" y="3479"/>
            <a:chExt cx="1049" cy="654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97" y="3729"/>
              <a:ext cx="10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0099"/>
                  </a:solidFill>
                  <a:cs typeface="+mn-cs"/>
                </a:rPr>
                <a:t>Semiempirical</a:t>
              </a:r>
            </a:p>
            <a:p>
              <a:pPr algn="ctr">
                <a:defRPr/>
              </a:pPr>
              <a:r>
                <a:rPr lang="en-US">
                  <a:solidFill>
                    <a:srgbClr val="000099"/>
                  </a:solidFill>
                  <a:cs typeface="+mn-cs"/>
                </a:rPr>
                <a:t>expressions</a:t>
              </a:r>
              <a:endParaRPr lang="ru-RU">
                <a:solidFill>
                  <a:srgbClr val="000099"/>
                </a:solidFill>
                <a:cs typeface="+mn-cs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268" y="3525"/>
              <a:ext cx="226" cy="2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2631" y="3479"/>
              <a:ext cx="294" cy="2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6264275" y="4845585"/>
            <a:ext cx="2470150" cy="803275"/>
            <a:chOff x="3946" y="3479"/>
            <a:chExt cx="1556" cy="506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946" y="3752"/>
              <a:ext cx="15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000099"/>
                  </a:solidFill>
                  <a:cs typeface="+mn-cs"/>
                </a:rPr>
                <a:t>DFT, m</a:t>
              </a:r>
              <a:r>
                <a:rPr lang="en-US" dirty="0" smtClean="0">
                  <a:solidFill>
                    <a:srgbClr val="000099"/>
                  </a:solidFill>
                </a:rPr>
                <a:t>ean </a:t>
              </a:r>
              <a:r>
                <a:rPr lang="en-US" dirty="0">
                  <a:solidFill>
                    <a:srgbClr val="000099"/>
                  </a:solidFill>
                </a:rPr>
                <a:t>atom </a:t>
              </a:r>
              <a:r>
                <a:rPr lang="en-US" dirty="0" smtClean="0">
                  <a:solidFill>
                    <a:srgbClr val="000099"/>
                  </a:solidFill>
                </a:rPr>
                <a:t>models </a:t>
              </a:r>
              <a:endParaRPr lang="en-US" dirty="0" smtClean="0">
                <a:solidFill>
                  <a:srgbClr val="000099"/>
                </a:solidFill>
                <a:cs typeface="+mn-cs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626" y="3479"/>
              <a:ext cx="0" cy="2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22313" y="981610"/>
            <a:ext cx="6033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Adiabatic </a:t>
            </a:r>
            <a:r>
              <a:rPr lang="en-US" sz="2000" dirty="0" smtClean="0">
                <a:cs typeface="+mn-cs"/>
              </a:rPr>
              <a:t>(Born-Oppenheimer) approximation</a:t>
            </a:r>
            <a:r>
              <a:rPr lang="ru-RU" sz="2000" dirty="0" smtClean="0">
                <a:cs typeface="+mn-cs"/>
              </a:rPr>
              <a:t> </a:t>
            </a:r>
            <a:r>
              <a:rPr lang="ru-RU" sz="2000" dirty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m</a:t>
            </a:r>
            <a:r>
              <a:rPr lang="en-US" sz="2000" i="1" baseline="-25000" dirty="0">
                <a:cs typeface="+mn-cs"/>
              </a:rPr>
              <a:t>e</a:t>
            </a:r>
            <a:r>
              <a:rPr lang="en-US" sz="2000" dirty="0">
                <a:cs typeface="+mn-cs"/>
              </a:rPr>
              <a:t> &lt;&lt; </a:t>
            </a:r>
            <a:r>
              <a:rPr lang="en-US" sz="2000" i="1" dirty="0">
                <a:cs typeface="+mn-cs"/>
              </a:rPr>
              <a:t>m</a:t>
            </a:r>
            <a:r>
              <a:rPr lang="en-US" sz="2000" i="1" baseline="-25000" dirty="0">
                <a:cs typeface="+mn-cs"/>
              </a:rPr>
              <a:t>i</a:t>
            </a:r>
            <a:r>
              <a:rPr lang="en-US" sz="2000" dirty="0">
                <a:cs typeface="+mn-cs"/>
              </a:rPr>
              <a:t>)</a:t>
            </a:r>
            <a:endParaRPr lang="ru-RU" sz="2000" dirty="0">
              <a:cs typeface="+mn-cs"/>
            </a:endParaRPr>
          </a:p>
        </p:txBody>
      </p:sp>
      <p:graphicFrame>
        <p:nvGraphicFramePr>
          <p:cNvPr id="1537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55128"/>
              </p:ext>
            </p:extLst>
          </p:nvPr>
        </p:nvGraphicFramePr>
        <p:xfrm>
          <a:off x="1219200" y="1321335"/>
          <a:ext cx="75295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6" name="Сормула" r:id="rId5" imgW="2514600" imgH="342900" progId="Equation.3">
                  <p:embed/>
                </p:oleObj>
              </mc:Choice>
              <mc:Fallback>
                <p:oleObj name="Сормула" r:id="rId5" imgW="251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21335"/>
                        <a:ext cx="75295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76600" y="2175410"/>
            <a:ext cx="15049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Free energy of</a:t>
            </a:r>
            <a:endParaRPr lang="ru-RU" sz="140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electrons</a:t>
            </a:r>
            <a:r>
              <a:rPr lang="ru-RU" sz="1400">
                <a:solidFill>
                  <a:srgbClr val="000099"/>
                </a:solidFill>
                <a:cs typeface="+mn-cs"/>
              </a:rPr>
              <a:t> </a:t>
            </a:r>
            <a:r>
              <a:rPr lang="en-US" sz="1400">
                <a:solidFill>
                  <a:srgbClr val="000099"/>
                </a:solidFill>
                <a:cs typeface="+mn-cs"/>
              </a:rPr>
              <a:t>in the</a:t>
            </a:r>
            <a:endParaRPr lang="ru-RU" sz="140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field of fixed ions</a:t>
            </a:r>
            <a:endParaRPr lang="ru-RU" sz="1400">
              <a:solidFill>
                <a:srgbClr val="000099"/>
              </a:solidFill>
              <a:cs typeface="+mn-cs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962650" y="2146835"/>
            <a:ext cx="2628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Free energy of ions</a:t>
            </a:r>
            <a:endParaRPr lang="ru-RU" sz="1400">
              <a:solidFill>
                <a:srgbClr val="000099"/>
              </a:solidFill>
              <a:cs typeface="+mn-cs"/>
            </a:endParaRPr>
          </a:p>
          <a:p>
            <a:pPr>
              <a:defRPr/>
            </a:pPr>
            <a:r>
              <a:rPr lang="en-US" sz="1400">
                <a:solidFill>
                  <a:srgbClr val="000099"/>
                </a:solidFill>
                <a:cs typeface="+mn-cs"/>
              </a:rPr>
              <a:t>interacting with potential depending on </a:t>
            </a:r>
            <a:r>
              <a:rPr lang="en-US" sz="1400" i="1">
                <a:solidFill>
                  <a:srgbClr val="000099"/>
                </a:solidFill>
                <a:cs typeface="+mn-cs"/>
              </a:rPr>
              <a:t>V</a:t>
            </a:r>
            <a:r>
              <a:rPr lang="en-US" sz="1400">
                <a:solidFill>
                  <a:srgbClr val="000099"/>
                </a:solidFill>
                <a:cs typeface="+mn-cs"/>
              </a:rPr>
              <a:t> and </a:t>
            </a:r>
            <a:r>
              <a:rPr lang="en-US" sz="1400" i="1">
                <a:solidFill>
                  <a:srgbClr val="000099"/>
                </a:solidFill>
                <a:cs typeface="+mn-cs"/>
              </a:rPr>
              <a:t>T</a:t>
            </a:r>
            <a:endParaRPr lang="ru-RU" sz="1400" i="1">
              <a:solidFill>
                <a:srgbClr val="000099"/>
              </a:solidFill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796088" y="3497797"/>
            <a:ext cx="1661967" cy="782638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21" name="Picture 5" descr="emblem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27858" y="6092089"/>
            <a:ext cx="545103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atom models or DFT calculations might help </a:t>
            </a:r>
          </a:p>
          <a:p>
            <a:r>
              <a:rPr lang="en-US" sz="2000" dirty="0" smtClean="0"/>
              <a:t>to  decrease the number of fitting parameters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2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PROBLEMS OF TF MODEL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51775" cy="4114800"/>
          </a:xfrm>
        </p:spPr>
        <p:txBody>
          <a:bodyPr/>
          <a:lstStyle/>
          <a:p>
            <a:r>
              <a:rPr lang="en-US" sz="2800"/>
              <a:t>Thomas-Fermi method is quasiclassical; if one calculates energy levels in </a:t>
            </a:r>
            <a:r>
              <a:rPr lang="en-US" sz="2800" i="1"/>
              <a:t>V</a:t>
            </a:r>
            <a:r>
              <a:rPr lang="en-US" sz="2800" i="1" baseline="-25000"/>
              <a:t>TF</a:t>
            </a:r>
            <a:r>
              <a:rPr lang="en-US" sz="2800"/>
              <a:t>(</a:t>
            </a:r>
            <a:r>
              <a:rPr lang="en-US" sz="2800" i="1"/>
              <a:t>r</a:t>
            </a:r>
            <a:r>
              <a:rPr lang="en-US" sz="2800"/>
              <a:t>) using the Shr</a:t>
            </a:r>
            <a:r>
              <a:rPr lang="en-US" sz="2800">
                <a:cs typeface="Tahoma" charset="0"/>
              </a:rPr>
              <a:t>ödinger equation and then electron density </a:t>
            </a:r>
            <a:r>
              <a:rPr lang="en-US" sz="2800" i="1">
                <a:cs typeface="Tahoma" charset="0"/>
                <a:sym typeface="Symbol" charset="0"/>
              </a:rPr>
              <a:t></a:t>
            </a:r>
            <a:r>
              <a:rPr lang="en-US" sz="2800" i="1" baseline="-25000">
                <a:cs typeface="Tahoma" charset="0"/>
                <a:sym typeface="Symbol" charset="0"/>
              </a:rPr>
              <a:t>quant</a:t>
            </a:r>
            <a:r>
              <a:rPr lang="en-US" sz="2800">
                <a:cs typeface="Tahoma" charset="0"/>
                <a:sym typeface="Symbol" charset="0"/>
              </a:rPr>
              <a:t>(</a:t>
            </a:r>
            <a:r>
              <a:rPr lang="en-US" sz="2800" i="1">
                <a:cs typeface="Tahoma" charset="0"/>
                <a:sym typeface="Symbol" charset="0"/>
              </a:rPr>
              <a:t>r</a:t>
            </a:r>
            <a:r>
              <a:rPr lang="en-US" sz="2800">
                <a:cs typeface="Tahoma" charset="0"/>
                <a:sym typeface="Symbol" charset="0"/>
              </a:rPr>
              <a:t>), it will differ from the original TF electron density </a:t>
            </a:r>
            <a:r>
              <a:rPr lang="en-US" sz="2800" i="1">
                <a:cs typeface="Tahoma" charset="0"/>
                <a:sym typeface="Symbol" charset="0"/>
              </a:rPr>
              <a:t></a:t>
            </a:r>
            <a:r>
              <a:rPr lang="en-US" sz="2800">
                <a:cs typeface="Tahoma" charset="0"/>
                <a:sym typeface="Symbol" charset="0"/>
              </a:rPr>
              <a:t>(</a:t>
            </a:r>
            <a:r>
              <a:rPr lang="en-US" sz="2800" i="1">
                <a:cs typeface="Tahoma" charset="0"/>
                <a:sym typeface="Symbol" charset="0"/>
              </a:rPr>
              <a:t>r</a:t>
            </a:r>
            <a:r>
              <a:rPr lang="en-US" sz="2800">
                <a:cs typeface="Tahoma" charset="0"/>
                <a:sym typeface="Symbol" charset="0"/>
              </a:rPr>
              <a:t>)</a:t>
            </a:r>
          </a:p>
          <a:p>
            <a:r>
              <a:rPr lang="en-US" sz="2800">
                <a:cs typeface="Tahoma" charset="0"/>
                <a:sym typeface="Symbol" charset="0"/>
              </a:rPr>
              <a:t>Mean ion charge is roughly determined </a:t>
            </a:r>
          </a:p>
          <a:p>
            <a:r>
              <a:rPr lang="en-US" sz="2800">
                <a:cs typeface="Tahoma" charset="0"/>
                <a:sym typeface="Symbol" charset="0"/>
              </a:rPr>
              <a:t>The solution is to make </a:t>
            </a:r>
            <a:r>
              <a:rPr lang="en-US" sz="2800" i="1">
                <a:cs typeface="Tahoma" charset="0"/>
                <a:sym typeface="Symbol" charset="0"/>
              </a:rPr>
              <a:t></a:t>
            </a:r>
            <a:r>
              <a:rPr lang="en-US" sz="2800" i="1" baseline="-25000">
                <a:cs typeface="Tahoma" charset="0"/>
                <a:sym typeface="Symbol" charset="0"/>
              </a:rPr>
              <a:t> </a:t>
            </a:r>
            <a:r>
              <a:rPr lang="en-US" sz="2800">
                <a:cs typeface="Tahoma" charset="0"/>
                <a:sym typeface="Symbol" charset="0"/>
              </a:rPr>
              <a:t>(</a:t>
            </a:r>
            <a:r>
              <a:rPr lang="en-US" sz="2800" i="1">
                <a:cs typeface="Tahoma" charset="0"/>
                <a:sym typeface="Symbol" charset="0"/>
              </a:rPr>
              <a:t>r</a:t>
            </a:r>
            <a:r>
              <a:rPr lang="en-US" sz="2800">
                <a:cs typeface="Tahoma" charset="0"/>
                <a:sym typeface="Symbol" charset="0"/>
              </a:rPr>
              <a:t>) self-consistent and use the corrected potential and electron density </a:t>
            </a:r>
          </a:p>
        </p:txBody>
      </p:sp>
      <p:pic>
        <p:nvPicPr>
          <p:cNvPr id="143364" name="Picture 4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66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0"/>
            <a:ext cx="7905750" cy="7858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90"/>
                </a:solidFill>
              </a:rPr>
              <a:t>MEAN ION CHARGE (HFS)</a:t>
            </a:r>
            <a:endParaRPr lang="ru-RU" b="1" dirty="0">
              <a:solidFill>
                <a:srgbClr val="000090"/>
              </a:solidFill>
            </a:endParaRP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958850" y="1770063"/>
          <a:ext cx="7788275" cy="546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2" name="Graph" r:id="rId3" imgW="4132800" imgH="2901600" progId="Origin50.Graph">
                  <p:embed/>
                </p:oleObj>
              </mc:Choice>
              <mc:Fallback>
                <p:oleObj name="Graph" r:id="rId3" imgW="41328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770063"/>
                        <a:ext cx="7788275" cy="546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1" name="Picture 5" descr="emble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278313" y="1227138"/>
            <a:ext cx="1477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ym typeface="Symbol" charset="0"/>
              </a:rPr>
              <a:t></a:t>
            </a:r>
            <a:r>
              <a:rPr lang="en-US" sz="2400"/>
              <a:t> = const</a:t>
            </a:r>
            <a:endParaRPr lang="ru-RU" sz="2400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951038" y="2181225"/>
            <a:ext cx="2170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Al</a:t>
            </a:r>
          </a:p>
          <a:p>
            <a:pPr algn="ctr"/>
            <a:r>
              <a:rPr lang="en-US" sz="2400" i="1">
                <a:sym typeface="Symbol" charset="0"/>
              </a:rPr>
              <a:t></a:t>
            </a:r>
            <a:r>
              <a:rPr lang="en-US" sz="2400"/>
              <a:t> = 10</a:t>
            </a:r>
            <a:r>
              <a:rPr lang="en-US" sz="2400" baseline="30000"/>
              <a:t>-3</a:t>
            </a:r>
            <a:r>
              <a:rPr lang="en-US" sz="2400"/>
              <a:t> g/cm</a:t>
            </a:r>
            <a:r>
              <a:rPr lang="en-US" sz="2400" baseline="30000"/>
              <a:t>3</a:t>
            </a:r>
            <a:endParaRPr lang="ru-RU" sz="2400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5045075" y="5348288"/>
            <a:ext cx="214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Hartree-Fock-Slater</a:t>
            </a:r>
            <a:endParaRPr lang="ru-RU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 flipH="1" flipV="1">
            <a:off x="4291013" y="5167313"/>
            <a:ext cx="752475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475288" y="4084638"/>
            <a:ext cx="1876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Chemical plasma</a:t>
            </a:r>
          </a:p>
          <a:p>
            <a:pPr algn="ctr"/>
            <a:r>
              <a:rPr lang="en-US"/>
              <a:t>model</a:t>
            </a:r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 flipH="1" flipV="1">
            <a:off x="5002213" y="4127500"/>
            <a:ext cx="484187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335713" y="3357563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Thomas-Fermi</a:t>
            </a:r>
            <a:endParaRPr lang="ru-RU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H="1" flipV="1">
            <a:off x="5795963" y="3133725"/>
            <a:ext cx="538162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427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1033463" y="2117725"/>
          <a:ext cx="5667375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0" name="Image" r:id="rId3" imgW="5917460" imgH="4253968" progId="Photoshop.Image.8">
                  <p:embed/>
                </p:oleObj>
              </mc:Choice>
              <mc:Fallback>
                <p:oleObj name="Image" r:id="rId3" imgW="5917460" imgH="425396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117725"/>
                        <a:ext cx="5667375" cy="407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TYPICAL CONFIGURATION OF PARTICLES</a:t>
            </a:r>
            <a:endParaRPr lang="ru-RU" sz="3200" b="1" dirty="0">
              <a:solidFill>
                <a:srgbClr val="000090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497263" y="498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176338" y="557213"/>
            <a:ext cx="6743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 + He mixture, </a:t>
            </a:r>
            <a:r>
              <a:rPr lang="en-US" i="1"/>
              <a:t>T</a:t>
            </a:r>
            <a:r>
              <a:rPr lang="en-US"/>
              <a:t> = 10</a:t>
            </a:r>
            <a:r>
              <a:rPr lang="en-US" baseline="30000"/>
              <a:t>5</a:t>
            </a:r>
            <a:r>
              <a:rPr lang="en-US"/>
              <a:t> K, </a:t>
            </a:r>
            <a:r>
              <a:rPr lang="en-US" i="1"/>
              <a:t>n</a:t>
            </a:r>
            <a:r>
              <a:rPr lang="en-US" i="1" baseline="-25000"/>
              <a:t>e</a:t>
            </a:r>
            <a:r>
              <a:rPr lang="en-US"/>
              <a:t> = 10</a:t>
            </a:r>
            <a:r>
              <a:rPr lang="en-US" baseline="30000"/>
              <a:t>23</a:t>
            </a:r>
            <a:r>
              <a:rPr lang="en-US"/>
              <a:t> cm</a:t>
            </a:r>
            <a:r>
              <a:rPr lang="en-US" baseline="30000"/>
              <a:t>-3</a:t>
            </a:r>
            <a:r>
              <a:rPr lang="en-US"/>
              <a:t> </a:t>
            </a:r>
            <a:endParaRPr lang="ru-RU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4629150" y="3800475"/>
            <a:ext cx="2446338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7051675" y="39084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proton</a:t>
            </a:r>
            <a:endParaRPr lang="ru-RU" sz="1800"/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2936875" y="1049338"/>
          <a:ext cx="3343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1" name="Сормула" r:id="rId5" imgW="1485720" imgH="228600" progId="Equation.3">
                  <p:embed/>
                </p:oleObj>
              </mc:Choice>
              <mc:Fallback>
                <p:oleObj name="Сормула" r:id="rId5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049338"/>
                        <a:ext cx="33432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6942138" y="3051175"/>
            <a:ext cx="1092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sym typeface="Symbol" charset="0"/>
              </a:rPr>
              <a:t>α</a:t>
            </a:r>
            <a:r>
              <a:rPr lang="en-US" sz="1800" dirty="0" smtClean="0"/>
              <a:t>-</a:t>
            </a:r>
            <a:r>
              <a:rPr lang="en-US" sz="1800" dirty="0"/>
              <a:t>particle</a:t>
            </a:r>
            <a:endParaRPr lang="ru-RU" sz="1800" dirty="0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6188075" y="4729163"/>
            <a:ext cx="857250" cy="36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7032625" y="4583113"/>
            <a:ext cx="1281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electron,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ru-RU" sz="1800" dirty="0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7092950" y="5994400"/>
            <a:ext cx="1281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electron,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ru-RU" sz="1800" dirty="0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5464175" y="5929313"/>
            <a:ext cx="1624013" cy="274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6251575" y="5346700"/>
            <a:ext cx="108585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7364413" y="5272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He</a:t>
            </a:r>
            <a:r>
              <a:rPr lang="en-US" sz="1800" baseline="30000"/>
              <a:t>+</a:t>
            </a:r>
            <a:endParaRPr lang="ru-RU" sz="1800" baseline="30000"/>
          </a:p>
        </p:txBody>
      </p:sp>
      <p:sp>
        <p:nvSpPr>
          <p:cNvPr id="159763" name="Oval 19"/>
          <p:cNvSpPr>
            <a:spLocks noChangeArrowheads="1"/>
          </p:cNvSpPr>
          <p:nvPr/>
        </p:nvSpPr>
        <p:spPr bwMode="auto">
          <a:xfrm>
            <a:off x="4332288" y="5094288"/>
            <a:ext cx="547687" cy="5381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 flipH="1">
            <a:off x="4206875" y="5368925"/>
            <a:ext cx="422275" cy="1039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3916363" y="64071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He</a:t>
            </a:r>
            <a:endParaRPr lang="ru-RU" sz="1800" baseline="30000"/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V="1">
            <a:off x="4903788" y="3311525"/>
            <a:ext cx="2079625" cy="1189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9767" name="Text Box 23"/>
          <p:cNvSpPr txBox="1">
            <a:spLocks noChangeArrowheads="1"/>
          </p:cNvSpPr>
          <p:nvPr/>
        </p:nvSpPr>
        <p:spPr bwMode="auto">
          <a:xfrm>
            <a:off x="1976438" y="1589088"/>
            <a:ext cx="4937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40 </a:t>
            </a:r>
            <a:r>
              <a:rPr lang="en-US" sz="2400" dirty="0" smtClean="0">
                <a:sym typeface="Symbol" charset="0"/>
              </a:rPr>
              <a:t>α</a:t>
            </a:r>
            <a:r>
              <a:rPr lang="en-US" sz="2400" dirty="0" smtClean="0"/>
              <a:t>-</a:t>
            </a:r>
            <a:r>
              <a:rPr lang="en-US" sz="2400" dirty="0"/>
              <a:t>particles, 2 protons, 82 electrons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949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100" b="1" dirty="0">
                <a:solidFill>
                  <a:srgbClr val="000090"/>
                </a:solidFill>
              </a:rPr>
              <a:t>ENERGY IN H + He MIXTURE ON ISOTHERMS</a:t>
            </a:r>
            <a:endParaRPr lang="ru-RU" sz="3100" b="1" dirty="0">
              <a:solidFill>
                <a:srgbClr val="000090"/>
              </a:solidFill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5268913" y="1609498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200 kK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480050" y="384946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100 kK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3803650" y="4470173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50 kK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841625" y="5162323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40 kK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3754438" y="2736623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Ideal, 100 kK</a:t>
            </a:r>
            <a:endParaRPr lang="ru-RU" sz="2000">
              <a:solidFill>
                <a:schemeClr val="bg1"/>
              </a:solidFill>
            </a:endParaRPr>
          </a:p>
        </p:txBody>
      </p:sp>
      <p:graphicFrame>
        <p:nvGraphicFramePr>
          <p:cNvPr id="1249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29643"/>
              </p:ext>
            </p:extLst>
          </p:nvPr>
        </p:nvGraphicFramePr>
        <p:xfrm>
          <a:off x="384175" y="507773"/>
          <a:ext cx="8205788" cy="60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6" name="Graph" r:id="rId3" imgW="3168360" imgH="2339280" progId="Origin50.Graph">
                  <p:embed/>
                </p:oleObj>
              </mc:Choice>
              <mc:Fallback>
                <p:oleObj name="Graph" r:id="rId3" imgW="3168360" imgH="2339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507773"/>
                        <a:ext cx="8205788" cy="605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76947"/>
              </p:ext>
            </p:extLst>
          </p:nvPr>
        </p:nvGraphicFramePr>
        <p:xfrm>
          <a:off x="1701800" y="1703160"/>
          <a:ext cx="23844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7" name="Сормула" r:id="rId5" imgW="939600" imgH="342720" progId="Equation.3">
                  <p:embed/>
                </p:oleObj>
              </mc:Choice>
              <mc:Fallback>
                <p:oleObj name="Сормула" r:id="rId5" imgW="939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703160"/>
                        <a:ext cx="23844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119063" y="6503988"/>
            <a:ext cx="9024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dirty="0" err="1"/>
              <a:t>D</a:t>
            </a:r>
            <a:r>
              <a:rPr lang="ru-RU" sz="1800" dirty="0"/>
              <a:t>. </a:t>
            </a:r>
            <a:r>
              <a:rPr lang="ru-RU" sz="1800" dirty="0" err="1"/>
              <a:t>Saumon</a:t>
            </a:r>
            <a:r>
              <a:rPr lang="ru-RU" sz="1800" dirty="0"/>
              <a:t>, </a:t>
            </a:r>
            <a:r>
              <a:rPr lang="ru-RU" sz="1800" dirty="0" err="1"/>
              <a:t>G</a:t>
            </a:r>
            <a:r>
              <a:rPr lang="ru-RU" sz="1800" dirty="0"/>
              <a:t>. </a:t>
            </a:r>
            <a:r>
              <a:rPr lang="ru-RU" sz="1800" dirty="0" err="1"/>
              <a:t>Chabrier</a:t>
            </a:r>
            <a:r>
              <a:rPr lang="ru-RU" sz="1800" dirty="0"/>
              <a:t>, H.M. </a:t>
            </a:r>
            <a:r>
              <a:rPr lang="ru-RU" sz="1800" dirty="0" err="1"/>
              <a:t>Van</a:t>
            </a:r>
            <a:r>
              <a:rPr lang="en-US" sz="1800" dirty="0"/>
              <a:t> </a:t>
            </a:r>
            <a:r>
              <a:rPr lang="ru-RU" sz="1800" dirty="0" err="1"/>
              <a:t>Horn</a:t>
            </a:r>
            <a:r>
              <a:rPr lang="ru-RU" sz="1800" dirty="0"/>
              <a:t>, </a:t>
            </a:r>
            <a:r>
              <a:rPr lang="ru-RU" sz="1800" dirty="0" err="1"/>
              <a:t>Astrophys</a:t>
            </a:r>
            <a:r>
              <a:rPr lang="ru-RU" sz="1800" dirty="0"/>
              <a:t>. </a:t>
            </a:r>
            <a:r>
              <a:rPr lang="ru-RU" sz="1800" dirty="0" err="1"/>
              <a:t>J</a:t>
            </a:r>
            <a:r>
              <a:rPr lang="ru-RU" sz="1800" dirty="0"/>
              <a:t>. </a:t>
            </a:r>
            <a:r>
              <a:rPr lang="ru-RU" sz="1800" dirty="0" err="1"/>
              <a:t>Suppl.Ser</a:t>
            </a:r>
            <a:r>
              <a:rPr lang="ru-RU" sz="1800" dirty="0"/>
              <a:t>. </a:t>
            </a:r>
            <a:r>
              <a:rPr lang="en-US" sz="1800" dirty="0"/>
              <a:t>1995. V.</a:t>
            </a:r>
            <a:r>
              <a:rPr lang="ru-RU" sz="1800" dirty="0"/>
              <a:t>99</a:t>
            </a:r>
            <a:r>
              <a:rPr lang="en-US" sz="1800" dirty="0"/>
              <a:t>. P.</a:t>
            </a:r>
            <a:r>
              <a:rPr lang="ru-RU" sz="1800" dirty="0"/>
              <a:t>713</a:t>
            </a:r>
          </a:p>
        </p:txBody>
      </p:sp>
    </p:spTree>
    <p:extLst>
      <p:ext uri="{BB962C8B-B14F-4D97-AF65-F5344CB8AC3E}">
        <p14:creationId xmlns:p14="http://schemas.microsoft.com/office/powerpoint/2010/main" val="1160113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50800"/>
            <a:ext cx="9144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ELECTRON-HOLE PLASMA. PIMC SNAPSHOT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0" y="9096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crystal, </a:t>
            </a:r>
            <a:r>
              <a:rPr lang="en-US" i="1"/>
              <a:t>m</a:t>
            </a:r>
            <a:r>
              <a:rPr lang="en-US" i="1" baseline="-25000"/>
              <a:t>h</a:t>
            </a:r>
            <a:r>
              <a:rPr lang="en-US"/>
              <a:t>(eff) = 800, </a:t>
            </a:r>
            <a:r>
              <a:rPr lang="en-US" i="1"/>
              <a:t>m</a:t>
            </a:r>
            <a:r>
              <a:rPr lang="en-US" i="1" baseline="-25000"/>
              <a:t>e</a:t>
            </a:r>
            <a:r>
              <a:rPr lang="en-US"/>
              <a:t>(eff) = 1</a:t>
            </a:r>
            <a:endParaRPr lang="ru-RU"/>
          </a:p>
        </p:txBody>
      </p:sp>
      <p:pic>
        <p:nvPicPr>
          <p:cNvPr id="139270" name="rs05m800-comp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0815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6705600" y="3570288"/>
            <a:ext cx="2263775" cy="2700337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7194550" y="4346575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hole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7173913" y="4845050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7215188" y="5454650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flipV="1">
            <a:off x="8774113" y="49466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 flipV="1">
            <a:off x="8774113" y="557847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9279" name="Group 15"/>
          <p:cNvGrpSpPr>
            <a:grpSpLocks/>
          </p:cNvGrpSpPr>
          <p:nvPr/>
        </p:nvGrpSpPr>
        <p:grpSpPr bwMode="auto">
          <a:xfrm>
            <a:off x="6796088" y="4892675"/>
            <a:ext cx="263525" cy="333375"/>
            <a:chOff x="4273" y="1378"/>
            <a:chExt cx="166" cy="210"/>
          </a:xfrm>
        </p:grpSpPr>
        <p:sp>
          <p:nvSpPr>
            <p:cNvPr id="139280" name="Oval 16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1" name="Oval 17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2" name="Oval 18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3" name="Oval 19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4" name="Oval 20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5" name="Oval 21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6815138" y="5534025"/>
            <a:ext cx="263525" cy="333375"/>
            <a:chOff x="4273" y="1378"/>
            <a:chExt cx="166" cy="210"/>
          </a:xfrm>
        </p:grpSpPr>
        <p:sp>
          <p:nvSpPr>
            <p:cNvPr id="139287" name="Oval 23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8" name="Oval 24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89" name="Oval 25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0" name="Oval 26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1" name="Oval 27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2" name="Oval 28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9293" name="Group 29"/>
          <p:cNvGrpSpPr>
            <a:grpSpLocks/>
          </p:cNvGrpSpPr>
          <p:nvPr/>
        </p:nvGrpSpPr>
        <p:grpSpPr bwMode="auto">
          <a:xfrm>
            <a:off x="6811963" y="4408488"/>
            <a:ext cx="263525" cy="333375"/>
            <a:chOff x="4273" y="1378"/>
            <a:chExt cx="166" cy="210"/>
          </a:xfrm>
        </p:grpSpPr>
        <p:sp>
          <p:nvSpPr>
            <p:cNvPr id="139294" name="Oval 30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5" name="Oval 31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6" name="Oval 32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7" name="Oval 33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8" name="Oval 34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99" name="Oval 35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9300" name="Group 36"/>
          <p:cNvGrpSpPr>
            <a:grpSpLocks/>
          </p:cNvGrpSpPr>
          <p:nvPr/>
        </p:nvGrpSpPr>
        <p:grpSpPr bwMode="auto">
          <a:xfrm>
            <a:off x="6858000" y="3798888"/>
            <a:ext cx="263525" cy="333375"/>
            <a:chOff x="4273" y="1378"/>
            <a:chExt cx="166" cy="210"/>
          </a:xfrm>
        </p:grpSpPr>
        <p:sp>
          <p:nvSpPr>
            <p:cNvPr id="139301" name="Oval 37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2" name="Oval 38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3" name="Oval 39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4" name="Oval 40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5" name="Oval 41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6" name="Oval 42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9307" name="Line 43"/>
          <p:cNvSpPr>
            <a:spLocks noChangeShapeType="1"/>
          </p:cNvSpPr>
          <p:nvPr/>
        </p:nvSpPr>
        <p:spPr bwMode="auto">
          <a:xfrm flipV="1">
            <a:off x="8782050" y="376237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308" name="Line 44"/>
          <p:cNvSpPr>
            <a:spLocks noChangeShapeType="1"/>
          </p:cNvSpPr>
          <p:nvPr/>
        </p:nvSpPr>
        <p:spPr bwMode="auto">
          <a:xfrm flipV="1">
            <a:off x="8782050" y="439420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309" name="Text Box 45"/>
          <p:cNvSpPr txBox="1">
            <a:spLocks noChangeArrowheads="1"/>
          </p:cNvSpPr>
          <p:nvPr/>
        </p:nvSpPr>
        <p:spPr bwMode="auto">
          <a:xfrm>
            <a:off x="7231063" y="3702050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hole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39310" name="Rectangle 46"/>
          <p:cNvSpPr>
            <a:spLocks noChangeArrowheads="1"/>
          </p:cNvSpPr>
          <p:nvPr/>
        </p:nvSpPr>
        <p:spPr bwMode="auto">
          <a:xfrm>
            <a:off x="6697663" y="1917700"/>
            <a:ext cx="2274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</a:t>
            </a:r>
            <a:r>
              <a:rPr lang="ru-RU">
                <a:solidFill>
                  <a:schemeClr val="tx2"/>
                </a:solidFill>
                <a:sym typeface="Symbol" charset="0"/>
              </a:rPr>
              <a:t>63</a:t>
            </a:r>
          </a:p>
        </p:txBody>
      </p:sp>
      <p:sp>
        <p:nvSpPr>
          <p:cNvPr id="139311" name="Rectangle 47"/>
          <p:cNvSpPr>
            <a:spLocks noChangeArrowheads="1"/>
          </p:cNvSpPr>
          <p:nvPr/>
        </p:nvSpPr>
        <p:spPr bwMode="auto">
          <a:xfrm>
            <a:off x="6799263" y="2662238"/>
            <a:ext cx="2070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T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0.064</a:t>
            </a:r>
            <a:r>
              <a:rPr lang="en-US" i="1">
                <a:solidFill>
                  <a:schemeClr val="tx2"/>
                </a:solidFill>
                <a:sym typeface="Symbol" charset="0"/>
              </a:rPr>
              <a:t>E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endParaRPr lang="ru-RU" i="1" baseline="-25000">
              <a:solidFill>
                <a:schemeClr val="tx2"/>
              </a:solidFill>
              <a:sym typeface="Symbol" charset="0"/>
            </a:endParaRPr>
          </a:p>
        </p:txBody>
      </p:sp>
      <p:sp>
        <p:nvSpPr>
          <p:cNvPr id="139326" name="Text Box 62"/>
          <p:cNvSpPr txBox="1">
            <a:spLocks noChangeArrowheads="1"/>
          </p:cNvSpPr>
          <p:nvPr/>
        </p:nvSpPr>
        <p:spPr bwMode="auto">
          <a:xfrm>
            <a:off x="8763000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299CE697-EE8B-C84A-B7E6-F6C0FA2E7630}" type="slidenum">
              <a:rPr lang="ru-RU" sz="1400"/>
              <a:pPr/>
              <a:t>64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63434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3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9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9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0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ELECTRON-HOLE PLASMA. PIMC SNAPSHOT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9286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still crystal, </a:t>
            </a:r>
            <a:r>
              <a:rPr lang="en-US" i="1"/>
              <a:t>m</a:t>
            </a:r>
            <a:r>
              <a:rPr lang="en-US" i="1" baseline="-25000"/>
              <a:t>h</a:t>
            </a:r>
            <a:r>
              <a:rPr lang="en-US"/>
              <a:t>(eff) = 100, </a:t>
            </a:r>
            <a:r>
              <a:rPr lang="en-US" i="1"/>
              <a:t>m</a:t>
            </a:r>
            <a:r>
              <a:rPr lang="en-US" i="1" baseline="-25000"/>
              <a:t>e</a:t>
            </a:r>
            <a:r>
              <a:rPr lang="en-US"/>
              <a:t>(eff) = 1</a:t>
            </a:r>
            <a:endParaRPr lang="ru-RU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705600" y="3581400"/>
            <a:ext cx="2263775" cy="270033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7194550" y="4357688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hole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7173913" y="4856163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215188" y="5465763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V="1">
            <a:off x="8774113" y="4957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flipV="1">
            <a:off x="8774113" y="558958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0300" name="Group 12"/>
          <p:cNvGrpSpPr>
            <a:grpSpLocks/>
          </p:cNvGrpSpPr>
          <p:nvPr/>
        </p:nvGrpSpPr>
        <p:grpSpPr bwMode="auto">
          <a:xfrm>
            <a:off x="6796088" y="4903788"/>
            <a:ext cx="263525" cy="333375"/>
            <a:chOff x="4273" y="1378"/>
            <a:chExt cx="166" cy="210"/>
          </a:xfrm>
        </p:grpSpPr>
        <p:sp>
          <p:nvSpPr>
            <p:cNvPr id="140301" name="Oval 13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2" name="Oval 14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3" name="Oval 15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4" name="Oval 16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5" name="Oval 17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6" name="Oval 18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0307" name="Group 19"/>
          <p:cNvGrpSpPr>
            <a:grpSpLocks/>
          </p:cNvGrpSpPr>
          <p:nvPr/>
        </p:nvGrpSpPr>
        <p:grpSpPr bwMode="auto">
          <a:xfrm>
            <a:off x="6815138" y="5545138"/>
            <a:ext cx="263525" cy="333375"/>
            <a:chOff x="4273" y="1378"/>
            <a:chExt cx="166" cy="210"/>
          </a:xfrm>
        </p:grpSpPr>
        <p:sp>
          <p:nvSpPr>
            <p:cNvPr id="140308" name="Oval 20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9" name="Oval 21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0" name="Oval 22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1" name="Oval 23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2" name="Oval 24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3" name="Oval 25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0314" name="Group 26"/>
          <p:cNvGrpSpPr>
            <a:grpSpLocks/>
          </p:cNvGrpSpPr>
          <p:nvPr/>
        </p:nvGrpSpPr>
        <p:grpSpPr bwMode="auto">
          <a:xfrm>
            <a:off x="6811963" y="4419600"/>
            <a:ext cx="263525" cy="333375"/>
            <a:chOff x="4273" y="1378"/>
            <a:chExt cx="166" cy="210"/>
          </a:xfrm>
        </p:grpSpPr>
        <p:sp>
          <p:nvSpPr>
            <p:cNvPr id="140315" name="Oval 27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6" name="Oval 28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7" name="Oval 29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8" name="Oval 30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9" name="Oval 31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0" name="Oval 32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0321" name="Group 33"/>
          <p:cNvGrpSpPr>
            <a:grpSpLocks/>
          </p:cNvGrpSpPr>
          <p:nvPr/>
        </p:nvGrpSpPr>
        <p:grpSpPr bwMode="auto">
          <a:xfrm>
            <a:off x="6858000" y="3810000"/>
            <a:ext cx="263525" cy="333375"/>
            <a:chOff x="4273" y="1378"/>
            <a:chExt cx="166" cy="210"/>
          </a:xfrm>
        </p:grpSpPr>
        <p:sp>
          <p:nvSpPr>
            <p:cNvPr id="140322" name="Oval 34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3" name="Oval 35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4" name="Oval 36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5" name="Oval 37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6" name="Oval 38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7" name="Oval 39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0328" name="Line 40"/>
          <p:cNvSpPr>
            <a:spLocks noChangeShapeType="1"/>
          </p:cNvSpPr>
          <p:nvPr/>
        </p:nvSpPr>
        <p:spPr bwMode="auto">
          <a:xfrm flipV="1">
            <a:off x="8782050" y="377348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 flipV="1">
            <a:off x="8782050" y="440531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7231063" y="3713163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</a:rPr>
              <a:t>hole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6697663" y="1928813"/>
            <a:ext cx="2274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</a:t>
            </a:r>
            <a:r>
              <a:rPr lang="ru-RU">
                <a:solidFill>
                  <a:schemeClr val="tx2"/>
                </a:solidFill>
                <a:sym typeface="Symbol" charset="0"/>
              </a:rPr>
              <a:t>63</a:t>
            </a:r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6799263" y="2673350"/>
            <a:ext cx="207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T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0.064</a:t>
            </a:r>
            <a:r>
              <a:rPr lang="en-US" i="1">
                <a:solidFill>
                  <a:schemeClr val="tx2"/>
                </a:solidFill>
                <a:sym typeface="Symbol" charset="0"/>
              </a:rPr>
              <a:t>E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endParaRPr lang="ru-RU" i="1" baseline="-25000">
              <a:solidFill>
                <a:schemeClr val="tx2"/>
              </a:solidFill>
              <a:sym typeface="Symbol" charset="0"/>
            </a:endParaRPr>
          </a:p>
        </p:txBody>
      </p:sp>
      <p:pic>
        <p:nvPicPr>
          <p:cNvPr id="140333" name="rs05m100-comp-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08150"/>
            <a:ext cx="6186488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47" name="Text Box 59"/>
          <p:cNvSpPr txBox="1">
            <a:spLocks noChangeArrowheads="1"/>
          </p:cNvSpPr>
          <p:nvPr/>
        </p:nvSpPr>
        <p:spPr bwMode="auto">
          <a:xfrm>
            <a:off x="8763000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CAC35C3D-7312-0F46-B2D0-1044BA1AD921}" type="slidenum">
              <a:rPr lang="ru-RU" sz="1400"/>
              <a:pPr/>
              <a:t>65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8915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40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03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0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0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33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965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liquid, </a:t>
            </a:r>
            <a:r>
              <a:rPr lang="en-US" i="1"/>
              <a:t>m</a:t>
            </a:r>
            <a:r>
              <a:rPr lang="en-US" i="1" baseline="-25000"/>
              <a:t>h</a:t>
            </a:r>
            <a:r>
              <a:rPr lang="en-US"/>
              <a:t>(eff) = 25, </a:t>
            </a:r>
            <a:r>
              <a:rPr lang="en-US" i="1"/>
              <a:t>m</a:t>
            </a:r>
            <a:r>
              <a:rPr lang="en-US" i="1" baseline="-25000"/>
              <a:t>e</a:t>
            </a:r>
            <a:r>
              <a:rPr lang="en-US"/>
              <a:t>(eff) = 1</a:t>
            </a:r>
            <a:endParaRPr lang="ru-RU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3500" y="84138"/>
            <a:ext cx="9144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ELECTRON</a:t>
            </a:r>
            <a:r>
              <a:rPr lang="en-US" sz="3200" b="1" dirty="0">
                <a:solidFill>
                  <a:schemeClr val="tx2"/>
                </a:solidFill>
              </a:rPr>
              <a:t>-HOLE PLASMA. PIMC SNAPSHOT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705600" y="3603625"/>
            <a:ext cx="2263775" cy="2700338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7194550" y="4379913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hole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7173913" y="487838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7215188" y="5487988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V="1">
            <a:off x="8774113" y="497998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V="1">
            <a:off x="8774113" y="561181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5899" name="Group 11"/>
          <p:cNvGrpSpPr>
            <a:grpSpLocks/>
          </p:cNvGrpSpPr>
          <p:nvPr/>
        </p:nvGrpSpPr>
        <p:grpSpPr bwMode="auto">
          <a:xfrm>
            <a:off x="6796088" y="4926013"/>
            <a:ext cx="263525" cy="333375"/>
            <a:chOff x="4273" y="1378"/>
            <a:chExt cx="166" cy="210"/>
          </a:xfrm>
        </p:grpSpPr>
        <p:sp>
          <p:nvSpPr>
            <p:cNvPr id="165900" name="Oval 12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1" name="Oval 13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2" name="Oval 14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3" name="Oval 15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4" name="Oval 16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5" name="Oval 17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5906" name="Group 18"/>
          <p:cNvGrpSpPr>
            <a:grpSpLocks/>
          </p:cNvGrpSpPr>
          <p:nvPr/>
        </p:nvGrpSpPr>
        <p:grpSpPr bwMode="auto">
          <a:xfrm>
            <a:off x="6815138" y="5567363"/>
            <a:ext cx="263525" cy="333375"/>
            <a:chOff x="4273" y="1378"/>
            <a:chExt cx="166" cy="210"/>
          </a:xfrm>
        </p:grpSpPr>
        <p:sp>
          <p:nvSpPr>
            <p:cNvPr id="165907" name="Oval 19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8" name="Oval 20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09" name="Oval 21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0" name="Oval 22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1" name="Oval 23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2" name="Oval 24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5913" name="Group 25"/>
          <p:cNvGrpSpPr>
            <a:grpSpLocks/>
          </p:cNvGrpSpPr>
          <p:nvPr/>
        </p:nvGrpSpPr>
        <p:grpSpPr bwMode="auto">
          <a:xfrm>
            <a:off x="6811963" y="4441825"/>
            <a:ext cx="263525" cy="333375"/>
            <a:chOff x="4273" y="1378"/>
            <a:chExt cx="166" cy="210"/>
          </a:xfrm>
        </p:grpSpPr>
        <p:sp>
          <p:nvSpPr>
            <p:cNvPr id="165914" name="Oval 26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5" name="Oval 27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6" name="Oval 28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7" name="Oval 29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8" name="Oval 30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19" name="Oval 31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5920" name="Group 32"/>
          <p:cNvGrpSpPr>
            <a:grpSpLocks/>
          </p:cNvGrpSpPr>
          <p:nvPr/>
        </p:nvGrpSpPr>
        <p:grpSpPr bwMode="auto">
          <a:xfrm>
            <a:off x="6858000" y="3832225"/>
            <a:ext cx="263525" cy="333375"/>
            <a:chOff x="4273" y="1378"/>
            <a:chExt cx="166" cy="210"/>
          </a:xfrm>
        </p:grpSpPr>
        <p:sp>
          <p:nvSpPr>
            <p:cNvPr id="165921" name="Oval 33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22" name="Oval 34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23" name="Oval 35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24" name="Oval 36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25" name="Oval 37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26" name="Oval 38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5927" name="Line 39"/>
          <p:cNvSpPr>
            <a:spLocks noChangeShapeType="1"/>
          </p:cNvSpPr>
          <p:nvPr/>
        </p:nvSpPr>
        <p:spPr bwMode="auto">
          <a:xfrm flipV="1">
            <a:off x="8782050" y="379571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 flipV="1">
            <a:off x="8782050" y="44275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7231063" y="3735388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</a:rPr>
              <a:t>hole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65930" name="Rectangle 42"/>
          <p:cNvSpPr>
            <a:spLocks noChangeArrowheads="1"/>
          </p:cNvSpPr>
          <p:nvPr/>
        </p:nvSpPr>
        <p:spPr bwMode="auto">
          <a:xfrm>
            <a:off x="6708775" y="1951038"/>
            <a:ext cx="2274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</a:t>
            </a:r>
            <a:r>
              <a:rPr lang="ru-RU">
                <a:solidFill>
                  <a:schemeClr val="tx2"/>
                </a:solidFill>
                <a:sym typeface="Symbol" charset="0"/>
              </a:rPr>
              <a:t>63</a:t>
            </a:r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6799263" y="2695575"/>
            <a:ext cx="207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T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0.064</a:t>
            </a:r>
            <a:r>
              <a:rPr lang="en-US" i="1">
                <a:solidFill>
                  <a:schemeClr val="tx2"/>
                </a:solidFill>
                <a:sym typeface="Symbol" charset="0"/>
              </a:rPr>
              <a:t>E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endParaRPr lang="ru-RU" i="1" baseline="-25000">
              <a:solidFill>
                <a:schemeClr val="tx2"/>
              </a:solidFill>
              <a:sym typeface="Symbol" charset="0"/>
            </a:endParaRPr>
          </a:p>
        </p:txBody>
      </p:sp>
      <p:pic>
        <p:nvPicPr>
          <p:cNvPr id="165932" name="rs05m25-comp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08150"/>
            <a:ext cx="6186488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946" name="Text Box 58"/>
          <p:cNvSpPr txBox="1">
            <a:spLocks noChangeArrowheads="1"/>
          </p:cNvSpPr>
          <p:nvPr/>
        </p:nvSpPr>
        <p:spPr bwMode="auto">
          <a:xfrm>
            <a:off x="8763000" y="6553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15E9C394-B548-3B46-AF84-641FBC14E4EE}" type="slidenum">
              <a:rPr lang="ru-RU" sz="1400"/>
              <a:pPr/>
              <a:t>66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5281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65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9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5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5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932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965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unordered plasma, </a:t>
            </a:r>
            <a:r>
              <a:rPr lang="en-US" i="1"/>
              <a:t>m</a:t>
            </a:r>
            <a:r>
              <a:rPr lang="en-US" i="1" baseline="-25000"/>
              <a:t>h</a:t>
            </a:r>
            <a:r>
              <a:rPr lang="en-US"/>
              <a:t>(eff) = 1, </a:t>
            </a:r>
            <a:r>
              <a:rPr lang="en-US" i="1"/>
              <a:t>m</a:t>
            </a:r>
            <a:r>
              <a:rPr lang="en-US" i="1" baseline="-25000"/>
              <a:t>e</a:t>
            </a:r>
            <a:r>
              <a:rPr lang="en-US"/>
              <a:t>(eff) = 1</a:t>
            </a:r>
            <a:endParaRPr lang="ru-RU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84138"/>
            <a:ext cx="91440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</a:rPr>
              <a:t>        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ELECTRON-HOLE PLASMA. PIMC SNAPSHOT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38247" name="rs05m1t10-comp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08150"/>
            <a:ext cx="6186488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6705600" y="3592513"/>
            <a:ext cx="2263775" cy="2700337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7194550" y="4368800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</a:t>
            </a:r>
            <a:r>
              <a:rPr lang="en-US" sz="2400">
                <a:solidFill>
                  <a:srgbClr val="FFFFFF"/>
                </a:solidFill>
              </a:rPr>
              <a:t>hole</a:t>
            </a: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7173913" y="4867275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7215188" y="5476875"/>
            <a:ext cx="1389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- electron</a:t>
            </a:r>
          </a:p>
        </p:txBody>
      </p:sp>
      <p:sp>
        <p:nvSpPr>
          <p:cNvPr id="138252" name="Line 12"/>
          <p:cNvSpPr>
            <a:spLocks noChangeShapeType="1"/>
          </p:cNvSpPr>
          <p:nvPr/>
        </p:nvSpPr>
        <p:spPr bwMode="auto">
          <a:xfrm flipV="1">
            <a:off x="8774113" y="496887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flipV="1">
            <a:off x="8774113" y="560070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8254" name="Group 14"/>
          <p:cNvGrpSpPr>
            <a:grpSpLocks/>
          </p:cNvGrpSpPr>
          <p:nvPr/>
        </p:nvGrpSpPr>
        <p:grpSpPr bwMode="auto">
          <a:xfrm>
            <a:off x="6796088" y="4914900"/>
            <a:ext cx="263525" cy="333375"/>
            <a:chOff x="4273" y="1378"/>
            <a:chExt cx="166" cy="210"/>
          </a:xfrm>
        </p:grpSpPr>
        <p:sp>
          <p:nvSpPr>
            <p:cNvPr id="138255" name="Oval 15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56" name="Oval 16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57" name="Oval 17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58" name="Oval 18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59" name="Oval 19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0" name="Oval 20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8261" name="Group 21"/>
          <p:cNvGrpSpPr>
            <a:grpSpLocks/>
          </p:cNvGrpSpPr>
          <p:nvPr/>
        </p:nvGrpSpPr>
        <p:grpSpPr bwMode="auto">
          <a:xfrm>
            <a:off x="6815138" y="5556250"/>
            <a:ext cx="263525" cy="333375"/>
            <a:chOff x="4273" y="1378"/>
            <a:chExt cx="166" cy="210"/>
          </a:xfrm>
        </p:grpSpPr>
        <p:sp>
          <p:nvSpPr>
            <p:cNvPr id="138262" name="Oval 22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3" name="Oval 23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4" name="Oval 24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5" name="Oval 25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6" name="Oval 26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67" name="Oval 27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8268" name="Group 28"/>
          <p:cNvGrpSpPr>
            <a:grpSpLocks/>
          </p:cNvGrpSpPr>
          <p:nvPr/>
        </p:nvGrpSpPr>
        <p:grpSpPr bwMode="auto">
          <a:xfrm>
            <a:off x="6811963" y="4430713"/>
            <a:ext cx="263525" cy="333375"/>
            <a:chOff x="4273" y="1378"/>
            <a:chExt cx="166" cy="210"/>
          </a:xfrm>
        </p:grpSpPr>
        <p:sp>
          <p:nvSpPr>
            <p:cNvPr id="138269" name="Oval 29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0" name="Oval 30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1" name="Oval 31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2" name="Oval 32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3" name="Oval 33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4" name="Oval 34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8275" name="Group 35"/>
          <p:cNvGrpSpPr>
            <a:grpSpLocks/>
          </p:cNvGrpSpPr>
          <p:nvPr/>
        </p:nvGrpSpPr>
        <p:grpSpPr bwMode="auto">
          <a:xfrm>
            <a:off x="6858000" y="3821113"/>
            <a:ext cx="263525" cy="333375"/>
            <a:chOff x="4273" y="1378"/>
            <a:chExt cx="166" cy="210"/>
          </a:xfrm>
        </p:grpSpPr>
        <p:sp>
          <p:nvSpPr>
            <p:cNvPr id="138276" name="Oval 36"/>
            <p:cNvSpPr>
              <a:spLocks noChangeAspect="1" noChangeArrowheads="1"/>
            </p:cNvSpPr>
            <p:nvPr/>
          </p:nvSpPr>
          <p:spPr bwMode="auto">
            <a:xfrm>
              <a:off x="4305" y="1378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7" name="Oval 37"/>
            <p:cNvSpPr>
              <a:spLocks noChangeAspect="1" noChangeArrowheads="1"/>
            </p:cNvSpPr>
            <p:nvPr/>
          </p:nvSpPr>
          <p:spPr bwMode="auto">
            <a:xfrm>
              <a:off x="4405" y="1422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8" name="Oval 38"/>
            <p:cNvSpPr>
              <a:spLocks noChangeAspect="1" noChangeArrowheads="1"/>
            </p:cNvSpPr>
            <p:nvPr/>
          </p:nvSpPr>
          <p:spPr bwMode="auto">
            <a:xfrm>
              <a:off x="4361" y="147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79" name="Oval 39"/>
            <p:cNvSpPr>
              <a:spLocks noChangeAspect="1" noChangeArrowheads="1"/>
            </p:cNvSpPr>
            <p:nvPr/>
          </p:nvSpPr>
          <p:spPr bwMode="auto">
            <a:xfrm>
              <a:off x="4405" y="1510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80" name="Oval 40"/>
            <p:cNvSpPr>
              <a:spLocks noChangeAspect="1" noChangeArrowheads="1"/>
            </p:cNvSpPr>
            <p:nvPr/>
          </p:nvSpPr>
          <p:spPr bwMode="auto">
            <a:xfrm>
              <a:off x="4317" y="15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81" name="Oval 41"/>
            <p:cNvSpPr>
              <a:spLocks noChangeAspect="1" noChangeArrowheads="1"/>
            </p:cNvSpPr>
            <p:nvPr/>
          </p:nvSpPr>
          <p:spPr bwMode="auto">
            <a:xfrm>
              <a:off x="4273" y="1454"/>
              <a:ext cx="34" cy="3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8282" name="Line 42"/>
          <p:cNvSpPr>
            <a:spLocks noChangeShapeType="1"/>
          </p:cNvSpPr>
          <p:nvPr/>
        </p:nvSpPr>
        <p:spPr bwMode="auto">
          <a:xfrm flipV="1">
            <a:off x="8782050" y="378460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8283" name="Line 43"/>
          <p:cNvSpPr>
            <a:spLocks noChangeShapeType="1"/>
          </p:cNvSpPr>
          <p:nvPr/>
        </p:nvSpPr>
        <p:spPr bwMode="auto">
          <a:xfrm flipV="1">
            <a:off x="8782050" y="4416425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7231063" y="3724275"/>
            <a:ext cx="896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- </a:t>
            </a:r>
            <a:r>
              <a:rPr lang="en-US" sz="2400" dirty="0">
                <a:solidFill>
                  <a:srgbClr val="FFFFFF"/>
                </a:solidFill>
              </a:rPr>
              <a:t>hole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6642100" y="1939925"/>
            <a:ext cx="2274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</a:t>
            </a:r>
            <a:r>
              <a:rPr lang="ru-RU">
                <a:solidFill>
                  <a:schemeClr val="tx2"/>
                </a:solidFill>
                <a:sym typeface="Symbol" charset="0"/>
              </a:rPr>
              <a:t>63</a:t>
            </a:r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799263" y="2684463"/>
            <a:ext cx="2070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sym typeface="Symbol" charset="0"/>
              </a:rPr>
              <a:t>T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 = 0.064</a:t>
            </a:r>
            <a:r>
              <a:rPr lang="en-US" i="1">
                <a:solidFill>
                  <a:schemeClr val="tx2"/>
                </a:solidFill>
                <a:sym typeface="Symbol" charset="0"/>
              </a:rPr>
              <a:t>E</a:t>
            </a:r>
            <a:r>
              <a:rPr lang="en-US" i="1" baseline="-25000">
                <a:solidFill>
                  <a:schemeClr val="tx2"/>
                </a:solidFill>
                <a:sym typeface="Symbol" charset="0"/>
              </a:rPr>
              <a:t>b</a:t>
            </a:r>
            <a:endParaRPr lang="ru-RU" i="1" baseline="-25000">
              <a:solidFill>
                <a:schemeClr val="tx2"/>
              </a:solidFill>
              <a:sym typeface="Symbol" charset="0"/>
            </a:endParaRPr>
          </a:p>
        </p:txBody>
      </p:sp>
      <p:sp>
        <p:nvSpPr>
          <p:cNvPr id="138300" name="Text Box 60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63AC5D38-8080-CA4C-8BE9-56465E8B438B}" type="slidenum">
              <a:rPr lang="ru-RU" sz="1400"/>
              <a:pPr/>
              <a:t>67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491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38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82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8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8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7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903288"/>
            <a:ext cx="6502400" cy="5954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227013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chemeClr val="tx2"/>
                </a:solidFill>
              </a:rPr>
              <a:t>PAIR </a:t>
            </a:r>
            <a:r>
              <a:rPr lang="en-US" sz="3000" b="1" dirty="0">
                <a:solidFill>
                  <a:schemeClr val="tx2"/>
                </a:solidFill>
              </a:rPr>
              <a:t>DISTRIBUTION FUNCTIONS. QUANTUM MELTING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236538" y="1122363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sym typeface="Symbol" charset="0"/>
              </a:rPr>
              <a:t>&lt;r&gt;/a</a:t>
            </a:r>
            <a:r>
              <a:rPr lang="en-US" sz="2400" i="1" baseline="-25000">
                <a:solidFill>
                  <a:schemeClr val="tx2"/>
                </a:solidFill>
                <a:sym typeface="Symbol" charset="0"/>
              </a:rPr>
              <a:t>B</a:t>
            </a:r>
            <a:r>
              <a:rPr lang="en-US" sz="2400">
                <a:solidFill>
                  <a:schemeClr val="tx2"/>
                </a:solidFill>
                <a:sym typeface="Symbol" charset="0"/>
              </a:rPr>
              <a:t> = 0.</a:t>
            </a:r>
            <a:r>
              <a:rPr lang="ru-RU" sz="2400">
                <a:solidFill>
                  <a:schemeClr val="tx2"/>
                </a:solidFill>
                <a:sym typeface="Symbol" charset="0"/>
              </a:rPr>
              <a:t>63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393700" y="1866900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sym typeface="Symbol" charset="0"/>
              </a:rPr>
              <a:t>T</a:t>
            </a:r>
            <a:r>
              <a:rPr lang="en-US" sz="2400">
                <a:solidFill>
                  <a:schemeClr val="tx2"/>
                </a:solidFill>
                <a:sym typeface="Symbol" charset="0"/>
              </a:rPr>
              <a:t> = 0.064</a:t>
            </a:r>
            <a:r>
              <a:rPr lang="en-US" sz="2400" i="1">
                <a:solidFill>
                  <a:schemeClr val="tx2"/>
                </a:solidFill>
                <a:sym typeface="Symbol" charset="0"/>
              </a:rPr>
              <a:t>E</a:t>
            </a:r>
            <a:r>
              <a:rPr lang="en-US" sz="2400" i="1" baseline="-25000">
                <a:solidFill>
                  <a:schemeClr val="tx2"/>
                </a:solidFill>
                <a:sym typeface="Symbol" charset="0"/>
              </a:rPr>
              <a:t>b</a:t>
            </a:r>
            <a:endParaRPr lang="ru-RU" sz="2400" i="1" baseline="-25000">
              <a:solidFill>
                <a:schemeClr val="tx2"/>
              </a:solidFill>
              <a:sym typeface="Symbol" charset="0"/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361950" y="2571750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tx2"/>
                </a:solidFill>
                <a:sym typeface="Symbol" charset="0"/>
              </a:rPr>
              <a:t>M</a:t>
            </a:r>
            <a:r>
              <a:rPr lang="en-US" sz="2400">
                <a:solidFill>
                  <a:schemeClr val="tx2"/>
                </a:solidFill>
                <a:sym typeface="Symbol" charset="0"/>
              </a:rPr>
              <a:t> = </a:t>
            </a:r>
            <a:r>
              <a:rPr lang="en-US" sz="2400" i="1">
                <a:solidFill>
                  <a:schemeClr val="tx2"/>
                </a:solidFill>
                <a:sym typeface="Symbol" charset="0"/>
              </a:rPr>
              <a:t>m</a:t>
            </a:r>
            <a:r>
              <a:rPr lang="en-US" sz="2400" i="1" baseline="-25000">
                <a:solidFill>
                  <a:schemeClr val="tx2"/>
                </a:solidFill>
                <a:sym typeface="Symbol" charset="0"/>
              </a:rPr>
              <a:t>h</a:t>
            </a:r>
            <a:r>
              <a:rPr lang="en-US" sz="2400" i="1">
                <a:solidFill>
                  <a:schemeClr val="tx2"/>
                </a:solidFill>
                <a:sym typeface="Symbol" charset="0"/>
              </a:rPr>
              <a:t> / m</a:t>
            </a:r>
            <a:r>
              <a:rPr lang="en-US" sz="2400" i="1" baseline="-25000">
                <a:solidFill>
                  <a:schemeClr val="tx2"/>
                </a:solidFill>
                <a:sym typeface="Symbol" charset="0"/>
              </a:rPr>
              <a:t>e</a:t>
            </a:r>
            <a:endParaRPr lang="ru-RU" sz="2400" i="1" baseline="-25000">
              <a:solidFill>
                <a:schemeClr val="tx2"/>
              </a:solidFill>
              <a:sym typeface="Symbol" charset="0"/>
            </a:endParaRPr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4105275" y="17192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h-h</a:t>
            </a: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3467100" y="1627188"/>
            <a:ext cx="485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e-e</a:t>
            </a:r>
            <a:endParaRPr lang="ru-RU" sz="1800" dirty="0"/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7558088" y="184785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h-h</a:t>
            </a: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auto">
          <a:xfrm>
            <a:off x="6697663" y="1695450"/>
            <a:ext cx="485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e-e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1344" name="Text Box 32"/>
          <p:cNvSpPr txBox="1">
            <a:spLocks noChangeArrowheads="1"/>
          </p:cNvSpPr>
          <p:nvPr/>
        </p:nvSpPr>
        <p:spPr bwMode="auto">
          <a:xfrm>
            <a:off x="4519613" y="49276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h-h</a:t>
            </a: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3484563" y="4252913"/>
            <a:ext cx="485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e-e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1346" name="Text Box 34"/>
          <p:cNvSpPr txBox="1">
            <a:spLocks noChangeArrowheads="1"/>
          </p:cNvSpPr>
          <p:nvPr/>
        </p:nvSpPr>
        <p:spPr bwMode="auto">
          <a:xfrm>
            <a:off x="7205663" y="49577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h-h</a:t>
            </a: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6537325" y="4637088"/>
            <a:ext cx="485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e-e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E7B87124-7E4C-C643-99C8-20585312455F}" type="slidenum">
              <a:rPr lang="ru-RU" sz="1400">
                <a:solidFill>
                  <a:schemeClr val="bg2"/>
                </a:solidFill>
              </a:rPr>
              <a:pPr/>
              <a:t>68</a:t>
            </a:fld>
            <a:endParaRPr lang="ru-RU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0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PSEUDOPOTENTIALS IN DFT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13723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1963738"/>
          </a:xfrm>
        </p:spPr>
        <p:txBody>
          <a:bodyPr/>
          <a:lstStyle/>
          <a:p>
            <a:r>
              <a:rPr lang="en-US" sz="2000">
                <a:effectLst/>
              </a:rPr>
              <a:t>Diminish the number of plane waves necessary for the good representation of inner electrons wave functions </a:t>
            </a:r>
          </a:p>
          <a:p>
            <a:r>
              <a:rPr lang="en-US" sz="2000">
                <a:effectLst/>
              </a:rPr>
              <a:t>Part of electrons are considered as a core, part as valent</a:t>
            </a:r>
          </a:p>
          <a:p>
            <a:r>
              <a:rPr lang="en-US" sz="2000">
                <a:effectLst/>
              </a:rPr>
              <a:t>Pseudopotential is constructed at </a:t>
            </a:r>
            <a:r>
              <a:rPr lang="en-US" sz="2000" i="1">
                <a:effectLst/>
              </a:rPr>
              <a:t>T</a:t>
            </a:r>
            <a:r>
              <a:rPr lang="en-US" sz="2000">
                <a:effectLst/>
              </a:rPr>
              <a:t> = 0 and doesn’t depend on pressure and temperature</a:t>
            </a:r>
            <a:endParaRPr lang="ru-RU" sz="2000"/>
          </a:p>
        </p:txBody>
      </p:sp>
      <p:pic>
        <p:nvPicPr>
          <p:cNvPr id="137221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976313" y="3859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Pseudopotential approach</a:t>
            </a:r>
            <a:endParaRPr lang="ru-RU" sz="2400">
              <a:solidFill>
                <a:schemeClr val="tx2"/>
              </a:solidFill>
            </a:endParaRPr>
          </a:p>
        </p:txBody>
      </p:sp>
      <p:grpSp>
        <p:nvGrpSpPr>
          <p:cNvPr id="137240" name="Group 24"/>
          <p:cNvGrpSpPr>
            <a:grpSpLocks/>
          </p:cNvGrpSpPr>
          <p:nvPr/>
        </p:nvGrpSpPr>
        <p:grpSpPr bwMode="auto">
          <a:xfrm>
            <a:off x="1314450" y="4681538"/>
            <a:ext cx="1833563" cy="1835150"/>
            <a:chOff x="945" y="2855"/>
            <a:chExt cx="1155" cy="1156"/>
          </a:xfrm>
        </p:grpSpPr>
        <p:sp>
          <p:nvSpPr>
            <p:cNvPr id="137241" name="Oval 25"/>
            <p:cNvSpPr>
              <a:spLocks noChangeAspect="1" noChangeArrowheads="1"/>
            </p:cNvSpPr>
            <p:nvPr/>
          </p:nvSpPr>
          <p:spPr bwMode="auto">
            <a:xfrm>
              <a:off x="1422" y="3321"/>
              <a:ext cx="218" cy="21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2" name="Oval 26"/>
            <p:cNvSpPr>
              <a:spLocks noChangeAspect="1" noChangeArrowheads="1"/>
            </p:cNvSpPr>
            <p:nvPr/>
          </p:nvSpPr>
          <p:spPr bwMode="auto">
            <a:xfrm>
              <a:off x="1338" y="3243"/>
              <a:ext cx="374" cy="3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3" name="Oval 27"/>
            <p:cNvSpPr>
              <a:spLocks noChangeAspect="1" noChangeArrowheads="1"/>
            </p:cNvSpPr>
            <p:nvPr/>
          </p:nvSpPr>
          <p:spPr bwMode="auto">
            <a:xfrm>
              <a:off x="1281" y="3184"/>
              <a:ext cx="489" cy="4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4" name="Oval 28"/>
            <p:cNvSpPr>
              <a:spLocks noChangeAspect="1" noChangeArrowheads="1"/>
            </p:cNvSpPr>
            <p:nvPr/>
          </p:nvSpPr>
          <p:spPr bwMode="auto">
            <a:xfrm>
              <a:off x="1228" y="3131"/>
              <a:ext cx="595" cy="5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5" name="Oval 29"/>
            <p:cNvSpPr>
              <a:spLocks noChangeAspect="1" noChangeArrowheads="1"/>
            </p:cNvSpPr>
            <p:nvPr/>
          </p:nvSpPr>
          <p:spPr bwMode="auto">
            <a:xfrm>
              <a:off x="1050" y="2951"/>
              <a:ext cx="954" cy="9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6" name="Oval 30"/>
            <p:cNvSpPr>
              <a:spLocks noChangeAspect="1" noChangeArrowheads="1"/>
            </p:cNvSpPr>
            <p:nvPr/>
          </p:nvSpPr>
          <p:spPr bwMode="auto">
            <a:xfrm>
              <a:off x="945" y="2855"/>
              <a:ext cx="1155" cy="11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7" name="Oval 31"/>
            <p:cNvSpPr>
              <a:spLocks noChangeAspect="1" noChangeArrowheads="1"/>
            </p:cNvSpPr>
            <p:nvPr/>
          </p:nvSpPr>
          <p:spPr bwMode="auto">
            <a:xfrm>
              <a:off x="1657" y="3516"/>
              <a:ext cx="38" cy="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8" name="Oval 32"/>
            <p:cNvSpPr>
              <a:spLocks noChangeAspect="1" noChangeArrowheads="1"/>
            </p:cNvSpPr>
            <p:nvPr/>
          </p:nvSpPr>
          <p:spPr bwMode="auto">
            <a:xfrm>
              <a:off x="1274" y="3489"/>
              <a:ext cx="38" cy="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49" name="Oval 33"/>
            <p:cNvSpPr>
              <a:spLocks noChangeAspect="1" noChangeArrowheads="1"/>
            </p:cNvSpPr>
            <p:nvPr/>
          </p:nvSpPr>
          <p:spPr bwMode="auto">
            <a:xfrm>
              <a:off x="1366" y="3671"/>
              <a:ext cx="38" cy="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50" name="Oval 34"/>
            <p:cNvSpPr>
              <a:spLocks noChangeAspect="1" noChangeArrowheads="1"/>
            </p:cNvSpPr>
            <p:nvPr/>
          </p:nvSpPr>
          <p:spPr bwMode="auto">
            <a:xfrm>
              <a:off x="1702" y="2976"/>
              <a:ext cx="38" cy="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51" name="Oval 35"/>
            <p:cNvSpPr>
              <a:spLocks noChangeAspect="1" noChangeArrowheads="1"/>
            </p:cNvSpPr>
            <p:nvPr/>
          </p:nvSpPr>
          <p:spPr bwMode="auto">
            <a:xfrm>
              <a:off x="1252" y="2887"/>
              <a:ext cx="38" cy="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52" name="Oval 36"/>
            <p:cNvSpPr>
              <a:spLocks noChangeAspect="1" noChangeArrowheads="1"/>
            </p:cNvSpPr>
            <p:nvPr/>
          </p:nvSpPr>
          <p:spPr bwMode="auto">
            <a:xfrm>
              <a:off x="1153" y="3064"/>
              <a:ext cx="753" cy="739"/>
            </a:xfrm>
            <a:prstGeom prst="ellipse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dash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3422650" y="5827713"/>
            <a:ext cx="1962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Core</a:t>
            </a:r>
          </a:p>
          <a:p>
            <a:r>
              <a:rPr lang="en-US"/>
              <a:t>electrons</a:t>
            </a:r>
          </a:p>
          <a:p>
            <a:r>
              <a:rPr lang="en-US"/>
              <a:t>(pseudopotential)</a:t>
            </a:r>
            <a:endParaRPr lang="ru-RU"/>
          </a:p>
        </p:txBody>
      </p:sp>
      <p:sp>
        <p:nvSpPr>
          <p:cNvPr id="137254" name="Line 38"/>
          <p:cNvSpPr>
            <a:spLocks noChangeShapeType="1"/>
          </p:cNvSpPr>
          <p:nvPr/>
        </p:nvSpPr>
        <p:spPr bwMode="auto">
          <a:xfrm flipH="1" flipV="1">
            <a:off x="2463800" y="5753100"/>
            <a:ext cx="1001713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55" name="Line 39"/>
          <p:cNvSpPr>
            <a:spLocks noChangeShapeType="1"/>
          </p:cNvSpPr>
          <p:nvPr/>
        </p:nvSpPr>
        <p:spPr bwMode="auto">
          <a:xfrm flipH="1" flipV="1">
            <a:off x="2008188" y="6015038"/>
            <a:ext cx="1455737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56" name="Text Box 40"/>
          <p:cNvSpPr txBox="1">
            <a:spLocks noChangeArrowheads="1"/>
          </p:cNvSpPr>
          <p:nvPr/>
        </p:nvSpPr>
        <p:spPr bwMode="auto">
          <a:xfrm>
            <a:off x="3248025" y="4546600"/>
            <a:ext cx="16049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Valent</a:t>
            </a:r>
          </a:p>
          <a:p>
            <a:r>
              <a:rPr lang="en-US"/>
              <a:t>electrons</a:t>
            </a:r>
          </a:p>
          <a:p>
            <a:r>
              <a:rPr lang="en-US"/>
              <a:t>(plane waves)</a:t>
            </a:r>
            <a:endParaRPr lang="ru-RU"/>
          </a:p>
        </p:txBody>
      </p:sp>
      <p:sp>
        <p:nvSpPr>
          <p:cNvPr id="137257" name="Line 41"/>
          <p:cNvSpPr>
            <a:spLocks noChangeShapeType="1"/>
          </p:cNvSpPr>
          <p:nvPr/>
        </p:nvSpPr>
        <p:spPr bwMode="auto">
          <a:xfrm flipH="1">
            <a:off x="1831975" y="4732338"/>
            <a:ext cx="1462088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258" name="Line 42"/>
          <p:cNvSpPr>
            <a:spLocks noChangeShapeType="1"/>
          </p:cNvSpPr>
          <p:nvPr/>
        </p:nvSpPr>
        <p:spPr bwMode="auto">
          <a:xfrm flipH="1">
            <a:off x="2555875" y="4779963"/>
            <a:ext cx="76835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7261" name="Group 45"/>
          <p:cNvGrpSpPr>
            <a:grpSpLocks/>
          </p:cNvGrpSpPr>
          <p:nvPr/>
        </p:nvGrpSpPr>
        <p:grpSpPr bwMode="auto">
          <a:xfrm>
            <a:off x="5419725" y="3851275"/>
            <a:ext cx="3268663" cy="2873375"/>
            <a:chOff x="3414" y="2426"/>
            <a:chExt cx="2059" cy="1810"/>
          </a:xfrm>
        </p:grpSpPr>
        <p:grpSp>
          <p:nvGrpSpPr>
            <p:cNvPr id="137259" name="Group 43"/>
            <p:cNvGrpSpPr>
              <a:grpSpLocks/>
            </p:cNvGrpSpPr>
            <p:nvPr/>
          </p:nvGrpSpPr>
          <p:grpSpPr bwMode="auto">
            <a:xfrm>
              <a:off x="4012" y="3080"/>
              <a:ext cx="1155" cy="1156"/>
              <a:chOff x="3940" y="2999"/>
              <a:chExt cx="1155" cy="1156"/>
            </a:xfrm>
          </p:grpSpPr>
          <p:sp>
            <p:nvSpPr>
              <p:cNvPr id="137223" name="Oval 7"/>
              <p:cNvSpPr>
                <a:spLocks noChangeAspect="1" noChangeArrowheads="1"/>
              </p:cNvSpPr>
              <p:nvPr/>
            </p:nvSpPr>
            <p:spPr bwMode="auto">
              <a:xfrm>
                <a:off x="4417" y="3465"/>
                <a:ext cx="218" cy="21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4" name="Oval 8"/>
              <p:cNvSpPr>
                <a:spLocks noChangeAspect="1" noChangeArrowheads="1"/>
              </p:cNvSpPr>
              <p:nvPr/>
            </p:nvSpPr>
            <p:spPr bwMode="auto">
              <a:xfrm>
                <a:off x="4333" y="3387"/>
                <a:ext cx="374" cy="3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5" name="Oval 9"/>
              <p:cNvSpPr>
                <a:spLocks noChangeAspect="1" noChangeArrowheads="1"/>
              </p:cNvSpPr>
              <p:nvPr/>
            </p:nvSpPr>
            <p:spPr bwMode="auto">
              <a:xfrm>
                <a:off x="4276" y="3328"/>
                <a:ext cx="489" cy="49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6" name="Oval 10"/>
              <p:cNvSpPr>
                <a:spLocks noChangeAspect="1" noChangeArrowheads="1"/>
              </p:cNvSpPr>
              <p:nvPr/>
            </p:nvSpPr>
            <p:spPr bwMode="auto">
              <a:xfrm>
                <a:off x="4223" y="3275"/>
                <a:ext cx="595" cy="5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7" name="Oval 11"/>
              <p:cNvSpPr>
                <a:spLocks noChangeAspect="1" noChangeArrowheads="1"/>
              </p:cNvSpPr>
              <p:nvPr/>
            </p:nvSpPr>
            <p:spPr bwMode="auto">
              <a:xfrm>
                <a:off x="4045" y="3095"/>
                <a:ext cx="954" cy="95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8" name="Oval 12"/>
              <p:cNvSpPr>
                <a:spLocks noChangeAspect="1" noChangeArrowheads="1"/>
              </p:cNvSpPr>
              <p:nvPr/>
            </p:nvSpPr>
            <p:spPr bwMode="auto">
              <a:xfrm>
                <a:off x="3940" y="2999"/>
                <a:ext cx="1155" cy="11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29" name="Oval 13"/>
              <p:cNvSpPr>
                <a:spLocks noChangeAspect="1" noChangeArrowheads="1"/>
              </p:cNvSpPr>
              <p:nvPr/>
            </p:nvSpPr>
            <p:spPr bwMode="auto">
              <a:xfrm>
                <a:off x="4652" y="3660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30" name="Oval 14"/>
              <p:cNvSpPr>
                <a:spLocks noChangeAspect="1" noChangeArrowheads="1"/>
              </p:cNvSpPr>
              <p:nvPr/>
            </p:nvSpPr>
            <p:spPr bwMode="auto">
              <a:xfrm>
                <a:off x="4269" y="3633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31" name="Oval 15"/>
              <p:cNvSpPr>
                <a:spLocks noChangeAspect="1" noChangeArrowheads="1"/>
              </p:cNvSpPr>
              <p:nvPr/>
            </p:nvSpPr>
            <p:spPr bwMode="auto">
              <a:xfrm>
                <a:off x="4361" y="3815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32" name="Oval 16"/>
              <p:cNvSpPr>
                <a:spLocks noChangeAspect="1" noChangeArrowheads="1"/>
              </p:cNvSpPr>
              <p:nvPr/>
            </p:nvSpPr>
            <p:spPr bwMode="auto">
              <a:xfrm>
                <a:off x="4697" y="3120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233" name="Oval 17"/>
              <p:cNvSpPr>
                <a:spLocks noChangeAspect="1" noChangeArrowheads="1"/>
              </p:cNvSpPr>
              <p:nvPr/>
            </p:nvSpPr>
            <p:spPr bwMode="auto">
              <a:xfrm>
                <a:off x="4247" y="3031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7239" name="Text Box 23"/>
            <p:cNvSpPr txBox="1">
              <a:spLocks noChangeArrowheads="1"/>
            </p:cNvSpPr>
            <p:nvPr/>
          </p:nvSpPr>
          <p:spPr bwMode="auto">
            <a:xfrm>
              <a:off x="3414" y="2426"/>
              <a:ext cx="20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</a:rPr>
                <a:t>Full-potential approach</a:t>
              </a:r>
              <a:endParaRPr lang="ru-RU" sz="2400">
                <a:solidFill>
                  <a:schemeClr val="tx2"/>
                </a:solidFill>
              </a:endParaRPr>
            </a:p>
          </p:txBody>
        </p:sp>
        <p:sp>
          <p:nvSpPr>
            <p:cNvPr id="137260" name="Text Box 44"/>
            <p:cNvSpPr txBox="1">
              <a:spLocks noChangeArrowheads="1"/>
            </p:cNvSpPr>
            <p:nvPr/>
          </p:nvSpPr>
          <p:spPr bwMode="auto">
            <a:xfrm>
              <a:off x="3782" y="2637"/>
              <a:ext cx="1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muffin-tin orbitals</a:t>
              </a:r>
            </a:p>
            <a:p>
              <a:pPr algn="ctr"/>
              <a:r>
                <a:rPr lang="en-US"/>
                <a:t>for all electrons</a:t>
              </a: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48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Electronic Contribution to Thermodynamic </a:t>
            </a:r>
            <a:r>
              <a:rPr lang="en-US" b="1" dirty="0" smtClean="0">
                <a:solidFill>
                  <a:srgbClr val="000090"/>
                </a:solidFill>
              </a:rPr>
              <a:t>Functions: 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Hierarchy of Models 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4776"/>
            <a:ext cx="8229600" cy="39659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Exact solution of the 3D multi-particle Schrödinger equation</a:t>
            </a:r>
          </a:p>
          <a:p>
            <a:r>
              <a:rPr lang="en-US" dirty="0" smtClean="0"/>
              <a:t>Atom in </a:t>
            </a:r>
            <a:r>
              <a:rPr lang="en-US" dirty="0" smtClean="0"/>
              <a:t>a spherical </a:t>
            </a:r>
            <a:r>
              <a:rPr lang="en-US" dirty="0" smtClean="0"/>
              <a:t>cell</a:t>
            </a:r>
          </a:p>
          <a:p>
            <a:r>
              <a:rPr lang="en-US" dirty="0" err="1" smtClean="0"/>
              <a:t>Hartree-Fock</a:t>
            </a:r>
            <a:r>
              <a:rPr lang="en-US" dirty="0" smtClean="0"/>
              <a:t> method (1-electron</a:t>
            </a:r>
            <a:br>
              <a:rPr lang="en-US" dirty="0" smtClean="0"/>
            </a:br>
            <a:r>
              <a:rPr lang="en-US" dirty="0" smtClean="0"/>
              <a:t>wave functions)</a:t>
            </a:r>
          </a:p>
          <a:p>
            <a:r>
              <a:rPr lang="en-US" dirty="0" err="1" smtClean="0"/>
              <a:t>Hartree</a:t>
            </a:r>
            <a:r>
              <a:rPr lang="en-US" dirty="0" smtClean="0"/>
              <a:t>-</a:t>
            </a:r>
            <a:r>
              <a:rPr lang="en-US" dirty="0" err="1" smtClean="0"/>
              <a:t>Fock</a:t>
            </a:r>
            <a:r>
              <a:rPr lang="en-US" dirty="0" smtClean="0"/>
              <a:t>-Slater method</a:t>
            </a:r>
          </a:p>
          <a:p>
            <a:r>
              <a:rPr lang="en-US" dirty="0" err="1" smtClean="0"/>
              <a:t>Hartree</a:t>
            </a:r>
            <a:r>
              <a:rPr lang="en-US" dirty="0" smtClean="0"/>
              <a:t> method (no exchange)</a:t>
            </a:r>
          </a:p>
          <a:p>
            <a:r>
              <a:rPr lang="en-US" dirty="0" smtClean="0"/>
              <a:t>Thomas-Fermi method</a:t>
            </a:r>
          </a:p>
          <a:p>
            <a:r>
              <a:rPr lang="en-US" dirty="0" smtClean="0"/>
              <a:t>Ideal Fermi-gas</a:t>
            </a:r>
            <a:endParaRPr lang="ru-RU" dirty="0"/>
          </a:p>
        </p:txBody>
      </p:sp>
      <p:sp>
        <p:nvSpPr>
          <p:cNvPr id="4" name="Oval 12"/>
          <p:cNvSpPr>
            <a:spLocks noChangeAspect="1" noChangeArrowheads="1"/>
          </p:cNvSpPr>
          <p:nvPr/>
        </p:nvSpPr>
        <p:spPr bwMode="auto">
          <a:xfrm>
            <a:off x="6204274" y="2815090"/>
            <a:ext cx="2481263" cy="2479675"/>
          </a:xfrm>
          <a:prstGeom prst="ellipse">
            <a:avLst/>
          </a:prstGeom>
          <a:gradFill rotWithShape="0">
            <a:gsLst>
              <a:gs pos="0">
                <a:srgbClr val="0000CC"/>
              </a:gs>
              <a:gs pos="100000">
                <a:srgbClr val="0000CC">
                  <a:gamma/>
                  <a:tint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charset="0"/>
            </a:endParaRPr>
          </a:p>
        </p:txBody>
      </p:sp>
      <p:sp>
        <p:nvSpPr>
          <p:cNvPr id="5" name="Rectangle 13"/>
          <p:cNvSpPr>
            <a:spLocks noChangeAspect="1" noChangeArrowheads="1"/>
          </p:cNvSpPr>
          <p:nvPr/>
        </p:nvSpPr>
        <p:spPr bwMode="auto">
          <a:xfrm>
            <a:off x="7499674" y="3238952"/>
            <a:ext cx="3984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i="1">
                <a:solidFill>
                  <a:schemeClr val="bg1"/>
                </a:solidFill>
              </a:rPr>
              <a:t>r</a:t>
            </a:r>
            <a:r>
              <a:rPr lang="ru-RU" sz="2400" baseline="-25000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 bwMode="auto">
          <a:xfrm>
            <a:off x="7334574" y="3210377"/>
            <a:ext cx="1052513" cy="895350"/>
            <a:chOff x="1368" y="1470"/>
            <a:chExt cx="663" cy="534"/>
          </a:xfrm>
        </p:grpSpPr>
        <p:sp>
          <p:nvSpPr>
            <p:cNvPr id="7" name="Line 15"/>
            <p:cNvSpPr>
              <a:spLocks noChangeAspect="1" noChangeShapeType="1"/>
            </p:cNvSpPr>
            <p:nvPr/>
          </p:nvSpPr>
          <p:spPr bwMode="auto">
            <a:xfrm flipV="1">
              <a:off x="1426" y="1470"/>
              <a:ext cx="605" cy="4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6"/>
            <p:cNvSpPr>
              <a:spLocks noChangeAspect="1" noChangeArrowheads="1"/>
            </p:cNvSpPr>
            <p:nvPr/>
          </p:nvSpPr>
          <p:spPr bwMode="auto">
            <a:xfrm>
              <a:off x="1368" y="1901"/>
              <a:ext cx="108" cy="10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Text Box 17"/>
          <p:cNvSpPr txBox="1">
            <a:spLocks noChangeAspect="1" noChangeArrowheads="1"/>
          </p:cNvSpPr>
          <p:nvPr/>
        </p:nvSpPr>
        <p:spPr bwMode="auto">
          <a:xfrm>
            <a:off x="6913887" y="3954915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i="1">
                <a:solidFill>
                  <a:schemeClr val="bg1"/>
                </a:solidFill>
              </a:rPr>
              <a:t>Z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52169"/>
              </p:ext>
            </p:extLst>
          </p:nvPr>
        </p:nvGraphicFramePr>
        <p:xfrm>
          <a:off x="7077494" y="5456825"/>
          <a:ext cx="1171946" cy="71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8" name="Сормула" r:id="rId3" imgW="723900" imgH="444500" progId="Equation.3">
                  <p:embed/>
                </p:oleObj>
              </mc:Choice>
              <mc:Fallback>
                <p:oleObj name="Сормула" r:id="rId3" imgW="72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7494" y="5456825"/>
                        <a:ext cx="1171946" cy="719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8575" y="-1059"/>
            <a:ext cx="930839" cy="584601"/>
            <a:chOff x="28575" y="-1059"/>
            <a:chExt cx="930839" cy="584601"/>
          </a:xfrm>
        </p:grpSpPr>
        <p:pic>
          <p:nvPicPr>
            <p:cNvPr id="12" name="Picture 5" descr="emblem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4451"/>
              <a:ext cx="368855" cy="5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19094" y="-1059"/>
              <a:ext cx="540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JIHT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842" y="275765"/>
              <a:ext cx="521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0090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a:rPr>
                <a:t>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55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19075"/>
            <a:ext cx="7543800" cy="1431925"/>
          </a:xfrm>
        </p:spPr>
        <p:txBody>
          <a:bodyPr/>
          <a:lstStyle/>
          <a:p>
            <a:r>
              <a:rPr lang="en-US" sz="4000" b="1" dirty="0">
                <a:solidFill>
                  <a:srgbClr val="000090"/>
                </a:solidFill>
              </a:rPr>
              <a:t>APPROXIMATIONS IN PSEUDOPOTENTIAL APPROACH</a:t>
            </a:r>
            <a:endParaRPr lang="ru-RU" sz="4000" b="1" dirty="0">
              <a:solidFill>
                <a:srgbClr val="000090"/>
              </a:solidFill>
            </a:endParaRPr>
          </a:p>
        </p:txBody>
      </p:sp>
      <p:pic>
        <p:nvPicPr>
          <p:cNvPr id="139269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965200" y="1819275"/>
            <a:ext cx="7799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/>
              <a:t>Pseudopotential describes electrons with energies less than the Fermi energy – errors at relatively high temperatures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2271713" y="2932113"/>
            <a:ext cx="1746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681163" y="2697163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  <a:r>
              <a:rPr lang="en-US" sz="2400" i="1" baseline="-25000"/>
              <a:t>F</a:t>
            </a:r>
            <a:endParaRPr lang="ru-RU" sz="2400" i="1" baseline="-25000"/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2535238" y="302577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>
            <a:off x="2527300" y="3141663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2527300" y="334327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2520950" y="3678238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2522538" y="421957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80" name="Oval 16"/>
          <p:cNvSpPr>
            <a:spLocks noChangeAspect="1" noChangeArrowheads="1"/>
          </p:cNvSpPr>
          <p:nvPr/>
        </p:nvSpPr>
        <p:spPr bwMode="auto">
          <a:xfrm flipH="1">
            <a:off x="3114675" y="4162425"/>
            <a:ext cx="1222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81" name="Oval 17"/>
          <p:cNvSpPr>
            <a:spLocks noChangeAspect="1" noChangeArrowheads="1"/>
          </p:cNvSpPr>
          <p:nvPr/>
        </p:nvSpPr>
        <p:spPr bwMode="auto">
          <a:xfrm flipH="1">
            <a:off x="3086100" y="3608388"/>
            <a:ext cx="122238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82" name="Oval 18"/>
          <p:cNvSpPr>
            <a:spLocks noChangeAspect="1" noChangeArrowheads="1"/>
          </p:cNvSpPr>
          <p:nvPr/>
        </p:nvSpPr>
        <p:spPr bwMode="auto">
          <a:xfrm flipH="1">
            <a:off x="3081338" y="3275013"/>
            <a:ext cx="122237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83" name="Oval 19"/>
          <p:cNvSpPr>
            <a:spLocks noChangeAspect="1" noChangeArrowheads="1"/>
          </p:cNvSpPr>
          <p:nvPr/>
        </p:nvSpPr>
        <p:spPr bwMode="auto">
          <a:xfrm flipH="1">
            <a:off x="3076575" y="3095625"/>
            <a:ext cx="1222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84" name="Oval 20"/>
          <p:cNvSpPr>
            <a:spLocks noChangeAspect="1" noChangeArrowheads="1"/>
          </p:cNvSpPr>
          <p:nvPr/>
        </p:nvSpPr>
        <p:spPr bwMode="auto">
          <a:xfrm flipH="1">
            <a:off x="3070225" y="2960688"/>
            <a:ext cx="122238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>
            <a:off x="5984875" y="2911475"/>
            <a:ext cx="1746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5394325" y="2676525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/>
              <a:t>E</a:t>
            </a:r>
            <a:r>
              <a:rPr lang="en-US" sz="2400" i="1" baseline="-25000"/>
              <a:t>F</a:t>
            </a:r>
            <a:endParaRPr lang="ru-RU" sz="2400" i="1" baseline="-25000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>
            <a:off x="6248400" y="298132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>
            <a:off x="6240463" y="3097213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89" name="Line 25"/>
          <p:cNvSpPr>
            <a:spLocks noChangeShapeType="1"/>
          </p:cNvSpPr>
          <p:nvPr/>
        </p:nvSpPr>
        <p:spPr bwMode="auto">
          <a:xfrm>
            <a:off x="6240463" y="3290888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6234113" y="360997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1" name="Line 27"/>
          <p:cNvSpPr>
            <a:spLocks noChangeShapeType="1"/>
          </p:cNvSpPr>
          <p:nvPr/>
        </p:nvSpPr>
        <p:spPr bwMode="auto">
          <a:xfrm>
            <a:off x="6235700" y="4127500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2" name="Oval 28"/>
          <p:cNvSpPr>
            <a:spLocks noChangeAspect="1" noChangeArrowheads="1"/>
          </p:cNvSpPr>
          <p:nvPr/>
        </p:nvSpPr>
        <p:spPr bwMode="auto">
          <a:xfrm flipH="1">
            <a:off x="6783388" y="3211513"/>
            <a:ext cx="122237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93" name="Oval 29"/>
          <p:cNvSpPr>
            <a:spLocks noChangeAspect="1" noChangeArrowheads="1"/>
          </p:cNvSpPr>
          <p:nvPr/>
        </p:nvSpPr>
        <p:spPr bwMode="auto">
          <a:xfrm flipH="1">
            <a:off x="6791325" y="3054350"/>
            <a:ext cx="1222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94" name="Oval 30"/>
          <p:cNvSpPr>
            <a:spLocks noChangeAspect="1" noChangeArrowheads="1"/>
          </p:cNvSpPr>
          <p:nvPr/>
        </p:nvSpPr>
        <p:spPr bwMode="auto">
          <a:xfrm flipH="1">
            <a:off x="6788150" y="2933700"/>
            <a:ext cx="1222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97" name="Line 33"/>
          <p:cNvSpPr>
            <a:spLocks noChangeShapeType="1"/>
          </p:cNvSpPr>
          <p:nvPr/>
        </p:nvSpPr>
        <p:spPr bwMode="auto">
          <a:xfrm>
            <a:off x="6243638" y="2824163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8" name="Line 34"/>
          <p:cNvSpPr>
            <a:spLocks noChangeShapeType="1"/>
          </p:cNvSpPr>
          <p:nvPr/>
        </p:nvSpPr>
        <p:spPr bwMode="auto">
          <a:xfrm>
            <a:off x="6238875" y="2767013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96" name="Oval 32"/>
          <p:cNvSpPr>
            <a:spLocks noChangeAspect="1" noChangeArrowheads="1"/>
          </p:cNvSpPr>
          <p:nvPr/>
        </p:nvSpPr>
        <p:spPr bwMode="auto">
          <a:xfrm flipH="1">
            <a:off x="6791325" y="2695575"/>
            <a:ext cx="122238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95" name="Oval 31"/>
          <p:cNvSpPr>
            <a:spLocks noChangeAspect="1" noChangeArrowheads="1"/>
          </p:cNvSpPr>
          <p:nvPr/>
        </p:nvSpPr>
        <p:spPr bwMode="auto">
          <a:xfrm flipH="1">
            <a:off x="6797675" y="2754313"/>
            <a:ext cx="122238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9299" name="Text Box 35"/>
          <p:cNvSpPr txBox="1">
            <a:spLocks noChangeArrowheads="1"/>
          </p:cNvSpPr>
          <p:nvPr/>
        </p:nvSpPr>
        <p:spPr bwMode="auto">
          <a:xfrm>
            <a:off x="1635125" y="3517900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r>
              <a:rPr lang="en-US"/>
              <a:t> = 0</a:t>
            </a:r>
            <a:endParaRPr lang="ru-RU"/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5230813" y="3413125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r>
              <a:rPr lang="en-US"/>
              <a:t> &gt; 0</a:t>
            </a:r>
            <a:endParaRPr lang="ru-RU"/>
          </a:p>
        </p:txBody>
      </p:sp>
      <p:grpSp>
        <p:nvGrpSpPr>
          <p:cNvPr id="139321" name="Group 57"/>
          <p:cNvGrpSpPr>
            <a:grpSpLocks/>
          </p:cNvGrpSpPr>
          <p:nvPr/>
        </p:nvGrpSpPr>
        <p:grpSpPr bwMode="auto">
          <a:xfrm>
            <a:off x="909638" y="4559300"/>
            <a:ext cx="8005762" cy="2014538"/>
            <a:chOff x="573" y="2872"/>
            <a:chExt cx="5043" cy="1269"/>
          </a:xfrm>
        </p:grpSpPr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573" y="2872"/>
              <a:ext cx="504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/>
              <a:r>
                <a:rPr lang="en-US" sz="2000"/>
                <a:t>Spatial distribution of core electrons in a pseudopotential is unchanged – errors at relatively high pressures </a:t>
              </a:r>
            </a:p>
          </p:txBody>
        </p:sp>
        <p:sp>
          <p:nvSpPr>
            <p:cNvPr id="139301" name="Oval 37"/>
            <p:cNvSpPr>
              <a:spLocks noChangeAspect="1" noChangeArrowheads="1"/>
            </p:cNvSpPr>
            <p:nvPr/>
          </p:nvSpPr>
          <p:spPr bwMode="auto">
            <a:xfrm>
              <a:off x="1396" y="3334"/>
              <a:ext cx="807" cy="8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2" name="Oval 38"/>
            <p:cNvSpPr>
              <a:spLocks noChangeAspect="1" noChangeArrowheads="1"/>
            </p:cNvSpPr>
            <p:nvPr/>
          </p:nvSpPr>
          <p:spPr bwMode="auto">
            <a:xfrm>
              <a:off x="1713" y="3648"/>
              <a:ext cx="177" cy="17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3" name="Oval 39"/>
            <p:cNvSpPr>
              <a:spLocks noChangeAspect="1" noChangeArrowheads="1"/>
            </p:cNvSpPr>
            <p:nvPr/>
          </p:nvSpPr>
          <p:spPr bwMode="auto">
            <a:xfrm>
              <a:off x="1584" y="3512"/>
              <a:ext cx="442" cy="4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4" name="Oval 40"/>
            <p:cNvSpPr>
              <a:spLocks noChangeAspect="1" noChangeArrowheads="1"/>
            </p:cNvSpPr>
            <p:nvPr/>
          </p:nvSpPr>
          <p:spPr bwMode="auto">
            <a:xfrm>
              <a:off x="1520" y="3449"/>
              <a:ext cx="566" cy="5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5" name="Oval 41"/>
            <p:cNvSpPr>
              <a:spLocks noChangeAspect="1" noChangeArrowheads="1"/>
            </p:cNvSpPr>
            <p:nvPr/>
          </p:nvSpPr>
          <p:spPr bwMode="auto">
            <a:xfrm flipH="1">
              <a:off x="1969" y="3610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6" name="Oval 42"/>
            <p:cNvSpPr>
              <a:spLocks noChangeAspect="1" noChangeArrowheads="1"/>
            </p:cNvSpPr>
            <p:nvPr/>
          </p:nvSpPr>
          <p:spPr bwMode="auto">
            <a:xfrm flipH="1">
              <a:off x="1856" y="3434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7" name="Oval 43"/>
            <p:cNvSpPr>
              <a:spLocks noChangeAspect="1" noChangeArrowheads="1"/>
            </p:cNvSpPr>
            <p:nvPr/>
          </p:nvSpPr>
          <p:spPr bwMode="auto">
            <a:xfrm flipH="1">
              <a:off x="1455" y="3474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09" name="Oval 45"/>
            <p:cNvSpPr>
              <a:spLocks noChangeAspect="1" noChangeArrowheads="1"/>
            </p:cNvSpPr>
            <p:nvPr/>
          </p:nvSpPr>
          <p:spPr bwMode="auto">
            <a:xfrm>
              <a:off x="1459" y="3391"/>
              <a:ext cx="686" cy="686"/>
            </a:xfrm>
            <a:prstGeom prst="ellipse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0" name="Oval 46"/>
            <p:cNvSpPr>
              <a:spLocks noChangeAspect="1" noChangeArrowheads="1"/>
            </p:cNvSpPr>
            <p:nvPr/>
          </p:nvSpPr>
          <p:spPr bwMode="auto">
            <a:xfrm>
              <a:off x="4040" y="3362"/>
              <a:ext cx="726" cy="7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1" name="Oval 47"/>
            <p:cNvSpPr>
              <a:spLocks noChangeAspect="1" noChangeArrowheads="1"/>
            </p:cNvSpPr>
            <p:nvPr/>
          </p:nvSpPr>
          <p:spPr bwMode="auto">
            <a:xfrm>
              <a:off x="4321" y="3635"/>
              <a:ext cx="177" cy="17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2" name="Oval 48"/>
            <p:cNvSpPr>
              <a:spLocks noChangeAspect="1" noChangeArrowheads="1"/>
            </p:cNvSpPr>
            <p:nvPr/>
          </p:nvSpPr>
          <p:spPr bwMode="auto">
            <a:xfrm>
              <a:off x="4242" y="3564"/>
              <a:ext cx="332" cy="3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3" name="Oval 49"/>
            <p:cNvSpPr>
              <a:spLocks noChangeAspect="1" noChangeArrowheads="1"/>
            </p:cNvSpPr>
            <p:nvPr/>
          </p:nvSpPr>
          <p:spPr bwMode="auto">
            <a:xfrm>
              <a:off x="4183" y="3506"/>
              <a:ext cx="451" cy="4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4" name="Oval 50"/>
            <p:cNvSpPr>
              <a:spLocks noChangeAspect="1" noChangeArrowheads="1"/>
            </p:cNvSpPr>
            <p:nvPr/>
          </p:nvSpPr>
          <p:spPr bwMode="auto">
            <a:xfrm flipH="1">
              <a:off x="4512" y="3602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5" name="Oval 51"/>
            <p:cNvSpPr>
              <a:spLocks noChangeAspect="1" noChangeArrowheads="1"/>
            </p:cNvSpPr>
            <p:nvPr/>
          </p:nvSpPr>
          <p:spPr bwMode="auto">
            <a:xfrm flipH="1">
              <a:off x="4464" y="3496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6" name="Oval 52"/>
            <p:cNvSpPr>
              <a:spLocks noChangeAspect="1" noChangeArrowheads="1"/>
            </p:cNvSpPr>
            <p:nvPr/>
          </p:nvSpPr>
          <p:spPr bwMode="auto">
            <a:xfrm flipH="1">
              <a:off x="4101" y="3466"/>
              <a:ext cx="53" cy="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8" name="Oval 54"/>
            <p:cNvSpPr>
              <a:spLocks noChangeAspect="1" noChangeArrowheads="1"/>
            </p:cNvSpPr>
            <p:nvPr/>
          </p:nvSpPr>
          <p:spPr bwMode="auto">
            <a:xfrm>
              <a:off x="4062" y="3383"/>
              <a:ext cx="686" cy="686"/>
            </a:xfrm>
            <a:prstGeom prst="ellipse">
              <a:avLst/>
            </a:prstGeom>
            <a:solidFill>
              <a:srgbClr val="FF99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319" name="Text Box 55"/>
            <p:cNvSpPr txBox="1">
              <a:spLocks noChangeArrowheads="1"/>
            </p:cNvSpPr>
            <p:nvPr/>
          </p:nvSpPr>
          <p:spPr bwMode="auto">
            <a:xfrm>
              <a:off x="843" y="3635"/>
              <a:ext cx="4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/>
                <a:t> = 0</a:t>
              </a:r>
              <a:endParaRPr lang="ru-RU"/>
            </a:p>
          </p:txBody>
        </p:sp>
        <p:sp>
          <p:nvSpPr>
            <p:cNvPr id="139320" name="Text Box 56"/>
            <p:cNvSpPr txBox="1">
              <a:spLocks noChangeArrowheads="1"/>
            </p:cNvSpPr>
            <p:nvPr/>
          </p:nvSpPr>
          <p:spPr bwMode="auto">
            <a:xfrm>
              <a:off x="3510" y="3632"/>
              <a:ext cx="4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/>
                <a:t> &gt; 0</a:t>
              </a: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893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ChangeArrowheads="1"/>
          </p:cNvSpPr>
          <p:nvPr/>
        </p:nvSpPr>
        <p:spPr bwMode="auto">
          <a:xfrm>
            <a:off x="0" y="160338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90"/>
                </a:solidFill>
              </a:rPr>
              <a:t>HOLE</a:t>
            </a:r>
            <a:r>
              <a:rPr lang="en-US" sz="3200" b="1" dirty="0">
                <a:solidFill>
                  <a:srgbClr val="000090"/>
                </a:solidFill>
              </a:rPr>
              <a:t>-HOLE DISTANCE FLUCTUATIONS</a:t>
            </a:r>
            <a:endParaRPr lang="ru-RU" sz="3200" b="1" dirty="0">
              <a:solidFill>
                <a:srgbClr val="000090"/>
              </a:solidFill>
            </a:endParaRPr>
          </a:p>
        </p:txBody>
      </p:sp>
      <p:pic>
        <p:nvPicPr>
          <p:cNvPr id="1484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44563"/>
            <a:ext cx="763270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8498" name="Text Box 1042"/>
          <p:cNvSpPr txBox="1">
            <a:spLocks noChangeArrowheads="1"/>
          </p:cNvSpPr>
          <p:nvPr/>
        </p:nvSpPr>
        <p:spPr bwMode="auto">
          <a:xfrm>
            <a:off x="5357813" y="1216025"/>
            <a:ext cx="2713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Lindemann</a:t>
            </a:r>
            <a:r>
              <a:rPr lang="en-US" sz="2400" dirty="0">
                <a:solidFill>
                  <a:srgbClr val="000000"/>
                </a:solidFill>
              </a:rPr>
              <a:t> criterion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48499" name="Text Box 1043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E5124AD-9AA0-344E-90DA-6A63C31D91F5}" type="slidenum">
              <a:rPr lang="ru-RU" sz="1400"/>
              <a:pPr/>
              <a:t>71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8637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158750"/>
            <a:ext cx="8286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en-US" sz="3200" b="1" dirty="0" smtClean="0">
                <a:solidFill>
                  <a:srgbClr val="000090"/>
                </a:solidFill>
                <a:latin typeface="Arial" charset="0"/>
                <a:cs typeface="+mj-cs"/>
              </a:rPr>
              <a:t>Electron Heat Capacity for W at </a:t>
            </a:r>
            <a:r>
              <a:rPr kumimoji="0" lang="en-US" sz="3200" b="1" i="1" dirty="0" smtClean="0">
                <a:solidFill>
                  <a:srgbClr val="000090"/>
                </a:solidFill>
                <a:latin typeface="Arial" charset="0"/>
                <a:cs typeface="+mj-cs"/>
              </a:rPr>
              <a:t>T</a:t>
            </a:r>
            <a:r>
              <a:rPr kumimoji="0" lang="en-US" sz="3200" b="1" dirty="0" smtClean="0">
                <a:solidFill>
                  <a:srgbClr val="000090"/>
                </a:solidFill>
                <a:latin typeface="Arial" charset="0"/>
                <a:cs typeface="+mj-cs"/>
              </a:rPr>
              <a:t> = 11eV. Return of Free Electrons into 4</a:t>
            </a:r>
            <a:r>
              <a:rPr kumimoji="0" lang="en-US" sz="3200" b="1" i="1" dirty="0" smtClean="0">
                <a:solidFill>
                  <a:srgbClr val="000090"/>
                </a:solidFill>
                <a:latin typeface="Arial" charset="0"/>
                <a:cs typeface="+mj-cs"/>
              </a:rPr>
              <a:t>f</a:t>
            </a:r>
            <a:r>
              <a:rPr kumimoji="0" lang="en-US" sz="3200" b="1" dirty="0" smtClean="0">
                <a:solidFill>
                  <a:srgbClr val="000090"/>
                </a:solidFill>
                <a:latin typeface="Arial" charset="0"/>
                <a:cs typeface="+mj-cs"/>
              </a:rPr>
              <a:t>-state under Compression</a:t>
            </a:r>
            <a:endParaRPr kumimoji="0" lang="ru-RU" sz="3200" b="1" dirty="0" smtClean="0">
              <a:solidFill>
                <a:srgbClr val="000090"/>
              </a:solidFill>
              <a:latin typeface="Arial" charset="0"/>
              <a:cs typeface="+mj-cs"/>
            </a:endParaRPr>
          </a:p>
        </p:txBody>
      </p:sp>
      <p:sp useBgFill="1">
        <p:nvSpPr>
          <p:cNvPr id="132102" name="Rectangle 6"/>
          <p:cNvSpPr>
            <a:spLocks noChangeArrowheads="1"/>
          </p:cNvSpPr>
          <p:nvPr/>
        </p:nvSpPr>
        <p:spPr bwMode="auto">
          <a:xfrm>
            <a:off x="4506913" y="6548438"/>
            <a:ext cx="717550" cy="3095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90675" y="1486783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W, bcc</a:t>
            </a:r>
            <a:endParaRPr lang="ru-RU" sz="2400" b="1" dirty="0">
              <a:cs typeface="+mn-cs"/>
            </a:endParaRPr>
          </a:p>
        </p:txBody>
      </p:sp>
      <p:sp useBgFill="1">
        <p:nvSpPr>
          <p:cNvPr id="22" name="Прямоугольник 21"/>
          <p:cNvSpPr/>
          <p:nvPr/>
        </p:nvSpPr>
        <p:spPr bwMode="auto">
          <a:xfrm>
            <a:off x="1768475" y="5055483"/>
            <a:ext cx="714375" cy="363537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 useBgFill="1"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3120320"/>
            <a:ext cx="350837" cy="6524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333" y="5055483"/>
            <a:ext cx="427567" cy="269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-25488" y="3005666"/>
            <a:ext cx="376325" cy="1058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69066" y="5048857"/>
            <a:ext cx="427567" cy="269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 descr="emble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1"/>
            <a:ext cx="368855" cy="5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9094" y="-1059"/>
            <a:ext cx="54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JIHT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7842" y="275765"/>
            <a:ext cx="52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009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RAS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28650" y="1543843"/>
            <a:ext cx="9008046" cy="4549335"/>
            <a:chOff x="628650" y="1543843"/>
            <a:chExt cx="9008046" cy="4549335"/>
          </a:xfrm>
        </p:grpSpPr>
        <p:sp>
          <p:nvSpPr>
            <p:cNvPr id="20491" name="TextBox 14"/>
            <p:cNvSpPr txBox="1">
              <a:spLocks noChangeArrowheads="1"/>
            </p:cNvSpPr>
            <p:nvPr/>
          </p:nvSpPr>
          <p:spPr bwMode="auto">
            <a:xfrm>
              <a:off x="2169583" y="5724878"/>
              <a:ext cx="4954587" cy="368300"/>
            </a:xfrm>
            <a:prstGeom prst="rect">
              <a:avLst/>
            </a:prstGeom>
            <a:solidFill>
              <a:srgbClr val="FDEADA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indent="0"/>
              <a:r>
                <a:rPr kumimoji="0" lang="en-US" sz="1800" dirty="0"/>
                <a:t>Electrons return to 4f state under compression</a:t>
              </a:r>
            </a:p>
          </p:txBody>
        </p:sp>
        <p:pic>
          <p:nvPicPr>
            <p:cNvPr id="20483" name="Picture 5" descr="fig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" t="9245" r="4085" b="5779"/>
            <a:stretch>
              <a:fillRect/>
            </a:stretch>
          </p:blipFill>
          <p:spPr bwMode="auto">
            <a:xfrm>
              <a:off x="4233508" y="1786820"/>
              <a:ext cx="5403188" cy="35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177065" y="2396066"/>
              <a:ext cx="686410" cy="1794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5400675" y="1543843"/>
              <a:ext cx="26733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cs typeface="+mn-cs"/>
                </a:rPr>
                <a:t>W, bcc</a:t>
              </a:r>
              <a:r>
                <a:rPr lang="ru-RU" sz="2400" b="1" dirty="0">
                  <a:cs typeface="+mn-cs"/>
                </a:rPr>
                <a:t>, </a:t>
              </a:r>
              <a:r>
                <a:rPr lang="en-US" sz="2400" b="1" i="1" dirty="0">
                  <a:cs typeface="+mn-cs"/>
                </a:rPr>
                <a:t>T</a:t>
              </a:r>
              <a:r>
                <a:rPr lang="en-US" sz="2400" b="1" dirty="0">
                  <a:cs typeface="+mn-cs"/>
                </a:rPr>
                <a:t> = 11 </a:t>
              </a:r>
              <a:r>
                <a:rPr lang="en-US" sz="2400" b="1" dirty="0" err="1">
                  <a:cs typeface="+mn-cs"/>
                </a:rPr>
                <a:t>eV</a:t>
              </a:r>
              <a:endParaRPr lang="ru-RU" sz="2400" b="1" dirty="0">
                <a:cs typeface="+mn-cs"/>
              </a:endParaRPr>
            </a:p>
          </p:txBody>
        </p:sp>
        <p:sp useBgFill="1">
          <p:nvSpPr>
            <p:cNvPr id="7" name="Прямоугольник 6"/>
            <p:cNvSpPr/>
            <p:nvPr/>
          </p:nvSpPr>
          <p:spPr bwMode="auto">
            <a:xfrm>
              <a:off x="6329362" y="4863306"/>
              <a:ext cx="581025" cy="350837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7603911" y="3473122"/>
              <a:ext cx="126028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 smtClean="0"/>
                <a:t>C</a:t>
              </a:r>
              <a:r>
                <a:rPr lang="en-US" sz="2000" i="1" baseline="-25000" dirty="0" smtClean="0"/>
                <a:t>V</a:t>
              </a:r>
              <a:r>
                <a:rPr lang="en-US" sz="2000" i="1" dirty="0" smtClean="0"/>
                <a:t> </a:t>
              </a:r>
              <a:r>
                <a:rPr lang="en-US" sz="2000" dirty="0" smtClean="0"/>
                <a:t>/ C</a:t>
              </a:r>
              <a:r>
                <a:rPr lang="en-US" sz="2000" i="1" baseline="-25000" dirty="0" smtClean="0"/>
                <a:t>V</a:t>
              </a:r>
              <a:r>
                <a:rPr lang="en-US" sz="2000" dirty="0" smtClean="0"/>
                <a:t>(</a:t>
              </a:r>
              <a:r>
                <a:rPr lang="en-US" sz="2000" i="1" dirty="0" smtClean="0"/>
                <a:t>ρ</a:t>
              </a:r>
              <a:r>
                <a:rPr lang="en-US" sz="2000" i="1" baseline="-25000" dirty="0" smtClean="0"/>
                <a:t>0</a:t>
              </a:r>
              <a:r>
                <a:rPr lang="en-US" sz="2000" dirty="0" smtClean="0"/>
                <a:t>)</a:t>
              </a:r>
              <a:endParaRPr lang="ru-RU" sz="2000" baseline="-25000" dirty="0"/>
            </a:p>
          </p:txBody>
        </p:sp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5717291" y="3790509"/>
              <a:ext cx="196215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cs typeface="+mn-cs"/>
                </a:rPr>
                <a:t>Number of</a:t>
              </a:r>
            </a:p>
            <a:p>
              <a:pPr>
                <a:defRPr/>
              </a:pPr>
              <a:r>
                <a:rPr lang="en-US" sz="1400" dirty="0">
                  <a:cs typeface="+mn-cs"/>
                </a:rPr>
                <a:t>returned electrons (%)</a:t>
              </a:r>
              <a:endParaRPr lang="ru-RU" sz="1400" dirty="0"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048087" y="3005666"/>
              <a:ext cx="588609" cy="1058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 rot="16200000">
              <a:off x="3528493" y="3069622"/>
              <a:ext cx="23006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cs typeface="+mn-cs"/>
                </a:rPr>
                <a:t>Fraction of f-electrons</a:t>
              </a:r>
              <a:endParaRPr lang="ru-RU" b="1" dirty="0"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696603" y="5069595"/>
              <a:ext cx="427567" cy="269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51341" y="5040920"/>
              <a:ext cx="19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Compression ratio</a:t>
              </a:r>
              <a:endParaRPr lang="ru-RU" b="1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8650" y="2349500"/>
              <a:ext cx="3810000" cy="171450"/>
            </a:xfrm>
            <a:custGeom>
              <a:avLst/>
              <a:gdLst>
                <a:gd name="connsiteX0" fmla="*/ 0 w 3810000"/>
                <a:gd name="connsiteY0" fmla="*/ 0 h 171450"/>
                <a:gd name="connsiteX1" fmla="*/ 882650 w 3810000"/>
                <a:gd name="connsiteY1" fmla="*/ 63500 h 171450"/>
                <a:gd name="connsiteX2" fmla="*/ 2635250 w 3810000"/>
                <a:gd name="connsiteY2" fmla="*/ 139700 h 171450"/>
                <a:gd name="connsiteX3" fmla="*/ 3810000 w 38100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171450">
                  <a:moveTo>
                    <a:pt x="0" y="0"/>
                  </a:moveTo>
                  <a:cubicBezTo>
                    <a:pt x="221721" y="20108"/>
                    <a:pt x="882650" y="63500"/>
                    <a:pt x="882650" y="63500"/>
                  </a:cubicBezTo>
                  <a:lnTo>
                    <a:pt x="2635250" y="139700"/>
                  </a:lnTo>
                  <a:lnTo>
                    <a:pt x="3810000" y="171450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5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9218" r="4678" b="5762"/>
          <a:stretch>
            <a:fillRect/>
          </a:stretch>
        </p:blipFill>
        <p:spPr bwMode="auto">
          <a:xfrm>
            <a:off x="54000" y="1796400"/>
            <a:ext cx="46767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 rot="16200000">
            <a:off x="-1126716" y="3053457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Electron heat capacity</a:t>
            </a:r>
            <a:endParaRPr lang="ru-RU" b="1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560" y="5069595"/>
            <a:ext cx="1937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Compression ratio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097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-23813"/>
            <a:ext cx="8202612" cy="860426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Finite-Temperature Thomas-Fermi Model</a:t>
            </a:r>
            <a:endParaRPr lang="ru-RU" sz="3200" b="1" dirty="0">
              <a:solidFill>
                <a:srgbClr val="000099"/>
              </a:solidFill>
            </a:endParaRP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02763"/>
              </p:ext>
            </p:extLst>
          </p:nvPr>
        </p:nvGraphicFramePr>
        <p:xfrm>
          <a:off x="3097212" y="3821531"/>
          <a:ext cx="1420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6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2" y="3821531"/>
                        <a:ext cx="1420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02389"/>
              </p:ext>
            </p:extLst>
          </p:nvPr>
        </p:nvGraphicFramePr>
        <p:xfrm>
          <a:off x="2430462" y="4372394"/>
          <a:ext cx="1598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7" name="Equation" r:id="rId5" imgW="799920" imgH="253800" progId="Equation.3">
                  <p:embed/>
                </p:oleObj>
              </mc:Choice>
              <mc:Fallback>
                <p:oleObj name="Equation" r:id="rId5" imgW="79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2" y="4372394"/>
                        <a:ext cx="15986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12495"/>
              </p:ext>
            </p:extLst>
          </p:nvPr>
        </p:nvGraphicFramePr>
        <p:xfrm>
          <a:off x="4699000" y="4408906"/>
          <a:ext cx="1166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8" name="Equation" r:id="rId7" imgW="583920" imgH="228600" progId="Equation.3">
                  <p:embed/>
                </p:oleObj>
              </mc:Choice>
              <mc:Fallback>
                <p:oleObj name="Equation" r:id="rId7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408906"/>
                        <a:ext cx="11668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125995"/>
              </p:ext>
            </p:extLst>
          </p:nvPr>
        </p:nvGraphicFramePr>
        <p:xfrm>
          <a:off x="6391275" y="4156494"/>
          <a:ext cx="175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9" name="Equation" r:id="rId9" imgW="876240" imgH="393480" progId="Equation.3">
                  <p:embed/>
                </p:oleObj>
              </mc:Choice>
              <mc:Fallback>
                <p:oleObj name="Equation" r:id="rId9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4156494"/>
                        <a:ext cx="1752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44494"/>
              </p:ext>
            </p:extLst>
          </p:nvPr>
        </p:nvGraphicFramePr>
        <p:xfrm>
          <a:off x="3114675" y="3003969"/>
          <a:ext cx="5154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0" name="Equation" r:id="rId11" imgW="2577960" imgH="457200" progId="Equation.3">
                  <p:embed/>
                </p:oleObj>
              </mc:Choice>
              <mc:Fallback>
                <p:oleObj name="Equation" r:id="rId11" imgW="257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003969"/>
                        <a:ext cx="51546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6" name="Oval 12"/>
          <p:cNvSpPr>
            <a:spLocks noChangeAspect="1" noChangeArrowheads="1"/>
          </p:cNvSpPr>
          <p:nvPr/>
        </p:nvSpPr>
        <p:spPr bwMode="auto">
          <a:xfrm>
            <a:off x="250825" y="1808163"/>
            <a:ext cx="2481263" cy="2479675"/>
          </a:xfrm>
          <a:prstGeom prst="ellipse">
            <a:avLst/>
          </a:prstGeom>
          <a:gradFill rotWithShape="0">
            <a:gsLst>
              <a:gs pos="0">
                <a:srgbClr val="0000CC"/>
              </a:gs>
              <a:gs pos="100000">
                <a:srgbClr val="0000CC">
                  <a:gamma/>
                  <a:tint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charset="0"/>
            </a:endParaRPr>
          </a:p>
        </p:txBody>
      </p:sp>
      <p:sp>
        <p:nvSpPr>
          <p:cNvPr id="164877" name="Rectangle 13"/>
          <p:cNvSpPr>
            <a:spLocks noChangeAspect="1" noChangeArrowheads="1"/>
          </p:cNvSpPr>
          <p:nvPr/>
        </p:nvSpPr>
        <p:spPr bwMode="auto">
          <a:xfrm>
            <a:off x="1546225" y="2232025"/>
            <a:ext cx="3984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i="1">
                <a:solidFill>
                  <a:schemeClr val="bg1"/>
                </a:solidFill>
              </a:rPr>
              <a:t>r</a:t>
            </a:r>
            <a:r>
              <a:rPr lang="ru-RU" sz="2400" baseline="-25000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164878" name="Group 14"/>
          <p:cNvGrpSpPr>
            <a:grpSpLocks noChangeAspect="1"/>
          </p:cNvGrpSpPr>
          <p:nvPr/>
        </p:nvGrpSpPr>
        <p:grpSpPr bwMode="auto">
          <a:xfrm>
            <a:off x="1381125" y="2203450"/>
            <a:ext cx="1052513" cy="895350"/>
            <a:chOff x="1368" y="1470"/>
            <a:chExt cx="663" cy="534"/>
          </a:xfrm>
        </p:grpSpPr>
        <p:sp>
          <p:nvSpPr>
            <p:cNvPr id="164879" name="Line 15"/>
            <p:cNvSpPr>
              <a:spLocks noChangeAspect="1" noChangeShapeType="1"/>
            </p:cNvSpPr>
            <p:nvPr/>
          </p:nvSpPr>
          <p:spPr bwMode="auto">
            <a:xfrm flipV="1">
              <a:off x="1426" y="1470"/>
              <a:ext cx="605" cy="4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80" name="Oval 16"/>
            <p:cNvSpPr>
              <a:spLocks noChangeAspect="1" noChangeArrowheads="1"/>
            </p:cNvSpPr>
            <p:nvPr/>
          </p:nvSpPr>
          <p:spPr bwMode="auto">
            <a:xfrm>
              <a:off x="1368" y="1901"/>
              <a:ext cx="108" cy="103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881" name="Text Box 17"/>
          <p:cNvSpPr txBox="1">
            <a:spLocks noChangeAspect="1" noChangeArrowheads="1"/>
          </p:cNvSpPr>
          <p:nvPr/>
        </p:nvSpPr>
        <p:spPr bwMode="auto">
          <a:xfrm>
            <a:off x="960438" y="29479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i="1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911225" y="6326188"/>
            <a:ext cx="823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</a:rPr>
              <a:t>Feynman R., Metropolis N., Teller E. // Phys</a:t>
            </a:r>
            <a:r>
              <a:rPr lang="en-US" dirty="0" smtClean="0">
                <a:solidFill>
                  <a:schemeClr val="tx2"/>
                </a:solidFill>
              </a:rPr>
              <a:t>. Rev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1949.</a:t>
            </a:r>
            <a:r>
              <a:rPr lang="en-US" dirty="0">
                <a:solidFill>
                  <a:schemeClr val="tx2"/>
                </a:solidFill>
              </a:rPr>
              <a:t> V.75</a:t>
            </a:r>
            <a:r>
              <a:rPr lang="ru-RU" dirty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 P.1561.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3041650" y="2715044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</a:rPr>
              <a:t>Poisson equation</a:t>
            </a:r>
            <a:endParaRPr lang="ru-RU" sz="2000">
              <a:latin typeface="Tahoma" charset="0"/>
            </a:endParaRPr>
          </a:p>
        </p:txBody>
      </p:sp>
      <p:pic>
        <p:nvPicPr>
          <p:cNvPr id="164888" name="Picture 24" descr="emblem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450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2142285" y="873125"/>
            <a:ext cx="7210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000" dirty="0"/>
              <a:t> The simplest mean atom model</a:t>
            </a:r>
          </a:p>
          <a:p>
            <a:pPr>
              <a:buFont typeface="Wingdings" charset="0"/>
              <a:buChar char="§"/>
            </a:pPr>
            <a:r>
              <a:rPr lang="en-US" sz="2000" dirty="0"/>
              <a:t> The simplest (and fully-determined) DFT model</a:t>
            </a:r>
          </a:p>
          <a:p>
            <a:pPr>
              <a:buFont typeface="Wingdings" charset="0"/>
              <a:buChar char="§"/>
            </a:pPr>
            <a:r>
              <a:rPr lang="en-US" sz="2000" dirty="0"/>
              <a:t> Correct asymptotic behavior at low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i="1" dirty="0"/>
              <a:t>V </a:t>
            </a:r>
            <a:r>
              <a:rPr lang="en-US" sz="2000" dirty="0"/>
              <a:t>(ideal Fermi-gas)</a:t>
            </a:r>
            <a:br>
              <a:rPr lang="en-US" sz="2000" dirty="0"/>
            </a:br>
            <a:r>
              <a:rPr lang="en-US" sz="2000" dirty="0"/>
              <a:t>          and at high </a:t>
            </a:r>
            <a:r>
              <a:rPr lang="en-US" sz="2000" i="1" dirty="0"/>
              <a:t>T</a:t>
            </a:r>
            <a:r>
              <a:rPr lang="en-US" sz="2000" dirty="0"/>
              <a:t> and </a:t>
            </a:r>
            <a:r>
              <a:rPr lang="en-US" sz="2000" i="1" dirty="0"/>
              <a:t>V</a:t>
            </a:r>
            <a:r>
              <a:rPr lang="en-US" sz="2000" dirty="0"/>
              <a:t> (ideal Boltzmann gas)</a:t>
            </a:r>
            <a:endParaRPr lang="ru-RU" sz="2000" i="1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0010" y="5456237"/>
            <a:ext cx="83494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Thomas-Fermi model is realistic but crude at relatively low temperatures and pressures.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Thermal contributions to thermodynamic functions is a good approximation.  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63500"/>
            <a:ext cx="8261350" cy="68738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</a:rPr>
              <a:t>HARTREE</a:t>
            </a:r>
            <a:r>
              <a:rPr lang="en-US" sz="3600" b="1" dirty="0">
                <a:solidFill>
                  <a:srgbClr val="000090"/>
                </a:solidFill>
              </a:rPr>
              <a:t>-FOCK-SLATER </a:t>
            </a:r>
            <a:r>
              <a:rPr lang="en-US" sz="3600" b="1" dirty="0" smtClean="0">
                <a:solidFill>
                  <a:srgbClr val="000090"/>
                </a:solidFill>
              </a:rPr>
              <a:t>MODEL AT </a:t>
            </a:r>
            <a:r>
              <a:rPr lang="en-US" sz="3600" b="1" i="1" dirty="0" smtClean="0">
                <a:solidFill>
                  <a:srgbClr val="000090"/>
                </a:solidFill>
              </a:rPr>
              <a:t>T</a:t>
            </a:r>
            <a:r>
              <a:rPr lang="en-US" sz="3600" b="1" dirty="0" smtClean="0">
                <a:solidFill>
                  <a:srgbClr val="000090"/>
                </a:solidFill>
              </a:rPr>
              <a:t>&gt;0</a:t>
            </a:r>
            <a:endParaRPr lang="ru-RU" sz="3600" b="1" dirty="0">
              <a:solidFill>
                <a:srgbClr val="000090"/>
              </a:solidFill>
            </a:endParaRPr>
          </a:p>
        </p:txBody>
      </p:sp>
      <p:pic>
        <p:nvPicPr>
          <p:cNvPr id="142340" name="Picture 4" descr="embl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76213"/>
            <a:ext cx="72707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011238" y="1455738"/>
            <a:ext cx="3071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Atom with mean populations</a:t>
            </a:r>
            <a:endParaRPr lang="ru-RU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1476375" y="1970088"/>
          <a:ext cx="307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9" name="Equation" r:id="rId4" imgW="1536480" imgH="431640" progId="Equation.3">
                  <p:embed/>
                </p:oleObj>
              </mc:Choice>
              <mc:Fallback>
                <p:oleObj name="Equation" r:id="rId4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70088"/>
                        <a:ext cx="3073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1544638" y="3417888"/>
          <a:ext cx="2516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0" name="Equation" r:id="rId6" imgW="1257120" imgH="228600" progId="Equation.3">
                  <p:embed/>
                </p:oleObj>
              </mc:Choice>
              <mc:Fallback>
                <p:oleObj name="Equation" r:id="rId6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3417888"/>
                        <a:ext cx="25161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1973263" y="4281488"/>
          <a:ext cx="55895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1" name="Equation" r:id="rId8" imgW="2793960" imgH="431640" progId="Equation.3">
                  <p:embed/>
                </p:oleObj>
              </mc:Choice>
              <mc:Fallback>
                <p:oleObj name="Equation" r:id="rId8" imgW="2793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281488"/>
                        <a:ext cx="55895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412875" y="2843213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Potential:</a:t>
            </a:r>
            <a:endParaRPr lang="ru-RU" sz="2000">
              <a:solidFill>
                <a:schemeClr val="tx2"/>
              </a:solidFill>
            </a:endParaRPr>
          </a:p>
        </p:txBody>
      </p:sp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2003425" y="5564188"/>
          <a:ext cx="52006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2" name="Сормула" r:id="rId10" imgW="2603160" imgH="507960" progId="Equation.3">
                  <p:embed/>
                </p:oleObj>
              </mc:Choice>
              <mc:Fallback>
                <p:oleObj name="Сормула" r:id="rId10" imgW="2603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564188"/>
                        <a:ext cx="52006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854200" y="5275263"/>
            <a:ext cx="240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Exchange potential: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874838" y="3984625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Poisson equation solution:</a:t>
            </a:r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927600" y="2144713"/>
            <a:ext cx="2757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tx2"/>
                </a:solidFill>
                <a:sym typeface="Symbol" charset="0"/>
              </a:rPr>
              <a:t>ε</a:t>
            </a:r>
            <a:r>
              <a:rPr lang="en-US" sz="2000" i="1" baseline="-25000" dirty="0" err="1" smtClean="0">
                <a:solidFill>
                  <a:schemeClr val="tx2"/>
                </a:solidFill>
                <a:sym typeface="Symbol" charset="0"/>
              </a:rPr>
              <a:t>n</a:t>
            </a:r>
            <a:r>
              <a:rPr lang="en-US" sz="2000" baseline="-25000" dirty="0" err="1" smtClean="0">
                <a:solidFill>
                  <a:schemeClr val="tx2"/>
                </a:solidFill>
                <a:sym typeface="Symbol" charset="0"/>
              </a:rPr>
              <a:t>l</a:t>
            </a:r>
            <a:r>
              <a:rPr lang="en-US" sz="2000" dirty="0" smtClean="0">
                <a:solidFill>
                  <a:schemeClr val="tx2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– energy levels in </a:t>
            </a:r>
            <a:r>
              <a:rPr lang="en-US" sz="2000" i="1" dirty="0">
                <a:solidFill>
                  <a:schemeClr val="tx2"/>
                </a:solidFill>
                <a:sym typeface="Symbol" charset="0"/>
              </a:rPr>
              <a:t>V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sym typeface="Symbol" charset="0"/>
              </a:rPr>
              <a:t>r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)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981075" y="6462713"/>
            <a:ext cx="6264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Iterative procedure for determination of </a:t>
            </a:r>
            <a:r>
              <a:rPr lang="en-US" sz="2000" i="1" dirty="0" err="1" smtClean="0">
                <a:solidFill>
                  <a:schemeClr val="tx2"/>
                </a:solidFill>
                <a:sym typeface="Symbol" charset="0"/>
              </a:rPr>
              <a:t>ρ</a:t>
            </a:r>
            <a:r>
              <a:rPr lang="en-US" sz="2000" dirty="0" smtClean="0">
                <a:solidFill>
                  <a:schemeClr val="tx2"/>
                </a:solidFill>
                <a:sym typeface="Symbol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sym typeface="Symbol" charset="0"/>
              </a:rPr>
              <a:t>r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), </a:t>
            </a:r>
            <a:r>
              <a:rPr lang="en-US" sz="2000" i="1" dirty="0" err="1" smtClean="0">
                <a:solidFill>
                  <a:schemeClr val="tx2"/>
                </a:solidFill>
                <a:sym typeface="Symbol" charset="0"/>
              </a:rPr>
              <a:t>ε</a:t>
            </a:r>
            <a:r>
              <a:rPr lang="en-US" sz="2000" i="1" baseline="-25000" dirty="0" err="1" smtClean="0">
                <a:solidFill>
                  <a:schemeClr val="tx2"/>
                </a:solidFill>
                <a:sym typeface="Symbol" charset="0"/>
              </a:rPr>
              <a:t>nl</a:t>
            </a:r>
            <a:r>
              <a:rPr lang="en-US" sz="2000" dirty="0" smtClean="0">
                <a:solidFill>
                  <a:schemeClr val="tx2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and </a:t>
            </a:r>
            <a:r>
              <a:rPr lang="en-US" sz="2000" i="1" dirty="0">
                <a:solidFill>
                  <a:schemeClr val="tx2"/>
                </a:solidFill>
                <a:sym typeface="Symbol" charset="0"/>
              </a:rPr>
              <a:t>V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sym typeface="Symbol" charset="0"/>
              </a:rPr>
              <a:t>r</a:t>
            </a:r>
            <a:r>
              <a:rPr lang="en-US" sz="2000" dirty="0">
                <a:solidFill>
                  <a:schemeClr val="tx2"/>
                </a:solidFill>
                <a:sym typeface="Symbol" charset="0"/>
              </a:rPr>
              <a:t>)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952500" y="685800"/>
            <a:ext cx="802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</a:rPr>
              <a:t>Nikiforov</a:t>
            </a:r>
            <a:r>
              <a:rPr lang="en-US" dirty="0">
                <a:solidFill>
                  <a:srgbClr val="000090"/>
                </a:solidFill>
              </a:rPr>
              <a:t> A.F., </a:t>
            </a:r>
            <a:r>
              <a:rPr lang="en-US" dirty="0" err="1">
                <a:solidFill>
                  <a:srgbClr val="000090"/>
                </a:solidFill>
              </a:rPr>
              <a:t>Novikov</a:t>
            </a:r>
            <a:r>
              <a:rPr lang="en-US" dirty="0">
                <a:solidFill>
                  <a:srgbClr val="000090"/>
                </a:solidFill>
              </a:rPr>
              <a:t> V.G., </a:t>
            </a:r>
            <a:r>
              <a:rPr lang="en-US" dirty="0" err="1">
                <a:solidFill>
                  <a:srgbClr val="000090"/>
                </a:solidFill>
              </a:rPr>
              <a:t>Uvarov</a:t>
            </a:r>
            <a:r>
              <a:rPr lang="en-US" dirty="0">
                <a:solidFill>
                  <a:srgbClr val="000090"/>
                </a:solidFill>
              </a:rPr>
              <a:t> V.B. Quantum-statistical models of high-temperature plasma. M.: </a:t>
            </a:r>
            <a:r>
              <a:rPr lang="en-US" dirty="0" err="1">
                <a:solidFill>
                  <a:srgbClr val="000090"/>
                </a:solidFill>
              </a:rPr>
              <a:t>Fizmatlit</a:t>
            </a:r>
            <a:r>
              <a:rPr lang="en-US" dirty="0">
                <a:solidFill>
                  <a:srgbClr val="000090"/>
                </a:solidFill>
              </a:rPr>
              <a:t>, 2000.</a:t>
            </a:r>
            <a:endParaRPr lang="ru-RU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5258" y="2913681"/>
            <a:ext cx="369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radial Schrödinger equation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404655" y="2541588"/>
            <a:ext cx="337791" cy="372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0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hed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ihed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ih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4005</Words>
  <Application>Microsoft Macintosh PowerPoint</Application>
  <PresentationFormat>Экран (4:3)</PresentationFormat>
  <Paragraphs>766</Paragraphs>
  <Slides>72</Slides>
  <Notes>5</Notes>
  <HiddenSlides>0</HiddenSlides>
  <MMClips>11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7</vt:i4>
      </vt:variant>
      <vt:variant>
        <vt:lpstr>Заголовки слайдов</vt:lpstr>
      </vt:variant>
      <vt:variant>
        <vt:i4>72</vt:i4>
      </vt:variant>
    </vt:vector>
  </HeadingPairs>
  <TitlesOfParts>
    <vt:vector size="81" baseType="lpstr">
      <vt:lpstr>Тема Office</vt:lpstr>
      <vt:lpstr>ihed</vt:lpstr>
      <vt:lpstr>Сормула</vt:lpstr>
      <vt:lpstr>Equation</vt:lpstr>
      <vt:lpstr>Graph</vt:lpstr>
      <vt:lpstr>Формула</vt:lpstr>
      <vt:lpstr>MathType 6.0 Equation</vt:lpstr>
      <vt:lpstr>Image</vt:lpstr>
      <vt:lpstr>Microsoft Equation 3.0</vt:lpstr>
      <vt:lpstr>Thermodynamic and Transport Properties of Strongly-Coupled Degenerate Electron-Ion Plasma by First-Principle Approaches </vt:lpstr>
      <vt:lpstr>Outline</vt:lpstr>
      <vt:lpstr>Ab-initio calculations</vt:lpstr>
      <vt:lpstr>Extreme States of Matter</vt:lpstr>
      <vt:lpstr>Coupling and Degeneracy in Plasma</vt:lpstr>
      <vt:lpstr>EOS: Traditional Form</vt:lpstr>
      <vt:lpstr>Electronic Contribution to Thermodynamic Functions:  Hierarchy of Models </vt:lpstr>
      <vt:lpstr>Finite-Temperature Thomas-Fermi Model</vt:lpstr>
      <vt:lpstr>HARTREE-FOCK-SLATER MODEL AT T&gt;0</vt:lpstr>
      <vt:lpstr>RADIAL ELECTRON DENSITY r2ρ (r)  BY HARTREE-FOCK-SLATER MODEL</vt:lpstr>
      <vt:lpstr>Density Functional Theory</vt:lpstr>
      <vt:lpstr>Density Functional Theory</vt:lpstr>
      <vt:lpstr>Kohn-Sham Functional</vt:lpstr>
      <vt:lpstr>Minimization in HFS and DFT</vt:lpstr>
      <vt:lpstr>Density Functional Theory: All-Electron  and Pseudopotential Approaches</vt:lpstr>
      <vt:lpstr>Aluminum. Cold Curve</vt:lpstr>
      <vt:lpstr>Potassium. Cold Curve</vt:lpstr>
      <vt:lpstr>DFT-calculations of Fe(Te, V)</vt:lpstr>
      <vt:lpstr>Tungsten, Ti = 0, V = V0.  Electron Heat Capacity</vt:lpstr>
      <vt:lpstr>Tungsten, Ti = 0, V = V0.  Thermal Pressure</vt:lpstr>
      <vt:lpstr>Thermal contribution of ions</vt:lpstr>
      <vt:lpstr>Details of the AIMD simulations</vt:lpstr>
      <vt:lpstr>Al, ionic configurations</vt:lpstr>
      <vt:lpstr>Isotherm T = 293 K for Al</vt:lpstr>
      <vt:lpstr>Shock Hugoniots of Al</vt:lpstr>
      <vt:lpstr>Shock Hugoniot of Al. Melting</vt:lpstr>
      <vt:lpstr>Melting criterion for aluminum</vt:lpstr>
      <vt:lpstr>Melting curve of aluminum</vt:lpstr>
      <vt:lpstr>Release Isentropes of Al</vt:lpstr>
      <vt:lpstr>Release Isentropes of Al</vt:lpstr>
      <vt:lpstr>Sound Velocity in Shocked Al</vt:lpstr>
      <vt:lpstr>Compression Isentrope  of Deuterium</vt:lpstr>
      <vt:lpstr>Ab initio complex  electrical conductivity</vt:lpstr>
      <vt:lpstr>Презентация PowerPoint</vt:lpstr>
      <vt:lpstr>Optical properties</vt:lpstr>
      <vt:lpstr>Al, T=1550 K, ρ=2.23 g/cm3 </vt:lpstr>
      <vt:lpstr>Презентация PowerPoint</vt:lpstr>
      <vt:lpstr>Презентация PowerPoint</vt:lpstr>
      <vt:lpstr>Beyond DFT and Mean Atom: Path Integral Monte Carlo  and Wigner Dynamics </vt:lpstr>
      <vt:lpstr>Презентация PowerPoint</vt:lpstr>
      <vt:lpstr>Презентация PowerPoint</vt:lpstr>
      <vt:lpstr>Презентация PowerPoint</vt:lpstr>
      <vt:lpstr>KELBG PSEUDOPOTENTIAL</vt:lpstr>
      <vt:lpstr>Презентация PowerPoint</vt:lpstr>
      <vt:lpstr>Презентация PowerPoint</vt:lpstr>
      <vt:lpstr>HYDROGEN, PIMC-SIMULATION, n = 1021 cm-3</vt:lpstr>
      <vt:lpstr>HYDROGEN, PIMC-SIMULATION AND CHEMICAL PICTURE, ne = 1020, 1021 cm-3</vt:lpstr>
      <vt:lpstr>Презентация PowerPoint</vt:lpstr>
      <vt:lpstr>HYDROGEN, PIMC-SIMULATION, T = 10000 K</vt:lpstr>
      <vt:lpstr>                    PIMC SIMULATION </vt:lpstr>
      <vt:lpstr>ELECTRON DENSITY DISTRIBUTION IN TWO-COMPONENT DEGENERATE SYSTEM </vt:lpstr>
      <vt:lpstr>QUANTUM DYNAMICS IN WIGNER REPRESENTATION</vt:lpstr>
      <vt:lpstr>SOLUTION OF WIGNER  EQUATION</vt:lpstr>
      <vt:lpstr>Презентация PowerPoint</vt:lpstr>
      <vt:lpstr>Conclusions</vt:lpstr>
      <vt:lpstr>Thermodynamic Functions  of Thomas-Fermi Model</vt:lpstr>
      <vt:lpstr>Second Derivatives  of the Thomas-Fermi Model</vt:lpstr>
      <vt:lpstr>TF Potential and its Derivatives on ,  and T</vt:lpstr>
      <vt:lpstr>Adiabatic Sound Velocity by Thomas-Fermi Model</vt:lpstr>
      <vt:lpstr>PROBLEMS OF TF MODEL</vt:lpstr>
      <vt:lpstr>MEAN ION CHARGE (HFS)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PSEUDOPOTENTIALS IN DFT</vt:lpstr>
      <vt:lpstr>APPROXIMATIONS IN PSEUDOPOTENTIAL APPROACH</vt:lpstr>
      <vt:lpstr>Презентация PowerPoint</vt:lpstr>
      <vt:lpstr>Electron Heat Capacity for W at T = 11eV. Return of Free Electrons into 4f-state under Compression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functions of the heated electron subsystem in a cold lattice of ions</dc:title>
  <dc:creator>User</dc:creator>
  <cp:lastModifiedBy>User</cp:lastModifiedBy>
  <cp:revision>127</cp:revision>
  <cp:lastPrinted>2011-12-10T23:19:17Z</cp:lastPrinted>
  <dcterms:created xsi:type="dcterms:W3CDTF">2011-09-26T11:50:57Z</dcterms:created>
  <dcterms:modified xsi:type="dcterms:W3CDTF">2013-01-23T13:15:35Z</dcterms:modified>
</cp:coreProperties>
</file>