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7"/>
  </p:notesMasterIdLst>
  <p:handoutMasterIdLst>
    <p:handoutMasterId r:id="rId68"/>
  </p:handoutMasterIdLst>
  <p:sldIdLst>
    <p:sldId id="348" r:id="rId2"/>
    <p:sldId id="383" r:id="rId3"/>
    <p:sldId id="384" r:id="rId4"/>
    <p:sldId id="386" r:id="rId5"/>
    <p:sldId id="385" r:id="rId6"/>
    <p:sldId id="403" r:id="rId7"/>
    <p:sldId id="448" r:id="rId8"/>
    <p:sldId id="450" r:id="rId9"/>
    <p:sldId id="406" r:id="rId10"/>
    <p:sldId id="414" r:id="rId11"/>
    <p:sldId id="415" r:id="rId12"/>
    <p:sldId id="413" r:id="rId13"/>
    <p:sldId id="416" r:id="rId14"/>
    <p:sldId id="417" r:id="rId15"/>
    <p:sldId id="447" r:id="rId16"/>
    <p:sldId id="418" r:id="rId17"/>
    <p:sldId id="423" r:id="rId18"/>
    <p:sldId id="425" r:id="rId19"/>
    <p:sldId id="430" r:id="rId20"/>
    <p:sldId id="389" r:id="rId21"/>
    <p:sldId id="390" r:id="rId22"/>
    <p:sldId id="388" r:id="rId23"/>
    <p:sldId id="432" r:id="rId24"/>
    <p:sldId id="369" r:id="rId25"/>
    <p:sldId id="371" r:id="rId26"/>
    <p:sldId id="372" r:id="rId27"/>
    <p:sldId id="367" r:id="rId28"/>
    <p:sldId id="387" r:id="rId29"/>
    <p:sldId id="419" r:id="rId30"/>
    <p:sldId id="420" r:id="rId31"/>
    <p:sldId id="421" r:id="rId32"/>
    <p:sldId id="315" r:id="rId33"/>
    <p:sldId id="299" r:id="rId34"/>
    <p:sldId id="300" r:id="rId35"/>
    <p:sldId id="310" r:id="rId36"/>
    <p:sldId id="305" r:id="rId37"/>
    <p:sldId id="311" r:id="rId38"/>
    <p:sldId id="422" r:id="rId39"/>
    <p:sldId id="427" r:id="rId40"/>
    <p:sldId id="306" r:id="rId41"/>
    <p:sldId id="317" r:id="rId42"/>
    <p:sldId id="451" r:id="rId43"/>
    <p:sldId id="431" r:id="rId44"/>
    <p:sldId id="433" r:id="rId45"/>
    <p:sldId id="434" r:id="rId46"/>
    <p:sldId id="435" r:id="rId47"/>
    <p:sldId id="436" r:id="rId48"/>
    <p:sldId id="437" r:id="rId49"/>
    <p:sldId id="443" r:id="rId50"/>
    <p:sldId id="444" r:id="rId51"/>
    <p:sldId id="439" r:id="rId52"/>
    <p:sldId id="440" r:id="rId53"/>
    <p:sldId id="445" r:id="rId54"/>
    <p:sldId id="441" r:id="rId55"/>
    <p:sldId id="442" r:id="rId56"/>
    <p:sldId id="401" r:id="rId57"/>
    <p:sldId id="351" r:id="rId58"/>
    <p:sldId id="393" r:id="rId59"/>
    <p:sldId id="395" r:id="rId60"/>
    <p:sldId id="396" r:id="rId61"/>
    <p:sldId id="402" r:id="rId62"/>
    <p:sldId id="397" r:id="rId63"/>
    <p:sldId id="454" r:id="rId64"/>
    <p:sldId id="400" r:id="rId65"/>
    <p:sldId id="399" r:id="rId66"/>
  </p:sldIdLst>
  <p:sldSz cx="10287000" cy="6858000" type="35mm"/>
  <p:notesSz cx="6858000" cy="9144000"/>
  <p:defaultTextStyle>
    <a:defPPr>
      <a:defRPr lang="pl-PL"/>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526208" algn="l" rtl="0" fontAlgn="base">
      <a:spcBef>
        <a:spcPct val="0"/>
      </a:spcBef>
      <a:spcAft>
        <a:spcPct val="0"/>
      </a:spcAft>
      <a:defRPr sz="2800" kern="1200">
        <a:solidFill>
          <a:schemeClr val="tx1"/>
        </a:solidFill>
        <a:latin typeface="Times New Roman" pitchFamily="18" charset="0"/>
        <a:ea typeface="+mn-ea"/>
        <a:cs typeface="+mn-cs"/>
      </a:defRPr>
    </a:lvl2pPr>
    <a:lvl3pPr marL="1052414" algn="l" rtl="0" fontAlgn="base">
      <a:spcBef>
        <a:spcPct val="0"/>
      </a:spcBef>
      <a:spcAft>
        <a:spcPct val="0"/>
      </a:spcAft>
      <a:defRPr sz="2800" kern="1200">
        <a:solidFill>
          <a:schemeClr val="tx1"/>
        </a:solidFill>
        <a:latin typeface="Times New Roman" pitchFamily="18" charset="0"/>
        <a:ea typeface="+mn-ea"/>
        <a:cs typeface="+mn-cs"/>
      </a:defRPr>
    </a:lvl3pPr>
    <a:lvl4pPr marL="1578622" algn="l" rtl="0" fontAlgn="base">
      <a:spcBef>
        <a:spcPct val="0"/>
      </a:spcBef>
      <a:spcAft>
        <a:spcPct val="0"/>
      </a:spcAft>
      <a:defRPr sz="2800" kern="1200">
        <a:solidFill>
          <a:schemeClr val="tx1"/>
        </a:solidFill>
        <a:latin typeface="Times New Roman" pitchFamily="18" charset="0"/>
        <a:ea typeface="+mn-ea"/>
        <a:cs typeface="+mn-cs"/>
      </a:defRPr>
    </a:lvl4pPr>
    <a:lvl5pPr marL="2104830" algn="l" rtl="0" fontAlgn="base">
      <a:spcBef>
        <a:spcPct val="0"/>
      </a:spcBef>
      <a:spcAft>
        <a:spcPct val="0"/>
      </a:spcAft>
      <a:defRPr sz="2800" kern="1200">
        <a:solidFill>
          <a:schemeClr val="tx1"/>
        </a:solidFill>
        <a:latin typeface="Times New Roman" pitchFamily="18" charset="0"/>
        <a:ea typeface="+mn-ea"/>
        <a:cs typeface="+mn-cs"/>
      </a:defRPr>
    </a:lvl5pPr>
    <a:lvl6pPr marL="2631038" algn="l" defTabSz="1052414" rtl="0" eaLnBrk="1" latinLnBrk="0" hangingPunct="1">
      <a:defRPr sz="2800" kern="1200">
        <a:solidFill>
          <a:schemeClr val="tx1"/>
        </a:solidFill>
        <a:latin typeface="Times New Roman" pitchFamily="18" charset="0"/>
        <a:ea typeface="+mn-ea"/>
        <a:cs typeface="+mn-cs"/>
      </a:defRPr>
    </a:lvl6pPr>
    <a:lvl7pPr marL="3157243" algn="l" defTabSz="1052414" rtl="0" eaLnBrk="1" latinLnBrk="0" hangingPunct="1">
      <a:defRPr sz="2800" kern="1200">
        <a:solidFill>
          <a:schemeClr val="tx1"/>
        </a:solidFill>
        <a:latin typeface="Times New Roman" pitchFamily="18" charset="0"/>
        <a:ea typeface="+mn-ea"/>
        <a:cs typeface="+mn-cs"/>
      </a:defRPr>
    </a:lvl7pPr>
    <a:lvl8pPr marL="3683452" algn="l" defTabSz="1052414" rtl="0" eaLnBrk="1" latinLnBrk="0" hangingPunct="1">
      <a:defRPr sz="2800" kern="1200">
        <a:solidFill>
          <a:schemeClr val="tx1"/>
        </a:solidFill>
        <a:latin typeface="Times New Roman" pitchFamily="18" charset="0"/>
        <a:ea typeface="+mn-ea"/>
        <a:cs typeface="+mn-cs"/>
      </a:defRPr>
    </a:lvl8pPr>
    <a:lvl9pPr marL="4209659" algn="l" defTabSz="1052414"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A9CED5"/>
    <a:srgbClr val="1802BE"/>
    <a:srgbClr val="007033"/>
    <a:srgbClr val="3366FF"/>
    <a:srgbClr val="FF3399"/>
    <a:srgbClr val="666699"/>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95159" autoAdjust="0"/>
  </p:normalViewPr>
  <p:slideViewPr>
    <p:cSldViewPr>
      <p:cViewPr>
        <p:scale>
          <a:sx n="80" d="100"/>
          <a:sy n="80" d="100"/>
        </p:scale>
        <p:origin x="-690" y="-24"/>
      </p:cViewPr>
      <p:guideLst>
        <p:guide orient="horz" pos="2161"/>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2.wmf"/><Relationship Id="rId7" Type="http://schemas.openxmlformats.org/officeDocument/2006/relationships/image" Target="../media/image61.wmf"/><Relationship Id="rId2" Type="http://schemas.openxmlformats.org/officeDocument/2006/relationships/image" Target="../media/image46.wmf"/><Relationship Id="rId1" Type="http://schemas.openxmlformats.org/officeDocument/2006/relationships/image" Target="../media/image58.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411637-3FF0-4765-887B-37BE18004F76}" type="datetimeFigureOut">
              <a:rPr lang="ru-RU" smtClean="0"/>
              <a:pPr/>
              <a:t>14.06.2017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6E9987-BD4F-4B3B-95D6-8C478DAC2A11}"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96EBB-9080-40F0-A54F-367C2F7C471D}" type="datetimeFigureOut">
              <a:rPr lang="ru-RU" smtClean="0"/>
              <a:pPr/>
              <a:t>14.06.2017</a:t>
            </a:fld>
            <a:endParaRPr lang="ru-RU"/>
          </a:p>
        </p:txBody>
      </p:sp>
      <p:sp>
        <p:nvSpPr>
          <p:cNvPr id="4" name="Образ слайда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D1460-F25B-4A21-9D1E-C8B8104F0FB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1052414" rtl="0" eaLnBrk="1" latinLnBrk="0" hangingPunct="1">
      <a:defRPr sz="1400" kern="1200">
        <a:solidFill>
          <a:schemeClr val="tx1"/>
        </a:solidFill>
        <a:latin typeface="+mn-lt"/>
        <a:ea typeface="+mn-ea"/>
        <a:cs typeface="+mn-cs"/>
      </a:defRPr>
    </a:lvl1pPr>
    <a:lvl2pPr marL="526208" algn="l" defTabSz="1052414" rtl="0" eaLnBrk="1" latinLnBrk="0" hangingPunct="1">
      <a:defRPr sz="1400" kern="1200">
        <a:solidFill>
          <a:schemeClr val="tx1"/>
        </a:solidFill>
        <a:latin typeface="+mn-lt"/>
        <a:ea typeface="+mn-ea"/>
        <a:cs typeface="+mn-cs"/>
      </a:defRPr>
    </a:lvl2pPr>
    <a:lvl3pPr marL="1052414" algn="l" defTabSz="1052414" rtl="0" eaLnBrk="1" latinLnBrk="0" hangingPunct="1">
      <a:defRPr sz="1400" kern="1200">
        <a:solidFill>
          <a:schemeClr val="tx1"/>
        </a:solidFill>
        <a:latin typeface="+mn-lt"/>
        <a:ea typeface="+mn-ea"/>
        <a:cs typeface="+mn-cs"/>
      </a:defRPr>
    </a:lvl3pPr>
    <a:lvl4pPr marL="1578622" algn="l" defTabSz="1052414" rtl="0" eaLnBrk="1" latinLnBrk="0" hangingPunct="1">
      <a:defRPr sz="1400" kern="1200">
        <a:solidFill>
          <a:schemeClr val="tx1"/>
        </a:solidFill>
        <a:latin typeface="+mn-lt"/>
        <a:ea typeface="+mn-ea"/>
        <a:cs typeface="+mn-cs"/>
      </a:defRPr>
    </a:lvl4pPr>
    <a:lvl5pPr marL="2104830" algn="l" defTabSz="1052414" rtl="0" eaLnBrk="1" latinLnBrk="0" hangingPunct="1">
      <a:defRPr sz="1400" kern="1200">
        <a:solidFill>
          <a:schemeClr val="tx1"/>
        </a:solidFill>
        <a:latin typeface="+mn-lt"/>
        <a:ea typeface="+mn-ea"/>
        <a:cs typeface="+mn-cs"/>
      </a:defRPr>
    </a:lvl5pPr>
    <a:lvl6pPr marL="2631038" algn="l" defTabSz="1052414" rtl="0" eaLnBrk="1" latinLnBrk="0" hangingPunct="1">
      <a:defRPr sz="1400" kern="1200">
        <a:solidFill>
          <a:schemeClr val="tx1"/>
        </a:solidFill>
        <a:latin typeface="+mn-lt"/>
        <a:ea typeface="+mn-ea"/>
        <a:cs typeface="+mn-cs"/>
      </a:defRPr>
    </a:lvl6pPr>
    <a:lvl7pPr marL="3157243" algn="l" defTabSz="1052414" rtl="0" eaLnBrk="1" latinLnBrk="0" hangingPunct="1">
      <a:defRPr sz="1400" kern="1200">
        <a:solidFill>
          <a:schemeClr val="tx1"/>
        </a:solidFill>
        <a:latin typeface="+mn-lt"/>
        <a:ea typeface="+mn-ea"/>
        <a:cs typeface="+mn-cs"/>
      </a:defRPr>
    </a:lvl7pPr>
    <a:lvl8pPr marL="3683452" algn="l" defTabSz="1052414" rtl="0" eaLnBrk="1" latinLnBrk="0" hangingPunct="1">
      <a:defRPr sz="1400" kern="1200">
        <a:solidFill>
          <a:schemeClr val="tx1"/>
        </a:solidFill>
        <a:latin typeface="+mn-lt"/>
        <a:ea typeface="+mn-ea"/>
        <a:cs typeface="+mn-cs"/>
      </a:defRPr>
    </a:lvl8pPr>
    <a:lvl9pPr marL="4209659" algn="l" defTabSz="10524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Autofit/>
          </a:bodyPr>
          <a:lstStyle/>
          <a:p>
            <a:r>
              <a:rPr lang="ru-RU" sz="900" dirty="0" smtClean="0"/>
              <a:t>Мне хотелось бы </a:t>
            </a:r>
            <a:r>
              <a:rPr lang="ru-RU" sz="900" dirty="0" err="1" smtClean="0"/>
              <a:t>начнать</a:t>
            </a:r>
            <a:r>
              <a:rPr lang="ru-RU" sz="900" dirty="0" smtClean="0"/>
              <a:t> с истории вопроса. В 50-е годы активно изучались аналитические свойства амплитуд рассеяния, и некоторое время существовала надежда на то, что условий </a:t>
            </a:r>
            <a:r>
              <a:rPr lang="ru-RU" sz="900" dirty="0" err="1" smtClean="0"/>
              <a:t>аналитичности</a:t>
            </a:r>
            <a:r>
              <a:rPr lang="ru-RU" sz="900" dirty="0" smtClean="0"/>
              <a:t> и </a:t>
            </a:r>
            <a:r>
              <a:rPr lang="ru-RU" sz="900" dirty="0" err="1" smtClean="0"/>
              <a:t>унитарности</a:t>
            </a:r>
            <a:r>
              <a:rPr lang="ru-RU" sz="900" dirty="0" smtClean="0"/>
              <a:t> будет достаточно для полного восстановления амплитуд. Уравнение </a:t>
            </a:r>
            <a:r>
              <a:rPr lang="ru-RU" sz="900" dirty="0" err="1" smtClean="0"/>
              <a:t>Лоу</a:t>
            </a:r>
            <a:r>
              <a:rPr lang="ru-RU" sz="900" dirty="0" smtClean="0"/>
              <a:t> - это дисперсионное соотношение для амплитуды рассеяния, которое учитывает </a:t>
            </a:r>
            <a:r>
              <a:rPr lang="ru-RU" sz="900" dirty="0" err="1" smtClean="0"/>
              <a:t>унитарность</a:t>
            </a:r>
            <a:r>
              <a:rPr lang="ru-RU" sz="900" dirty="0" smtClean="0"/>
              <a:t>. Решая это уравнение, </a:t>
            </a:r>
            <a:r>
              <a:rPr lang="ru-RU" sz="900" dirty="0" err="1" smtClean="0"/>
              <a:t>Кастильехо</a:t>
            </a:r>
            <a:r>
              <a:rPr lang="ru-RU" sz="900" dirty="0" smtClean="0"/>
              <a:t>, </a:t>
            </a:r>
            <a:r>
              <a:rPr lang="ru-RU" sz="900" dirty="0" err="1" smtClean="0"/>
              <a:t>Далитц</a:t>
            </a:r>
            <a:r>
              <a:rPr lang="ru-RU" sz="900" dirty="0" smtClean="0"/>
              <a:t> и Дайсон обнаружили неоднозначности, которые получили название полюсов КДД. Физический смысл этих полюсов прояснил Дайсон, который построил модель, одну из версий модели Ли, в которой КДД полюса отвечают связанным состояниям и резонансами.</a:t>
            </a:r>
          </a:p>
          <a:p>
            <a:r>
              <a:rPr lang="ru-RU" sz="900" dirty="0" smtClean="0"/>
              <a:t> </a:t>
            </a:r>
          </a:p>
          <a:p>
            <a:r>
              <a:rPr lang="ru-RU" sz="900" dirty="0" smtClean="0"/>
              <a:t>Данные работы хорошо известны, однако, проделанный в них анализ охватывает те системы, где доминирует притяжение. Это видно из простого факта, что связанные состояния и резонансы существуют в потенциалах, где есть притяжение. </a:t>
            </a:r>
          </a:p>
          <a:p>
            <a:r>
              <a:rPr lang="ru-RU" sz="900" dirty="0" smtClean="0"/>
              <a:t> </a:t>
            </a:r>
          </a:p>
          <a:p>
            <a:r>
              <a:rPr lang="ru-RU" sz="900" dirty="0" smtClean="0"/>
              <a:t>Мы рассматриваем системы с конечным числом полюсов </a:t>
            </a:r>
            <a:r>
              <a:rPr lang="de-DE" sz="900" dirty="0" smtClean="0"/>
              <a:t>S</a:t>
            </a:r>
            <a:r>
              <a:rPr lang="ru-RU" sz="900" dirty="0" smtClean="0"/>
              <a:t> матрицы. Этому условию соответствуют сингулярные потенциалы нулевого радиуса. Какие из них притягивающие, а какие отталкивающие решить очень трудно, для этого надо уметь раскрывать сингулярность, но по поведению фаз мы всегда можем определить: Если фаза растет, - это притяжение, если падает – это отталкивание. Системы, рассмотренные </a:t>
            </a:r>
            <a:r>
              <a:rPr lang="ru-RU" sz="900" dirty="0" err="1" smtClean="0"/>
              <a:t>Кастильехо</a:t>
            </a:r>
            <a:r>
              <a:rPr lang="ru-RU" sz="900" dirty="0" smtClean="0"/>
              <a:t>, </a:t>
            </a:r>
            <a:r>
              <a:rPr lang="ru-RU" sz="900" dirty="0" err="1" smtClean="0"/>
              <a:t>Далитцем</a:t>
            </a:r>
            <a:r>
              <a:rPr lang="ru-RU" sz="900" dirty="0" smtClean="0"/>
              <a:t> и Дайсоном и ранее </a:t>
            </a:r>
            <a:r>
              <a:rPr lang="ru-RU" sz="900" dirty="0" err="1" smtClean="0"/>
              <a:t>Лоу</a:t>
            </a:r>
            <a:r>
              <a:rPr lang="ru-RU" sz="900" dirty="0" smtClean="0"/>
              <a:t>, генерируют растущие с энергией фазы.</a:t>
            </a:r>
          </a:p>
          <a:p>
            <a:r>
              <a:rPr lang="ru-RU" sz="900" dirty="0" smtClean="0"/>
              <a:t> </a:t>
            </a:r>
          </a:p>
          <a:p>
            <a:r>
              <a:rPr lang="ru-RU" sz="900" dirty="0" smtClean="0"/>
              <a:t>Наша задача состоит в том, чтобы распространить анализ, проделанный </a:t>
            </a:r>
            <a:r>
              <a:rPr lang="ru-RU" sz="900" dirty="0" err="1" smtClean="0"/>
              <a:t>Кастильехо</a:t>
            </a:r>
            <a:r>
              <a:rPr lang="ru-RU" sz="900" dirty="0" smtClean="0"/>
              <a:t>, </a:t>
            </a:r>
            <a:r>
              <a:rPr lang="ru-RU" sz="900" dirty="0" err="1" smtClean="0"/>
              <a:t>Далитцем</a:t>
            </a:r>
            <a:r>
              <a:rPr lang="ru-RU" sz="900" dirty="0" smtClean="0"/>
              <a:t> и Дайсоном, на системы, где есть как притяжение, так и отталкивание, имея в виду задачи нуклон-нуклонного рассеяния, в которых фазы рассеяния могут расти и убывать. Поэтому мы ищем ответы на вопросы:</a:t>
            </a:r>
          </a:p>
          <a:p>
            <a:r>
              <a:rPr lang="ru-RU" sz="900" dirty="0" smtClean="0"/>
              <a:t> </a:t>
            </a:r>
          </a:p>
          <a:p>
            <a:r>
              <a:rPr lang="ru-RU" sz="900" dirty="0" smtClean="0"/>
              <a:t>- Какие новые особенности у амплитуд в системах, где есть отталкивание?</a:t>
            </a:r>
          </a:p>
          <a:p>
            <a:r>
              <a:rPr lang="ru-RU" sz="900" dirty="0" smtClean="0"/>
              <a:t>- Что происходит с КДД полюсами?</a:t>
            </a:r>
          </a:p>
          <a:p>
            <a:r>
              <a:rPr lang="ru-RU" sz="900" dirty="0" smtClean="0"/>
              <a:t>- С какими новыми объектами связаны КДД полюса?</a:t>
            </a:r>
          </a:p>
          <a:p>
            <a:r>
              <a:rPr lang="ru-RU" sz="900" dirty="0" smtClean="0"/>
              <a:t> </a:t>
            </a:r>
          </a:p>
          <a:p>
            <a:r>
              <a:rPr lang="ru-RU" sz="900" dirty="0" smtClean="0"/>
              <a:t>За короткое время </a:t>
            </a:r>
            <a:r>
              <a:rPr lang="ru-RU" sz="900" dirty="0" err="1" smtClean="0"/>
              <a:t>дедуктивно</a:t>
            </a:r>
            <a:r>
              <a:rPr lang="ru-RU" sz="900" dirty="0" smtClean="0"/>
              <a:t> изложить материал невозможно, поэтому на поставленные вопросы уместно ответить сразу:</a:t>
            </a:r>
          </a:p>
          <a:p>
            <a:r>
              <a:rPr lang="ru-RU" sz="900" dirty="0" smtClean="0"/>
              <a:t> </a:t>
            </a:r>
          </a:p>
          <a:p>
            <a:r>
              <a:rPr lang="ru-RU" sz="900" dirty="0" smtClean="0"/>
              <a:t>- Аналитические свойства амплитуд не изменяются. Однако появляются новые нули амплитуды на унитарном разрезе. В этих нулях производная амплитуды имеет знак, обратный к тому, который был ранее. Нули аналитической функции также важны, как и полюса. Поэтому хотя аналитические свойства не изменяются, что-то важное происходит. В данном случае в уравнении </a:t>
            </a:r>
            <a:r>
              <a:rPr lang="ru-RU" sz="900" dirty="0" err="1" smtClean="0"/>
              <a:t>Лоу</a:t>
            </a:r>
            <a:r>
              <a:rPr lang="ru-RU" sz="900" dirty="0" smtClean="0"/>
              <a:t>, например, новые нули, связанные с отталкиванием, генерируют в правой части уравнения добавочные полюсные члены.</a:t>
            </a:r>
          </a:p>
          <a:p>
            <a:r>
              <a:rPr lang="ru-RU" sz="900" dirty="0" smtClean="0"/>
              <a:t>- С КДД полюсами ничего не происходит. Они по-прежнему описывают неоднозначности.</a:t>
            </a:r>
          </a:p>
          <a:p>
            <a:r>
              <a:rPr lang="ru-RU" sz="900" dirty="0" smtClean="0"/>
              <a:t>- Новые объекты, с которыми связаны КДД полюса в случае отталкивания, – это примитивы, о которых мы раньше упоминали.</a:t>
            </a:r>
          </a:p>
          <a:p>
            <a:endParaRPr lang="ru-RU" sz="900" dirty="0"/>
          </a:p>
        </p:txBody>
      </p:sp>
      <p:sp>
        <p:nvSpPr>
          <p:cNvPr id="4" name="Номер слайда 3"/>
          <p:cNvSpPr>
            <a:spLocks noGrp="1"/>
          </p:cNvSpPr>
          <p:nvPr>
            <p:ph type="sldNum" sz="quarter" idx="10"/>
          </p:nvPr>
        </p:nvSpPr>
        <p:spPr/>
        <p:txBody>
          <a:bodyPr/>
          <a:lstStyle/>
          <a:p>
            <a:fld id="{C7ED1460-F25B-4A21-9D1E-C8B8104F0FB9}"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rmAutofit fontScale="92500" lnSpcReduction="20000"/>
          </a:bodyPr>
          <a:lstStyle/>
          <a:p>
            <a:r>
              <a:rPr lang="ru-RU" smtClean="0"/>
              <a:t>Выход из создавшейся трудности.</a:t>
            </a:r>
          </a:p>
          <a:p>
            <a:r>
              <a:rPr lang="ru-RU" smtClean="0"/>
              <a:t> </a:t>
            </a:r>
          </a:p>
          <a:p>
            <a:r>
              <a:rPr lang="ru-RU" smtClean="0"/>
              <a:t>В работах </a:t>
            </a:r>
            <a:r>
              <a:rPr lang="ru-RU" err="1" smtClean="0"/>
              <a:t>Лоу</a:t>
            </a:r>
            <a:r>
              <a:rPr lang="ru-RU" smtClean="0"/>
              <a:t>, </a:t>
            </a:r>
            <a:r>
              <a:rPr lang="ru-RU" err="1" smtClean="0"/>
              <a:t>Кастильехо</a:t>
            </a:r>
            <a:r>
              <a:rPr lang="ru-RU" smtClean="0"/>
              <a:t>, </a:t>
            </a:r>
            <a:r>
              <a:rPr lang="ru-RU" err="1" smtClean="0"/>
              <a:t>Далитца</a:t>
            </a:r>
            <a:r>
              <a:rPr lang="ru-RU" smtClean="0"/>
              <a:t> и Дайсона предполагалось, что мнимая часть </a:t>
            </a:r>
            <a:r>
              <a:rPr lang="de-DE" smtClean="0"/>
              <a:t>D</a:t>
            </a:r>
            <a:r>
              <a:rPr lang="ru-RU" smtClean="0"/>
              <a:t> функции строго положительна. Если это условие ослабить, требуя </a:t>
            </a:r>
            <a:r>
              <a:rPr lang="ru-RU" err="1" smtClean="0"/>
              <a:t>неотрицательности</a:t>
            </a:r>
            <a:r>
              <a:rPr lang="ru-RU" smtClean="0"/>
              <a:t> мнимой части </a:t>
            </a:r>
            <a:r>
              <a:rPr lang="de-DE" smtClean="0"/>
              <a:t>D</a:t>
            </a:r>
            <a:r>
              <a:rPr lang="ru-RU" smtClean="0"/>
              <a:t> функции, то мы придем к модели составного </a:t>
            </a:r>
            <a:r>
              <a:rPr lang="ru-RU" err="1" smtClean="0"/>
              <a:t>кваркового</a:t>
            </a:r>
            <a:r>
              <a:rPr lang="ru-RU" smtClean="0"/>
              <a:t> мешка. Мнимая часть </a:t>
            </a:r>
            <a:r>
              <a:rPr lang="de-DE" smtClean="0"/>
              <a:t>D</a:t>
            </a:r>
            <a:r>
              <a:rPr lang="ru-RU" smtClean="0"/>
              <a:t> это произведение фазового объема на </a:t>
            </a:r>
            <a:r>
              <a:rPr lang="ru-RU" err="1" smtClean="0"/>
              <a:t>формфактор</a:t>
            </a:r>
            <a:r>
              <a:rPr lang="ru-RU" smtClean="0"/>
              <a:t>. Фазовый объем положителен, но нет причин, по которым </a:t>
            </a:r>
            <a:r>
              <a:rPr lang="ru-RU" err="1" smtClean="0"/>
              <a:t>формфактор</a:t>
            </a:r>
            <a:r>
              <a:rPr lang="ru-RU" smtClean="0"/>
              <a:t> в вершине не мог бы обратиться в нуль. В отдельных точках на вещественной оси условие строгой положительности мнимой части </a:t>
            </a:r>
            <a:r>
              <a:rPr lang="de-DE" smtClean="0"/>
              <a:t>D</a:t>
            </a:r>
            <a:r>
              <a:rPr lang="ru-RU" smtClean="0"/>
              <a:t> может нарушаться.</a:t>
            </a:r>
          </a:p>
          <a:p>
            <a:r>
              <a:rPr lang="ru-RU" smtClean="0"/>
              <a:t/>
            </a:r>
            <a:br>
              <a:rPr lang="ru-RU" smtClean="0"/>
            </a:br>
            <a:r>
              <a:rPr lang="ru-RU" smtClean="0"/>
              <a:t>Кажется, что модификация мнимой части на множестве меры нуль не может иметь серьезных последствий, однако условие </a:t>
            </a:r>
            <a:r>
              <a:rPr lang="ru-RU" err="1" smtClean="0"/>
              <a:t>неотрицательности</a:t>
            </a:r>
            <a:r>
              <a:rPr lang="ru-RU" smtClean="0"/>
              <a:t> позволяет включить отталкивание и фактически удвоить число систем, которые можно моделировать. </a:t>
            </a:r>
          </a:p>
          <a:p>
            <a:r>
              <a:rPr lang="ru-RU" smtClean="0"/>
              <a:t> </a:t>
            </a:r>
          </a:p>
          <a:p>
            <a:r>
              <a:rPr lang="ru-RU" smtClean="0"/>
              <a:t>Строго говоря, утверждать про множество меры нуль – это преувеличение. Все результаты, включая отталкивание, можно получить в модели Дайсона-Ли в пределе, когда ширина резонанса стремится к нулю. Здесь следует использовать условие, что фаза рассеяния определена по модулю пи, значит, на бесконечно узких резонансах скачки фазы на величину пи не наблюдаемы. Когда фаза на бесконечно узких резонансах продолжается по непрерывности, имеем модель Симонова-Ли. Вокруг каждого нуля </a:t>
            </a:r>
            <a:r>
              <a:rPr lang="de-DE" i="1" err="1" smtClean="0"/>
              <a:t>s</a:t>
            </a:r>
            <a:r>
              <a:rPr lang="de-DE" baseline="-25000" err="1" smtClean="0"/>
              <a:t>p</a:t>
            </a:r>
            <a:r>
              <a:rPr lang="de-DE" smtClean="0"/>
              <a:t> </a:t>
            </a:r>
            <a:r>
              <a:rPr lang="ru-RU" smtClean="0"/>
              <a:t>на втором римановом листе есть достаточно малая окрестность, куда этот ноль можно сдвинуть, не изменяя физических следствий с заданной точностью.</a:t>
            </a:r>
          </a:p>
          <a:p>
            <a:r>
              <a:rPr lang="ru-RU" smtClean="0"/>
              <a:t> </a:t>
            </a:r>
          </a:p>
          <a:p>
            <a:r>
              <a:rPr lang="ru-RU" smtClean="0"/>
              <a:t>Обращение в нуль мнимой части является необходимым, но недостаточным условие существования примитивов. В общем случае надо искать нули </a:t>
            </a:r>
            <a:r>
              <a:rPr lang="de-DE" smtClean="0"/>
              <a:t>D</a:t>
            </a:r>
            <a:r>
              <a:rPr lang="ru-RU" smtClean="0"/>
              <a:t> функции. В ноль должны обращаться одновременно и вещественная, и мнимая части. Если в системе есть отталкивание, можно сразу предсказать, что некоторые нули </a:t>
            </a:r>
            <a:r>
              <a:rPr lang="de-DE" smtClean="0"/>
              <a:t>D</a:t>
            </a:r>
            <a:r>
              <a:rPr lang="ru-RU" smtClean="0"/>
              <a:t> функции должны лежать на унитарном разрезе.</a:t>
            </a:r>
          </a:p>
          <a:p>
            <a:endParaRPr lang="ru-RU"/>
          </a:p>
        </p:txBody>
      </p:sp>
      <p:sp>
        <p:nvSpPr>
          <p:cNvPr id="4" name="Номер слайда 3"/>
          <p:cNvSpPr>
            <a:spLocks noGrp="1"/>
          </p:cNvSpPr>
          <p:nvPr>
            <p:ph type="sldNum" sz="quarter" idx="10"/>
          </p:nvPr>
        </p:nvSpPr>
        <p:spPr/>
        <p:txBody>
          <a:bodyPr/>
          <a:lstStyle/>
          <a:p>
            <a:fld id="{C7ED1460-F25B-4A21-9D1E-C8B8104F0FB9}" type="slidenum">
              <a:rPr lang="ru-RU" smtClean="0"/>
              <a:pPr/>
              <a:t>33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rmAutofit/>
          </a:bodyPr>
          <a:lstStyle/>
          <a:p>
            <a:r>
              <a:rPr lang="ru-RU" smtClean="0"/>
              <a:t>Можно показать в общем случае, что на вещественной оси, где </a:t>
            </a:r>
            <a:r>
              <a:rPr lang="de-DE" smtClean="0"/>
              <a:t>D</a:t>
            </a:r>
            <a:r>
              <a:rPr lang="ru-RU" smtClean="0"/>
              <a:t> функция обращается в нуль, фаза обращается в нуль, причем </a:t>
            </a:r>
            <a:r>
              <a:rPr lang="ru-RU" i="1" smtClean="0"/>
              <a:t>наклон отрицательный</a:t>
            </a:r>
            <a:r>
              <a:rPr lang="ru-RU" smtClean="0"/>
              <a:t>. Отрицательный наклон фазы соответствует отталкиванию. Таким образом, сигнатура совершенно простая. Если фаза пересекает нуль с положительным наклоном, это КДД полюс. Если с отрицательным наклоном, это - примитив. </a:t>
            </a:r>
          </a:p>
          <a:p>
            <a:r>
              <a:rPr lang="ru-RU" smtClean="0"/>
              <a:t> </a:t>
            </a:r>
          </a:p>
          <a:p>
            <a:r>
              <a:rPr lang="ru-RU" smtClean="0"/>
              <a:t>Эквивалентно, если ноль </a:t>
            </a:r>
            <a:r>
              <a:rPr lang="de-DE" smtClean="0"/>
              <a:t>D</a:t>
            </a:r>
            <a:r>
              <a:rPr lang="ru-RU" smtClean="0"/>
              <a:t> функции лежит на унитарном разрезе, - это примитив. Если на втором римановом листе – это резонанс. Если на первом листе ниже порога, - это, как обычно, связанное состояние. </a:t>
            </a:r>
          </a:p>
          <a:p>
            <a:r>
              <a:rPr lang="ru-RU" smtClean="0"/>
              <a:t> </a:t>
            </a:r>
          </a:p>
          <a:p>
            <a:r>
              <a:rPr lang="ru-RU" smtClean="0"/>
              <a:t>Мы видим, что нули </a:t>
            </a:r>
            <a:r>
              <a:rPr lang="de-DE" smtClean="0"/>
              <a:t>D </a:t>
            </a:r>
            <a:r>
              <a:rPr lang="ru-RU" smtClean="0"/>
              <a:t>функции на вещественной оси двигают фазу вниз, имитируя отталкивание, а отвечающие им КДД полюса двигают фазу вверх, имитируя притяжение. В такой модели возможно притяжение и отталкивание. </a:t>
            </a:r>
          </a:p>
          <a:p>
            <a:r>
              <a:rPr lang="ru-RU" smtClean="0"/>
              <a:t> </a:t>
            </a:r>
          </a:p>
          <a:p>
            <a:endParaRPr lang="ru-RU"/>
          </a:p>
        </p:txBody>
      </p:sp>
      <p:sp>
        <p:nvSpPr>
          <p:cNvPr id="4" name="Номер слайда 3"/>
          <p:cNvSpPr>
            <a:spLocks noGrp="1"/>
          </p:cNvSpPr>
          <p:nvPr>
            <p:ph type="sldNum" sz="quarter" idx="10"/>
          </p:nvPr>
        </p:nvSpPr>
        <p:spPr/>
        <p:txBody>
          <a:bodyPr/>
          <a:lstStyle/>
          <a:p>
            <a:fld id="{C7ED1460-F25B-4A21-9D1E-C8B8104F0FB9}" type="slidenum">
              <a:rPr lang="ru-RU" smtClean="0"/>
              <a:pPr/>
              <a:t>34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rmAutofit/>
          </a:bodyPr>
          <a:lstStyle/>
          <a:p>
            <a:r>
              <a:rPr lang="ru-RU" smtClean="0"/>
              <a:t>Более подробно соответствие компаунд состояний и связанных состояний, примитивов и резонансов поясняется на этом рисунке. 1, 2, 3 – компаунд состояния, положение которых соответствует их массе. Жирная линия – это унитарный разрез. </a:t>
            </a:r>
          </a:p>
          <a:p>
            <a:r>
              <a:rPr lang="ru-RU" smtClean="0"/>
              <a:t> </a:t>
            </a:r>
          </a:p>
          <a:p>
            <a:r>
              <a:rPr lang="ru-RU" smtClean="0"/>
              <a:t>Теперь мы включаем связь с континуумом. Полюса </a:t>
            </a:r>
            <a:r>
              <a:rPr lang="de-DE" smtClean="0"/>
              <a:t>S</a:t>
            </a:r>
            <a:r>
              <a:rPr lang="ru-RU" smtClean="0"/>
              <a:t> матрицы, которые раньше находились в точках 1, 2, 3 комплексной </a:t>
            </a:r>
            <a:r>
              <a:rPr lang="de-DE" smtClean="0"/>
              <a:t>s</a:t>
            </a:r>
            <a:r>
              <a:rPr lang="ru-RU" smtClean="0"/>
              <a:t> плоскости, занимают новые позиции. «Один» становится связанным состоянием, он занял положение ниже порога, «два» – сдвинулся, но остался лежать на унитарном разрезе, значит, стал примитивом, «три» сдвинулся на второй лист римановой поверхности, стал резонансом. </a:t>
            </a:r>
          </a:p>
          <a:p>
            <a:r>
              <a:rPr lang="ru-RU" smtClean="0"/>
              <a:t> </a:t>
            </a:r>
          </a:p>
          <a:p>
            <a:r>
              <a:rPr lang="ru-RU" smtClean="0"/>
              <a:t>Пара КДД полюсов, которая зажимает компаунд состояние примитивного типа, показана стрелками. Напомню, что компаунд состояния и полюса КДД чередуются между собой, поэтому между любыми жду двумя КДД полюсами находится компаунд состояние и наоборот, за исключением крайних точек.</a:t>
            </a:r>
          </a:p>
          <a:p>
            <a:r>
              <a:rPr lang="ru-RU" smtClean="0"/>
              <a:t> </a:t>
            </a:r>
          </a:p>
          <a:p>
            <a:r>
              <a:rPr lang="ru-RU" smtClean="0"/>
              <a:t>При включении взаимодействия с континуумом модифицируется функция </a:t>
            </a:r>
            <a:r>
              <a:rPr lang="de-DE" smtClean="0"/>
              <a:t>P</a:t>
            </a:r>
            <a:r>
              <a:rPr lang="ru-RU" smtClean="0"/>
              <a:t>. КДД полюса связаны с функцией </a:t>
            </a:r>
            <a:r>
              <a:rPr lang="de-DE" smtClean="0"/>
              <a:t>L</a:t>
            </a:r>
            <a:r>
              <a:rPr lang="ru-RU" smtClean="0"/>
              <a:t>, поэтому они остаются на своих местах. Также не изменяются массы компаунд состояний. Кроме того, массы примитивов и КДД полюса связаны с фазами рассеяния, поэтому они модельно независимы.</a:t>
            </a:r>
          </a:p>
          <a:p>
            <a:endParaRPr lang="ru-RU"/>
          </a:p>
        </p:txBody>
      </p:sp>
      <p:sp>
        <p:nvSpPr>
          <p:cNvPr id="4" name="Номер слайда 3"/>
          <p:cNvSpPr>
            <a:spLocks noGrp="1"/>
          </p:cNvSpPr>
          <p:nvPr>
            <p:ph type="sldNum" sz="quarter" idx="10"/>
          </p:nvPr>
        </p:nvSpPr>
        <p:spPr/>
        <p:txBody>
          <a:bodyPr/>
          <a:lstStyle/>
          <a:p>
            <a:fld id="{C7ED1460-F25B-4A21-9D1E-C8B8104F0FB9}" type="slidenum">
              <a:rPr lang="ru-RU" smtClean="0"/>
              <a:pPr/>
              <a:t>35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rmAutofit/>
          </a:bodyPr>
          <a:lstStyle/>
          <a:p>
            <a:r>
              <a:rPr lang="ru-RU" smtClean="0"/>
              <a:t>Здесь показаны фазы </a:t>
            </a:r>
            <a:r>
              <a:rPr lang="de-DE" smtClean="0"/>
              <a:t>NN </a:t>
            </a:r>
            <a:r>
              <a:rPr lang="ru-RU" smtClean="0"/>
              <a:t>рассеяния в </a:t>
            </a:r>
            <a:r>
              <a:rPr lang="de-DE" i="1" smtClean="0"/>
              <a:t>s</a:t>
            </a:r>
            <a:r>
              <a:rPr lang="ru-RU" smtClean="0"/>
              <a:t> волне. Мы видим поведение фаз, характерное для примитивов, – пересечение нулевого уровня с отрицательным наклоном. </a:t>
            </a:r>
          </a:p>
          <a:p>
            <a:r>
              <a:rPr lang="ru-RU" smtClean="0"/>
              <a:t> </a:t>
            </a:r>
          </a:p>
          <a:p>
            <a:r>
              <a:rPr lang="ru-RU" smtClean="0"/>
              <a:t>Отдельные точки - это эксперимент, сплошная черная кривая – это мой </a:t>
            </a:r>
            <a:r>
              <a:rPr lang="ru-RU" err="1" smtClean="0"/>
              <a:t>фит</a:t>
            </a:r>
            <a:r>
              <a:rPr lang="ru-RU" smtClean="0"/>
              <a:t>, синяя сплошная – это старый </a:t>
            </a:r>
            <a:r>
              <a:rPr lang="ru-RU" err="1" smtClean="0"/>
              <a:t>фит</a:t>
            </a:r>
            <a:r>
              <a:rPr lang="ru-RU" smtClean="0"/>
              <a:t> в модели составного </a:t>
            </a:r>
            <a:r>
              <a:rPr lang="ru-RU" err="1" smtClean="0"/>
              <a:t>кваркового</a:t>
            </a:r>
            <a:r>
              <a:rPr lang="ru-RU" smtClean="0"/>
              <a:t> мешка. КДД полюса лежат много правее.</a:t>
            </a:r>
          </a:p>
          <a:p>
            <a:r>
              <a:rPr lang="ru-RU" smtClean="0"/>
              <a:t> </a:t>
            </a:r>
          </a:p>
          <a:p>
            <a:r>
              <a:rPr lang="ru-RU" smtClean="0"/>
              <a:t>Нижние графики показывают поведение </a:t>
            </a:r>
            <a:r>
              <a:rPr lang="de-DE" smtClean="0"/>
              <a:t>D</a:t>
            </a:r>
            <a:r>
              <a:rPr lang="ru-RU" smtClean="0"/>
              <a:t> функции. Там, где фаза обращается в нуль, </a:t>
            </a:r>
            <a:r>
              <a:rPr lang="de-DE" smtClean="0"/>
              <a:t>D</a:t>
            </a:r>
            <a:r>
              <a:rPr lang="ru-RU" smtClean="0"/>
              <a:t> функция обращается в нуль, причем ее мнимая часть имеет нуль второго порядка, вещественная часть - нуль первого порядка. Мнимая часть </a:t>
            </a:r>
            <a:r>
              <a:rPr lang="de-DE" smtClean="0"/>
              <a:t>D</a:t>
            </a:r>
            <a:r>
              <a:rPr lang="ru-RU" smtClean="0"/>
              <a:t> функции остается всюду неотрицательной. В канале </a:t>
            </a:r>
            <a:r>
              <a:rPr lang="ru-RU" baseline="30000" smtClean="0"/>
              <a:t>3</a:t>
            </a:r>
            <a:r>
              <a:rPr lang="de-DE" smtClean="0"/>
              <a:t>S</a:t>
            </a:r>
            <a:r>
              <a:rPr lang="ru-RU" baseline="-25000" smtClean="0"/>
              <a:t>1</a:t>
            </a:r>
            <a:r>
              <a:rPr lang="ru-RU" smtClean="0"/>
              <a:t> </a:t>
            </a:r>
            <a:r>
              <a:rPr lang="de-DE" smtClean="0"/>
              <a:t>D</a:t>
            </a:r>
            <a:r>
              <a:rPr lang="ru-RU" smtClean="0"/>
              <a:t> функция имеет один нуль ниже порога, это - связанное состояние, дейтрон. В </a:t>
            </a:r>
            <a:r>
              <a:rPr lang="ru-RU" err="1" smtClean="0"/>
              <a:t>синглетном</a:t>
            </a:r>
            <a:r>
              <a:rPr lang="ru-RU" smtClean="0"/>
              <a:t> канале </a:t>
            </a:r>
            <a:r>
              <a:rPr lang="de-DE" smtClean="0"/>
              <a:t>D</a:t>
            </a:r>
            <a:r>
              <a:rPr lang="ru-RU" smtClean="0"/>
              <a:t> функция не имеет нулей на физическом листе.</a:t>
            </a:r>
          </a:p>
          <a:p>
            <a:endParaRPr lang="ru-RU"/>
          </a:p>
        </p:txBody>
      </p:sp>
      <p:sp>
        <p:nvSpPr>
          <p:cNvPr id="4" name="Номер слайда 3"/>
          <p:cNvSpPr>
            <a:spLocks noGrp="1"/>
          </p:cNvSpPr>
          <p:nvPr>
            <p:ph type="sldNum" sz="quarter" idx="10"/>
          </p:nvPr>
        </p:nvSpPr>
        <p:spPr/>
        <p:txBody>
          <a:bodyPr/>
          <a:lstStyle/>
          <a:p>
            <a:fld id="{C7ED1460-F25B-4A21-9D1E-C8B8104F0FB9}" type="slidenum">
              <a:rPr lang="ru-RU" smtClean="0"/>
              <a:pPr/>
              <a:t>36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rmAutofit/>
          </a:bodyPr>
          <a:lstStyle/>
          <a:p>
            <a:r>
              <a:rPr lang="ru-RU" smtClean="0"/>
              <a:t>В </a:t>
            </a:r>
            <a:r>
              <a:rPr lang="de-DE" smtClean="0"/>
              <a:t>P</a:t>
            </a:r>
            <a:r>
              <a:rPr lang="ru-RU" smtClean="0"/>
              <a:t> волне ситуация немного другая. В каналах 1Р1 и 3Р1 фазы не пересекают нулевой уровень. В данной области энергий нет никаких указаний на существование компаунд состояний. Поведение фазы в канале 3Р0 напоминает </a:t>
            </a:r>
            <a:r>
              <a:rPr lang="de-DE" smtClean="0"/>
              <a:t>S</a:t>
            </a:r>
            <a:r>
              <a:rPr lang="ru-RU" smtClean="0"/>
              <a:t> волновое рассеяние. Здесь мы видим примитив, а также теоретический КДД полюс при высокой энергии. Здесь правда согласие с экспериментом плохое, надо еще работать.</a:t>
            </a:r>
          </a:p>
          <a:p>
            <a:r>
              <a:rPr lang="ru-RU" smtClean="0"/>
              <a:t> </a:t>
            </a:r>
          </a:p>
          <a:p>
            <a:r>
              <a:rPr lang="ru-RU" smtClean="0"/>
              <a:t>Число параметров во всех каналах минимально. </a:t>
            </a:r>
            <a:r>
              <a:rPr lang="ru-RU" err="1" smtClean="0"/>
              <a:t>Фитирование</a:t>
            </a:r>
            <a:r>
              <a:rPr lang="ru-RU" smtClean="0"/>
              <a:t> делалось «на глаз», </a:t>
            </a:r>
            <a:r>
              <a:rPr lang="ru-RU" err="1" smtClean="0"/>
              <a:t>ЦЕРНовские</a:t>
            </a:r>
            <a:r>
              <a:rPr lang="ru-RU" smtClean="0"/>
              <a:t> программы МИНУИТ и другие не использовались. </a:t>
            </a:r>
            <a:r>
              <a:rPr lang="de-DE" smtClean="0"/>
              <a:t>D</a:t>
            </a:r>
            <a:r>
              <a:rPr lang="ru-RU" smtClean="0"/>
              <a:t> функция обладает правильными аналитическими свойствами и не имеет лишних нулей.</a:t>
            </a:r>
          </a:p>
          <a:p>
            <a:endParaRPr lang="ru-RU"/>
          </a:p>
        </p:txBody>
      </p:sp>
      <p:sp>
        <p:nvSpPr>
          <p:cNvPr id="4" name="Номер слайда 3"/>
          <p:cNvSpPr>
            <a:spLocks noGrp="1"/>
          </p:cNvSpPr>
          <p:nvPr>
            <p:ph type="sldNum" sz="quarter" idx="10"/>
          </p:nvPr>
        </p:nvSpPr>
        <p:spPr/>
        <p:txBody>
          <a:bodyPr/>
          <a:lstStyle/>
          <a:p>
            <a:fld id="{C7ED1460-F25B-4A21-9D1E-C8B8104F0FB9}" type="slidenum">
              <a:rPr lang="ru-RU" smtClean="0"/>
              <a:pPr/>
              <a:t>37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7250" y="685800"/>
            <a:ext cx="5143500" cy="3429000"/>
          </a:xfrm>
        </p:spPr>
      </p:sp>
      <p:sp>
        <p:nvSpPr>
          <p:cNvPr id="3" name="Заметки 2"/>
          <p:cNvSpPr>
            <a:spLocks noGrp="1"/>
          </p:cNvSpPr>
          <p:nvPr>
            <p:ph type="body" idx="1"/>
          </p:nvPr>
        </p:nvSpPr>
        <p:spPr/>
        <p:txBody>
          <a:bodyPr>
            <a:normAutofit/>
          </a:bodyPr>
          <a:lstStyle/>
          <a:p>
            <a:r>
              <a:rPr lang="ru-RU" smtClean="0"/>
              <a:t>Мы немного поправили Дайсона. Он писал, что КДД полюса отвечают связанным состояниям и резонансам. Это утверждение ограничено системами, где доминирует притяжение. В общем случае систем, где есть и притяжение, и отталкивание, КДД полюса отвечают трем типам объектов: связанным состояниям, резонансам и примитивам.</a:t>
            </a:r>
          </a:p>
          <a:p>
            <a:r>
              <a:rPr lang="ru-RU" smtClean="0"/>
              <a:t> </a:t>
            </a:r>
          </a:p>
          <a:p>
            <a:r>
              <a:rPr lang="ru-RU" smtClean="0"/>
              <a:t>В присутствие примитивов уравнение </a:t>
            </a:r>
            <a:r>
              <a:rPr lang="ru-RU" err="1" smtClean="0"/>
              <a:t>Лоу</a:t>
            </a:r>
            <a:r>
              <a:rPr lang="ru-RU" smtClean="0"/>
              <a:t> модифицируется, появляются полюсные члены на унитарном разрезе.</a:t>
            </a:r>
          </a:p>
          <a:p>
            <a:r>
              <a:rPr lang="ru-RU" smtClean="0"/>
              <a:t> </a:t>
            </a:r>
          </a:p>
          <a:p>
            <a:r>
              <a:rPr lang="ru-RU" smtClean="0"/>
              <a:t>В качестве примера мы рассмотрели </a:t>
            </a:r>
            <a:r>
              <a:rPr lang="de-DE" smtClean="0"/>
              <a:t>NN </a:t>
            </a:r>
            <a:r>
              <a:rPr lang="ru-RU" smtClean="0"/>
              <a:t>рассеянии в </a:t>
            </a:r>
            <a:r>
              <a:rPr lang="de-DE" smtClean="0"/>
              <a:t>S </a:t>
            </a:r>
            <a:r>
              <a:rPr lang="ru-RU" smtClean="0"/>
              <a:t>и </a:t>
            </a:r>
            <a:r>
              <a:rPr lang="de-DE" smtClean="0"/>
              <a:t>P </a:t>
            </a:r>
            <a:r>
              <a:rPr lang="ru-RU" smtClean="0"/>
              <a:t>волнах. В </a:t>
            </a:r>
            <a:r>
              <a:rPr lang="de-DE" smtClean="0"/>
              <a:t>S </a:t>
            </a:r>
            <a:r>
              <a:rPr lang="ru-RU" smtClean="0"/>
              <a:t>волне КДД полюса находятся в районе трех ГэВ корень из </a:t>
            </a:r>
            <a:r>
              <a:rPr lang="de-DE" smtClean="0"/>
              <a:t>s</a:t>
            </a:r>
            <a:r>
              <a:rPr lang="ru-RU" smtClean="0"/>
              <a:t>. Эти полюса отвечают примитивам с массой около двух ГэВ. В рассмотренной модели массы компаунд состояний совпадают с массами примитивов, поэтому они отдельно не приводятся. Других объектов в модели нет (кроме дейтрона и виртуального полюса, но им компаунд состояния не соответствуют). Массы примитивов и положения КДД полюсов также объективны, как положение полюсов </a:t>
            </a:r>
            <a:r>
              <a:rPr lang="de-DE" smtClean="0"/>
              <a:t>S</a:t>
            </a:r>
            <a:r>
              <a:rPr lang="ru-RU" smtClean="0"/>
              <a:t> матрицы. Массы компаунд состояний модельно зависимы.</a:t>
            </a:r>
          </a:p>
          <a:p>
            <a:endParaRPr lang="ru-RU"/>
          </a:p>
        </p:txBody>
      </p:sp>
      <p:sp>
        <p:nvSpPr>
          <p:cNvPr id="4" name="Номер слайда 3"/>
          <p:cNvSpPr>
            <a:spLocks noGrp="1"/>
          </p:cNvSpPr>
          <p:nvPr>
            <p:ph type="sldNum" sz="quarter" idx="10"/>
          </p:nvPr>
        </p:nvSpPr>
        <p:spPr/>
        <p:txBody>
          <a:bodyPr/>
          <a:lstStyle/>
          <a:p>
            <a:fld id="{C7ED1460-F25B-4A21-9D1E-C8B8104F0FB9}" type="slidenum">
              <a:rPr lang="ru-RU" smtClean="0"/>
              <a:pPr/>
              <a:t>40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78645" y="5349905"/>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
        <p:nvSpPr>
          <p:cNvPr id="29" name="Заголовок 28"/>
          <p:cNvSpPr>
            <a:spLocks noGrp="1"/>
          </p:cNvSpPr>
          <p:nvPr>
            <p:ph type="ctrTitle"/>
          </p:nvPr>
        </p:nvSpPr>
        <p:spPr>
          <a:xfrm>
            <a:off x="428625" y="4853413"/>
            <a:ext cx="9515475"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28625" y="3886203"/>
            <a:ext cx="9515475" cy="914399"/>
          </a:xfrm>
        </p:spPr>
        <p:txBody>
          <a:bodyPr anchor="b"/>
          <a:lstStyle>
            <a:lvl1pPr marL="0" indent="0" algn="l">
              <a:buNone/>
              <a:defRPr sz="2800">
                <a:solidFill>
                  <a:schemeClr val="tx2">
                    <a:shade val="75000"/>
                  </a:schemeClr>
                </a:solidFill>
              </a:defRPr>
            </a:lvl1pPr>
            <a:lvl2pPr marL="526208" indent="0" algn="ctr">
              <a:buNone/>
            </a:lvl2pPr>
            <a:lvl3pPr marL="1052414" indent="0" algn="ctr">
              <a:buNone/>
            </a:lvl3pPr>
            <a:lvl4pPr marL="1578622" indent="0" algn="ctr">
              <a:buNone/>
            </a:lvl4pPr>
            <a:lvl5pPr marL="2104830" indent="0" algn="ctr">
              <a:buNone/>
            </a:lvl5pPr>
            <a:lvl6pPr marL="2631038" indent="0" algn="ctr">
              <a:buNone/>
            </a:lvl6pPr>
            <a:lvl7pPr marL="3157243" indent="0" algn="ctr">
              <a:buNone/>
            </a:lvl7pPr>
            <a:lvl8pPr marL="3683452" indent="0" algn="ctr">
              <a:buNone/>
            </a:lvl8pPr>
            <a:lvl9pPr marL="4209659"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endParaRPr lang="en-AU"/>
          </a:p>
        </p:txBody>
      </p:sp>
      <p:sp>
        <p:nvSpPr>
          <p:cNvPr id="2" name="Нижний колонтитул 1"/>
          <p:cNvSpPr>
            <a:spLocks noGrp="1"/>
          </p:cNvSpPr>
          <p:nvPr>
            <p:ph type="ftr" sz="quarter" idx="11"/>
          </p:nvPr>
        </p:nvSpPr>
        <p:spPr/>
        <p:txBody>
          <a:bodyPr/>
          <a:lstStyle/>
          <a:p>
            <a:endParaRPr lang="en-AU"/>
          </a:p>
        </p:txBody>
      </p:sp>
      <p:sp>
        <p:nvSpPr>
          <p:cNvPr id="15" name="Номер слайда 14"/>
          <p:cNvSpPr>
            <a:spLocks noGrp="1"/>
          </p:cNvSpPr>
          <p:nvPr>
            <p:ph type="sldNum" sz="quarter" idx="12"/>
          </p:nvPr>
        </p:nvSpPr>
        <p:spPr>
          <a:xfrm>
            <a:off x="9258301" y="6473952"/>
            <a:ext cx="853821" cy="246888"/>
          </a:xfrm>
        </p:spPr>
        <p:txBody>
          <a:bodyPr/>
          <a:lstStyle/>
          <a:p>
            <a:fld id="{B98CF4BD-2751-4EC7-8E2F-4DDDB3643BC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AU"/>
          </a:p>
        </p:txBody>
      </p:sp>
      <p:sp>
        <p:nvSpPr>
          <p:cNvPr id="5" name="Нижний колонтитул 4"/>
          <p:cNvSpPr>
            <a:spLocks noGrp="1"/>
          </p:cNvSpPr>
          <p:nvPr>
            <p:ph type="ftr" sz="quarter" idx="11"/>
          </p:nvPr>
        </p:nvSpPr>
        <p:spPr/>
        <p:txBody>
          <a:bodyPr/>
          <a:lstStyle/>
          <a:p>
            <a:endParaRPr lang="en-AU"/>
          </a:p>
        </p:txBody>
      </p:sp>
      <p:sp>
        <p:nvSpPr>
          <p:cNvPr id="6" name="Номер слайда 5"/>
          <p:cNvSpPr>
            <a:spLocks noGrp="1"/>
          </p:cNvSpPr>
          <p:nvPr>
            <p:ph type="sldNum" sz="quarter" idx="12"/>
          </p:nvPr>
        </p:nvSpPr>
        <p:spPr/>
        <p:txBody>
          <a:bodyPr/>
          <a:lstStyle/>
          <a:p>
            <a:fld id="{F90D2659-86B1-43DF-AD81-8F261880FF8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15250" y="549280"/>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14350" y="549280"/>
            <a:ext cx="702945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AU"/>
          </a:p>
        </p:txBody>
      </p:sp>
      <p:sp>
        <p:nvSpPr>
          <p:cNvPr id="5" name="Нижний колонтитул 4"/>
          <p:cNvSpPr>
            <a:spLocks noGrp="1"/>
          </p:cNvSpPr>
          <p:nvPr>
            <p:ph type="ftr" sz="quarter" idx="11"/>
          </p:nvPr>
        </p:nvSpPr>
        <p:spPr/>
        <p:txBody>
          <a:bodyPr/>
          <a:lstStyle/>
          <a:p>
            <a:endParaRPr lang="en-AU"/>
          </a:p>
        </p:txBody>
      </p:sp>
      <p:sp>
        <p:nvSpPr>
          <p:cNvPr id="6" name="Номер слайда 5"/>
          <p:cNvSpPr>
            <a:spLocks noGrp="1"/>
          </p:cNvSpPr>
          <p:nvPr>
            <p:ph type="sldNum" sz="quarter" idx="12"/>
          </p:nvPr>
        </p:nvSpPr>
        <p:spPr/>
        <p:txBody>
          <a:bodyPr/>
          <a:lstStyle/>
          <a:p>
            <a:fld id="{6C857FAD-AC4B-471D-8255-34B17C45168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endParaRPr lang="en-AU"/>
          </a:p>
        </p:txBody>
      </p:sp>
      <p:sp>
        <p:nvSpPr>
          <p:cNvPr id="19" name="Нижний колонтитул 18"/>
          <p:cNvSpPr>
            <a:spLocks noGrp="1"/>
          </p:cNvSpPr>
          <p:nvPr>
            <p:ph type="ftr" sz="quarter" idx="11"/>
          </p:nvPr>
        </p:nvSpPr>
        <p:spPr>
          <a:xfrm>
            <a:off x="4029075" y="76203"/>
            <a:ext cx="3257550" cy="288925"/>
          </a:xfrm>
        </p:spPr>
        <p:txBody>
          <a:bodyPr/>
          <a:lstStyle/>
          <a:p>
            <a:endParaRPr lang="en-AU"/>
          </a:p>
        </p:txBody>
      </p:sp>
      <p:sp>
        <p:nvSpPr>
          <p:cNvPr id="16" name="Номер слайда 15"/>
          <p:cNvSpPr>
            <a:spLocks noGrp="1"/>
          </p:cNvSpPr>
          <p:nvPr>
            <p:ph type="sldNum" sz="quarter" idx="12"/>
          </p:nvPr>
        </p:nvSpPr>
        <p:spPr>
          <a:xfrm>
            <a:off x="9258301" y="6473952"/>
            <a:ext cx="853821" cy="246888"/>
          </a:xfrm>
        </p:spPr>
        <p:txBody>
          <a:bodyPr/>
          <a:lstStyle/>
          <a:p>
            <a:fld id="{4D07EFBB-B15B-4D36-B173-4E688065304E}"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78645" y="3444905"/>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
        <p:nvSpPr>
          <p:cNvPr id="6" name="Текст 5"/>
          <p:cNvSpPr>
            <a:spLocks noGrp="1"/>
          </p:cNvSpPr>
          <p:nvPr>
            <p:ph type="body" idx="1"/>
          </p:nvPr>
        </p:nvSpPr>
        <p:spPr>
          <a:xfrm>
            <a:off x="428625" y="1676403"/>
            <a:ext cx="9515475" cy="1219201"/>
          </a:xfrm>
        </p:spPr>
        <p:txBody>
          <a:bodyPr anchor="b"/>
          <a:lstStyle>
            <a:lvl1pPr marL="0" indent="0" algn="r">
              <a:buNone/>
              <a:defRPr sz="2300">
                <a:solidFill>
                  <a:schemeClr val="tx2">
                    <a:shade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endParaRPr lang="en-AU"/>
          </a:p>
        </p:txBody>
      </p:sp>
      <p:sp>
        <p:nvSpPr>
          <p:cNvPr id="11" name="Нижний колонтитул 10"/>
          <p:cNvSpPr>
            <a:spLocks noGrp="1"/>
          </p:cNvSpPr>
          <p:nvPr>
            <p:ph type="ftr" sz="quarter" idx="11"/>
          </p:nvPr>
        </p:nvSpPr>
        <p:spPr/>
        <p:txBody>
          <a:bodyPr/>
          <a:lstStyle/>
          <a:p>
            <a:endParaRPr lang="en-AU"/>
          </a:p>
        </p:txBody>
      </p:sp>
      <p:sp>
        <p:nvSpPr>
          <p:cNvPr id="16" name="Номер слайда 15"/>
          <p:cNvSpPr>
            <a:spLocks noGrp="1"/>
          </p:cNvSpPr>
          <p:nvPr>
            <p:ph type="sldNum" sz="quarter" idx="12"/>
          </p:nvPr>
        </p:nvSpPr>
        <p:spPr/>
        <p:txBody>
          <a:bodyPr/>
          <a:lstStyle/>
          <a:p>
            <a:fld id="{C01B6BE9-A2F0-4448-863F-6643E2E8B97C}" type="slidenum">
              <a:rPr lang="en-AU" smtClean="0"/>
              <a:pPr/>
              <a:t>‹#›</a:t>
            </a:fld>
            <a:endParaRPr lang="en-AU"/>
          </a:p>
        </p:txBody>
      </p:sp>
      <p:sp>
        <p:nvSpPr>
          <p:cNvPr id="8" name="Заголовок 7"/>
          <p:cNvSpPr>
            <a:spLocks noGrp="1"/>
          </p:cNvSpPr>
          <p:nvPr>
            <p:ph type="title"/>
          </p:nvPr>
        </p:nvSpPr>
        <p:spPr>
          <a:xfrm>
            <a:off x="203036" y="2947087"/>
            <a:ext cx="9772650" cy="1184826"/>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39471" y="457201"/>
            <a:ext cx="977265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42901" y="1600200"/>
            <a:ext cx="4714875" cy="4724400"/>
          </a:xfrm>
        </p:spPr>
        <p:txBody>
          <a:bodyPr/>
          <a:lstStyle>
            <a:lvl1pPr>
              <a:defRPr sz="3200"/>
            </a:lvl1pPr>
            <a:lvl2pPr>
              <a:defRPr sz="2800"/>
            </a:lvl2pPr>
            <a:lvl3pPr>
              <a:defRPr sz="23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5229225" y="1600200"/>
            <a:ext cx="4886325" cy="4724400"/>
          </a:xfrm>
        </p:spPr>
        <p:txBody>
          <a:bodyPr/>
          <a:lstStyle>
            <a:lvl1pPr>
              <a:defRPr sz="3200"/>
            </a:lvl1pPr>
            <a:lvl2pPr>
              <a:defRPr sz="2800"/>
            </a:lvl2pPr>
            <a:lvl3pPr>
              <a:defRPr sz="23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endParaRPr lang="en-AU"/>
          </a:p>
        </p:txBody>
      </p:sp>
      <p:sp>
        <p:nvSpPr>
          <p:cNvPr id="10" name="Нижний колонтитул 9"/>
          <p:cNvSpPr>
            <a:spLocks noGrp="1"/>
          </p:cNvSpPr>
          <p:nvPr>
            <p:ph type="ftr" sz="quarter" idx="11"/>
          </p:nvPr>
        </p:nvSpPr>
        <p:spPr/>
        <p:txBody>
          <a:bodyPr/>
          <a:lstStyle/>
          <a:p>
            <a:endParaRPr lang="en-AU"/>
          </a:p>
        </p:txBody>
      </p:sp>
      <p:sp>
        <p:nvSpPr>
          <p:cNvPr id="31" name="Номер слайда 30"/>
          <p:cNvSpPr>
            <a:spLocks noGrp="1"/>
          </p:cNvSpPr>
          <p:nvPr>
            <p:ph type="sldNum" sz="quarter" idx="12"/>
          </p:nvPr>
        </p:nvSpPr>
        <p:spPr/>
        <p:txBody>
          <a:bodyPr/>
          <a:lstStyle/>
          <a:p>
            <a:fld id="{41DCE14F-DB37-4653-9A5C-5D958D60B86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42900" y="5410200"/>
            <a:ext cx="9686925"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316625" y="666750"/>
            <a:ext cx="4826876" cy="639763"/>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3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5225656" y="666750"/>
            <a:ext cx="4828771" cy="639763"/>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300" b="1"/>
            </a:lvl2pPr>
            <a:lvl3pPr>
              <a:buNone/>
              <a:defRPr sz="2000" b="1"/>
            </a:lvl3pPr>
            <a:lvl4pPr>
              <a:buNone/>
              <a:defRPr sz="1800" b="1"/>
            </a:lvl4pPr>
            <a:lvl5pPr>
              <a:buNone/>
              <a:defRPr sz="18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316625" y="1316037"/>
            <a:ext cx="4826876" cy="3941764"/>
          </a:xfrm>
        </p:spPr>
        <p:txBody>
          <a:bodyPr/>
          <a:lstStyle>
            <a:lvl1pPr>
              <a:defRPr sz="2800"/>
            </a:lvl1pPr>
            <a:lvl2pPr>
              <a:defRPr sz="23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5229822" y="1316037"/>
            <a:ext cx="4824603" cy="3941764"/>
          </a:xfrm>
        </p:spPr>
        <p:txBody>
          <a:bodyPr/>
          <a:lstStyle>
            <a:lvl1pPr>
              <a:defRPr sz="2800"/>
            </a:lvl1pPr>
            <a:lvl2pPr>
              <a:defRPr sz="23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endParaRPr lang="en-AU"/>
          </a:p>
        </p:txBody>
      </p:sp>
      <p:sp>
        <p:nvSpPr>
          <p:cNvPr id="6" name="Нижний колонтитул 5"/>
          <p:cNvSpPr>
            <a:spLocks noGrp="1"/>
          </p:cNvSpPr>
          <p:nvPr>
            <p:ph type="ftr" sz="quarter" idx="11"/>
          </p:nvPr>
        </p:nvSpPr>
        <p:spPr/>
        <p:txBody>
          <a:bodyPr/>
          <a:lstStyle/>
          <a:p>
            <a:endParaRPr lang="en-AU"/>
          </a:p>
        </p:txBody>
      </p:sp>
      <p:sp>
        <p:nvSpPr>
          <p:cNvPr id="7" name="Номер слайда 6"/>
          <p:cNvSpPr>
            <a:spLocks noGrp="1"/>
          </p:cNvSpPr>
          <p:nvPr>
            <p:ph type="sldNum" sz="quarter" idx="12"/>
          </p:nvPr>
        </p:nvSpPr>
        <p:spPr>
          <a:xfrm>
            <a:off x="9258300" y="6477000"/>
            <a:ext cx="857250" cy="246888"/>
          </a:xfrm>
        </p:spPr>
        <p:txBody>
          <a:bodyPr/>
          <a:lstStyle/>
          <a:p>
            <a:fld id="{4636479C-9F20-434A-8F69-EA0CBC86647F}" type="slidenum">
              <a:rPr lang="en-AU" smtClean="0"/>
              <a:pPr/>
              <a:t>‹#›</a:t>
            </a:fld>
            <a:endParaRPr lang="en-AU"/>
          </a:p>
        </p:txBody>
      </p:sp>
      <p:sp>
        <p:nvSpPr>
          <p:cNvPr id="11" name="Прямая соединительная линия 10"/>
          <p:cNvSpPr>
            <a:spLocks noChangeShapeType="1"/>
          </p:cNvSpPr>
          <p:nvPr/>
        </p:nvSpPr>
        <p:spPr bwMode="auto">
          <a:xfrm>
            <a:off x="578645" y="6019804"/>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39471" y="457201"/>
            <a:ext cx="977265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endParaRPr lang="en-AU"/>
          </a:p>
        </p:txBody>
      </p:sp>
      <p:sp>
        <p:nvSpPr>
          <p:cNvPr id="21" name="Нижний колонтитул 20"/>
          <p:cNvSpPr>
            <a:spLocks noGrp="1"/>
          </p:cNvSpPr>
          <p:nvPr>
            <p:ph type="ftr" sz="quarter" idx="11"/>
          </p:nvPr>
        </p:nvSpPr>
        <p:spPr/>
        <p:txBody>
          <a:bodyPr/>
          <a:lstStyle/>
          <a:p>
            <a:endParaRPr lang="en-AU"/>
          </a:p>
        </p:txBody>
      </p:sp>
      <p:sp>
        <p:nvSpPr>
          <p:cNvPr id="6" name="Номер слайда 5"/>
          <p:cNvSpPr>
            <a:spLocks noGrp="1"/>
          </p:cNvSpPr>
          <p:nvPr>
            <p:ph type="sldNum" sz="quarter" idx="12"/>
          </p:nvPr>
        </p:nvSpPr>
        <p:spPr/>
        <p:txBody>
          <a:bodyPr/>
          <a:lstStyle/>
          <a:p>
            <a:fld id="{91A5C231-36DB-482A-B369-E8E523EB5E2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endParaRPr lang="en-AU"/>
          </a:p>
        </p:txBody>
      </p:sp>
      <p:sp>
        <p:nvSpPr>
          <p:cNvPr id="24" name="Нижний колонтитул 23"/>
          <p:cNvSpPr>
            <a:spLocks noGrp="1"/>
          </p:cNvSpPr>
          <p:nvPr>
            <p:ph type="ftr" sz="quarter" idx="11"/>
          </p:nvPr>
        </p:nvSpPr>
        <p:spPr/>
        <p:txBody>
          <a:bodyPr/>
          <a:lstStyle/>
          <a:p>
            <a:endParaRPr lang="en-AU"/>
          </a:p>
        </p:txBody>
      </p:sp>
      <p:sp>
        <p:nvSpPr>
          <p:cNvPr id="7" name="Номер слайда 6"/>
          <p:cNvSpPr>
            <a:spLocks noGrp="1"/>
          </p:cNvSpPr>
          <p:nvPr>
            <p:ph type="sldNum" sz="quarter" idx="12"/>
          </p:nvPr>
        </p:nvSpPr>
        <p:spPr/>
        <p:txBody>
          <a:bodyPr/>
          <a:lstStyle/>
          <a:p>
            <a:fld id="{612A1E5A-E65E-4408-AF61-EFEB0C0A2AC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78645" y="5849119"/>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
        <p:nvSpPr>
          <p:cNvPr id="12" name="Заголовок 11"/>
          <p:cNvSpPr>
            <a:spLocks noGrp="1"/>
          </p:cNvSpPr>
          <p:nvPr>
            <p:ph type="title"/>
          </p:nvPr>
        </p:nvSpPr>
        <p:spPr>
          <a:xfrm>
            <a:off x="514350" y="5486401"/>
            <a:ext cx="9515475" cy="520700"/>
          </a:xfrm>
        </p:spPr>
        <p:txBody>
          <a:bodyPr anchor="ctr"/>
          <a:lstStyle>
            <a:lvl1pPr algn="l">
              <a:buNone/>
              <a:defRPr sz="23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514353" y="609602"/>
            <a:ext cx="3384352" cy="4800601"/>
          </a:xfrm>
        </p:spPr>
        <p:txBody>
          <a:bodyPr/>
          <a:lstStyle>
            <a:lvl1pPr marL="0" indent="0">
              <a:buNone/>
              <a:defRPr sz="1600"/>
            </a:lvl1pPr>
            <a:lvl2pPr>
              <a:buNone/>
              <a:defRPr sz="1400"/>
            </a:lvl2pPr>
            <a:lvl3pPr>
              <a:buNone/>
              <a:defRPr sz="1200"/>
            </a:lvl3pPr>
            <a:lvl4pPr>
              <a:buNone/>
              <a:defRPr sz="1200"/>
            </a:lvl4pPr>
            <a:lvl5pPr>
              <a:buNone/>
              <a:defRPr sz="12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4021933" y="609602"/>
            <a:ext cx="6007894" cy="4800601"/>
          </a:xfrm>
        </p:spPr>
        <p:txBody>
          <a:bodyPr/>
          <a:lstStyle>
            <a:lvl1pPr>
              <a:defRPr sz="3600"/>
            </a:lvl1pPr>
            <a:lvl2pPr>
              <a:defRPr sz="3200"/>
            </a:lvl2pPr>
            <a:lvl3pPr>
              <a:defRPr sz="2800"/>
            </a:lvl3pPr>
            <a:lvl4pPr>
              <a:defRPr sz="2300"/>
            </a:lvl4pPr>
            <a:lvl5pPr>
              <a:defRPr sz="23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endParaRPr lang="en-AU"/>
          </a:p>
        </p:txBody>
      </p:sp>
      <p:sp>
        <p:nvSpPr>
          <p:cNvPr id="29" name="Нижний колонтитул 28"/>
          <p:cNvSpPr>
            <a:spLocks noGrp="1"/>
          </p:cNvSpPr>
          <p:nvPr>
            <p:ph type="ftr" sz="quarter" idx="11"/>
          </p:nvPr>
        </p:nvSpPr>
        <p:spPr/>
        <p:txBody>
          <a:bodyPr/>
          <a:lstStyle/>
          <a:p>
            <a:endParaRPr lang="en-AU"/>
          </a:p>
        </p:txBody>
      </p:sp>
      <p:sp>
        <p:nvSpPr>
          <p:cNvPr id="7" name="Номер слайда 6"/>
          <p:cNvSpPr>
            <a:spLocks noGrp="1"/>
          </p:cNvSpPr>
          <p:nvPr>
            <p:ph type="sldNum" sz="quarter" idx="12"/>
          </p:nvPr>
        </p:nvSpPr>
        <p:spPr/>
        <p:txBody>
          <a:bodyPr/>
          <a:lstStyle/>
          <a:p>
            <a:fld id="{742CD466-E25D-44B1-839B-DAB43E85AFD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943350" y="616636"/>
            <a:ext cx="5657850" cy="3657601"/>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600"/>
            </a:lvl1pPr>
          </a:lstStyle>
          <a:p>
            <a:r>
              <a:rPr kumimoji="0" lang="ru-RU" smtClean="0"/>
              <a:t>Вставка рисунка</a:t>
            </a:r>
            <a:endParaRPr kumimoji="0" lang="en-US"/>
          </a:p>
        </p:txBody>
      </p:sp>
      <p:sp>
        <p:nvSpPr>
          <p:cNvPr id="7" name="Дата 6"/>
          <p:cNvSpPr>
            <a:spLocks noGrp="1"/>
          </p:cNvSpPr>
          <p:nvPr>
            <p:ph type="dt" sz="half" idx="10"/>
          </p:nvPr>
        </p:nvSpPr>
        <p:spPr/>
        <p:txBody>
          <a:bodyPr/>
          <a:lstStyle/>
          <a:p>
            <a:endParaRPr lang="en-AU"/>
          </a:p>
        </p:txBody>
      </p:sp>
      <p:sp>
        <p:nvSpPr>
          <p:cNvPr id="5" name="Нижний колонтитул 4"/>
          <p:cNvSpPr>
            <a:spLocks noGrp="1"/>
          </p:cNvSpPr>
          <p:nvPr>
            <p:ph type="ftr" sz="quarter" idx="11"/>
          </p:nvPr>
        </p:nvSpPr>
        <p:spPr/>
        <p:txBody>
          <a:bodyPr/>
          <a:lstStyle/>
          <a:p>
            <a:endParaRPr lang="en-AU"/>
          </a:p>
        </p:txBody>
      </p:sp>
      <p:sp>
        <p:nvSpPr>
          <p:cNvPr id="31" name="Номер слайда 30"/>
          <p:cNvSpPr>
            <a:spLocks noGrp="1"/>
          </p:cNvSpPr>
          <p:nvPr>
            <p:ph type="sldNum" sz="quarter" idx="12"/>
          </p:nvPr>
        </p:nvSpPr>
        <p:spPr/>
        <p:txBody>
          <a:bodyPr/>
          <a:lstStyle/>
          <a:p>
            <a:fld id="{1408C5C4-7696-4F18-9CA4-6D1F35EEBC21}" type="slidenum">
              <a:rPr lang="en-AU" smtClean="0"/>
              <a:pPr/>
              <a:t>‹#›</a:t>
            </a:fld>
            <a:endParaRPr lang="en-AU"/>
          </a:p>
        </p:txBody>
      </p:sp>
      <p:sp>
        <p:nvSpPr>
          <p:cNvPr id="17" name="Заголовок 16"/>
          <p:cNvSpPr>
            <a:spLocks noGrp="1"/>
          </p:cNvSpPr>
          <p:nvPr>
            <p:ph type="title"/>
          </p:nvPr>
        </p:nvSpPr>
        <p:spPr>
          <a:xfrm>
            <a:off x="428625" y="4993762"/>
            <a:ext cx="6600825" cy="522289"/>
          </a:xfrm>
        </p:spPr>
        <p:txBody>
          <a:bodyPr anchor="ctr"/>
          <a:lstStyle>
            <a:lvl1pPr algn="l">
              <a:buNone/>
              <a:defRPr sz="23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428625" y="5533218"/>
            <a:ext cx="6600825" cy="768350"/>
          </a:xfrm>
        </p:spPr>
        <p:txBody>
          <a:bodyPr lIns="126290" tIns="0"/>
          <a:lstStyle>
            <a:lvl1pPr marL="0" indent="0">
              <a:buNone/>
              <a:defRPr sz="1600"/>
            </a:lvl1pPr>
            <a:lvl2pPr>
              <a:defRPr sz="1400"/>
            </a:lvl2pPr>
            <a:lvl3pPr>
              <a:defRPr sz="1200"/>
            </a:lvl3pPr>
            <a:lvl4pPr>
              <a:defRPr sz="1200"/>
            </a:lvl4pPr>
            <a:lvl5pPr>
              <a:defRPr sz="12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78645" y="1050901"/>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
        <p:nvSpPr>
          <p:cNvPr id="8" name="Текст 7"/>
          <p:cNvSpPr>
            <a:spLocks noGrp="1"/>
          </p:cNvSpPr>
          <p:nvPr>
            <p:ph type="body" idx="1"/>
          </p:nvPr>
        </p:nvSpPr>
        <p:spPr>
          <a:xfrm>
            <a:off x="342900" y="1554164"/>
            <a:ext cx="9772650" cy="4525964"/>
          </a:xfrm>
          <a:prstGeom prst="rect">
            <a:avLst/>
          </a:prstGeom>
        </p:spPr>
        <p:txBody>
          <a:bodyPr vert="horz" lIns="105242" tIns="52621" rIns="105242" bIns="52621">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7286625" y="76203"/>
            <a:ext cx="2828925" cy="288925"/>
          </a:xfrm>
          <a:prstGeom prst="rect">
            <a:avLst/>
          </a:prstGeom>
        </p:spPr>
        <p:txBody>
          <a:bodyPr vert="horz" lIns="105242" tIns="52621" rIns="105242" bIns="52621"/>
          <a:lstStyle>
            <a:lvl1pPr algn="l" eaLnBrk="1" latinLnBrk="0" hangingPunct="1">
              <a:defRPr kumimoji="0" sz="1400">
                <a:solidFill>
                  <a:schemeClr val="accent1">
                    <a:shade val="75000"/>
                  </a:schemeClr>
                </a:solidFill>
              </a:defRPr>
            </a:lvl1pPr>
          </a:lstStyle>
          <a:p>
            <a:endParaRPr lang="en-AU"/>
          </a:p>
        </p:txBody>
      </p:sp>
      <p:sp>
        <p:nvSpPr>
          <p:cNvPr id="28" name="Нижний колонтитул 27"/>
          <p:cNvSpPr>
            <a:spLocks noGrp="1"/>
          </p:cNvSpPr>
          <p:nvPr>
            <p:ph type="ftr" sz="quarter" idx="3"/>
          </p:nvPr>
        </p:nvSpPr>
        <p:spPr>
          <a:xfrm>
            <a:off x="3514725" y="76203"/>
            <a:ext cx="3771900" cy="288925"/>
          </a:xfrm>
          <a:prstGeom prst="rect">
            <a:avLst/>
          </a:prstGeom>
        </p:spPr>
        <p:txBody>
          <a:bodyPr vert="horz" lIns="105242" tIns="52621" rIns="105242" bIns="52621"/>
          <a:lstStyle>
            <a:lvl1pPr algn="r" eaLnBrk="1" latinLnBrk="0" hangingPunct="1">
              <a:defRPr kumimoji="0" sz="1400">
                <a:solidFill>
                  <a:schemeClr val="accent1">
                    <a:shade val="75000"/>
                  </a:schemeClr>
                </a:solidFill>
              </a:defRPr>
            </a:lvl1pPr>
          </a:lstStyle>
          <a:p>
            <a:endParaRPr lang="en-AU"/>
          </a:p>
        </p:txBody>
      </p:sp>
      <p:sp>
        <p:nvSpPr>
          <p:cNvPr id="5" name="Номер слайда 4"/>
          <p:cNvSpPr>
            <a:spLocks noGrp="1"/>
          </p:cNvSpPr>
          <p:nvPr>
            <p:ph type="sldNum" sz="quarter" idx="4"/>
          </p:nvPr>
        </p:nvSpPr>
        <p:spPr>
          <a:xfrm>
            <a:off x="9258300" y="6477005"/>
            <a:ext cx="857250" cy="244475"/>
          </a:xfrm>
          <a:prstGeom prst="rect">
            <a:avLst/>
          </a:prstGeom>
        </p:spPr>
        <p:txBody>
          <a:bodyPr vert="horz" lIns="105242" tIns="52621" rIns="105242" bIns="52621"/>
          <a:lstStyle>
            <a:lvl1pPr algn="r" eaLnBrk="1" latinLnBrk="0" hangingPunct="1">
              <a:defRPr kumimoji="0" sz="1400">
                <a:solidFill>
                  <a:schemeClr val="accent1">
                    <a:shade val="75000"/>
                  </a:schemeClr>
                </a:solidFill>
              </a:defRPr>
            </a:lvl1pPr>
          </a:lstStyle>
          <a:p>
            <a:fld id="{CDE52EA5-9906-4AE1-AAEB-FA9D86ACCC99}" type="slidenum">
              <a:rPr lang="en-AU" smtClean="0"/>
              <a:pPr/>
              <a:t>‹#›</a:t>
            </a:fld>
            <a:endParaRPr lang="en-AU"/>
          </a:p>
        </p:txBody>
      </p:sp>
      <p:sp>
        <p:nvSpPr>
          <p:cNvPr id="10" name="Заголовок 9"/>
          <p:cNvSpPr>
            <a:spLocks noGrp="1"/>
          </p:cNvSpPr>
          <p:nvPr>
            <p:ph type="title"/>
          </p:nvPr>
        </p:nvSpPr>
        <p:spPr>
          <a:xfrm>
            <a:off x="342900" y="457200"/>
            <a:ext cx="9772650" cy="838200"/>
          </a:xfrm>
          <a:prstGeom prst="rect">
            <a:avLst/>
          </a:prstGeom>
        </p:spPr>
        <p:txBody>
          <a:bodyPr vert="horz" lIns="105242" tIns="52621" rIns="105242" bIns="52621"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78645" y="1050901"/>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
        <p:nvSpPr>
          <p:cNvPr id="12" name="Прямая соединительная линия 11"/>
          <p:cNvSpPr>
            <a:spLocks noChangeShapeType="1"/>
          </p:cNvSpPr>
          <p:nvPr/>
        </p:nvSpPr>
        <p:spPr bwMode="auto">
          <a:xfrm>
            <a:off x="578645" y="1057988"/>
            <a:ext cx="970835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5242" tIns="52621" rIns="105242" bIns="5262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2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94656" indent="-394656"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1pPr>
      <a:lvl2pPr marL="855087" indent="-328879"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2pPr>
      <a:lvl3pPr marL="1315519" indent="-263104"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3pPr>
      <a:lvl4pPr marL="1841726" indent="-263104" algn="l" rtl="0" eaLnBrk="1" latinLnBrk="0" hangingPunct="1">
        <a:spcBef>
          <a:spcPct val="20000"/>
        </a:spcBef>
        <a:buClr>
          <a:schemeClr val="accent1"/>
        </a:buClr>
        <a:buSzPct val="70000"/>
        <a:buFont typeface="Wingdings 2"/>
        <a:buChar char=""/>
        <a:defRPr kumimoji="0" sz="2300" kern="1200">
          <a:solidFill>
            <a:schemeClr val="tx2"/>
          </a:solidFill>
          <a:latin typeface="+mn-lt"/>
          <a:ea typeface="+mn-ea"/>
          <a:cs typeface="+mn-cs"/>
        </a:defRPr>
      </a:lvl4pPr>
      <a:lvl5pPr marL="2367933" indent="-263104"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894141" indent="-263104"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6pPr>
      <a:lvl7pPr marL="3420348" indent="-26310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7pPr>
      <a:lvl8pPr marL="3946556" indent="-263104" algn="l" rtl="0" eaLnBrk="1" latinLnBrk="0" hangingPunct="1">
        <a:spcBef>
          <a:spcPct val="20000"/>
        </a:spcBef>
        <a:buClr>
          <a:schemeClr val="accent1"/>
        </a:buClr>
        <a:buSzPct val="60000"/>
        <a:buFont typeface="Wingdings 2"/>
        <a:buChar char=""/>
        <a:defRPr kumimoji="0" sz="1800" kern="1200" baseline="0">
          <a:solidFill>
            <a:schemeClr val="tx2"/>
          </a:solidFill>
          <a:latin typeface="+mn-lt"/>
          <a:ea typeface="+mn-ea"/>
          <a:cs typeface="+mn-cs"/>
        </a:defRPr>
      </a:lvl8pPr>
      <a:lvl9pPr marL="4472763" indent="-26310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6208" algn="l" rtl="0" eaLnBrk="1" latinLnBrk="0" hangingPunct="1">
        <a:defRPr kumimoji="0" kern="1200">
          <a:solidFill>
            <a:schemeClr val="tx1"/>
          </a:solidFill>
          <a:latin typeface="+mn-lt"/>
          <a:ea typeface="+mn-ea"/>
          <a:cs typeface="+mn-cs"/>
        </a:defRPr>
      </a:lvl2pPr>
      <a:lvl3pPr marL="1052414" algn="l" rtl="0" eaLnBrk="1" latinLnBrk="0" hangingPunct="1">
        <a:defRPr kumimoji="0" kern="1200">
          <a:solidFill>
            <a:schemeClr val="tx1"/>
          </a:solidFill>
          <a:latin typeface="+mn-lt"/>
          <a:ea typeface="+mn-ea"/>
          <a:cs typeface="+mn-cs"/>
        </a:defRPr>
      </a:lvl3pPr>
      <a:lvl4pPr marL="1578622" algn="l" rtl="0" eaLnBrk="1" latinLnBrk="0" hangingPunct="1">
        <a:defRPr kumimoji="0" kern="1200">
          <a:solidFill>
            <a:schemeClr val="tx1"/>
          </a:solidFill>
          <a:latin typeface="+mn-lt"/>
          <a:ea typeface="+mn-ea"/>
          <a:cs typeface="+mn-cs"/>
        </a:defRPr>
      </a:lvl4pPr>
      <a:lvl5pPr marL="2104830" algn="l" rtl="0" eaLnBrk="1" latinLnBrk="0" hangingPunct="1">
        <a:defRPr kumimoji="0" kern="1200">
          <a:solidFill>
            <a:schemeClr val="tx1"/>
          </a:solidFill>
          <a:latin typeface="+mn-lt"/>
          <a:ea typeface="+mn-ea"/>
          <a:cs typeface="+mn-cs"/>
        </a:defRPr>
      </a:lvl5pPr>
      <a:lvl6pPr marL="2631038" algn="l" rtl="0" eaLnBrk="1" latinLnBrk="0" hangingPunct="1">
        <a:defRPr kumimoji="0" kern="1200">
          <a:solidFill>
            <a:schemeClr val="tx1"/>
          </a:solidFill>
          <a:latin typeface="+mn-lt"/>
          <a:ea typeface="+mn-ea"/>
          <a:cs typeface="+mn-cs"/>
        </a:defRPr>
      </a:lvl6pPr>
      <a:lvl7pPr marL="3157243" algn="l" rtl="0" eaLnBrk="1" latinLnBrk="0" hangingPunct="1">
        <a:defRPr kumimoji="0" kern="1200">
          <a:solidFill>
            <a:schemeClr val="tx1"/>
          </a:solidFill>
          <a:latin typeface="+mn-lt"/>
          <a:ea typeface="+mn-ea"/>
          <a:cs typeface="+mn-cs"/>
        </a:defRPr>
      </a:lvl7pPr>
      <a:lvl8pPr marL="3683452" algn="l" rtl="0" eaLnBrk="1" latinLnBrk="0" hangingPunct="1">
        <a:defRPr kumimoji="0" kern="1200">
          <a:solidFill>
            <a:schemeClr val="tx1"/>
          </a:solidFill>
          <a:latin typeface="+mn-lt"/>
          <a:ea typeface="+mn-ea"/>
          <a:cs typeface="+mn-cs"/>
        </a:defRPr>
      </a:lvl8pPr>
      <a:lvl9pPr marL="420965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0.emf"/><Relationship Id="rId5" Type="http://schemas.openxmlformats.org/officeDocument/2006/relationships/oleObject" Target="../embeddings/oleObject9.bin"/><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jpeg"/><Relationship Id="rId7" Type="http://schemas.openxmlformats.org/officeDocument/2006/relationships/oleObject" Target="../embeddings/oleObject12.bin"/><Relationship Id="rId12"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9.emf"/><Relationship Id="rId11" Type="http://schemas.openxmlformats.org/officeDocument/2006/relationships/oleObject" Target="../embeddings/oleObject16.bin"/><Relationship Id="rId5" Type="http://schemas.openxmlformats.org/officeDocument/2006/relationships/image" Target="../media/image38.emf"/><Relationship Id="rId10" Type="http://schemas.openxmlformats.org/officeDocument/2006/relationships/oleObject" Target="../embeddings/oleObject15.bin"/><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jpeg"/><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1.jpeg"/><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image" Target="../media/image4.jpeg"/><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xml"/><Relationship Id="rId7"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1.jpeg"/><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oleObject" Target="../embeddings/oleObject43.bin"/><Relationship Id="rId3" Type="http://schemas.openxmlformats.org/officeDocument/2006/relationships/notesSlide" Target="../notesSlides/notesSlide3.xml"/><Relationship Id="rId7" Type="http://schemas.openxmlformats.org/officeDocument/2006/relationships/oleObject" Target="../embeddings/oleObject37.bin"/><Relationship Id="rId12" Type="http://schemas.openxmlformats.org/officeDocument/2006/relationships/oleObject" Target="../embeddings/oleObject42.bin"/><Relationship Id="rId2" Type="http://schemas.openxmlformats.org/officeDocument/2006/relationships/slideLayout" Target="../slideLayouts/slideLayout7.xml"/><Relationship Id="rId16" Type="http://schemas.openxmlformats.org/officeDocument/2006/relationships/image" Target="../media/image64.emf"/><Relationship Id="rId1" Type="http://schemas.openxmlformats.org/officeDocument/2006/relationships/vmlDrawing" Target="../drawings/vmlDrawing10.vml"/><Relationship Id="rId6" Type="http://schemas.openxmlformats.org/officeDocument/2006/relationships/oleObject" Target="../embeddings/oleObject36.bin"/><Relationship Id="rId11" Type="http://schemas.openxmlformats.org/officeDocument/2006/relationships/oleObject" Target="../embeddings/oleObject41.bin"/><Relationship Id="rId5" Type="http://schemas.openxmlformats.org/officeDocument/2006/relationships/oleObject" Target="../embeddings/oleObject35.bin"/><Relationship Id="rId15" Type="http://schemas.openxmlformats.org/officeDocument/2006/relationships/image" Target="../media/image63.emf"/><Relationship Id="rId10" Type="http://schemas.openxmlformats.org/officeDocument/2006/relationships/oleObject" Target="../embeddings/oleObject40.bin"/><Relationship Id="rId4" Type="http://schemas.openxmlformats.org/officeDocument/2006/relationships/image" Target="../media/image1.jpeg"/><Relationship Id="rId9" Type="http://schemas.openxmlformats.org/officeDocument/2006/relationships/oleObject" Target="../embeddings/oleObject39.bin"/><Relationship Id="rId14" Type="http://schemas.openxmlformats.org/officeDocument/2006/relationships/oleObject" Target="../embeddings/oleObject4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45.bin"/><Relationship Id="rId5" Type="http://schemas.openxmlformats.org/officeDocument/2006/relationships/image" Target="../media/image65.emf"/><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69.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jpeg"/><Relationship Id="rId7" Type="http://schemas.openxmlformats.org/officeDocument/2006/relationships/image" Target="../media/image79.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78.png"/><Relationship Id="rId5" Type="http://schemas.openxmlformats.org/officeDocument/2006/relationships/image" Target="../media/image4.jpeg"/><Relationship Id="rId4" Type="http://schemas.openxmlformats.org/officeDocument/2006/relationships/image" Target="../media/image77.png"/><Relationship Id="rId9" Type="http://schemas.openxmlformats.org/officeDocument/2006/relationships/oleObject" Target="../embeddings/oleObject49.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62.bin"/></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63.bin"/></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64.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65.bin"/></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70.bin"/><Relationship Id="rId4" Type="http://schemas.openxmlformats.org/officeDocument/2006/relationships/image" Target="../media/image10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oleObject" Target="../embeddings/oleObject71.bin"/></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oleObject" Target="../embeddings/oleObject78.bin"/><Relationship Id="rId3" Type="http://schemas.openxmlformats.org/officeDocument/2006/relationships/image" Target="../media/image1.jpeg"/><Relationship Id="rId7" Type="http://schemas.openxmlformats.org/officeDocument/2006/relationships/oleObject" Target="../embeddings/oleObject73.bin"/><Relationship Id="rId12" Type="http://schemas.openxmlformats.org/officeDocument/2006/relationships/oleObject" Target="../embeddings/oleObject77.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111.png"/><Relationship Id="rId11" Type="http://schemas.openxmlformats.org/officeDocument/2006/relationships/oleObject" Target="../embeddings/oleObject76.bin"/><Relationship Id="rId5" Type="http://schemas.openxmlformats.org/officeDocument/2006/relationships/image" Target="../media/image110.png"/><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4.jpe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1.jpeg"/><Relationship Id="rId7" Type="http://schemas.openxmlformats.org/officeDocument/2006/relationships/oleObject" Target="../embeddings/oleObject82.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81.bin"/><Relationship Id="rId5" Type="http://schemas.openxmlformats.org/officeDocument/2006/relationships/oleObject" Target="../embeddings/oleObject80.bin"/><Relationship Id="rId10" Type="http://schemas.openxmlformats.org/officeDocument/2006/relationships/image" Target="../media/image4.jpeg"/><Relationship Id="rId4" Type="http://schemas.openxmlformats.org/officeDocument/2006/relationships/oleObject" Target="../embeddings/oleObject79.bin"/><Relationship Id="rId9" Type="http://schemas.openxmlformats.org/officeDocument/2006/relationships/oleObject" Target="../embeddings/oleObject84.bin"/></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19.png"/></Relationships>
</file>

<file path=ppt/slides/_rels/slide6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62.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123.wmf"/></Relationships>
</file>

<file path=ppt/slides/_rels/slide63.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4.png"/><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0" name="Прямоугольник 9"/>
          <p:cNvSpPr/>
          <p:nvPr/>
        </p:nvSpPr>
        <p:spPr>
          <a:xfrm>
            <a:off x="0" y="980728"/>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Box 2"/>
          <p:cNvSpPr txBox="1">
            <a:spLocks noChangeArrowheads="1"/>
          </p:cNvSpPr>
          <p:nvPr/>
        </p:nvSpPr>
        <p:spPr bwMode="auto">
          <a:xfrm>
            <a:off x="0" y="530677"/>
            <a:ext cx="10287000" cy="954107"/>
          </a:xfrm>
          <a:prstGeom prst="rect">
            <a:avLst/>
          </a:prstGeom>
          <a:noFill/>
          <a:ln w="9525">
            <a:noFill/>
            <a:miter lim="800000"/>
            <a:headEnd/>
            <a:tailEnd/>
          </a:ln>
          <a:effectLst/>
        </p:spPr>
        <p:txBody>
          <a:bodyPr wrap="square">
            <a:spAutoFit/>
          </a:bodyPr>
          <a:lstStyle/>
          <a:p>
            <a:pPr algn="ctr"/>
            <a:r>
              <a:rPr lang="ru-RU" b="1" spc="-100" dirty="0" smtClean="0">
                <a:solidFill>
                  <a:srgbClr val="0070C0"/>
                </a:solidFill>
                <a:latin typeface="Bookman Old Style" pitchFamily="18" charset="0"/>
              </a:rPr>
              <a:t>Уравнение состояния нейтронной материи </a:t>
            </a:r>
          </a:p>
          <a:p>
            <a:pPr algn="ctr"/>
            <a:r>
              <a:rPr lang="ru-RU" b="1" spc="-100" dirty="0" smtClean="0">
                <a:solidFill>
                  <a:srgbClr val="0070C0"/>
                </a:solidFill>
                <a:latin typeface="Bookman Old Style" pitchFamily="18" charset="0"/>
              </a:rPr>
              <a:t>в модели Составного </a:t>
            </a:r>
            <a:r>
              <a:rPr lang="ru-RU" b="1" spc="-100" dirty="0" err="1" smtClean="0">
                <a:solidFill>
                  <a:srgbClr val="0070C0"/>
                </a:solidFill>
                <a:latin typeface="Bookman Old Style" pitchFamily="18" charset="0"/>
              </a:rPr>
              <a:t>кваркового</a:t>
            </a:r>
            <a:r>
              <a:rPr lang="ru-RU" b="1" spc="-100" dirty="0" smtClean="0">
                <a:solidFill>
                  <a:srgbClr val="0070C0"/>
                </a:solidFill>
                <a:latin typeface="Bookman Old Style" pitchFamily="18" charset="0"/>
              </a:rPr>
              <a:t> мешка</a:t>
            </a:r>
            <a:endParaRPr lang="en-US" b="1" spc="-100" dirty="0">
              <a:solidFill>
                <a:srgbClr val="0070C0"/>
              </a:solidFill>
              <a:latin typeface="Bookman Old Style" pitchFamily="18" charset="0"/>
            </a:endParaRPr>
          </a:p>
        </p:txBody>
      </p:sp>
      <p:sp>
        <p:nvSpPr>
          <p:cNvPr id="12" name="Text Box 5"/>
          <p:cNvSpPr txBox="1">
            <a:spLocks noChangeArrowheads="1"/>
          </p:cNvSpPr>
          <p:nvPr/>
        </p:nvSpPr>
        <p:spPr bwMode="auto">
          <a:xfrm>
            <a:off x="0" y="1743199"/>
            <a:ext cx="10287000" cy="769441"/>
          </a:xfrm>
          <a:prstGeom prst="rect">
            <a:avLst/>
          </a:prstGeom>
          <a:noFill/>
          <a:ln w="9525">
            <a:noFill/>
            <a:miter lim="800000"/>
            <a:headEnd/>
            <a:tailEnd/>
          </a:ln>
          <a:effectLst/>
        </p:spPr>
        <p:txBody>
          <a:bodyPr wrap="square">
            <a:spAutoFit/>
          </a:bodyPr>
          <a:lstStyle/>
          <a:p>
            <a:pPr algn="ctr"/>
            <a:r>
              <a:rPr lang="ru-RU" sz="2400" b="1" dirty="0" smtClean="0">
                <a:solidFill>
                  <a:srgbClr val="0070C0"/>
                </a:solidFill>
                <a:latin typeface="Bookman Old Style" pitchFamily="18" charset="0"/>
                <a:cs typeface="Aharoni" pitchFamily="2" charset="-79"/>
              </a:rPr>
              <a:t>М.И. </a:t>
            </a:r>
            <a:r>
              <a:rPr lang="ru-RU" sz="2400" b="1" dirty="0" err="1" smtClean="0">
                <a:solidFill>
                  <a:srgbClr val="0070C0"/>
                </a:solidFill>
                <a:latin typeface="Bookman Old Style" pitchFamily="18" charset="0"/>
                <a:cs typeface="Aharoni" pitchFamily="2" charset="-79"/>
              </a:rPr>
              <a:t>Криворученко</a:t>
            </a:r>
            <a:r>
              <a:rPr lang="ru-RU" sz="2400" b="1" dirty="0" smtClean="0">
                <a:solidFill>
                  <a:srgbClr val="0070C0"/>
                </a:solidFill>
                <a:latin typeface="Bookman Old Style" pitchFamily="18" charset="0"/>
                <a:cs typeface="Aharoni" pitchFamily="2" charset="-79"/>
              </a:rPr>
              <a:t> </a:t>
            </a:r>
          </a:p>
          <a:p>
            <a:pPr algn="ctr"/>
            <a:r>
              <a:rPr lang="ru-RU" sz="2000" b="1" dirty="0" smtClean="0">
                <a:solidFill>
                  <a:srgbClr val="0070C0"/>
                </a:solidFill>
                <a:latin typeface="Bookman Old Style" pitchFamily="18" charset="0"/>
                <a:cs typeface="Aharoni" pitchFamily="2" charset="-79"/>
              </a:rPr>
              <a:t>ИТЭФ, Москва</a:t>
            </a:r>
            <a:endParaRPr lang="en-US" sz="2000" b="1" dirty="0">
              <a:solidFill>
                <a:srgbClr val="0070C0"/>
              </a:solidFill>
              <a:latin typeface="Bookman Old Style" pitchFamily="18" charset="0"/>
              <a:cs typeface="Aharoni" pitchFamily="2" charset="-79"/>
            </a:endParaRPr>
          </a:p>
        </p:txBody>
      </p:sp>
      <p:sp>
        <p:nvSpPr>
          <p:cNvPr id="13" name="Text Box 7"/>
          <p:cNvSpPr txBox="1">
            <a:spLocks noChangeArrowheads="1"/>
          </p:cNvSpPr>
          <p:nvPr/>
        </p:nvSpPr>
        <p:spPr bwMode="auto">
          <a:xfrm>
            <a:off x="533400" y="5745450"/>
            <a:ext cx="9218612" cy="707886"/>
          </a:xfrm>
          <a:prstGeom prst="rect">
            <a:avLst/>
          </a:prstGeom>
          <a:noFill/>
          <a:ln w="9525">
            <a:noFill/>
            <a:miter lim="800000"/>
            <a:headEnd/>
            <a:tailEnd/>
          </a:ln>
          <a:effectLst/>
        </p:spPr>
        <p:txBody>
          <a:bodyPr wrap="square">
            <a:spAutoFit/>
          </a:bodyPr>
          <a:lstStyle/>
          <a:p>
            <a:pPr algn="ctr"/>
            <a:r>
              <a:rPr lang="ru-RU" sz="2000" b="1" spc="-100" dirty="0" smtClean="0">
                <a:solidFill>
                  <a:srgbClr val="0070C0"/>
                </a:solidFill>
                <a:latin typeface="Bookman Old Style" pitchFamily="18" charset="0"/>
              </a:rPr>
              <a:t>Семинар БЛТФ</a:t>
            </a:r>
            <a:r>
              <a:rPr lang="en-US" sz="2000" b="1" spc="-100" dirty="0" smtClean="0">
                <a:solidFill>
                  <a:srgbClr val="0070C0"/>
                </a:solidFill>
                <a:latin typeface="Bookman Old Style" pitchFamily="18" charset="0"/>
              </a:rPr>
              <a:t>,</a:t>
            </a:r>
            <a:r>
              <a:rPr lang="ru-RU" sz="2000" b="1" spc="-100" dirty="0" smtClean="0">
                <a:solidFill>
                  <a:srgbClr val="0070C0"/>
                </a:solidFill>
                <a:latin typeface="Bookman Old Style" pitchFamily="18" charset="0"/>
              </a:rPr>
              <a:t> ОИЯИ</a:t>
            </a:r>
          </a:p>
          <a:p>
            <a:pPr algn="ctr"/>
            <a:r>
              <a:rPr lang="ru-RU" sz="2000" b="1" spc="-100" dirty="0" smtClean="0">
                <a:solidFill>
                  <a:srgbClr val="0070C0"/>
                </a:solidFill>
                <a:latin typeface="Bookman Old Style" pitchFamily="18" charset="0"/>
              </a:rPr>
              <a:t>Дубна, </a:t>
            </a:r>
            <a:r>
              <a:rPr lang="en-US" sz="2000" b="1" spc="-100" dirty="0" smtClean="0">
                <a:solidFill>
                  <a:srgbClr val="0070C0"/>
                </a:solidFill>
                <a:latin typeface="Bookman Old Style" pitchFamily="18" charset="0"/>
              </a:rPr>
              <a:t>14</a:t>
            </a:r>
            <a:r>
              <a:rPr lang="ru-RU" sz="2000" b="1" spc="-100" dirty="0" smtClean="0">
                <a:solidFill>
                  <a:srgbClr val="0070C0"/>
                </a:solidFill>
                <a:latin typeface="Bookman Old Style" pitchFamily="18" charset="0"/>
              </a:rPr>
              <a:t> июня 2017</a:t>
            </a:r>
          </a:p>
        </p:txBody>
      </p:sp>
      <p:sp>
        <p:nvSpPr>
          <p:cNvPr id="14" name="Text Box 3"/>
          <p:cNvSpPr txBox="1">
            <a:spLocks noChangeArrowheads="1"/>
          </p:cNvSpPr>
          <p:nvPr/>
        </p:nvSpPr>
        <p:spPr bwMode="auto">
          <a:xfrm>
            <a:off x="5719564" y="2793702"/>
            <a:ext cx="4464496" cy="830997"/>
          </a:xfrm>
          <a:prstGeom prst="rect">
            <a:avLst/>
          </a:prstGeom>
          <a:noFill/>
          <a:ln w="9525">
            <a:noFill/>
            <a:miter lim="800000"/>
            <a:headEnd/>
            <a:tailEnd/>
          </a:ln>
          <a:effectLst/>
        </p:spPr>
        <p:txBody>
          <a:bodyPr wrap="square">
            <a:spAutoFit/>
          </a:bodyPr>
          <a:lstStyle/>
          <a:p>
            <a:r>
              <a:rPr lang="en-US" sz="1600" b="1" spc="-100" dirty="0" smtClean="0">
                <a:solidFill>
                  <a:srgbClr val="00B050"/>
                </a:solidFill>
                <a:latin typeface="Andalus"/>
              </a:rPr>
              <a:t>M.I.K., Phys. Rev. C, </a:t>
            </a:r>
            <a:r>
              <a:rPr lang="ru-RU" sz="1600" b="1" dirty="0" smtClean="0">
                <a:solidFill>
                  <a:srgbClr val="00B050"/>
                </a:solidFill>
                <a:latin typeface="Andalus"/>
              </a:rPr>
              <a:t>82, 018201 (2010)</a:t>
            </a:r>
            <a:endParaRPr lang="en-US" sz="1600" b="1" dirty="0" smtClean="0">
              <a:solidFill>
                <a:srgbClr val="00B050"/>
              </a:solidFill>
              <a:latin typeface="Andalus"/>
            </a:endParaRPr>
          </a:p>
          <a:p>
            <a:r>
              <a:rPr lang="en-US" sz="1600" b="1" spc="-100" dirty="0" smtClean="0">
                <a:solidFill>
                  <a:srgbClr val="00B050"/>
                </a:solidFill>
                <a:latin typeface="Andalus"/>
              </a:rPr>
              <a:t>M.I.K., Phys. Rev. C, </a:t>
            </a:r>
            <a:r>
              <a:rPr lang="en-US" sz="1600" b="1" dirty="0" smtClean="0">
                <a:solidFill>
                  <a:srgbClr val="00B050"/>
                </a:solidFill>
                <a:latin typeface="Andalus"/>
              </a:rPr>
              <a:t>84, 015206 (2011)</a:t>
            </a:r>
          </a:p>
          <a:p>
            <a:r>
              <a:rPr lang="ru-RU" sz="1600" b="1" dirty="0" smtClean="0">
                <a:solidFill>
                  <a:srgbClr val="00B050"/>
                </a:solidFill>
                <a:latin typeface="Andalus"/>
              </a:rPr>
              <a:t>М</a:t>
            </a:r>
            <a:r>
              <a:rPr lang="en-US" sz="1600" b="1" dirty="0" smtClean="0">
                <a:solidFill>
                  <a:srgbClr val="00B050"/>
                </a:solidFill>
                <a:latin typeface="Andalus"/>
              </a:rPr>
              <a:t>.</a:t>
            </a:r>
            <a:r>
              <a:rPr lang="ru-RU" sz="1600" b="1" dirty="0" smtClean="0">
                <a:solidFill>
                  <a:srgbClr val="00B050"/>
                </a:solidFill>
                <a:latin typeface="Andalus"/>
              </a:rPr>
              <a:t>И</a:t>
            </a:r>
            <a:r>
              <a:rPr lang="en-US" sz="1600" b="1" dirty="0" smtClean="0">
                <a:solidFill>
                  <a:srgbClr val="00B050"/>
                </a:solidFill>
                <a:latin typeface="Andalus"/>
              </a:rPr>
              <a:t>.</a:t>
            </a:r>
            <a:r>
              <a:rPr lang="ru-RU" sz="1600" b="1" dirty="0" smtClean="0">
                <a:solidFill>
                  <a:srgbClr val="00B050"/>
                </a:solidFill>
                <a:latin typeface="Andalus"/>
              </a:rPr>
              <a:t>К</a:t>
            </a:r>
            <a:r>
              <a:rPr lang="en-US" sz="1600" b="1" dirty="0" smtClean="0">
                <a:solidFill>
                  <a:srgbClr val="00B050"/>
                </a:solidFill>
                <a:latin typeface="Andalus"/>
              </a:rPr>
              <a:t>.</a:t>
            </a:r>
            <a:r>
              <a:rPr lang="ru-RU" sz="1600" b="1" dirty="0" smtClean="0">
                <a:solidFill>
                  <a:srgbClr val="00B050"/>
                </a:solidFill>
                <a:latin typeface="Andalus"/>
              </a:rPr>
              <a:t>, Письма в ЭЧАЯ (2017), в печати</a:t>
            </a:r>
            <a:r>
              <a:rPr lang="en-US" sz="1600" b="1" i="1" spc="-100" dirty="0" smtClean="0">
                <a:solidFill>
                  <a:srgbClr val="00B050"/>
                </a:solidFill>
                <a:latin typeface="Andalus"/>
              </a:rPr>
              <a:t>.</a:t>
            </a:r>
            <a:endParaRPr lang="en-US" sz="1600" b="1" dirty="0" smtClean="0">
              <a:solidFill>
                <a:srgbClr val="00B050"/>
              </a:solidFill>
              <a:latin typeface="Andalus"/>
            </a:endParaRPr>
          </a:p>
        </p:txBody>
      </p:sp>
      <p:sp>
        <p:nvSpPr>
          <p:cNvPr id="15" name="Прямоугольник 14"/>
          <p:cNvSpPr/>
          <p:nvPr/>
        </p:nvSpPr>
        <p:spPr>
          <a:xfrm>
            <a:off x="806671" y="3891824"/>
            <a:ext cx="8540012" cy="1337376"/>
          </a:xfrm>
          <a:prstGeom prst="rect">
            <a:avLst/>
          </a:prstGeom>
        </p:spPr>
        <p:txBody>
          <a:bodyPr wrap="none" lIns="105242" tIns="52621" rIns="105242" bIns="52621">
            <a:spAutoFit/>
          </a:bodyPr>
          <a:lstStyle/>
          <a:p>
            <a:pPr marL="526208" indent="-526208">
              <a:buFont typeface="Wingdings" pitchFamily="2" charset="2"/>
              <a:buChar char="§"/>
            </a:pPr>
            <a:r>
              <a:rPr lang="ru-RU" sz="2000" b="1" dirty="0" err="1" smtClean="0">
                <a:solidFill>
                  <a:srgbClr val="C00000"/>
                </a:solidFill>
                <a:latin typeface="Berlin Sans FB Demi" pitchFamily="34" charset="0"/>
              </a:rPr>
              <a:t>Аналитичность</a:t>
            </a:r>
            <a:r>
              <a:rPr lang="ru-RU" sz="2000" b="1" dirty="0" smtClean="0">
                <a:solidFill>
                  <a:srgbClr val="C00000"/>
                </a:solidFill>
                <a:latin typeface="Berlin Sans FB Demi" pitchFamily="34" charset="0"/>
              </a:rPr>
              <a:t> и </a:t>
            </a:r>
            <a:r>
              <a:rPr lang="ru-RU" sz="2000" b="1" dirty="0" err="1" smtClean="0">
                <a:solidFill>
                  <a:srgbClr val="C00000"/>
                </a:solidFill>
                <a:latin typeface="Berlin Sans FB Demi" pitchFamily="34" charset="0"/>
              </a:rPr>
              <a:t>унитарность</a:t>
            </a:r>
            <a:r>
              <a:rPr lang="ru-RU" sz="2000" b="1" dirty="0" smtClean="0">
                <a:solidFill>
                  <a:srgbClr val="C00000"/>
                </a:solidFill>
                <a:latin typeface="Berlin Sans FB Demi" pitchFamily="34" charset="0"/>
              </a:rPr>
              <a:t> в модели СКМ</a:t>
            </a:r>
            <a:endParaRPr lang="de-DE" sz="2000" b="1" dirty="0" smtClean="0">
              <a:solidFill>
                <a:srgbClr val="C00000"/>
              </a:solidFill>
              <a:latin typeface="Berlin Sans FB Demi" pitchFamily="34" charset="0"/>
            </a:endParaRPr>
          </a:p>
          <a:p>
            <a:pPr marL="526208" indent="-526208">
              <a:buFont typeface="Wingdings" pitchFamily="2" charset="2"/>
              <a:buChar char="§"/>
            </a:pPr>
            <a:r>
              <a:rPr lang="ru-RU" sz="2000" b="1" dirty="0" smtClean="0">
                <a:solidFill>
                  <a:srgbClr val="C00000"/>
                </a:solidFill>
                <a:latin typeface="Berlin Sans FB Demi" pitchFamily="34" charset="0"/>
              </a:rPr>
              <a:t>КДД полюса, ассоциированные с примитивами </a:t>
            </a:r>
            <a:r>
              <a:rPr lang="ru-RU" sz="2000" b="1" dirty="0" err="1" smtClean="0">
                <a:solidFill>
                  <a:srgbClr val="C00000"/>
                </a:solidFill>
                <a:latin typeface="Berlin Sans FB Demi" pitchFamily="34" charset="0"/>
              </a:rPr>
              <a:t>Джаффе-Лоу</a:t>
            </a:r>
            <a:endParaRPr lang="de-DE" sz="2000" b="1" dirty="0" smtClean="0">
              <a:solidFill>
                <a:srgbClr val="C00000"/>
              </a:solidFill>
              <a:latin typeface="Berlin Sans FB Demi" pitchFamily="34" charset="0"/>
            </a:endParaRPr>
          </a:p>
          <a:p>
            <a:pPr marL="526208" indent="-526208">
              <a:buFont typeface="Wingdings" pitchFamily="2" charset="2"/>
              <a:buChar char="§"/>
            </a:pPr>
            <a:r>
              <a:rPr lang="ru-RU" sz="2000" b="1" dirty="0" smtClean="0">
                <a:solidFill>
                  <a:srgbClr val="C00000"/>
                </a:solidFill>
                <a:latin typeface="Berlin Sans FB Demi" pitchFamily="34" charset="0"/>
              </a:rPr>
              <a:t>Конверсия «примитив-резонанс»</a:t>
            </a:r>
            <a:r>
              <a:rPr lang="de-DE" sz="2000" b="1" dirty="0" smtClean="0">
                <a:solidFill>
                  <a:srgbClr val="C00000"/>
                </a:solidFill>
                <a:latin typeface="Berlin Sans FB Demi" pitchFamily="34" charset="0"/>
              </a:rPr>
              <a:t> </a:t>
            </a:r>
            <a:r>
              <a:rPr lang="ru-RU" sz="2000" b="1" dirty="0" smtClean="0">
                <a:solidFill>
                  <a:srgbClr val="C00000"/>
                </a:solidFill>
                <a:latin typeface="Berlin Sans FB Demi" pitchFamily="34" charset="0"/>
              </a:rPr>
              <a:t>и</a:t>
            </a:r>
            <a:r>
              <a:rPr lang="de-DE" sz="2000" b="1" dirty="0" smtClean="0">
                <a:solidFill>
                  <a:srgbClr val="C00000"/>
                </a:solidFill>
                <a:latin typeface="Berlin Sans FB Demi" pitchFamily="34" charset="0"/>
              </a:rPr>
              <a:t> </a:t>
            </a:r>
            <a:r>
              <a:rPr lang="ru-RU" sz="2000" b="1" dirty="0" smtClean="0">
                <a:solidFill>
                  <a:srgbClr val="C00000"/>
                </a:solidFill>
                <a:latin typeface="Berlin Sans FB Demi" pitchFamily="34" charset="0"/>
              </a:rPr>
              <a:t>узкие </a:t>
            </a:r>
            <a:r>
              <a:rPr lang="ru-RU" sz="2000" b="1" dirty="0" err="1" smtClean="0">
                <a:solidFill>
                  <a:srgbClr val="C00000"/>
                </a:solidFill>
                <a:latin typeface="Berlin Sans FB Demi" pitchFamily="34" charset="0"/>
              </a:rPr>
              <a:t>дибарионы</a:t>
            </a:r>
            <a:endParaRPr lang="de-DE" sz="2000" b="1" dirty="0" smtClean="0">
              <a:solidFill>
                <a:srgbClr val="C00000"/>
              </a:solidFill>
              <a:latin typeface="Berlin Sans FB Demi" pitchFamily="34" charset="0"/>
            </a:endParaRPr>
          </a:p>
          <a:p>
            <a:pPr marL="526208" indent="-526208">
              <a:buFont typeface="Wingdings" pitchFamily="2" charset="2"/>
              <a:buChar char="§"/>
            </a:pPr>
            <a:r>
              <a:rPr lang="ru-RU" sz="2000" b="1" dirty="0" smtClean="0">
                <a:solidFill>
                  <a:srgbClr val="C00000"/>
                </a:solidFill>
                <a:latin typeface="Berlin Sans FB Demi" pitchFamily="34" charset="0"/>
              </a:rPr>
              <a:t>Сверхпроводимость</a:t>
            </a:r>
            <a:r>
              <a:rPr lang="de-DE" sz="2000" b="1" dirty="0" smtClean="0">
                <a:solidFill>
                  <a:srgbClr val="C00000"/>
                </a:solidFill>
                <a:latin typeface="Berlin Sans FB Demi" pitchFamily="34" charset="0"/>
              </a:rPr>
              <a:t>, </a:t>
            </a:r>
            <a:r>
              <a:rPr lang="de-DE" sz="2000" b="1" dirty="0" err="1" smtClean="0">
                <a:solidFill>
                  <a:srgbClr val="C00000"/>
                </a:solidFill>
                <a:latin typeface="Berlin Sans FB Demi" pitchFamily="34" charset="0"/>
              </a:rPr>
              <a:t>EoS</a:t>
            </a:r>
            <a:r>
              <a:rPr lang="de-DE" sz="2000" b="1" dirty="0" smtClean="0">
                <a:solidFill>
                  <a:srgbClr val="C00000"/>
                </a:solidFill>
                <a:latin typeface="Berlin Sans FB Demi" pitchFamily="34" charset="0"/>
              </a:rPr>
              <a:t> </a:t>
            </a:r>
            <a:r>
              <a:rPr lang="ru-RU" sz="2000" b="1" dirty="0" smtClean="0">
                <a:solidFill>
                  <a:srgbClr val="C00000"/>
                </a:solidFill>
                <a:latin typeface="Berlin Sans FB Demi" pitchFamily="34" charset="0"/>
              </a:rPr>
              <a:t>нейтронной материи</a:t>
            </a:r>
            <a:r>
              <a:rPr lang="de-DE" sz="2000" b="1" dirty="0" smtClean="0">
                <a:solidFill>
                  <a:srgbClr val="C00000"/>
                </a:solidFill>
                <a:latin typeface="Berlin Sans FB Dem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grpSp>
        <p:nvGrpSpPr>
          <p:cNvPr id="3" name="Группа 2"/>
          <p:cNvGrpSpPr/>
          <p:nvPr/>
        </p:nvGrpSpPr>
        <p:grpSpPr>
          <a:xfrm>
            <a:off x="679004" y="4137629"/>
            <a:ext cx="8496944" cy="1523619"/>
            <a:chOff x="679004" y="2841485"/>
            <a:chExt cx="8496944" cy="1523619"/>
          </a:xfrm>
        </p:grpSpPr>
        <p:sp>
          <p:nvSpPr>
            <p:cNvPr id="4" name="TextBox 3"/>
            <p:cNvSpPr txBox="1"/>
            <p:nvPr/>
          </p:nvSpPr>
          <p:spPr>
            <a:xfrm>
              <a:off x="679004" y="2996952"/>
              <a:ext cx="4857355" cy="954107"/>
            </a:xfrm>
            <a:prstGeom prst="rect">
              <a:avLst/>
            </a:prstGeom>
            <a:noFill/>
          </p:spPr>
          <p:txBody>
            <a:bodyPr wrap="none" rtlCol="0">
              <a:spAutoFit/>
            </a:bodyPr>
            <a:lstStyle/>
            <a:p>
              <a:r>
                <a:rPr lang="en-US" b="1" cap="all" dirty="0" smtClean="0">
                  <a:solidFill>
                    <a:srgbClr val="C00000"/>
                  </a:solidFill>
                </a:rPr>
                <a:t>No free space </a:t>
              </a:r>
              <a:r>
                <a:rPr lang="en-US" b="1" dirty="0" smtClean="0">
                  <a:solidFill>
                    <a:srgbClr val="C00000"/>
                  </a:solidFill>
                </a:rPr>
                <a:t>in nuclei </a:t>
              </a:r>
            </a:p>
            <a:p>
              <a:r>
                <a:rPr lang="en-US" b="1" dirty="0" smtClean="0">
                  <a:solidFill>
                    <a:srgbClr val="C00000"/>
                  </a:solidFill>
                </a:rPr>
                <a:t>for </a:t>
              </a:r>
              <a:r>
                <a:rPr lang="en-US" b="1" i="1" dirty="0" smtClean="0">
                  <a:solidFill>
                    <a:srgbClr val="C00000"/>
                  </a:solidFill>
                </a:rPr>
                <a:t>t</a:t>
              </a:r>
              <a:r>
                <a:rPr lang="en-US" b="1" dirty="0" smtClean="0">
                  <a:solidFill>
                    <a:srgbClr val="C00000"/>
                  </a:solidFill>
                </a:rPr>
                <a:t>-channel meson exchange:</a:t>
              </a:r>
            </a:p>
          </p:txBody>
        </p:sp>
        <p:pic>
          <p:nvPicPr>
            <p:cNvPr id="5" name="Picture 2"/>
            <p:cNvPicPr>
              <a:picLocks noChangeAspect="1" noChangeArrowheads="1"/>
            </p:cNvPicPr>
            <p:nvPr/>
          </p:nvPicPr>
          <p:blipFill>
            <a:blip r:embed="rId3" cstate="print"/>
            <a:srcRect/>
            <a:stretch>
              <a:fillRect/>
            </a:stretch>
          </p:blipFill>
          <p:spPr bwMode="auto">
            <a:xfrm>
              <a:off x="5922017" y="2841485"/>
              <a:ext cx="3253931" cy="1523619"/>
            </a:xfrm>
            <a:prstGeom prst="rect">
              <a:avLst/>
            </a:prstGeom>
            <a:noFill/>
            <a:ln w="9525">
              <a:noFill/>
              <a:miter lim="800000"/>
              <a:headEnd/>
              <a:tailEnd/>
            </a:ln>
          </p:spPr>
        </p:pic>
      </p:grpSp>
      <p:sp>
        <p:nvSpPr>
          <p:cNvPr id="6" name="TextBox 5"/>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latin typeface="Adobe Caslon Pro Bold" pitchFamily="18" charset="0"/>
              </a:rPr>
              <a:t>Inadequacy </a:t>
            </a:r>
            <a:r>
              <a:rPr lang="en-US" dirty="0">
                <a:latin typeface="Adobe Caslon Pro Bold" pitchFamily="18" charset="0"/>
              </a:rPr>
              <a:t>of OBE models of nuclear matter at high densities</a:t>
            </a:r>
            <a:endParaRPr lang="en-US" dirty="0">
              <a:solidFill>
                <a:schemeClr val="bg1">
                  <a:lumMod val="75000"/>
                </a:schemeClr>
              </a:solidFill>
              <a:latin typeface="Adobe Caslon Pro Bold" pitchFamily="18" charset="0"/>
            </a:endParaRPr>
          </a:p>
          <a:p>
            <a:pPr marL="514350" indent="-514350">
              <a:buFontTx/>
              <a:buAutoNum type="arabicPeriod"/>
              <a:defRPr/>
            </a:pPr>
            <a:r>
              <a:rPr lang="en-US" dirty="0">
                <a:solidFill>
                  <a:schemeClr val="bg1">
                    <a:lumMod val="75000"/>
                  </a:schemeClr>
                </a:solidFill>
                <a:latin typeface="Adobe Caslon Pro Bold" pitchFamily="18" charset="0"/>
              </a:rPr>
              <a:t>Poor knowledge of the interaction forces between hyperons</a:t>
            </a:r>
          </a:p>
          <a:p>
            <a:pPr marL="514350" indent="-514350">
              <a:buFontTx/>
              <a:buAutoNum type="arabicPeriod"/>
              <a:defRPr/>
            </a:pPr>
            <a:r>
              <a:rPr lang="en-US" dirty="0">
                <a:solidFill>
                  <a:schemeClr val="bg1">
                    <a:lumMod val="75000"/>
                  </a:schemeClr>
                </a:solidFill>
                <a:latin typeface="Adobe Caslon Pro Bold" pitchFamily="18" charset="0"/>
              </a:rPr>
              <a:t>Missing contribution of new exotic particles - WILBs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Box 2"/>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solidFill>
                  <a:schemeClr val="bg1">
                    <a:lumMod val="75000"/>
                  </a:schemeClr>
                </a:solidFill>
                <a:latin typeface="Adobe Caslon Pro Bold" pitchFamily="18" charset="0"/>
              </a:rPr>
              <a:t>Inadequacy </a:t>
            </a:r>
            <a:r>
              <a:rPr lang="en-US" dirty="0">
                <a:solidFill>
                  <a:schemeClr val="bg1">
                    <a:lumMod val="75000"/>
                  </a:schemeClr>
                </a:solidFill>
                <a:latin typeface="Adobe Caslon Pro Bold" pitchFamily="18" charset="0"/>
              </a:rPr>
              <a:t>of OBE models of nuclear matter at high densities</a:t>
            </a:r>
          </a:p>
          <a:p>
            <a:pPr marL="514350" indent="-514350">
              <a:buFontTx/>
              <a:buAutoNum type="arabicPeriod"/>
              <a:defRPr/>
            </a:pPr>
            <a:r>
              <a:rPr lang="en-US" dirty="0">
                <a:latin typeface="Adobe Caslon Pro Bold" pitchFamily="18" charset="0"/>
              </a:rPr>
              <a:t>Poor knowledge of the interaction forces between hyperons</a:t>
            </a:r>
          </a:p>
          <a:p>
            <a:pPr marL="514350" indent="-514350">
              <a:buFontTx/>
              <a:buAutoNum type="arabicPeriod"/>
              <a:defRPr/>
            </a:pPr>
            <a:r>
              <a:rPr lang="en-US" dirty="0">
                <a:solidFill>
                  <a:schemeClr val="bg1">
                    <a:lumMod val="75000"/>
                  </a:schemeClr>
                </a:solidFill>
                <a:latin typeface="Adobe Caslon Pro Bold" pitchFamily="18" charset="0"/>
              </a:rPr>
              <a:t>Missing contribution of new exotic particles - WILBs</a:t>
            </a:r>
          </a:p>
        </p:txBody>
      </p:sp>
      <p:grpSp>
        <p:nvGrpSpPr>
          <p:cNvPr id="4" name="Группа 3"/>
          <p:cNvGrpSpPr/>
          <p:nvPr/>
        </p:nvGrpSpPr>
        <p:grpSpPr>
          <a:xfrm>
            <a:off x="534988" y="2924944"/>
            <a:ext cx="9361487" cy="3784773"/>
            <a:chOff x="534988" y="943121"/>
            <a:chExt cx="9361487" cy="5749778"/>
          </a:xfrm>
        </p:grpSpPr>
        <p:sp>
          <p:nvSpPr>
            <p:cNvPr id="5" name="Прямоугольник 4"/>
            <p:cNvSpPr>
              <a:spLocks noChangeArrowheads="1"/>
            </p:cNvSpPr>
            <p:nvPr/>
          </p:nvSpPr>
          <p:spPr bwMode="auto">
            <a:xfrm>
              <a:off x="534988" y="943121"/>
              <a:ext cx="9361487" cy="1449467"/>
            </a:xfrm>
            <a:prstGeom prst="rect">
              <a:avLst/>
            </a:prstGeom>
            <a:noFill/>
            <a:ln w="9525">
              <a:noFill/>
              <a:miter lim="800000"/>
              <a:headEnd/>
              <a:tailEnd/>
            </a:ln>
          </p:spPr>
          <p:txBody>
            <a:bodyPr wrap="square">
              <a:spAutoFit/>
            </a:bodyPr>
            <a:lstStyle/>
            <a:p>
              <a:pPr algn="ctr"/>
              <a:r>
                <a:rPr lang="en-US" i="1" dirty="0">
                  <a:solidFill>
                    <a:srgbClr val="C00000"/>
                  </a:solidFill>
                  <a:latin typeface="Symbol" pitchFamily="18" charset="2"/>
                </a:rPr>
                <a:t>f</a:t>
              </a:r>
              <a:r>
                <a:rPr lang="en-US" dirty="0">
                  <a:solidFill>
                    <a:srgbClr val="C00000"/>
                  </a:solidFill>
                  <a:latin typeface="AR CENA" pitchFamily="2" charset="0"/>
                </a:rPr>
                <a:t>(1020)</a:t>
              </a:r>
              <a:r>
                <a:rPr lang="en-US" dirty="0">
                  <a:latin typeface="AR CENA" pitchFamily="2" charset="0"/>
                </a:rPr>
                <a:t>-meson subjected to </a:t>
              </a:r>
              <a:r>
                <a:rPr lang="en-US" b="1" dirty="0">
                  <a:solidFill>
                    <a:srgbClr val="00B050"/>
                  </a:solidFill>
                  <a:latin typeface="AR CENA" pitchFamily="2" charset="0"/>
                </a:rPr>
                <a:t>the OZI rule </a:t>
              </a:r>
            </a:p>
            <a:p>
              <a:pPr algn="ctr"/>
              <a:r>
                <a:rPr lang="en-US" dirty="0">
                  <a:latin typeface="AR CENA" pitchFamily="2" charset="0"/>
                </a:rPr>
                <a:t>is appropriate to make </a:t>
              </a:r>
              <a:r>
                <a:rPr lang="en-US" dirty="0" smtClean="0">
                  <a:latin typeface="AR CENA" pitchFamily="2" charset="0"/>
                </a:rPr>
                <a:t>a stiff </a:t>
              </a:r>
              <a:r>
                <a:rPr lang="en-US" dirty="0" err="1" smtClean="0">
                  <a:latin typeface="AR CENA" pitchFamily="2" charset="0"/>
                </a:rPr>
                <a:t>EoS</a:t>
              </a:r>
              <a:endParaRPr lang="en-US" dirty="0">
                <a:latin typeface="AR CENA" pitchFamily="2" charset="0"/>
              </a:endParaRPr>
            </a:p>
          </p:txBody>
        </p:sp>
        <p:pic>
          <p:nvPicPr>
            <p:cNvPr id="6" name="Picture 3"/>
            <p:cNvPicPr>
              <a:picLocks noChangeAspect="1" noChangeArrowheads="1"/>
            </p:cNvPicPr>
            <p:nvPr/>
          </p:nvPicPr>
          <p:blipFill>
            <a:blip r:embed="rId3" cstate="print"/>
            <a:srcRect/>
            <a:stretch>
              <a:fillRect/>
            </a:stretch>
          </p:blipFill>
          <p:spPr bwMode="auto">
            <a:xfrm>
              <a:off x="679450" y="2420937"/>
              <a:ext cx="1511722" cy="4271962"/>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562600" y="2420937"/>
              <a:ext cx="1525116" cy="4271962"/>
            </a:xfrm>
            <a:prstGeom prst="rect">
              <a:avLst/>
            </a:prstGeom>
            <a:noFill/>
            <a:ln w="9525">
              <a:noFill/>
              <a:miter lim="800000"/>
              <a:headEnd/>
              <a:tailEnd/>
            </a:ln>
          </p:spPr>
        </p:pic>
        <p:sp>
          <p:nvSpPr>
            <p:cNvPr id="8" name="Прямоугольник 7"/>
            <p:cNvSpPr>
              <a:spLocks noChangeArrowheads="1"/>
            </p:cNvSpPr>
            <p:nvPr/>
          </p:nvSpPr>
          <p:spPr bwMode="auto">
            <a:xfrm>
              <a:off x="1687116" y="4006142"/>
              <a:ext cx="3363421" cy="888383"/>
            </a:xfrm>
            <a:prstGeom prst="rect">
              <a:avLst/>
            </a:prstGeom>
            <a:noFill/>
            <a:ln w="9525">
              <a:noFill/>
              <a:miter lim="800000"/>
              <a:headEnd/>
              <a:tailEnd/>
            </a:ln>
          </p:spPr>
          <p:txBody>
            <a:bodyPr wrap="none">
              <a:spAutoFit/>
            </a:bodyPr>
            <a:lstStyle/>
            <a:p>
              <a:r>
                <a:rPr lang="en-US" sz="3200" i="1" dirty="0" err="1" smtClean="0">
                  <a:solidFill>
                    <a:srgbClr val="C00000"/>
                  </a:solidFill>
                  <a:latin typeface="AR CENA" pitchFamily="2" charset="0"/>
                </a:rPr>
                <a:t>NN</a:t>
              </a:r>
              <a:r>
                <a:rPr lang="en-US" sz="3200" i="1" dirty="0" err="1" smtClean="0">
                  <a:solidFill>
                    <a:srgbClr val="C00000"/>
                  </a:solidFill>
                  <a:latin typeface="Symbol" pitchFamily="18" charset="2"/>
                </a:rPr>
                <a:t>f</a:t>
              </a:r>
              <a:r>
                <a:rPr lang="en-US" sz="3200" dirty="0" smtClean="0">
                  <a:latin typeface="AR CENA" pitchFamily="2" charset="0"/>
                </a:rPr>
                <a:t> coupling </a:t>
              </a:r>
              <a:r>
                <a:rPr lang="en-US" sz="3200" dirty="0">
                  <a:latin typeface="AR CENA" pitchFamily="2" charset="0"/>
                </a:rPr>
                <a:t>is small </a:t>
              </a:r>
              <a:endParaRPr lang="ru-RU" sz="3200" dirty="0"/>
            </a:p>
          </p:txBody>
        </p:sp>
        <p:sp>
          <p:nvSpPr>
            <p:cNvPr id="9" name="Прямоугольник 8"/>
            <p:cNvSpPr>
              <a:spLocks noChangeArrowheads="1"/>
            </p:cNvSpPr>
            <p:nvPr/>
          </p:nvSpPr>
          <p:spPr bwMode="auto">
            <a:xfrm>
              <a:off x="6511652" y="3992909"/>
              <a:ext cx="3236784" cy="888383"/>
            </a:xfrm>
            <a:prstGeom prst="rect">
              <a:avLst/>
            </a:prstGeom>
            <a:noFill/>
            <a:ln w="9525">
              <a:noFill/>
              <a:miter lim="800000"/>
              <a:headEnd/>
              <a:tailEnd/>
            </a:ln>
          </p:spPr>
          <p:txBody>
            <a:bodyPr wrap="none">
              <a:spAutoFit/>
            </a:bodyPr>
            <a:lstStyle/>
            <a:p>
              <a:r>
                <a:rPr lang="en-US" sz="3200" i="1" dirty="0" err="1" smtClean="0">
                  <a:solidFill>
                    <a:srgbClr val="C00000"/>
                  </a:solidFill>
                  <a:latin typeface="AR CENA" pitchFamily="2" charset="0"/>
                </a:rPr>
                <a:t>HH</a:t>
              </a:r>
              <a:r>
                <a:rPr lang="en-US" sz="3200" i="1" dirty="0" err="1" smtClean="0">
                  <a:solidFill>
                    <a:srgbClr val="C00000"/>
                  </a:solidFill>
                  <a:latin typeface="Symbol" pitchFamily="18" charset="2"/>
                </a:rPr>
                <a:t>f</a:t>
              </a:r>
              <a:r>
                <a:rPr lang="en-US" sz="3200" dirty="0" smtClean="0">
                  <a:latin typeface="AR CENA" pitchFamily="2" charset="0"/>
                </a:rPr>
                <a:t> coupling </a:t>
              </a:r>
              <a:r>
                <a:rPr lang="en-US" sz="3200" dirty="0">
                  <a:latin typeface="AR CENA" pitchFamily="2" charset="0"/>
                </a:rPr>
                <a:t>is large</a:t>
              </a:r>
              <a:endParaRPr lang="ru-RU" sz="3200" dirty="0"/>
            </a:p>
          </p:txBody>
        </p:sp>
        <p:sp>
          <p:nvSpPr>
            <p:cNvPr id="10" name="Стрелка вниз 9"/>
            <p:cNvSpPr/>
            <p:nvPr/>
          </p:nvSpPr>
          <p:spPr>
            <a:xfrm>
              <a:off x="8023820" y="5318866"/>
              <a:ext cx="360362" cy="2889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a:spLocks noChangeArrowheads="1"/>
            </p:cNvSpPr>
            <p:nvPr/>
          </p:nvSpPr>
          <p:spPr bwMode="auto">
            <a:xfrm>
              <a:off x="7087716" y="5717620"/>
              <a:ext cx="2316162" cy="585788"/>
            </a:xfrm>
            <a:prstGeom prst="rect">
              <a:avLst/>
            </a:prstGeom>
            <a:noFill/>
            <a:ln w="9525">
              <a:noFill/>
              <a:miter lim="800000"/>
              <a:headEnd/>
              <a:tailEnd/>
            </a:ln>
          </p:spPr>
          <p:txBody>
            <a:bodyPr wrap="none">
              <a:spAutoFit/>
            </a:bodyPr>
            <a:lstStyle/>
            <a:p>
              <a:r>
                <a:rPr lang="en-US" sz="3200" dirty="0">
                  <a:solidFill>
                    <a:srgbClr val="C00000"/>
                  </a:solidFill>
                  <a:latin typeface="AR CENA" pitchFamily="2" charset="0"/>
                </a:rPr>
                <a:t>more repulsion</a:t>
              </a:r>
              <a:endParaRPr lang="ru-RU" sz="32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Box 2"/>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solidFill>
                  <a:schemeClr val="bg1">
                    <a:lumMod val="75000"/>
                  </a:schemeClr>
                </a:solidFill>
                <a:latin typeface="Adobe Caslon Pro Bold" pitchFamily="18" charset="0"/>
              </a:rPr>
              <a:t>Inadequacy </a:t>
            </a:r>
            <a:r>
              <a:rPr lang="en-US" dirty="0">
                <a:solidFill>
                  <a:schemeClr val="bg1">
                    <a:lumMod val="75000"/>
                  </a:schemeClr>
                </a:solidFill>
                <a:latin typeface="Adobe Caslon Pro Bold" pitchFamily="18" charset="0"/>
              </a:rPr>
              <a:t>of OBE models of nuclear matter at high densities</a:t>
            </a:r>
          </a:p>
          <a:p>
            <a:pPr marL="514350" indent="-514350">
              <a:buFontTx/>
              <a:buAutoNum type="arabicPeriod"/>
              <a:defRPr/>
            </a:pPr>
            <a:r>
              <a:rPr lang="en-US" dirty="0">
                <a:latin typeface="Adobe Caslon Pro Bold" pitchFamily="18" charset="0"/>
              </a:rPr>
              <a:t>Poor knowledge of the interaction forces between hyperons</a:t>
            </a:r>
          </a:p>
          <a:p>
            <a:pPr marL="514350" indent="-514350">
              <a:buFontTx/>
              <a:buAutoNum type="arabicPeriod"/>
              <a:defRPr/>
            </a:pPr>
            <a:r>
              <a:rPr lang="en-US" dirty="0">
                <a:solidFill>
                  <a:schemeClr val="bg1">
                    <a:lumMod val="75000"/>
                  </a:schemeClr>
                </a:solidFill>
                <a:latin typeface="Adobe Caslon Pro Bold" pitchFamily="18" charset="0"/>
              </a:rPr>
              <a:t>Missing contribution of new exotic particles - WILBs</a:t>
            </a:r>
          </a:p>
        </p:txBody>
      </p:sp>
      <p:sp>
        <p:nvSpPr>
          <p:cNvPr id="12" name="Прямоугольник 4"/>
          <p:cNvSpPr>
            <a:spLocks noChangeArrowheads="1"/>
          </p:cNvSpPr>
          <p:nvPr/>
        </p:nvSpPr>
        <p:spPr bwMode="auto">
          <a:xfrm>
            <a:off x="606549" y="3293690"/>
            <a:ext cx="9361487" cy="2616101"/>
          </a:xfrm>
          <a:prstGeom prst="rect">
            <a:avLst/>
          </a:prstGeom>
          <a:noFill/>
          <a:ln w="9525">
            <a:noFill/>
            <a:miter lim="800000"/>
            <a:headEnd/>
            <a:tailEnd/>
          </a:ln>
        </p:spPr>
        <p:txBody>
          <a:bodyPr>
            <a:spAutoFit/>
          </a:bodyPr>
          <a:lstStyle/>
          <a:p>
            <a:r>
              <a:rPr lang="en-US" sz="3200" dirty="0" smtClean="0">
                <a:solidFill>
                  <a:srgbClr val="0070C0"/>
                </a:solidFill>
                <a:latin typeface="AR CENA" pitchFamily="2" charset="0"/>
              </a:rPr>
              <a:t>A quantitative analysis of the </a:t>
            </a:r>
            <a:r>
              <a:rPr lang="en-US" sz="3200" i="1" dirty="0" smtClean="0">
                <a:solidFill>
                  <a:srgbClr val="0070C0"/>
                </a:solidFill>
                <a:latin typeface="Symbol" pitchFamily="18" charset="2"/>
              </a:rPr>
              <a:t>f</a:t>
            </a:r>
            <a:r>
              <a:rPr lang="en-US" sz="3200" dirty="0" smtClean="0">
                <a:solidFill>
                  <a:srgbClr val="0070C0"/>
                </a:solidFill>
                <a:latin typeface="AR CENA" pitchFamily="2" charset="0"/>
              </a:rPr>
              <a:t>(1020)-meson role</a:t>
            </a:r>
            <a:endParaRPr lang="en-US" sz="3200" dirty="0">
              <a:solidFill>
                <a:srgbClr val="0070C0"/>
              </a:solidFill>
              <a:latin typeface="AR CENA" pitchFamily="2" charset="0"/>
            </a:endParaRPr>
          </a:p>
          <a:p>
            <a:endParaRPr lang="en-US" sz="800" dirty="0">
              <a:latin typeface="AR CENA" pitchFamily="2" charset="0"/>
            </a:endParaRPr>
          </a:p>
          <a:p>
            <a:r>
              <a:rPr lang="en-US" sz="3200" dirty="0">
                <a:latin typeface="AR CENA" pitchFamily="2" charset="0"/>
              </a:rPr>
              <a:t>	</a:t>
            </a:r>
            <a:r>
              <a:rPr lang="en-US" sz="1800" b="1" dirty="0" smtClean="0">
                <a:solidFill>
                  <a:srgbClr val="C00000"/>
                </a:solidFill>
                <a:latin typeface="Agency FB" pitchFamily="34" charset="0"/>
              </a:rPr>
              <a:t>R</a:t>
            </a:r>
            <a:r>
              <a:rPr lang="en-US" sz="1800" b="1" dirty="0">
                <a:solidFill>
                  <a:srgbClr val="C00000"/>
                </a:solidFill>
                <a:latin typeface="Agency FB" pitchFamily="34" charset="0"/>
              </a:rPr>
              <a:t>. </a:t>
            </a:r>
            <a:r>
              <a:rPr lang="en-US" sz="1800" b="1" dirty="0" err="1">
                <a:solidFill>
                  <a:srgbClr val="C00000"/>
                </a:solidFill>
                <a:latin typeface="Agency FB" pitchFamily="34" charset="0"/>
              </a:rPr>
              <a:t>Lastowiecki</a:t>
            </a:r>
            <a:r>
              <a:rPr lang="en-US" sz="1800" b="1" dirty="0">
                <a:solidFill>
                  <a:srgbClr val="C00000"/>
                </a:solidFill>
                <a:latin typeface="Agency FB" pitchFamily="34" charset="0"/>
              </a:rPr>
              <a:t>, D. </a:t>
            </a:r>
            <a:r>
              <a:rPr lang="en-US" sz="1800" b="1" dirty="0" err="1">
                <a:solidFill>
                  <a:srgbClr val="C00000"/>
                </a:solidFill>
                <a:latin typeface="Agency FB" pitchFamily="34" charset="0"/>
              </a:rPr>
              <a:t>Blaschke</a:t>
            </a:r>
            <a:r>
              <a:rPr lang="en-US" sz="1800" b="1" dirty="0">
                <a:solidFill>
                  <a:srgbClr val="C00000"/>
                </a:solidFill>
                <a:latin typeface="Agency FB" pitchFamily="34" charset="0"/>
              </a:rPr>
              <a:t>, H. </a:t>
            </a:r>
            <a:r>
              <a:rPr lang="en-US" sz="1800" b="1" dirty="0" err="1">
                <a:solidFill>
                  <a:srgbClr val="C00000"/>
                </a:solidFill>
                <a:latin typeface="Agency FB" pitchFamily="34" charset="0"/>
              </a:rPr>
              <a:t>Grigorian</a:t>
            </a:r>
            <a:r>
              <a:rPr lang="en-US" sz="1800" b="1" dirty="0">
                <a:solidFill>
                  <a:srgbClr val="C00000"/>
                </a:solidFill>
                <a:latin typeface="Agency FB" pitchFamily="34" charset="0"/>
              </a:rPr>
              <a:t> and S. </a:t>
            </a:r>
            <a:r>
              <a:rPr lang="en-US" sz="1800" b="1" dirty="0" err="1">
                <a:solidFill>
                  <a:srgbClr val="C00000"/>
                </a:solidFill>
                <a:latin typeface="Agency FB" pitchFamily="34" charset="0"/>
              </a:rPr>
              <a:t>Typel</a:t>
            </a:r>
            <a:r>
              <a:rPr lang="en-US" sz="1800" b="1" dirty="0">
                <a:solidFill>
                  <a:srgbClr val="C00000"/>
                </a:solidFill>
                <a:latin typeface="Agency FB" pitchFamily="34" charset="0"/>
              </a:rPr>
              <a:t>, </a:t>
            </a:r>
            <a:r>
              <a:rPr lang="en-US" sz="1800" b="1" dirty="0" err="1">
                <a:solidFill>
                  <a:srgbClr val="C00000"/>
                </a:solidFill>
                <a:latin typeface="Agency FB" pitchFamily="34" charset="0"/>
              </a:rPr>
              <a:t>Acta</a:t>
            </a:r>
            <a:r>
              <a:rPr lang="en-US" sz="1800" b="1" dirty="0">
                <a:solidFill>
                  <a:srgbClr val="C00000"/>
                </a:solidFill>
                <a:latin typeface="Agency FB" pitchFamily="34" charset="0"/>
              </a:rPr>
              <a:t> Phys. </a:t>
            </a:r>
            <a:r>
              <a:rPr lang="en-US" sz="1800" b="1" dirty="0" err="1">
                <a:solidFill>
                  <a:srgbClr val="C00000"/>
                </a:solidFill>
                <a:latin typeface="Agency FB" pitchFamily="34" charset="0"/>
              </a:rPr>
              <a:t>Polon</a:t>
            </a:r>
            <a:r>
              <a:rPr lang="en-US" sz="1800" b="1" dirty="0">
                <a:solidFill>
                  <a:srgbClr val="C00000"/>
                </a:solidFill>
                <a:latin typeface="Agency FB" pitchFamily="34" charset="0"/>
              </a:rPr>
              <a:t>. Supp. 5, 535 (2012</a:t>
            </a:r>
            <a:r>
              <a:rPr lang="en-US" sz="1800" b="1" dirty="0" smtClean="0">
                <a:solidFill>
                  <a:srgbClr val="C00000"/>
                </a:solidFill>
                <a:latin typeface="Agency FB" pitchFamily="34" charset="0"/>
              </a:rPr>
              <a:t>)</a:t>
            </a:r>
            <a:endParaRPr lang="en-US" sz="1800" b="1" dirty="0">
              <a:solidFill>
                <a:srgbClr val="C00000"/>
              </a:solidFill>
              <a:latin typeface="Agency FB" pitchFamily="34" charset="0"/>
            </a:endParaRPr>
          </a:p>
          <a:p>
            <a:r>
              <a:rPr lang="de-DE" sz="1800" b="1" dirty="0">
                <a:solidFill>
                  <a:srgbClr val="C00000"/>
                </a:solidFill>
                <a:latin typeface="Agency FB" pitchFamily="34" charset="0"/>
              </a:rPr>
              <a:t>	S. </a:t>
            </a:r>
            <a:r>
              <a:rPr lang="de-DE" sz="1800" b="1" dirty="0" err="1">
                <a:solidFill>
                  <a:srgbClr val="C00000"/>
                </a:solidFill>
                <a:latin typeface="Agency FB" pitchFamily="34" charset="0"/>
              </a:rPr>
              <a:t>Weissenborn</a:t>
            </a:r>
            <a:r>
              <a:rPr lang="de-DE" sz="1800" b="1" dirty="0">
                <a:solidFill>
                  <a:srgbClr val="C00000"/>
                </a:solidFill>
                <a:latin typeface="Agency FB" pitchFamily="34" charset="0"/>
              </a:rPr>
              <a:t>, D. Chatterjee, </a:t>
            </a:r>
            <a:r>
              <a:rPr lang="de-DE" sz="1800" b="1" dirty="0" err="1">
                <a:solidFill>
                  <a:srgbClr val="C00000"/>
                </a:solidFill>
                <a:latin typeface="Agency FB" pitchFamily="34" charset="0"/>
              </a:rPr>
              <a:t>and</a:t>
            </a:r>
            <a:r>
              <a:rPr lang="de-DE" sz="1800" b="1" dirty="0">
                <a:solidFill>
                  <a:srgbClr val="C00000"/>
                </a:solidFill>
                <a:latin typeface="Agency FB" pitchFamily="34" charset="0"/>
              </a:rPr>
              <a:t> J. Schaffner-</a:t>
            </a:r>
            <a:r>
              <a:rPr lang="de-DE" sz="1800" b="1" dirty="0" err="1">
                <a:solidFill>
                  <a:srgbClr val="C00000"/>
                </a:solidFill>
                <a:latin typeface="Agency FB" pitchFamily="34" charset="0"/>
              </a:rPr>
              <a:t>Bielich</a:t>
            </a:r>
            <a:r>
              <a:rPr lang="de-DE" sz="1800" b="1" dirty="0">
                <a:solidFill>
                  <a:srgbClr val="C00000"/>
                </a:solidFill>
                <a:latin typeface="Agency FB" pitchFamily="34" charset="0"/>
              </a:rPr>
              <a:t>,</a:t>
            </a:r>
            <a:r>
              <a:rPr lang="en-US" sz="1800" b="1" dirty="0">
                <a:solidFill>
                  <a:srgbClr val="C00000"/>
                </a:solidFill>
                <a:latin typeface="Agency FB" pitchFamily="34" charset="0"/>
              </a:rPr>
              <a:t> Phys. Rev. C 85, 065802 (</a:t>
            </a:r>
            <a:r>
              <a:rPr lang="en-US" sz="1800" b="1" dirty="0" smtClean="0">
                <a:solidFill>
                  <a:srgbClr val="C00000"/>
                </a:solidFill>
                <a:latin typeface="Agency FB" pitchFamily="34" charset="0"/>
              </a:rPr>
              <a:t>2012)</a:t>
            </a:r>
            <a:endParaRPr lang="de-DE" sz="1800" b="1" dirty="0" smtClean="0">
              <a:solidFill>
                <a:srgbClr val="C00000"/>
              </a:solidFill>
              <a:latin typeface="Agency FB" pitchFamily="34" charset="0"/>
            </a:endParaRPr>
          </a:p>
          <a:p>
            <a:endParaRPr lang="en-US" sz="800" dirty="0" smtClean="0">
              <a:latin typeface="AR CENA" pitchFamily="2" charset="0"/>
            </a:endParaRPr>
          </a:p>
          <a:p>
            <a:r>
              <a:rPr lang="en-US" sz="3200" dirty="0" smtClean="0">
                <a:solidFill>
                  <a:srgbClr val="0070C0"/>
                </a:solidFill>
                <a:latin typeface="AR CENA" pitchFamily="2" charset="0"/>
              </a:rPr>
              <a:t>confirmed our conjecture about its influence on </a:t>
            </a:r>
            <a:r>
              <a:rPr lang="en-US" sz="3200" dirty="0" err="1" smtClean="0">
                <a:solidFill>
                  <a:srgbClr val="0070C0"/>
                </a:solidFill>
                <a:latin typeface="AR CENA" pitchFamily="2" charset="0"/>
              </a:rPr>
              <a:t>EoS</a:t>
            </a:r>
            <a:endParaRPr lang="en-US" sz="3200" dirty="0" smtClean="0">
              <a:solidFill>
                <a:srgbClr val="0070C0"/>
              </a:solidFill>
              <a:latin typeface="AR CENA" pitchFamily="2" charset="0"/>
            </a:endParaRPr>
          </a:p>
          <a:p>
            <a:r>
              <a:rPr lang="en-US" sz="3200" dirty="0" smtClean="0">
                <a:latin typeface="AR CENA" pitchFamily="2" charset="0"/>
              </a:rPr>
              <a:t>	</a:t>
            </a:r>
            <a:r>
              <a:rPr lang="de-DE" sz="1800" b="1" dirty="0" smtClean="0">
                <a:latin typeface="Agency FB" pitchFamily="34" charset="0"/>
              </a:rPr>
              <a:t>M.I.K., F. </a:t>
            </a:r>
            <a:r>
              <a:rPr lang="de-DE" sz="1800" b="1" dirty="0" err="1" smtClean="0">
                <a:latin typeface="Agency FB" pitchFamily="34" charset="0"/>
              </a:rPr>
              <a:t>Simkovic</a:t>
            </a:r>
            <a:r>
              <a:rPr lang="de-DE" sz="1800" b="1" dirty="0" smtClean="0">
                <a:latin typeface="Agency FB" pitchFamily="34" charset="0"/>
              </a:rPr>
              <a:t>, Amand </a:t>
            </a:r>
            <a:r>
              <a:rPr lang="de-DE" sz="1800" b="1" dirty="0" err="1" smtClean="0">
                <a:latin typeface="Agency FB" pitchFamily="34" charset="0"/>
              </a:rPr>
              <a:t>Faessler</a:t>
            </a:r>
            <a:r>
              <a:rPr lang="de-DE" sz="1800" b="1" dirty="0" smtClean="0">
                <a:latin typeface="Agency FB" pitchFamily="34" charset="0"/>
              </a:rPr>
              <a:t>, </a:t>
            </a:r>
            <a:r>
              <a:rPr lang="en-US" sz="1800" b="1" dirty="0" smtClean="0">
                <a:latin typeface="Agency FB" pitchFamily="34" charset="0"/>
              </a:rPr>
              <a:t>Phys. Rev. D 79, 125023 (2009).</a:t>
            </a:r>
            <a:endParaRPr lang="ru-RU" sz="18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7" name="TextBox 6"/>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solidFill>
                  <a:schemeClr val="bg1">
                    <a:lumMod val="75000"/>
                  </a:schemeClr>
                </a:solidFill>
                <a:latin typeface="Adobe Caslon Pro Bold" pitchFamily="18" charset="0"/>
              </a:rPr>
              <a:t>Inadequacy </a:t>
            </a:r>
            <a:r>
              <a:rPr lang="en-US" dirty="0">
                <a:solidFill>
                  <a:schemeClr val="bg1">
                    <a:lumMod val="75000"/>
                  </a:schemeClr>
                </a:solidFill>
                <a:latin typeface="Adobe Caslon Pro Bold" pitchFamily="18" charset="0"/>
              </a:rPr>
              <a:t>of OBE models of nuclear matter at high densities</a:t>
            </a:r>
          </a:p>
          <a:p>
            <a:pPr marL="514350" indent="-514350">
              <a:buFontTx/>
              <a:buAutoNum type="arabicPeriod"/>
              <a:defRPr/>
            </a:pPr>
            <a:r>
              <a:rPr lang="en-US" dirty="0">
                <a:solidFill>
                  <a:schemeClr val="bg1">
                    <a:lumMod val="75000"/>
                  </a:schemeClr>
                </a:solidFill>
                <a:latin typeface="Adobe Caslon Pro Bold" pitchFamily="18" charset="0"/>
              </a:rPr>
              <a:t>Poor knowledge of the interaction forces between hyperons</a:t>
            </a:r>
          </a:p>
          <a:p>
            <a:pPr marL="514350" indent="-514350">
              <a:buFontTx/>
              <a:buAutoNum type="arabicPeriod"/>
              <a:defRPr/>
            </a:pPr>
            <a:r>
              <a:rPr lang="en-US" dirty="0">
                <a:latin typeface="Adobe Caslon Pro Bold" pitchFamily="18" charset="0"/>
              </a:rPr>
              <a:t>Missing contribution of new exotic particles - WILBs</a:t>
            </a:r>
          </a:p>
        </p:txBody>
      </p:sp>
      <p:sp>
        <p:nvSpPr>
          <p:cNvPr id="9" name="Прямоугольник 2"/>
          <p:cNvSpPr>
            <a:spLocks noChangeArrowheads="1"/>
          </p:cNvSpPr>
          <p:nvPr/>
        </p:nvSpPr>
        <p:spPr bwMode="auto">
          <a:xfrm>
            <a:off x="1039490" y="3056805"/>
            <a:ext cx="9072562" cy="1569660"/>
          </a:xfrm>
          <a:prstGeom prst="rect">
            <a:avLst/>
          </a:prstGeom>
          <a:noFill/>
          <a:ln w="9525">
            <a:noFill/>
            <a:miter lim="800000"/>
            <a:headEnd/>
            <a:tailEnd/>
          </a:ln>
        </p:spPr>
        <p:txBody>
          <a:bodyPr wrap="square">
            <a:spAutoFit/>
          </a:bodyPr>
          <a:lstStyle/>
          <a:p>
            <a:r>
              <a:rPr lang="en-US" sz="3200" dirty="0" smtClean="0">
                <a:solidFill>
                  <a:srgbClr val="0070C0"/>
                </a:solidFill>
                <a:latin typeface="AR CENA" pitchFamily="2" charset="0"/>
              </a:rPr>
              <a:t>The </a:t>
            </a:r>
            <a:r>
              <a:rPr lang="en-US" sz="3200" dirty="0">
                <a:solidFill>
                  <a:srgbClr val="0070C0"/>
                </a:solidFill>
                <a:latin typeface="AR CENA" pitchFamily="2" charset="0"/>
              </a:rPr>
              <a:t>effect of a vector boson on the energy </a:t>
            </a:r>
            <a:r>
              <a:rPr lang="en-US" sz="3200" dirty="0" smtClean="0">
                <a:solidFill>
                  <a:srgbClr val="0070C0"/>
                </a:solidFill>
                <a:latin typeface="AR CENA" pitchFamily="2" charset="0"/>
              </a:rPr>
              <a:t>density:</a:t>
            </a:r>
            <a:endParaRPr lang="en-US" sz="3200" dirty="0">
              <a:solidFill>
                <a:srgbClr val="0070C0"/>
              </a:solidFill>
              <a:latin typeface="AR CENA" pitchFamily="2" charset="0"/>
            </a:endParaRPr>
          </a:p>
          <a:p>
            <a:endParaRPr lang="en-US" sz="3200" dirty="0">
              <a:solidFill>
                <a:srgbClr val="C00000"/>
              </a:solidFill>
              <a:latin typeface="AR CENA" pitchFamily="2" charset="0"/>
            </a:endParaRPr>
          </a:p>
          <a:p>
            <a:endParaRPr lang="en-US" sz="3200" dirty="0">
              <a:solidFill>
                <a:srgbClr val="C00000"/>
              </a:solidFill>
              <a:latin typeface="AR CENA" pitchFamily="2" charset="0"/>
            </a:endParaRPr>
          </a:p>
        </p:txBody>
      </p:sp>
      <p:graphicFrame>
        <p:nvGraphicFramePr>
          <p:cNvPr id="10" name="Object 2"/>
          <p:cNvGraphicFramePr>
            <a:graphicFrameLocks noChangeAspect="1"/>
          </p:cNvGraphicFramePr>
          <p:nvPr/>
        </p:nvGraphicFramePr>
        <p:xfrm>
          <a:off x="2479204" y="3664025"/>
          <a:ext cx="5184576" cy="917103"/>
        </p:xfrm>
        <a:graphic>
          <a:graphicData uri="http://schemas.openxmlformats.org/presentationml/2006/ole">
            <p:oleObj spid="_x0000_s232450" name="Equation" r:id="rId4" imgW="6095880" imgH="1079280" progId="Equation.DSMT4">
              <p:embed/>
            </p:oleObj>
          </a:graphicData>
        </a:graphic>
      </p:graphicFrame>
      <p:graphicFrame>
        <p:nvGraphicFramePr>
          <p:cNvPr id="12" name="Object 3"/>
          <p:cNvGraphicFramePr>
            <a:graphicFrameLocks noChangeAspect="1"/>
          </p:cNvGraphicFramePr>
          <p:nvPr/>
        </p:nvGraphicFramePr>
        <p:xfrm>
          <a:off x="1447180" y="5369966"/>
          <a:ext cx="2616200" cy="795338"/>
        </p:xfrm>
        <a:graphic>
          <a:graphicData uri="http://schemas.openxmlformats.org/presentationml/2006/ole">
            <p:oleObj spid="_x0000_s232451" name="Equation" r:id="rId5" imgW="3632040" imgH="1104840" progId="Equation.DSMT4">
              <p:embed/>
            </p:oleObj>
          </a:graphicData>
        </a:graphic>
      </p:graphicFrame>
      <p:sp>
        <p:nvSpPr>
          <p:cNvPr id="13" name="Прямоугольник 5"/>
          <p:cNvSpPr>
            <a:spLocks noChangeArrowheads="1"/>
          </p:cNvSpPr>
          <p:nvPr/>
        </p:nvSpPr>
        <p:spPr bwMode="auto">
          <a:xfrm>
            <a:off x="0" y="4509120"/>
            <a:ext cx="10287000" cy="2062103"/>
          </a:xfrm>
          <a:prstGeom prst="rect">
            <a:avLst/>
          </a:prstGeom>
          <a:noFill/>
          <a:ln w="9525">
            <a:noFill/>
            <a:miter lim="800000"/>
            <a:headEnd/>
            <a:tailEnd/>
          </a:ln>
        </p:spPr>
        <p:txBody>
          <a:bodyPr wrap="square">
            <a:spAutoFit/>
          </a:bodyPr>
          <a:lstStyle/>
          <a:p>
            <a:r>
              <a:rPr lang="en-US" sz="3200" dirty="0" smtClean="0">
                <a:solidFill>
                  <a:srgbClr val="0070C0"/>
                </a:solidFill>
                <a:latin typeface="AR CENA" pitchFamily="2" charset="0"/>
              </a:rPr>
              <a:t>      </a:t>
            </a:r>
            <a:r>
              <a:rPr lang="en-US" sz="3200" dirty="0" smtClean="0">
                <a:solidFill>
                  <a:srgbClr val="C00000"/>
                </a:solidFill>
                <a:latin typeface="AR CENA" pitchFamily="2" charset="0"/>
              </a:rPr>
              <a:t>Vector </a:t>
            </a:r>
            <a:r>
              <a:rPr lang="en-US" sz="3200" dirty="0">
                <a:solidFill>
                  <a:srgbClr val="C00000"/>
                </a:solidFill>
                <a:latin typeface="AR CENA" pitchFamily="2" charset="0"/>
              </a:rPr>
              <a:t>WILBs </a:t>
            </a:r>
            <a:r>
              <a:rPr lang="en-US" sz="3200" dirty="0" smtClean="0">
                <a:solidFill>
                  <a:srgbClr val="C00000"/>
                </a:solidFill>
                <a:latin typeface="AR CENA" pitchFamily="2" charset="0"/>
              </a:rPr>
              <a:t>cf. </a:t>
            </a:r>
            <a:r>
              <a:rPr lang="en-US" sz="3200" i="1" dirty="0" smtClean="0">
                <a:solidFill>
                  <a:srgbClr val="C00000"/>
                </a:solidFill>
                <a:latin typeface="Symbol" pitchFamily="18" charset="2"/>
              </a:rPr>
              <a:t>w</a:t>
            </a:r>
            <a:r>
              <a:rPr lang="en-US" sz="3200" dirty="0" smtClean="0">
                <a:solidFill>
                  <a:srgbClr val="C00000"/>
                </a:solidFill>
                <a:latin typeface="AR CENA" pitchFamily="2" charset="0"/>
              </a:rPr>
              <a:t>-mesons         </a:t>
            </a:r>
            <a:r>
              <a:rPr lang="en-US" sz="3200" dirty="0" smtClean="0">
                <a:solidFill>
                  <a:srgbClr val="00B050"/>
                </a:solidFill>
                <a:latin typeface="AR CENA" pitchFamily="2" charset="0"/>
              </a:rPr>
              <a:t>Scalar WILBs cf. </a:t>
            </a:r>
            <a:r>
              <a:rPr lang="en-US" sz="3200" i="1" dirty="0" smtClean="0">
                <a:solidFill>
                  <a:srgbClr val="00B050"/>
                </a:solidFill>
                <a:latin typeface="Symbol" pitchFamily="18" charset="2"/>
              </a:rPr>
              <a:t>s</a:t>
            </a:r>
            <a:r>
              <a:rPr lang="en-US" sz="3200" dirty="0" smtClean="0">
                <a:solidFill>
                  <a:srgbClr val="00B050"/>
                </a:solidFill>
                <a:latin typeface="AR CENA" pitchFamily="2" charset="0"/>
              </a:rPr>
              <a:t>-mesons</a:t>
            </a:r>
          </a:p>
          <a:p>
            <a:endParaRPr lang="en-US" sz="3200" dirty="0">
              <a:solidFill>
                <a:srgbClr val="0070C0"/>
              </a:solidFill>
              <a:latin typeface="AR CENA" pitchFamily="2" charset="0"/>
            </a:endParaRPr>
          </a:p>
          <a:p>
            <a:endParaRPr lang="en-US" sz="3200" dirty="0">
              <a:latin typeface="AR CENA" pitchFamily="2" charset="0"/>
            </a:endParaRPr>
          </a:p>
          <a:p>
            <a:endParaRPr lang="en-US" sz="3200" dirty="0">
              <a:latin typeface="AR CENA" pitchFamily="2" charset="0"/>
            </a:endParaRPr>
          </a:p>
        </p:txBody>
      </p:sp>
      <p:graphicFrame>
        <p:nvGraphicFramePr>
          <p:cNvPr id="14" name="Object 4"/>
          <p:cNvGraphicFramePr>
            <a:graphicFrameLocks noChangeAspect="1"/>
          </p:cNvGraphicFramePr>
          <p:nvPr/>
        </p:nvGraphicFramePr>
        <p:xfrm>
          <a:off x="6367636" y="5369966"/>
          <a:ext cx="2605088" cy="795338"/>
        </p:xfrm>
        <a:graphic>
          <a:graphicData uri="http://schemas.openxmlformats.org/presentationml/2006/ole">
            <p:oleObj spid="_x0000_s232452" name="Equation" r:id="rId6" imgW="3619440" imgH="11048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5" name="TextBox 4"/>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solidFill>
                  <a:schemeClr val="bg1">
                    <a:lumMod val="75000"/>
                  </a:schemeClr>
                </a:solidFill>
                <a:latin typeface="Adobe Caslon Pro Bold" pitchFamily="18" charset="0"/>
              </a:rPr>
              <a:t>Inadequacy </a:t>
            </a:r>
            <a:r>
              <a:rPr lang="en-US" dirty="0">
                <a:solidFill>
                  <a:schemeClr val="bg1">
                    <a:lumMod val="75000"/>
                  </a:schemeClr>
                </a:solidFill>
                <a:latin typeface="Adobe Caslon Pro Bold" pitchFamily="18" charset="0"/>
              </a:rPr>
              <a:t>of OBE models of nuclear matter at high densities</a:t>
            </a:r>
          </a:p>
          <a:p>
            <a:pPr marL="514350" indent="-514350">
              <a:buFontTx/>
              <a:buAutoNum type="arabicPeriod"/>
              <a:defRPr/>
            </a:pPr>
            <a:r>
              <a:rPr lang="en-US" dirty="0">
                <a:solidFill>
                  <a:schemeClr val="bg1">
                    <a:lumMod val="75000"/>
                  </a:schemeClr>
                </a:solidFill>
                <a:latin typeface="Adobe Caslon Pro Bold" pitchFamily="18" charset="0"/>
              </a:rPr>
              <a:t>Poor knowledge of the interaction forces between hyperons</a:t>
            </a:r>
          </a:p>
          <a:p>
            <a:pPr marL="514350" indent="-514350">
              <a:buFontTx/>
              <a:buAutoNum type="arabicPeriod"/>
              <a:defRPr/>
            </a:pPr>
            <a:r>
              <a:rPr lang="en-US" dirty="0">
                <a:latin typeface="Adobe Caslon Pro Bold" pitchFamily="18" charset="0"/>
              </a:rPr>
              <a:t>Missing contribution of new exotic particles - WILBs</a:t>
            </a:r>
          </a:p>
        </p:txBody>
      </p:sp>
      <p:sp>
        <p:nvSpPr>
          <p:cNvPr id="6" name="Прямоугольник 2"/>
          <p:cNvSpPr>
            <a:spLocks noChangeArrowheads="1"/>
          </p:cNvSpPr>
          <p:nvPr/>
        </p:nvSpPr>
        <p:spPr bwMode="auto">
          <a:xfrm>
            <a:off x="1182935" y="2996952"/>
            <a:ext cx="8281045" cy="400110"/>
          </a:xfrm>
          <a:prstGeom prst="rect">
            <a:avLst/>
          </a:prstGeom>
          <a:noFill/>
          <a:ln w="9525">
            <a:noFill/>
            <a:miter lim="800000"/>
            <a:headEnd/>
            <a:tailEnd/>
          </a:ln>
        </p:spPr>
        <p:txBody>
          <a:bodyPr wrap="square">
            <a:spAutoFit/>
          </a:bodyPr>
          <a:lstStyle/>
          <a:p>
            <a:r>
              <a:rPr lang="en-US" sz="2000" dirty="0">
                <a:solidFill>
                  <a:srgbClr val="00B050"/>
                </a:solidFill>
                <a:latin typeface="AR CENA" pitchFamily="2" charset="0"/>
              </a:rPr>
              <a:t>Constraints on the coupling strength with nucleons </a:t>
            </a:r>
            <a:r>
              <a:rPr lang="en-US" sz="2000" i="1" dirty="0">
                <a:solidFill>
                  <a:srgbClr val="C00000"/>
                </a:solidFill>
                <a:latin typeface="AR CENA" pitchFamily="2" charset="0"/>
              </a:rPr>
              <a:t>g </a:t>
            </a:r>
            <a:r>
              <a:rPr lang="en-US" sz="2000" baseline="30000" dirty="0">
                <a:solidFill>
                  <a:srgbClr val="C00000"/>
                </a:solidFill>
                <a:latin typeface="AR CENA" pitchFamily="2" charset="0"/>
              </a:rPr>
              <a:t>2</a:t>
            </a:r>
            <a:r>
              <a:rPr lang="en-US" sz="2000" dirty="0">
                <a:solidFill>
                  <a:srgbClr val="C00000"/>
                </a:solidFill>
                <a:latin typeface="AR CENA" pitchFamily="2" charset="0"/>
              </a:rPr>
              <a:t>/(4</a:t>
            </a:r>
            <a:r>
              <a:rPr lang="en-US" sz="2000" i="1" dirty="0">
                <a:solidFill>
                  <a:srgbClr val="C00000"/>
                </a:solidFill>
                <a:latin typeface="Symbol" pitchFamily="18" charset="2"/>
              </a:rPr>
              <a:t>p</a:t>
            </a:r>
            <a:r>
              <a:rPr lang="en-US" sz="2000" dirty="0">
                <a:solidFill>
                  <a:srgbClr val="C00000"/>
                </a:solidFill>
                <a:latin typeface="AR CENA" pitchFamily="2" charset="0"/>
              </a:rPr>
              <a:t>)</a:t>
            </a:r>
            <a:r>
              <a:rPr lang="en-US" sz="2000" dirty="0">
                <a:latin typeface="AR CENA" pitchFamily="2" charset="0"/>
              </a:rPr>
              <a:t> </a:t>
            </a:r>
            <a:r>
              <a:rPr lang="en-US" sz="2000" dirty="0">
                <a:solidFill>
                  <a:srgbClr val="00B050"/>
                </a:solidFill>
                <a:latin typeface="AR CENA" pitchFamily="2" charset="0"/>
              </a:rPr>
              <a:t>and the mass </a:t>
            </a:r>
            <a:r>
              <a:rPr lang="en-US" sz="2000" i="1" dirty="0">
                <a:solidFill>
                  <a:srgbClr val="C00000"/>
                </a:solidFill>
                <a:latin typeface="Symbol" pitchFamily="18" charset="2"/>
              </a:rPr>
              <a:t>m</a:t>
            </a:r>
            <a:r>
              <a:rPr lang="en-US" sz="2000" dirty="0">
                <a:latin typeface="AR CENA" pitchFamily="2" charset="0"/>
              </a:rPr>
              <a:t> </a:t>
            </a:r>
            <a:r>
              <a:rPr lang="en-US" sz="2000" dirty="0">
                <a:solidFill>
                  <a:srgbClr val="00B050"/>
                </a:solidFill>
                <a:latin typeface="AR CENA" pitchFamily="2" charset="0"/>
              </a:rPr>
              <a:t>(</a:t>
            </a:r>
            <a:r>
              <a:rPr lang="en-US" sz="2000" i="1" dirty="0" err="1">
                <a:solidFill>
                  <a:srgbClr val="C00000"/>
                </a:solidFill>
                <a:latin typeface="Symbol" pitchFamily="18" charset="2"/>
              </a:rPr>
              <a:t>a</a:t>
            </a:r>
            <a:r>
              <a:rPr lang="en-US" sz="2000" baseline="-25000" dirty="0" err="1">
                <a:solidFill>
                  <a:srgbClr val="C00000"/>
                </a:solidFill>
                <a:latin typeface="AR CENA" pitchFamily="2" charset="0"/>
              </a:rPr>
              <a:t>G</a:t>
            </a:r>
            <a:r>
              <a:rPr lang="en-US" sz="2000" dirty="0">
                <a:latin typeface="AR CENA" pitchFamily="2" charset="0"/>
              </a:rPr>
              <a:t> </a:t>
            </a:r>
            <a:r>
              <a:rPr lang="en-US" sz="2000" dirty="0">
                <a:solidFill>
                  <a:srgbClr val="00B050"/>
                </a:solidFill>
                <a:latin typeface="AR CENA" pitchFamily="2" charset="0"/>
              </a:rPr>
              <a:t>and</a:t>
            </a:r>
            <a:r>
              <a:rPr lang="en-US" sz="2000" dirty="0">
                <a:latin typeface="AR CENA" pitchFamily="2" charset="0"/>
              </a:rPr>
              <a:t> </a:t>
            </a:r>
            <a:r>
              <a:rPr lang="en-US" sz="2000" i="1" dirty="0">
                <a:solidFill>
                  <a:srgbClr val="C00000"/>
                </a:solidFill>
                <a:latin typeface="Symbol" pitchFamily="18" charset="2"/>
              </a:rPr>
              <a:t>l</a:t>
            </a:r>
            <a:r>
              <a:rPr lang="en-US" sz="2000" dirty="0">
                <a:solidFill>
                  <a:srgbClr val="00B050"/>
                </a:solidFill>
                <a:latin typeface="AR CENA" pitchFamily="2" charset="0"/>
              </a:rPr>
              <a:t>):</a:t>
            </a:r>
          </a:p>
        </p:txBody>
      </p:sp>
      <p:pic>
        <p:nvPicPr>
          <p:cNvPr id="8" name="Рисунок 3" descr="conscolorprd.eps"/>
          <p:cNvPicPr>
            <a:picLocks noChangeAspect="1"/>
          </p:cNvPicPr>
          <p:nvPr/>
        </p:nvPicPr>
        <p:blipFill>
          <a:blip r:embed="rId3" cstate="print"/>
          <a:srcRect/>
          <a:stretch>
            <a:fillRect/>
          </a:stretch>
        </p:blipFill>
        <p:spPr bwMode="auto">
          <a:xfrm>
            <a:off x="821779" y="3460888"/>
            <a:ext cx="4249713" cy="3280480"/>
          </a:xfrm>
          <a:prstGeom prst="rect">
            <a:avLst/>
          </a:prstGeom>
          <a:noFill/>
          <a:ln w="9525">
            <a:noFill/>
            <a:miter lim="800000"/>
            <a:headEnd/>
            <a:tailEnd/>
          </a:ln>
        </p:spPr>
      </p:pic>
      <p:sp>
        <p:nvSpPr>
          <p:cNvPr id="9" name="TextBox 8"/>
          <p:cNvSpPr txBox="1"/>
          <p:nvPr/>
        </p:nvSpPr>
        <p:spPr>
          <a:xfrm>
            <a:off x="5215508" y="3796005"/>
            <a:ext cx="5030544" cy="2308324"/>
          </a:xfrm>
          <a:prstGeom prst="rect">
            <a:avLst/>
          </a:prstGeom>
          <a:noFill/>
        </p:spPr>
        <p:txBody>
          <a:bodyPr wrap="none" rtlCol="0">
            <a:spAutoFit/>
          </a:bodyPr>
          <a:lstStyle/>
          <a:p>
            <a:r>
              <a:rPr lang="en-US" sz="1800" b="1" dirty="0" smtClean="0">
                <a:latin typeface="Agency FB" pitchFamily="34" charset="0"/>
              </a:rPr>
              <a:t>1 - </a:t>
            </a:r>
            <a:r>
              <a:rPr lang="fr-FR" sz="1800" b="1" dirty="0" smtClean="0">
                <a:latin typeface="Agency FB" pitchFamily="34" charset="0"/>
              </a:rPr>
              <a:t>S. K. Lamoreaux, Phys. Rev. Lett. 78, 5 (1997).</a:t>
            </a:r>
            <a:r>
              <a:rPr lang="en-US" sz="1800" b="1" dirty="0" smtClean="0">
                <a:latin typeface="Agency FB" pitchFamily="34" charset="0"/>
              </a:rPr>
              <a:t> </a:t>
            </a:r>
          </a:p>
          <a:p>
            <a:r>
              <a:rPr lang="en-US" sz="1800" b="1" dirty="0" smtClean="0">
                <a:latin typeface="Agency FB" pitchFamily="34" charset="0"/>
              </a:rPr>
              <a:t>2 - R. S. Decca et al., Phys. Rev. </a:t>
            </a:r>
            <a:r>
              <a:rPr lang="en-US" sz="1800" b="1" dirty="0" err="1" smtClean="0">
                <a:latin typeface="Agency FB" pitchFamily="34" charset="0"/>
              </a:rPr>
              <a:t>Lett</a:t>
            </a:r>
            <a:r>
              <a:rPr lang="en-US" sz="1800" b="1" dirty="0" smtClean="0">
                <a:latin typeface="Agency FB" pitchFamily="34" charset="0"/>
              </a:rPr>
              <a:t>. 94, 240401 (2005).</a:t>
            </a:r>
          </a:p>
          <a:p>
            <a:r>
              <a:rPr lang="en-US" sz="1800" b="1" dirty="0" smtClean="0">
                <a:latin typeface="Agency FB" pitchFamily="34" charset="0"/>
              </a:rPr>
              <a:t>3 - V. M. </a:t>
            </a:r>
            <a:r>
              <a:rPr lang="en-US" sz="1800" b="1" dirty="0" err="1" smtClean="0">
                <a:latin typeface="Agency FB" pitchFamily="34" charset="0"/>
              </a:rPr>
              <a:t>Mostepanenko</a:t>
            </a:r>
            <a:r>
              <a:rPr lang="en-US" sz="1800" b="1" dirty="0" smtClean="0">
                <a:latin typeface="Agency FB" pitchFamily="34" charset="0"/>
              </a:rPr>
              <a:t> et al., J. Phys. A41, 164054 (2008).</a:t>
            </a:r>
          </a:p>
          <a:p>
            <a:r>
              <a:rPr lang="en-US" sz="1800" b="1" dirty="0" smtClean="0">
                <a:latin typeface="Agency FB" pitchFamily="34" charset="0"/>
              </a:rPr>
              <a:t>4 - M. </a:t>
            </a:r>
            <a:r>
              <a:rPr lang="en-US" sz="1800" b="1" dirty="0" err="1" smtClean="0">
                <a:latin typeface="Agency FB" pitchFamily="34" charset="0"/>
              </a:rPr>
              <a:t>Bordag</a:t>
            </a:r>
            <a:r>
              <a:rPr lang="en-US" sz="1800" b="1" dirty="0" smtClean="0">
                <a:latin typeface="Agency FB" pitchFamily="34" charset="0"/>
              </a:rPr>
              <a:t> et al., Phys. </a:t>
            </a:r>
            <a:r>
              <a:rPr lang="en-US" sz="1800" b="1" dirty="0" err="1" smtClean="0">
                <a:latin typeface="Agency FB" pitchFamily="34" charset="0"/>
              </a:rPr>
              <a:t>Lett</a:t>
            </a:r>
            <a:r>
              <a:rPr lang="en-US" sz="1800" b="1" dirty="0" smtClean="0">
                <a:latin typeface="Agency FB" pitchFamily="34" charset="0"/>
              </a:rPr>
              <a:t>. A187, 35 (1994).</a:t>
            </a:r>
          </a:p>
          <a:p>
            <a:r>
              <a:rPr lang="en-US" sz="1800" b="1" dirty="0" smtClean="0">
                <a:solidFill>
                  <a:srgbClr val="00B050"/>
                </a:solidFill>
                <a:latin typeface="Agency FB" pitchFamily="34" charset="0"/>
              </a:rPr>
              <a:t>5</a:t>
            </a:r>
            <a:r>
              <a:rPr lang="ru-RU" sz="1800" b="1" dirty="0" smtClean="0">
                <a:solidFill>
                  <a:srgbClr val="00B050"/>
                </a:solidFill>
                <a:latin typeface="Agency FB" pitchFamily="34" charset="0"/>
              </a:rPr>
              <a:t>,</a:t>
            </a:r>
            <a:r>
              <a:rPr lang="en-US" sz="1800" b="1" dirty="0" smtClean="0">
                <a:solidFill>
                  <a:srgbClr val="00B050"/>
                </a:solidFill>
                <a:latin typeface="Agency FB" pitchFamily="34" charset="0"/>
              </a:rPr>
              <a:t> 10 </a:t>
            </a:r>
            <a:r>
              <a:rPr lang="en-US" sz="1800" b="1" dirty="0" smtClean="0">
                <a:latin typeface="Agency FB" pitchFamily="34" charset="0"/>
              </a:rPr>
              <a:t>- Yu. N. </a:t>
            </a:r>
            <a:r>
              <a:rPr lang="en-US" sz="1800" b="1" dirty="0" err="1" smtClean="0">
                <a:latin typeface="Agency FB" pitchFamily="34" charset="0"/>
              </a:rPr>
              <a:t>Pokotilovski</a:t>
            </a:r>
            <a:r>
              <a:rPr lang="en-US" sz="1800" b="1" dirty="0" smtClean="0">
                <a:latin typeface="Agency FB" pitchFamily="34" charset="0"/>
              </a:rPr>
              <a:t>, Phys. Atom. </a:t>
            </a:r>
            <a:r>
              <a:rPr lang="en-US" sz="1800" b="1" dirty="0" err="1" smtClean="0">
                <a:latin typeface="Agency FB" pitchFamily="34" charset="0"/>
              </a:rPr>
              <a:t>Nucl</a:t>
            </a:r>
            <a:r>
              <a:rPr lang="en-US" sz="1800" b="1" dirty="0" smtClean="0">
                <a:latin typeface="Agency FB" pitchFamily="34" charset="0"/>
              </a:rPr>
              <a:t>. 69, 924 (2006), </a:t>
            </a:r>
            <a:endParaRPr lang="ru-RU" sz="1800" b="1" dirty="0" smtClean="0">
              <a:latin typeface="Agency FB" pitchFamily="34" charset="0"/>
            </a:endParaRPr>
          </a:p>
          <a:p>
            <a:r>
              <a:rPr lang="ru-RU" sz="1800" b="1" dirty="0" smtClean="0">
                <a:latin typeface="Agency FB" pitchFamily="34" charset="0"/>
              </a:rPr>
              <a:t>        </a:t>
            </a:r>
            <a:r>
              <a:rPr lang="en-US" sz="1800" b="1" dirty="0" smtClean="0">
                <a:latin typeface="Agency FB" pitchFamily="34" charset="0"/>
              </a:rPr>
              <a:t>R. </a:t>
            </a:r>
            <a:r>
              <a:rPr lang="en-US" sz="1800" b="1" dirty="0" err="1" smtClean="0">
                <a:latin typeface="Agency FB" pitchFamily="34" charset="0"/>
              </a:rPr>
              <a:t>Barbieri</a:t>
            </a:r>
            <a:r>
              <a:rPr lang="en-US" sz="1800" b="1" dirty="0" smtClean="0">
                <a:latin typeface="Agency FB" pitchFamily="34" charset="0"/>
              </a:rPr>
              <a:t>, T. E. O. Ericson, Phys. </a:t>
            </a:r>
            <a:r>
              <a:rPr lang="en-US" sz="1800" b="1" dirty="0" err="1" smtClean="0">
                <a:latin typeface="Agency FB" pitchFamily="34" charset="0"/>
              </a:rPr>
              <a:t>Lett</a:t>
            </a:r>
            <a:r>
              <a:rPr lang="en-US" sz="1800" b="1" dirty="0" smtClean="0">
                <a:latin typeface="Agency FB" pitchFamily="34" charset="0"/>
              </a:rPr>
              <a:t>. B57, 270 (1975) </a:t>
            </a:r>
          </a:p>
          <a:p>
            <a:r>
              <a:rPr lang="en-US" sz="1800" b="1" dirty="0" smtClean="0">
                <a:latin typeface="Agency FB" pitchFamily="34" charset="0"/>
              </a:rPr>
              <a:t>6 - V. V. </a:t>
            </a:r>
            <a:r>
              <a:rPr lang="en-US" sz="1800" b="1" dirty="0" err="1" smtClean="0">
                <a:latin typeface="Agency FB" pitchFamily="34" charset="0"/>
              </a:rPr>
              <a:t>Nesvizhevsky</a:t>
            </a:r>
            <a:r>
              <a:rPr lang="en-US" sz="1800" b="1" dirty="0" smtClean="0">
                <a:latin typeface="Agency FB" pitchFamily="34" charset="0"/>
              </a:rPr>
              <a:t>, G. </a:t>
            </a:r>
            <a:r>
              <a:rPr lang="en-US" sz="1800" b="1" dirty="0" err="1" smtClean="0">
                <a:latin typeface="Agency FB" pitchFamily="34" charset="0"/>
              </a:rPr>
              <a:t>Pignol</a:t>
            </a:r>
            <a:r>
              <a:rPr lang="en-US" sz="1800" b="1" dirty="0" smtClean="0">
                <a:latin typeface="Agency FB" pitchFamily="34" charset="0"/>
              </a:rPr>
              <a:t>, K. V. </a:t>
            </a:r>
            <a:r>
              <a:rPr lang="en-US" sz="1800" b="1" dirty="0" err="1" smtClean="0">
                <a:latin typeface="Agency FB" pitchFamily="34" charset="0"/>
              </a:rPr>
              <a:t>Protasov</a:t>
            </a:r>
            <a:r>
              <a:rPr lang="en-US" sz="1800" b="1" dirty="0" smtClean="0">
                <a:latin typeface="Agency FB" pitchFamily="34" charset="0"/>
              </a:rPr>
              <a:t>, </a:t>
            </a:r>
            <a:endParaRPr lang="ru-RU" sz="1800" b="1" dirty="0" smtClean="0">
              <a:latin typeface="Agency FB" pitchFamily="34" charset="0"/>
            </a:endParaRPr>
          </a:p>
          <a:p>
            <a:r>
              <a:rPr lang="ru-RU" sz="1800" b="1" dirty="0" smtClean="0">
                <a:latin typeface="Agency FB" pitchFamily="34" charset="0"/>
              </a:rPr>
              <a:t>      </a:t>
            </a:r>
            <a:r>
              <a:rPr lang="en-US" sz="1800" b="1" dirty="0" smtClean="0">
                <a:latin typeface="Agency FB" pitchFamily="34" charset="0"/>
              </a:rPr>
              <a:t>Phys. Rev. D77, 034020 (2008).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3" name="Рисунок 3" descr="massradiusred.eps"/>
          <p:cNvPicPr>
            <a:picLocks noChangeAspect="1"/>
          </p:cNvPicPr>
          <p:nvPr/>
        </p:nvPicPr>
        <p:blipFill>
          <a:blip r:embed="rId3" cstate="print"/>
          <a:srcRect/>
          <a:stretch>
            <a:fillRect/>
          </a:stretch>
        </p:blipFill>
        <p:spPr bwMode="auto">
          <a:xfrm>
            <a:off x="744283" y="2996952"/>
            <a:ext cx="4399217" cy="3395091"/>
          </a:xfrm>
          <a:prstGeom prst="rect">
            <a:avLst/>
          </a:prstGeom>
          <a:noFill/>
          <a:ln w="9525">
            <a:noFill/>
            <a:miter lim="800000"/>
            <a:headEnd/>
            <a:tailEnd/>
          </a:ln>
        </p:spPr>
      </p:pic>
      <p:sp>
        <p:nvSpPr>
          <p:cNvPr id="5" name="TextBox 4"/>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solidFill>
                  <a:schemeClr val="bg1">
                    <a:lumMod val="75000"/>
                  </a:schemeClr>
                </a:solidFill>
                <a:latin typeface="Adobe Caslon Pro Bold" pitchFamily="18" charset="0"/>
              </a:rPr>
              <a:t>Inadequacy </a:t>
            </a:r>
            <a:r>
              <a:rPr lang="en-US" dirty="0">
                <a:solidFill>
                  <a:schemeClr val="bg1">
                    <a:lumMod val="75000"/>
                  </a:schemeClr>
                </a:solidFill>
                <a:latin typeface="Adobe Caslon Pro Bold" pitchFamily="18" charset="0"/>
              </a:rPr>
              <a:t>of OBE models of nuclear matter at high densities</a:t>
            </a:r>
          </a:p>
          <a:p>
            <a:pPr marL="514350" indent="-514350">
              <a:buFontTx/>
              <a:buAutoNum type="arabicPeriod"/>
              <a:defRPr/>
            </a:pPr>
            <a:r>
              <a:rPr lang="en-US" dirty="0">
                <a:solidFill>
                  <a:schemeClr val="bg1">
                    <a:lumMod val="75000"/>
                  </a:schemeClr>
                </a:solidFill>
                <a:latin typeface="Adobe Caslon Pro Bold" pitchFamily="18" charset="0"/>
              </a:rPr>
              <a:t>Poor knowledge of the interaction forces between hyperons</a:t>
            </a:r>
          </a:p>
          <a:p>
            <a:pPr marL="514350" indent="-514350">
              <a:buFontTx/>
              <a:buAutoNum type="arabicPeriod"/>
              <a:defRPr/>
            </a:pPr>
            <a:r>
              <a:rPr lang="en-US" dirty="0">
                <a:latin typeface="Adobe Caslon Pro Bold" pitchFamily="18" charset="0"/>
              </a:rPr>
              <a:t>Missing contribution of new exotic particles - WILBs</a:t>
            </a:r>
          </a:p>
        </p:txBody>
      </p:sp>
      <p:sp>
        <p:nvSpPr>
          <p:cNvPr id="7" name="TextBox 6"/>
          <p:cNvSpPr txBox="1"/>
          <p:nvPr/>
        </p:nvSpPr>
        <p:spPr>
          <a:xfrm>
            <a:off x="4783460" y="3228072"/>
            <a:ext cx="5509522" cy="1846659"/>
          </a:xfrm>
          <a:prstGeom prst="rect">
            <a:avLst/>
          </a:prstGeom>
          <a:noFill/>
        </p:spPr>
        <p:txBody>
          <a:bodyPr wrap="none" rtlCol="0">
            <a:spAutoFit/>
          </a:bodyPr>
          <a:lstStyle/>
          <a:p>
            <a:r>
              <a:rPr lang="en-US" b="1" dirty="0" smtClean="0">
                <a:solidFill>
                  <a:srgbClr val="00B050"/>
                </a:solidFill>
              </a:rPr>
              <a:t>     Neutron stars with WILBs:</a:t>
            </a:r>
          </a:p>
          <a:p>
            <a:r>
              <a:rPr lang="en-US" sz="600" b="1" dirty="0" smtClean="0">
                <a:solidFill>
                  <a:srgbClr val="00B050"/>
                </a:solidFill>
              </a:rPr>
              <a:t> </a:t>
            </a:r>
          </a:p>
          <a:p>
            <a:r>
              <a:rPr lang="en-US" sz="2000" b="1" dirty="0" smtClean="0">
                <a:latin typeface="Adobe Caslon Pro" pitchFamily="18" charset="0"/>
              </a:rPr>
              <a:t>D. H. </a:t>
            </a:r>
            <a:r>
              <a:rPr lang="en-US" sz="2000" b="1" dirty="0" err="1" smtClean="0">
                <a:latin typeface="Adobe Caslon Pro" pitchFamily="18" charset="0"/>
              </a:rPr>
              <a:t>Wen</a:t>
            </a:r>
            <a:r>
              <a:rPr lang="en-US" sz="2000" b="1" dirty="0" smtClean="0">
                <a:latin typeface="Adobe Caslon Pro" pitchFamily="18" charset="0"/>
              </a:rPr>
              <a:t>, B. A. Li, and L. W. Chen, </a:t>
            </a:r>
          </a:p>
          <a:p>
            <a:r>
              <a:rPr lang="en-US" sz="2000" b="1" dirty="0" smtClean="0">
                <a:latin typeface="Adobe Caslon Pro" pitchFamily="18" charset="0"/>
              </a:rPr>
              <a:t>                                   PRL 103, 211102 (2009).</a:t>
            </a:r>
            <a:endParaRPr lang="ru-RU" sz="2000" b="1" dirty="0" smtClean="0"/>
          </a:p>
          <a:p>
            <a:r>
              <a:rPr lang="en-US" sz="2000" b="1" dirty="0" smtClean="0">
                <a:latin typeface="Adobe Caslon Pro" pitchFamily="18" charset="0"/>
              </a:rPr>
              <a:t>M.I.K., F. </a:t>
            </a:r>
            <a:r>
              <a:rPr lang="en-US" sz="2000" b="1" dirty="0" err="1" smtClean="0">
                <a:latin typeface="Adobe Caslon Pro" pitchFamily="18" charset="0"/>
              </a:rPr>
              <a:t>Simkovic</a:t>
            </a:r>
            <a:r>
              <a:rPr lang="en-US" sz="2000" b="1" dirty="0" smtClean="0">
                <a:latin typeface="Adobe Caslon Pro" pitchFamily="18" charset="0"/>
              </a:rPr>
              <a:t>, A. Faessler, </a:t>
            </a:r>
          </a:p>
          <a:p>
            <a:r>
              <a:rPr lang="en-US" sz="2000" b="1" dirty="0" smtClean="0">
                <a:latin typeface="Adobe Caslon Pro" pitchFamily="18" charset="0"/>
              </a:rPr>
              <a:t>                                    PRD 79, 125023 (2009).</a:t>
            </a:r>
            <a:endParaRPr lang="ru-RU" sz="20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4" name="TextBox 3"/>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latin typeface="Adobe Caslon Pro Bold" pitchFamily="18" charset="0"/>
              </a:rPr>
              <a:t>Inadequacy </a:t>
            </a:r>
            <a:r>
              <a:rPr lang="en-US" dirty="0">
                <a:latin typeface="Adobe Caslon Pro Bold" pitchFamily="18" charset="0"/>
              </a:rPr>
              <a:t>of OBE models of nuclear matter at high densities</a:t>
            </a:r>
          </a:p>
          <a:p>
            <a:pPr marL="514350" indent="-514350">
              <a:buFontTx/>
              <a:buAutoNum type="arabicPeriod"/>
              <a:defRPr/>
            </a:pPr>
            <a:r>
              <a:rPr lang="en-US" dirty="0">
                <a:latin typeface="Adobe Caslon Pro Bold" pitchFamily="18" charset="0"/>
              </a:rPr>
              <a:t>Poor knowledge of the interaction forces between hyperons</a:t>
            </a:r>
          </a:p>
          <a:p>
            <a:pPr marL="514350" indent="-514350">
              <a:buFontTx/>
              <a:buAutoNum type="arabicPeriod"/>
              <a:defRPr/>
            </a:pPr>
            <a:r>
              <a:rPr lang="en-US" dirty="0">
                <a:latin typeface="Adobe Caslon Pro Bold" pitchFamily="18" charset="0"/>
              </a:rPr>
              <a:t>Missing contribution of new exotic particles - WILBs</a:t>
            </a:r>
          </a:p>
        </p:txBody>
      </p:sp>
      <p:sp>
        <p:nvSpPr>
          <p:cNvPr id="5" name="TextBox 4"/>
          <p:cNvSpPr txBox="1"/>
          <p:nvPr/>
        </p:nvSpPr>
        <p:spPr>
          <a:xfrm>
            <a:off x="2263180" y="4221088"/>
            <a:ext cx="5791572" cy="954107"/>
          </a:xfrm>
          <a:prstGeom prst="rect">
            <a:avLst/>
          </a:prstGeom>
          <a:solidFill>
            <a:srgbClr val="FFFF00"/>
          </a:solidFill>
        </p:spPr>
        <p:txBody>
          <a:bodyPr wrap="square" rtlCol="0">
            <a:spAutoFit/>
          </a:bodyPr>
          <a:lstStyle/>
          <a:p>
            <a:pPr algn="ctr"/>
            <a:r>
              <a:rPr lang="en-US" dirty="0" smtClean="0">
                <a:solidFill>
                  <a:srgbClr val="FF0000"/>
                </a:solidFill>
                <a:latin typeface="Elephant" pitchFamily="18" charset="0"/>
              </a:rPr>
              <a:t>What about </a:t>
            </a:r>
            <a:r>
              <a:rPr lang="en-US" dirty="0" err="1" smtClean="0">
                <a:solidFill>
                  <a:srgbClr val="FF0000"/>
                </a:solidFill>
                <a:latin typeface="Elephant" pitchFamily="18" charset="0"/>
              </a:rPr>
              <a:t>EoS</a:t>
            </a:r>
            <a:r>
              <a:rPr lang="en-US" dirty="0" smtClean="0">
                <a:solidFill>
                  <a:srgbClr val="FF0000"/>
                </a:solidFill>
                <a:latin typeface="Elephant" pitchFamily="18" charset="0"/>
              </a:rPr>
              <a:t> in </a:t>
            </a:r>
            <a:r>
              <a:rPr lang="en-US" i="1" dirty="0" smtClean="0">
                <a:solidFill>
                  <a:srgbClr val="FF0000"/>
                </a:solidFill>
                <a:latin typeface="Elephant" pitchFamily="18" charset="0"/>
              </a:rPr>
              <a:t>s</a:t>
            </a:r>
            <a:r>
              <a:rPr lang="en-US" dirty="0" smtClean="0">
                <a:solidFill>
                  <a:srgbClr val="FF0000"/>
                </a:solidFill>
                <a:latin typeface="Elephant" pitchFamily="18" charset="0"/>
              </a:rPr>
              <a:t>-channel </a:t>
            </a:r>
          </a:p>
          <a:p>
            <a:pPr algn="ctr"/>
            <a:r>
              <a:rPr lang="en-US" dirty="0" smtClean="0">
                <a:solidFill>
                  <a:srgbClr val="FF0000"/>
                </a:solidFill>
                <a:latin typeface="Elephant" pitchFamily="18" charset="0"/>
              </a:rPr>
              <a:t>exchange models?</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Box 2"/>
          <p:cNvSpPr txBox="1"/>
          <p:nvPr/>
        </p:nvSpPr>
        <p:spPr>
          <a:xfrm>
            <a:off x="606996" y="192088"/>
            <a:ext cx="9505056" cy="584775"/>
          </a:xfrm>
          <a:prstGeom prst="rect">
            <a:avLst/>
          </a:prstGeom>
          <a:noFill/>
        </p:spPr>
        <p:txBody>
          <a:bodyPr wrap="square">
            <a:spAutoFit/>
          </a:bodyPr>
          <a:lstStyle/>
          <a:p>
            <a:pPr>
              <a:defRPr/>
            </a:pPr>
            <a:r>
              <a:rPr lang="en-US" sz="3200" spc="-100" dirty="0" smtClean="0">
                <a:solidFill>
                  <a:srgbClr val="FF0000"/>
                </a:solidFill>
                <a:latin typeface="AR DELANEY" pitchFamily="2" charset="0"/>
              </a:rPr>
              <a:t>Remark about exotic states of nuclear matter:</a:t>
            </a:r>
          </a:p>
        </p:txBody>
      </p:sp>
      <p:pic>
        <p:nvPicPr>
          <p:cNvPr id="284675" name="Picture 3"/>
          <p:cNvPicPr>
            <a:picLocks noChangeAspect="1" noChangeArrowheads="1"/>
          </p:cNvPicPr>
          <p:nvPr/>
        </p:nvPicPr>
        <p:blipFill>
          <a:blip r:embed="rId3" cstate="print"/>
          <a:srcRect/>
          <a:stretch>
            <a:fillRect/>
          </a:stretch>
        </p:blipFill>
        <p:spPr bwMode="auto">
          <a:xfrm>
            <a:off x="679004" y="1109280"/>
            <a:ext cx="6419279" cy="2391728"/>
          </a:xfrm>
          <a:prstGeom prst="rect">
            <a:avLst/>
          </a:prstGeom>
          <a:noFill/>
          <a:ln w="9525">
            <a:noFill/>
            <a:miter lim="800000"/>
            <a:headEnd/>
            <a:tailEnd/>
          </a:ln>
        </p:spPr>
      </p:pic>
      <p:sp>
        <p:nvSpPr>
          <p:cNvPr id="10" name="TextBox 9"/>
          <p:cNvSpPr txBox="1"/>
          <p:nvPr/>
        </p:nvSpPr>
        <p:spPr>
          <a:xfrm>
            <a:off x="774812" y="4653136"/>
            <a:ext cx="4944752" cy="1384995"/>
          </a:xfrm>
          <a:prstGeom prst="rect">
            <a:avLst/>
          </a:prstGeom>
          <a:noFill/>
        </p:spPr>
        <p:txBody>
          <a:bodyPr wrap="none" rtlCol="0">
            <a:spAutoFit/>
          </a:bodyPr>
          <a:lstStyle/>
          <a:p>
            <a:r>
              <a:rPr lang="en-US" dirty="0" smtClean="0">
                <a:solidFill>
                  <a:srgbClr val="C00000"/>
                </a:solidFill>
                <a:latin typeface="Adobe Caslon Pro Bold" pitchFamily="18" charset="0"/>
              </a:rPr>
              <a:t>In MF new degrees of freedom </a:t>
            </a:r>
          </a:p>
          <a:p>
            <a:r>
              <a:rPr lang="en-US" dirty="0" smtClean="0">
                <a:solidFill>
                  <a:srgbClr val="C00000"/>
                </a:solidFill>
                <a:latin typeface="Adobe Caslon Pro Bold" pitchFamily="18" charset="0"/>
              </a:rPr>
              <a:t>                                         soften </a:t>
            </a:r>
            <a:r>
              <a:rPr lang="en-US" dirty="0" err="1" smtClean="0">
                <a:solidFill>
                  <a:srgbClr val="C00000"/>
                </a:solidFill>
                <a:latin typeface="Adobe Caslon Pro Bold" pitchFamily="18" charset="0"/>
              </a:rPr>
              <a:t>EoS</a:t>
            </a:r>
            <a:endParaRPr lang="en-US" dirty="0" smtClean="0">
              <a:solidFill>
                <a:srgbClr val="C00000"/>
              </a:solidFill>
              <a:latin typeface="Adobe Caslon Pro Bold" pitchFamily="18" charset="0"/>
            </a:endParaRPr>
          </a:p>
          <a:p>
            <a:r>
              <a:rPr lang="en-US" dirty="0" smtClean="0">
                <a:latin typeface="Adobe Caslon Pro Bold" pitchFamily="18" charset="0"/>
              </a:rPr>
              <a:t>Beyond MF this is not true:</a:t>
            </a:r>
            <a:endParaRPr lang="ru-RU" dirty="0" smtClean="0"/>
          </a:p>
        </p:txBody>
      </p:sp>
      <p:pic>
        <p:nvPicPr>
          <p:cNvPr id="284678" name="Picture 6"/>
          <p:cNvPicPr>
            <a:picLocks noChangeAspect="1" noChangeArrowheads="1"/>
          </p:cNvPicPr>
          <p:nvPr/>
        </p:nvPicPr>
        <p:blipFill>
          <a:blip r:embed="rId4" cstate="print"/>
          <a:srcRect/>
          <a:stretch>
            <a:fillRect/>
          </a:stretch>
        </p:blipFill>
        <p:spPr bwMode="auto">
          <a:xfrm>
            <a:off x="6605541" y="4293096"/>
            <a:ext cx="3578519" cy="2520280"/>
          </a:xfrm>
          <a:prstGeom prst="rect">
            <a:avLst/>
          </a:prstGeom>
          <a:noFill/>
          <a:ln w="9525">
            <a:noFill/>
            <a:miter lim="800000"/>
            <a:headEnd/>
            <a:tailEnd/>
          </a:ln>
        </p:spPr>
      </p:pic>
      <p:sp>
        <p:nvSpPr>
          <p:cNvPr id="15" name="TextBox 14"/>
          <p:cNvSpPr txBox="1"/>
          <p:nvPr/>
        </p:nvSpPr>
        <p:spPr>
          <a:xfrm>
            <a:off x="823020" y="6093296"/>
            <a:ext cx="4932761" cy="338554"/>
          </a:xfrm>
          <a:prstGeom prst="rect">
            <a:avLst/>
          </a:prstGeom>
          <a:noFill/>
        </p:spPr>
        <p:txBody>
          <a:bodyPr wrap="none" rtlCol="0">
            <a:spAutoFit/>
          </a:bodyPr>
          <a:lstStyle/>
          <a:p>
            <a:r>
              <a:rPr lang="en-US" sz="1600" b="1" dirty="0" err="1" smtClean="0">
                <a:latin typeface="Agency FB" pitchFamily="34" charset="0"/>
              </a:rPr>
              <a:t>Amand</a:t>
            </a:r>
            <a:r>
              <a:rPr lang="en-US" sz="1600" b="1" dirty="0" smtClean="0">
                <a:latin typeface="Agency FB" pitchFamily="34" charset="0"/>
              </a:rPr>
              <a:t> Faessler, A.J. </a:t>
            </a:r>
            <a:r>
              <a:rPr lang="en-US" sz="1600" b="1" dirty="0" err="1" smtClean="0">
                <a:latin typeface="Agency FB" pitchFamily="34" charset="0"/>
              </a:rPr>
              <a:t>Buchmann</a:t>
            </a:r>
            <a:r>
              <a:rPr lang="en-US" sz="1600" b="1" dirty="0" smtClean="0">
                <a:latin typeface="Agency FB" pitchFamily="34" charset="0"/>
              </a:rPr>
              <a:t>, M.I.K., Phys. Rev. C 56, 1576 (1997)</a:t>
            </a:r>
            <a:endParaRPr lang="ru-RU" sz="1600" b="1" dirty="0"/>
          </a:p>
        </p:txBody>
      </p:sp>
      <p:grpSp>
        <p:nvGrpSpPr>
          <p:cNvPr id="9" name="Группа 8"/>
          <p:cNvGrpSpPr/>
          <p:nvPr/>
        </p:nvGrpSpPr>
        <p:grpSpPr>
          <a:xfrm>
            <a:off x="3358898" y="3140968"/>
            <a:ext cx="6753154" cy="1315308"/>
            <a:chOff x="3358898" y="3356992"/>
            <a:chExt cx="6753154" cy="1315308"/>
          </a:xfrm>
        </p:grpSpPr>
        <p:pic>
          <p:nvPicPr>
            <p:cNvPr id="284677" name="Picture 5"/>
            <p:cNvPicPr>
              <a:picLocks noChangeAspect="1" noChangeArrowheads="1"/>
            </p:cNvPicPr>
            <p:nvPr/>
          </p:nvPicPr>
          <p:blipFill>
            <a:blip r:embed="rId5" cstate="print"/>
            <a:srcRect/>
            <a:stretch>
              <a:fillRect/>
            </a:stretch>
          </p:blipFill>
          <p:spPr bwMode="auto">
            <a:xfrm>
              <a:off x="3358898" y="3356992"/>
              <a:ext cx="6753154" cy="1296144"/>
            </a:xfrm>
            <a:prstGeom prst="rect">
              <a:avLst/>
            </a:prstGeom>
            <a:noFill/>
            <a:ln w="9525">
              <a:noFill/>
              <a:miter lim="800000"/>
              <a:headEnd/>
              <a:tailEnd/>
            </a:ln>
          </p:spPr>
        </p:pic>
        <p:sp>
          <p:nvSpPr>
            <p:cNvPr id="16" name="TextBox 15"/>
            <p:cNvSpPr txBox="1"/>
            <p:nvPr/>
          </p:nvSpPr>
          <p:spPr>
            <a:xfrm>
              <a:off x="3415308" y="4149080"/>
              <a:ext cx="6624736" cy="523220"/>
            </a:xfrm>
            <a:prstGeom prst="rect">
              <a:avLst/>
            </a:prstGeom>
            <a:solidFill>
              <a:srgbClr val="FFFF00">
                <a:alpha val="22000"/>
              </a:srgbClr>
            </a:solidFill>
          </p:spPr>
          <p:txBody>
            <a:bodyPr wrap="square" rtlCol="0">
              <a:spAutoFit/>
            </a:bodyPr>
            <a:lstStyle/>
            <a:p>
              <a:pPr algn="ctr"/>
              <a:endParaRPr lang="en-US" dirty="0" smtClean="0">
                <a:solidFill>
                  <a:srgbClr val="FF0000"/>
                </a:solidFill>
                <a:latin typeface="Elephant"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Box 2"/>
          <p:cNvSpPr txBox="1"/>
          <p:nvPr/>
        </p:nvSpPr>
        <p:spPr>
          <a:xfrm>
            <a:off x="2263180" y="3068960"/>
            <a:ext cx="5791572" cy="954107"/>
          </a:xfrm>
          <a:prstGeom prst="rect">
            <a:avLst/>
          </a:prstGeom>
          <a:solidFill>
            <a:srgbClr val="FFFF00"/>
          </a:solidFill>
        </p:spPr>
        <p:txBody>
          <a:bodyPr wrap="square" rtlCol="0">
            <a:spAutoFit/>
          </a:bodyPr>
          <a:lstStyle/>
          <a:p>
            <a:pPr algn="ctr"/>
            <a:r>
              <a:rPr lang="en-US" dirty="0" smtClean="0">
                <a:solidFill>
                  <a:srgbClr val="FF0000"/>
                </a:solidFill>
                <a:latin typeface="Elephant" pitchFamily="18" charset="0"/>
              </a:rPr>
              <a:t>What about </a:t>
            </a:r>
            <a:r>
              <a:rPr lang="en-US" dirty="0" err="1" smtClean="0">
                <a:solidFill>
                  <a:srgbClr val="FF0000"/>
                </a:solidFill>
                <a:latin typeface="Elephant" pitchFamily="18" charset="0"/>
              </a:rPr>
              <a:t>EoS</a:t>
            </a:r>
            <a:r>
              <a:rPr lang="en-US" dirty="0" smtClean="0">
                <a:solidFill>
                  <a:srgbClr val="FF0000"/>
                </a:solidFill>
                <a:latin typeface="Elephant" pitchFamily="18" charset="0"/>
              </a:rPr>
              <a:t> in </a:t>
            </a:r>
            <a:r>
              <a:rPr lang="en-US" i="1" dirty="0" smtClean="0">
                <a:solidFill>
                  <a:srgbClr val="FF0000"/>
                </a:solidFill>
                <a:latin typeface="Elephant" pitchFamily="18" charset="0"/>
              </a:rPr>
              <a:t>s</a:t>
            </a:r>
            <a:r>
              <a:rPr lang="en-US" dirty="0" smtClean="0">
                <a:solidFill>
                  <a:srgbClr val="FF0000"/>
                </a:solidFill>
                <a:latin typeface="Elephant" pitchFamily="18" charset="0"/>
              </a:rPr>
              <a:t>-channel </a:t>
            </a:r>
          </a:p>
          <a:p>
            <a:pPr algn="ctr"/>
            <a:r>
              <a:rPr lang="en-US" dirty="0" smtClean="0">
                <a:solidFill>
                  <a:srgbClr val="FF0000"/>
                </a:solidFill>
                <a:latin typeface="Elephant" pitchFamily="18" charset="0"/>
              </a:rPr>
              <a:t>exchange models?</a:t>
            </a:r>
            <a:endParaRPr lang="ru-RU" b="1" dirty="0">
              <a:solidFill>
                <a:srgbClr val="FF0000"/>
              </a:solidFill>
            </a:endParaRPr>
          </a:p>
        </p:txBody>
      </p:sp>
      <p:pic>
        <p:nvPicPr>
          <p:cNvPr id="4" name="Рисунок 3" descr="Unbenannt-2.jpg"/>
          <p:cNvPicPr>
            <a:picLocks noChangeAspect="1"/>
          </p:cNvPicPr>
          <p:nvPr/>
        </p:nvPicPr>
        <p:blipFill>
          <a:blip r:embed="rId3" cstate="print"/>
          <a:stretch>
            <a:fillRect/>
          </a:stretch>
        </p:blipFill>
        <p:spPr>
          <a:xfrm>
            <a:off x="7879804" y="188640"/>
            <a:ext cx="2064512" cy="707136"/>
          </a:xfrm>
          <a:prstGeom prst="rect">
            <a:avLst/>
          </a:prstGeom>
        </p:spPr>
      </p:pic>
      <p:sp>
        <p:nvSpPr>
          <p:cNvPr id="5" name="TextBox 4"/>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
        <p:nvSpPr>
          <p:cNvPr id="7"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a:t>
            </a: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5" name="Прямоугольник 4"/>
          <p:cNvSpPr/>
          <p:nvPr/>
        </p:nvSpPr>
        <p:spPr>
          <a:xfrm>
            <a:off x="201952" y="1104412"/>
            <a:ext cx="9883098" cy="6138690"/>
          </a:xfrm>
          <a:prstGeom prst="rect">
            <a:avLst/>
          </a:prstGeom>
        </p:spPr>
        <p:txBody>
          <a:bodyPr wrap="square" lIns="105242" tIns="52621" rIns="105242" bIns="52621">
            <a:spAutoFit/>
          </a:bodyPr>
          <a:lstStyle/>
          <a:p>
            <a:r>
              <a:rPr lang="en-US" dirty="0" smtClean="0">
                <a:latin typeface="AR CENA" pitchFamily="2" charset="0"/>
              </a:rPr>
              <a:t>	</a:t>
            </a:r>
            <a:r>
              <a:rPr lang="en-US" dirty="0" smtClean="0">
                <a:solidFill>
                  <a:srgbClr val="00B050"/>
                </a:solidFill>
                <a:latin typeface="Adobe Caslon Pro Bold" pitchFamily="18" charset="0"/>
              </a:rPr>
              <a:t>Analyticity and </a:t>
            </a:r>
            <a:r>
              <a:rPr lang="en-US" dirty="0" err="1" smtClean="0">
                <a:solidFill>
                  <a:srgbClr val="00B050"/>
                </a:solidFill>
                <a:latin typeface="Adobe Caslon Pro Bold" pitchFamily="18" charset="0"/>
              </a:rPr>
              <a:t>unitarity</a:t>
            </a:r>
            <a:r>
              <a:rPr lang="en-US" dirty="0" smtClean="0">
                <a:solidFill>
                  <a:srgbClr val="00B050"/>
                </a:solidFill>
                <a:latin typeface="Adobe Caslon Pro Bold" pitchFamily="18" charset="0"/>
              </a:rPr>
              <a:t> for amplitudes lead to the Low scattering equation </a:t>
            </a:r>
          </a:p>
          <a:p>
            <a:r>
              <a:rPr lang="en-US" dirty="0" smtClean="0">
                <a:solidFill>
                  <a:srgbClr val="00B050"/>
                </a:solidFill>
                <a:latin typeface="Adobe Caslon Pro Bold" pitchFamily="18" charset="0"/>
              </a:rPr>
              <a:t>       	Low (1955)</a:t>
            </a:r>
          </a:p>
          <a:p>
            <a:r>
              <a:rPr lang="en-US" dirty="0" smtClean="0">
                <a:latin typeface="AR CENA" pitchFamily="2" charset="0"/>
              </a:rPr>
              <a:t>       	</a:t>
            </a:r>
            <a:r>
              <a:rPr lang="en-US" dirty="0" smtClean="0">
                <a:latin typeface="Berlin Sans FB" pitchFamily="34" charset="0"/>
              </a:rPr>
              <a:t>CDD poles as ambiguities in solutions to the Low scattering equation - </a:t>
            </a:r>
            <a:r>
              <a:rPr lang="en-US" dirty="0" err="1" smtClean="0">
                <a:latin typeface="Berlin Sans FB" pitchFamily="34" charset="0"/>
              </a:rPr>
              <a:t>Castillejo</a:t>
            </a:r>
            <a:r>
              <a:rPr lang="en-US" dirty="0" smtClean="0">
                <a:latin typeface="Berlin Sans FB" pitchFamily="34" charset="0"/>
              </a:rPr>
              <a:t>, </a:t>
            </a:r>
            <a:r>
              <a:rPr lang="en-US" dirty="0" err="1" smtClean="0">
                <a:latin typeface="Berlin Sans FB" pitchFamily="34" charset="0"/>
              </a:rPr>
              <a:t>Dalitz</a:t>
            </a:r>
            <a:r>
              <a:rPr lang="en-US" dirty="0" smtClean="0">
                <a:latin typeface="Berlin Sans FB" pitchFamily="34" charset="0"/>
              </a:rPr>
              <a:t>, Dyson (1956)</a:t>
            </a:r>
          </a:p>
          <a:p>
            <a:endParaRPr lang="en-US" dirty="0" smtClean="0">
              <a:latin typeface="Berlin Sans FB" pitchFamily="34" charset="0"/>
            </a:endParaRPr>
          </a:p>
          <a:p>
            <a:endParaRPr lang="en-US" dirty="0" smtClean="0">
              <a:latin typeface="Berlin Sans FB" pitchFamily="34" charset="0"/>
            </a:endParaRPr>
          </a:p>
          <a:p>
            <a:endParaRPr lang="en-US" dirty="0" smtClean="0">
              <a:latin typeface="Berlin Sans FB" pitchFamily="34" charset="0"/>
            </a:endParaRPr>
          </a:p>
          <a:p>
            <a:endParaRPr lang="en-US" dirty="0" smtClean="0">
              <a:latin typeface="Berlin Sans FB" pitchFamily="34" charset="0"/>
            </a:endParaRPr>
          </a:p>
          <a:p>
            <a:r>
              <a:rPr lang="en-US" sz="1200" dirty="0" smtClean="0">
                <a:effectLst>
                  <a:outerShdw blurRad="38100" dist="38100" dir="2700000" algn="tl">
                    <a:srgbClr val="000000">
                      <a:alpha val="43137"/>
                    </a:srgbClr>
                  </a:outerShdw>
                </a:effectLst>
                <a:latin typeface="AR CENA" pitchFamily="2" charset="0"/>
              </a:rPr>
              <a:t> 	</a:t>
            </a:r>
            <a:r>
              <a:rPr lang="en-US" dirty="0" smtClean="0">
                <a:solidFill>
                  <a:srgbClr val="C00000"/>
                </a:solidFill>
                <a:latin typeface="AR CENA" pitchFamily="2" charset="0"/>
              </a:rPr>
              <a:t>To clarify the physical meaning of the CDD poles, Dyson constructed a model that demonstrates the relationship of the CDD poles to </a:t>
            </a:r>
            <a:r>
              <a:rPr lang="en-US" b="1" dirty="0" smtClean="0">
                <a:solidFill>
                  <a:srgbClr val="FF3399"/>
                </a:solidFill>
                <a:latin typeface="AR CENA" pitchFamily="2" charset="0"/>
              </a:rPr>
              <a:t>bound states </a:t>
            </a:r>
            <a:r>
              <a:rPr lang="en-US" dirty="0" smtClean="0">
                <a:solidFill>
                  <a:srgbClr val="C00000"/>
                </a:solidFill>
                <a:latin typeface="AR CENA" pitchFamily="2" charset="0"/>
              </a:rPr>
              <a:t>and </a:t>
            </a:r>
            <a:r>
              <a:rPr lang="en-US" b="1" dirty="0" smtClean="0">
                <a:solidFill>
                  <a:srgbClr val="FF3399"/>
                </a:solidFill>
                <a:latin typeface="AR CENA" pitchFamily="2" charset="0"/>
              </a:rPr>
              <a:t>resonances</a:t>
            </a:r>
          </a:p>
          <a:p>
            <a:r>
              <a:rPr lang="en-US" b="1" dirty="0" smtClean="0">
                <a:solidFill>
                  <a:srgbClr val="FF3399"/>
                </a:solidFill>
                <a:latin typeface="AR CENA" pitchFamily="2" charset="0"/>
              </a:rPr>
              <a:t>       </a:t>
            </a:r>
            <a:r>
              <a:rPr lang="en-US" dirty="0" smtClean="0">
                <a:solidFill>
                  <a:srgbClr val="C00000"/>
                </a:solidFill>
                <a:latin typeface="AR CENA" pitchFamily="2" charset="0"/>
              </a:rPr>
              <a:t>Dyson (1957)</a:t>
            </a:r>
            <a:endParaRPr lang="en-US" dirty="0" smtClean="0">
              <a:latin typeface="Berlin Sans FB" pitchFamily="34" charset="0"/>
            </a:endParaRPr>
          </a:p>
          <a:p>
            <a:endParaRPr lang="en-US" dirty="0" smtClean="0">
              <a:solidFill>
                <a:srgbClr val="00B050"/>
              </a:solidFill>
              <a:latin typeface="Adobe Caslon Pro Bold" pitchFamily="18" charset="0"/>
            </a:endParaRPr>
          </a:p>
        </p:txBody>
      </p:sp>
      <p:sp>
        <p:nvSpPr>
          <p:cNvPr id="6"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  - history</a:t>
            </a:r>
            <a:endParaRPr lang="ru-RU" sz="2800" dirty="0"/>
          </a:p>
        </p:txBody>
      </p:sp>
      <p:sp>
        <p:nvSpPr>
          <p:cNvPr id="16" name="Прямоугольник 15"/>
          <p:cNvSpPr/>
          <p:nvPr/>
        </p:nvSpPr>
        <p:spPr>
          <a:xfrm>
            <a:off x="500424" y="1306204"/>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0424" y="2602348"/>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Unbenannt-2.jpg"/>
          <p:cNvPicPr>
            <a:picLocks noChangeAspect="1"/>
          </p:cNvPicPr>
          <p:nvPr/>
        </p:nvPicPr>
        <p:blipFill>
          <a:blip r:embed="rId4" cstate="print"/>
          <a:stretch>
            <a:fillRect/>
          </a:stretch>
        </p:blipFill>
        <p:spPr>
          <a:xfrm>
            <a:off x="7879804" y="188640"/>
            <a:ext cx="2064512" cy="707136"/>
          </a:xfrm>
          <a:prstGeom prst="rect">
            <a:avLst/>
          </a:prstGeom>
        </p:spPr>
      </p:pic>
      <p:sp>
        <p:nvSpPr>
          <p:cNvPr id="7" name="TextBox 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grpSp>
        <p:nvGrpSpPr>
          <p:cNvPr id="2" name="Группа 12"/>
          <p:cNvGrpSpPr/>
          <p:nvPr/>
        </p:nvGrpSpPr>
        <p:grpSpPr>
          <a:xfrm>
            <a:off x="534988" y="3458121"/>
            <a:ext cx="3672408" cy="1411039"/>
            <a:chOff x="1111052" y="3458121"/>
            <a:chExt cx="3672408" cy="1411039"/>
          </a:xfrm>
        </p:grpSpPr>
        <p:pic>
          <p:nvPicPr>
            <p:cNvPr id="9" name="Picture 4"/>
            <p:cNvPicPr>
              <a:picLocks noChangeAspect="1" noChangeArrowheads="1"/>
            </p:cNvPicPr>
            <p:nvPr/>
          </p:nvPicPr>
          <p:blipFill>
            <a:blip r:embed="rId5" cstate="print"/>
            <a:srcRect b="39065"/>
            <a:stretch>
              <a:fillRect/>
            </a:stretch>
          </p:blipFill>
          <p:spPr bwMode="auto">
            <a:xfrm>
              <a:off x="1131962" y="3458121"/>
              <a:ext cx="3651498" cy="116696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t="39065"/>
            <a:stretch>
              <a:fillRect/>
            </a:stretch>
          </p:blipFill>
          <p:spPr bwMode="auto">
            <a:xfrm>
              <a:off x="1111052" y="3702200"/>
              <a:ext cx="3651498" cy="1166960"/>
            </a:xfrm>
            <a:prstGeom prst="rect">
              <a:avLst/>
            </a:prstGeom>
            <a:noFill/>
            <a:ln w="9525">
              <a:noFill/>
              <a:miter lim="800000"/>
              <a:headEnd/>
              <a:tailEnd/>
            </a:ln>
          </p:spPr>
        </p:pic>
      </p:grpSp>
      <p:pic>
        <p:nvPicPr>
          <p:cNvPr id="14" name="Picture 3"/>
          <p:cNvPicPr>
            <a:picLocks noChangeAspect="1" noChangeArrowheads="1"/>
          </p:cNvPicPr>
          <p:nvPr/>
        </p:nvPicPr>
        <p:blipFill>
          <a:blip r:embed="rId6" cstate="print"/>
          <a:srcRect/>
          <a:stretch>
            <a:fillRect/>
          </a:stretch>
        </p:blipFill>
        <p:spPr bwMode="auto">
          <a:xfrm>
            <a:off x="3539802" y="4509120"/>
            <a:ext cx="6572250" cy="257175"/>
          </a:xfrm>
          <a:prstGeom prst="rect">
            <a:avLst/>
          </a:prstGeom>
          <a:solidFill>
            <a:schemeClr val="bg1">
              <a:lumMod val="75000"/>
            </a:schemeClr>
          </a:solidFill>
          <a:ln w="9525">
            <a:noFill/>
            <a:miter lim="800000"/>
            <a:headEnd/>
            <a:tailEnd/>
          </a:ln>
        </p:spPr>
      </p:pic>
      <p:sp>
        <p:nvSpPr>
          <p:cNvPr id="13" name="Прямоугольник 12"/>
          <p:cNvSpPr/>
          <p:nvPr/>
        </p:nvSpPr>
        <p:spPr>
          <a:xfrm>
            <a:off x="500424" y="5085184"/>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16535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Box 2"/>
          <p:cNvSpPr txBox="1"/>
          <p:nvPr/>
        </p:nvSpPr>
        <p:spPr>
          <a:xfrm>
            <a:off x="967036" y="1148551"/>
            <a:ext cx="8424936" cy="1200329"/>
          </a:xfrm>
          <a:prstGeom prst="rect">
            <a:avLst/>
          </a:prstGeom>
          <a:noFill/>
        </p:spPr>
        <p:txBody>
          <a:bodyPr wrap="square" rtlCol="0">
            <a:spAutoFit/>
          </a:bodyPr>
          <a:lstStyle/>
          <a:p>
            <a:pPr algn="ctr"/>
            <a:r>
              <a:rPr lang="en-AU" sz="4000" dirty="0" smtClean="0">
                <a:solidFill>
                  <a:srgbClr val="FF0000"/>
                </a:solidFill>
                <a:latin typeface="AR DELANEY" pitchFamily="2" charset="0"/>
              </a:rPr>
              <a:t>NN interaction models:</a:t>
            </a:r>
            <a:r>
              <a:rPr lang="en-AU" dirty="0" smtClean="0">
                <a:latin typeface="Adobe Caslon Pro Bold" pitchFamily="18" charset="0"/>
              </a:rPr>
              <a:t/>
            </a:r>
            <a:br>
              <a:rPr lang="en-AU" dirty="0" smtClean="0">
                <a:latin typeface="Adobe Caslon Pro Bold" pitchFamily="18" charset="0"/>
              </a:rPr>
            </a:br>
            <a:r>
              <a:rPr lang="en-AU" sz="3200" dirty="0" smtClean="0">
                <a:solidFill>
                  <a:srgbClr val="0070C0"/>
                </a:solidFill>
                <a:latin typeface="AR CENA" pitchFamily="2" charset="0"/>
              </a:rPr>
              <a:t>t-channel </a:t>
            </a:r>
            <a:r>
              <a:rPr lang="en-AU" sz="3200" dirty="0" smtClean="0">
                <a:latin typeface="AR CENA" pitchFamily="2" charset="0"/>
              </a:rPr>
              <a:t>vs. </a:t>
            </a:r>
            <a:r>
              <a:rPr lang="en-US" sz="3200" dirty="0" smtClean="0">
                <a:solidFill>
                  <a:srgbClr val="00B050"/>
                </a:solidFill>
                <a:latin typeface="AR CENA" pitchFamily="2" charset="0"/>
              </a:rPr>
              <a:t>s-channel</a:t>
            </a:r>
            <a:endParaRPr lang="ru-RU" sz="3200" dirty="0">
              <a:solidFill>
                <a:srgbClr val="00B050"/>
              </a:solidFill>
            </a:endParaRPr>
          </a:p>
        </p:txBody>
      </p:sp>
      <p:sp>
        <p:nvSpPr>
          <p:cNvPr id="4" name="Text Box 5"/>
          <p:cNvSpPr txBox="1">
            <a:spLocks noChangeArrowheads="1"/>
          </p:cNvSpPr>
          <p:nvPr/>
        </p:nvSpPr>
        <p:spPr bwMode="auto">
          <a:xfrm>
            <a:off x="967036" y="2637491"/>
            <a:ext cx="9001000" cy="1583597"/>
          </a:xfrm>
          <a:prstGeom prst="rect">
            <a:avLst/>
          </a:prstGeom>
          <a:noFill/>
          <a:ln w="9525">
            <a:noFill/>
            <a:miter lim="800000"/>
            <a:headEnd/>
            <a:tailEnd/>
          </a:ln>
          <a:effectLst/>
        </p:spPr>
        <p:txBody>
          <a:bodyPr wrap="square" lIns="105242" tIns="52621" rIns="105242" bIns="52621">
            <a:spAutoFit/>
          </a:bodyPr>
          <a:lstStyle/>
          <a:p>
            <a:r>
              <a:rPr lang="en-AU" sz="3200" dirty="0" smtClean="0">
                <a:solidFill>
                  <a:srgbClr val="0070C0"/>
                </a:solidFill>
                <a:latin typeface="AR CENA" pitchFamily="2" charset="0"/>
              </a:rPr>
              <a:t>    Exchange</a:t>
            </a:r>
            <a:r>
              <a:rPr lang="en-AU" sz="3200" dirty="0" smtClean="0">
                <a:latin typeface="AR CENA" pitchFamily="2" charset="0"/>
              </a:rPr>
              <a:t> </a:t>
            </a:r>
            <a:r>
              <a:rPr lang="en-AU" sz="3200" dirty="0" smtClean="0">
                <a:solidFill>
                  <a:srgbClr val="0070C0"/>
                </a:solidFill>
                <a:latin typeface="AR CENA" pitchFamily="2" charset="0"/>
              </a:rPr>
              <a:t>of qq-mesons</a:t>
            </a:r>
            <a:r>
              <a:rPr lang="en-AU" sz="3200" dirty="0" smtClean="0">
                <a:latin typeface="AR CENA" pitchFamily="2" charset="0"/>
              </a:rPr>
              <a:t>        </a:t>
            </a:r>
            <a:r>
              <a:rPr lang="en-AU" sz="3200" dirty="0" smtClean="0">
                <a:solidFill>
                  <a:srgbClr val="00B050"/>
                </a:solidFill>
                <a:latin typeface="AR CENA" pitchFamily="2" charset="0"/>
              </a:rPr>
              <a:t>Lee-Dyson model, </a:t>
            </a:r>
          </a:p>
          <a:p>
            <a:r>
              <a:rPr lang="en-AU" sz="3200" dirty="0" smtClean="0">
                <a:solidFill>
                  <a:srgbClr val="00B050"/>
                </a:solidFill>
                <a:latin typeface="AR CENA" pitchFamily="2" charset="0"/>
              </a:rPr>
              <a:t>       </a:t>
            </a:r>
            <a:r>
              <a:rPr lang="en-AU" sz="3200" dirty="0" smtClean="0">
                <a:solidFill>
                  <a:srgbClr val="0070C0"/>
                </a:solidFill>
                <a:latin typeface="AR CENA" pitchFamily="2" charset="0"/>
              </a:rPr>
              <a:t>Yukawa mechanism</a:t>
            </a:r>
            <a:r>
              <a:rPr lang="en-AU" sz="3200" dirty="0" smtClean="0">
                <a:solidFill>
                  <a:srgbClr val="00B050"/>
                </a:solidFill>
                <a:latin typeface="AR CENA" pitchFamily="2" charset="0"/>
              </a:rPr>
              <a:t>           QCB model:</a:t>
            </a:r>
            <a:br>
              <a:rPr lang="en-AU" sz="3200" dirty="0" smtClean="0">
                <a:solidFill>
                  <a:srgbClr val="00B050"/>
                </a:solidFill>
                <a:latin typeface="AR CENA" pitchFamily="2" charset="0"/>
              </a:rPr>
            </a:br>
            <a:r>
              <a:rPr lang="en-AU" sz="3200" dirty="0" smtClean="0">
                <a:solidFill>
                  <a:srgbClr val="00B050"/>
                </a:solidFill>
                <a:latin typeface="AR CENA" pitchFamily="2" charset="0"/>
              </a:rPr>
              <a:t>                                           Exchange of 6q-primitives                            </a:t>
            </a:r>
          </a:p>
        </p:txBody>
      </p:sp>
      <p:sp>
        <p:nvSpPr>
          <p:cNvPr id="6" name="Стрелка вниз 5"/>
          <p:cNvSpPr/>
          <p:nvPr/>
        </p:nvSpPr>
        <p:spPr>
          <a:xfrm>
            <a:off x="6079604" y="2348880"/>
            <a:ext cx="360040" cy="28803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8" descr="C:\Dokumente und Einstellungen\mikhail\Eigene Dateien\Eigene Bilder\gif-bild\MM900178313.GIF"/>
          <p:cNvPicPr>
            <a:picLocks noChangeAspect="1" noChangeArrowheads="1" noCrop="1"/>
          </p:cNvPicPr>
          <p:nvPr/>
        </p:nvPicPr>
        <p:blipFill>
          <a:blip r:embed="rId3" cstate="print"/>
          <a:stretch>
            <a:fillRect/>
          </a:stretch>
        </p:blipFill>
        <p:spPr bwMode="auto">
          <a:xfrm>
            <a:off x="8140834" y="4869565"/>
            <a:ext cx="1134127" cy="791683"/>
          </a:xfrm>
          <a:prstGeom prst="rect">
            <a:avLst/>
          </a:prstGeom>
          <a:noFill/>
        </p:spPr>
      </p:pic>
      <p:sp>
        <p:nvSpPr>
          <p:cNvPr id="12" name="Стрелка вниз 11"/>
          <p:cNvSpPr/>
          <p:nvPr/>
        </p:nvSpPr>
        <p:spPr>
          <a:xfrm>
            <a:off x="4063380" y="2348880"/>
            <a:ext cx="360040" cy="28803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0" y="6074132"/>
            <a:ext cx="10287000" cy="461665"/>
          </a:xfrm>
          <a:prstGeom prst="rect">
            <a:avLst/>
          </a:prstGeom>
          <a:noFill/>
        </p:spPr>
        <p:txBody>
          <a:bodyPr wrap="square" rtlCol="0">
            <a:spAutoFit/>
          </a:bodyPr>
          <a:lstStyle/>
          <a:p>
            <a:pPr algn="ctr"/>
            <a:r>
              <a:rPr lang="en-US" sz="2400" spc="-100" dirty="0" smtClean="0">
                <a:latin typeface="AR DELANEY" pitchFamily="2" charset="0"/>
              </a:rPr>
              <a:t>These two mechanisms may appear </a:t>
            </a:r>
            <a:r>
              <a:rPr lang="en-US" sz="2400" b="1" spc="-100" dirty="0" smtClean="0">
                <a:solidFill>
                  <a:srgbClr val="FF3399"/>
                </a:solidFill>
                <a:latin typeface="AR DELANEY" pitchFamily="2" charset="0"/>
              </a:rPr>
              <a:t>mutually exclusive</a:t>
            </a:r>
            <a:r>
              <a:rPr lang="en-US" sz="2400" spc="-100" dirty="0" smtClean="0">
                <a:latin typeface="AR DELANEY" pitchFamily="2" charset="0"/>
              </a:rPr>
              <a:t> or </a:t>
            </a:r>
            <a:r>
              <a:rPr lang="en-US" sz="2400" b="1" spc="-100" dirty="0" smtClean="0">
                <a:solidFill>
                  <a:srgbClr val="00B050"/>
                </a:solidFill>
                <a:latin typeface="AR DELANEY" pitchFamily="2" charset="0"/>
              </a:rPr>
              <a:t>dual</a:t>
            </a:r>
            <a:r>
              <a:rPr lang="en-US" sz="2400" spc="-100" dirty="0" smtClean="0">
                <a:latin typeface="AR DELANEY" pitchFamily="2" charset="0"/>
              </a:rPr>
              <a:t> to each other.          </a:t>
            </a:r>
          </a:p>
        </p:txBody>
      </p:sp>
      <p:sp>
        <p:nvSpPr>
          <p:cNvPr id="17" name="TextBox 16"/>
          <p:cNvSpPr txBox="1"/>
          <p:nvPr/>
        </p:nvSpPr>
        <p:spPr>
          <a:xfrm>
            <a:off x="3195122" y="2348880"/>
            <a:ext cx="364202" cy="523220"/>
          </a:xfrm>
          <a:prstGeom prst="rect">
            <a:avLst/>
          </a:prstGeom>
          <a:noFill/>
        </p:spPr>
        <p:txBody>
          <a:bodyPr wrap="none" rtlCol="0">
            <a:spAutoFit/>
          </a:bodyPr>
          <a:lstStyle/>
          <a:p>
            <a:r>
              <a:rPr lang="en-US" b="1" dirty="0" smtClean="0">
                <a:solidFill>
                  <a:srgbClr val="0070C0"/>
                </a:solidFill>
              </a:rPr>
              <a:t>_</a:t>
            </a:r>
            <a:endParaRPr lang="ru-RU" b="1" dirty="0">
              <a:solidFill>
                <a:srgbClr val="0070C0"/>
              </a:solidFill>
            </a:endParaRPr>
          </a:p>
        </p:txBody>
      </p:sp>
      <p:sp>
        <p:nvSpPr>
          <p:cNvPr id="18" name="TextBox 17"/>
          <p:cNvSpPr txBox="1"/>
          <p:nvPr/>
        </p:nvSpPr>
        <p:spPr>
          <a:xfrm>
            <a:off x="1912542" y="3717032"/>
            <a:ext cx="2654894" cy="461665"/>
          </a:xfrm>
          <a:prstGeom prst="rect">
            <a:avLst/>
          </a:prstGeom>
          <a:noFill/>
        </p:spPr>
        <p:txBody>
          <a:bodyPr wrap="none" rtlCol="0">
            <a:spAutoFit/>
          </a:bodyPr>
          <a:lstStyle/>
          <a:p>
            <a:r>
              <a:rPr lang="en-US" sz="2400" b="1" dirty="0" smtClean="0">
                <a:solidFill>
                  <a:srgbClr val="FF0000"/>
                </a:solidFill>
              </a:rPr>
              <a:t>95% of the market</a:t>
            </a:r>
            <a:endParaRPr lang="ru-RU" sz="2400" b="1" dirty="0">
              <a:solidFill>
                <a:srgbClr val="FF0000"/>
              </a:solidFill>
            </a:endParaRPr>
          </a:p>
        </p:txBody>
      </p:sp>
      <p:grpSp>
        <p:nvGrpSpPr>
          <p:cNvPr id="20" name="Группа 19"/>
          <p:cNvGrpSpPr/>
          <p:nvPr/>
        </p:nvGrpSpPr>
        <p:grpSpPr>
          <a:xfrm>
            <a:off x="2191172" y="4509120"/>
            <a:ext cx="4536504" cy="1370076"/>
            <a:chOff x="1903140" y="4509120"/>
            <a:chExt cx="4536504" cy="1370076"/>
          </a:xfrm>
        </p:grpSpPr>
        <p:grpSp>
          <p:nvGrpSpPr>
            <p:cNvPr id="13" name="Группа 12"/>
            <p:cNvGrpSpPr/>
            <p:nvPr/>
          </p:nvGrpSpPr>
          <p:grpSpPr>
            <a:xfrm>
              <a:off x="1903140" y="4509120"/>
              <a:ext cx="4499991" cy="1370076"/>
              <a:chOff x="2587725" y="4579204"/>
              <a:chExt cx="4499991" cy="1370076"/>
            </a:xfrm>
          </p:grpSpPr>
          <p:pic>
            <p:nvPicPr>
              <p:cNvPr id="7" name="Рисунок 6" descr="Unbenannt-2.jpg"/>
              <p:cNvPicPr>
                <a:picLocks noChangeAspect="1"/>
              </p:cNvPicPr>
              <p:nvPr/>
            </p:nvPicPr>
            <p:blipFill>
              <a:blip r:embed="rId4" cstate="print"/>
              <a:stretch>
                <a:fillRect/>
              </a:stretch>
            </p:blipFill>
            <p:spPr>
              <a:xfrm>
                <a:off x="2587725" y="4579204"/>
                <a:ext cx="4499991" cy="1370076"/>
              </a:xfrm>
              <a:prstGeom prst="rect">
                <a:avLst/>
              </a:prstGeom>
            </p:spPr>
          </p:pic>
          <p:sp>
            <p:nvSpPr>
              <p:cNvPr id="8" name="TextBox 7"/>
              <p:cNvSpPr txBox="1"/>
              <p:nvPr/>
            </p:nvSpPr>
            <p:spPr>
              <a:xfrm>
                <a:off x="3766347" y="5371292"/>
                <a:ext cx="490840" cy="400110"/>
              </a:xfrm>
              <a:prstGeom prst="rect">
                <a:avLst/>
              </a:prstGeom>
              <a:solidFill>
                <a:schemeClr val="bg1"/>
              </a:solidFill>
            </p:spPr>
            <p:txBody>
              <a:bodyPr wrap="none" rtlCol="0">
                <a:spAutoFit/>
              </a:bodyPr>
              <a:lstStyle/>
              <a:p>
                <a:r>
                  <a:rPr lang="de-DE" sz="2000" dirty="0" smtClean="0">
                    <a:latin typeface="AR CENA" pitchFamily="2" charset="0"/>
                  </a:rPr>
                  <a:t>R,P</a:t>
                </a:r>
                <a:endParaRPr lang="ru-RU" sz="2000" dirty="0"/>
              </a:p>
            </p:txBody>
          </p:sp>
          <p:sp>
            <p:nvSpPr>
              <p:cNvPr id="9" name="TextBox 8"/>
              <p:cNvSpPr txBox="1"/>
              <p:nvPr/>
            </p:nvSpPr>
            <p:spPr>
              <a:xfrm>
                <a:off x="5791572" y="5403230"/>
                <a:ext cx="490840" cy="400110"/>
              </a:xfrm>
              <a:prstGeom prst="rect">
                <a:avLst/>
              </a:prstGeom>
              <a:solidFill>
                <a:schemeClr val="bg1"/>
              </a:solidFill>
            </p:spPr>
            <p:txBody>
              <a:bodyPr wrap="none" rtlCol="0">
                <a:spAutoFit/>
              </a:bodyPr>
              <a:lstStyle/>
              <a:p>
                <a:r>
                  <a:rPr lang="de-DE" sz="2000" dirty="0" smtClean="0">
                    <a:latin typeface="AR CENA" pitchFamily="2" charset="0"/>
                  </a:rPr>
                  <a:t>R,P</a:t>
                </a:r>
                <a:endParaRPr lang="ru-RU" sz="2000" dirty="0"/>
              </a:p>
            </p:txBody>
          </p:sp>
          <p:sp>
            <p:nvSpPr>
              <p:cNvPr id="10" name="TextBox 9"/>
              <p:cNvSpPr txBox="1"/>
              <p:nvPr/>
            </p:nvSpPr>
            <p:spPr>
              <a:xfrm>
                <a:off x="4639444" y="4781000"/>
                <a:ext cx="490840" cy="400110"/>
              </a:xfrm>
              <a:prstGeom prst="rect">
                <a:avLst/>
              </a:prstGeom>
              <a:solidFill>
                <a:schemeClr val="bg1"/>
              </a:solidFill>
            </p:spPr>
            <p:txBody>
              <a:bodyPr wrap="none" rtlCol="0">
                <a:spAutoFit/>
              </a:bodyPr>
              <a:lstStyle/>
              <a:p>
                <a:r>
                  <a:rPr lang="de-DE" sz="2000" dirty="0" smtClean="0">
                    <a:latin typeface="AR CENA" pitchFamily="2" charset="0"/>
                  </a:rPr>
                  <a:t>R,P</a:t>
                </a:r>
                <a:endParaRPr lang="ru-RU" sz="2000" dirty="0"/>
              </a:p>
            </p:txBody>
          </p:sp>
        </p:grpSp>
        <p:sp>
          <p:nvSpPr>
            <p:cNvPr id="15" name="Прямоугольник 14"/>
            <p:cNvSpPr/>
            <p:nvPr/>
          </p:nvSpPr>
          <p:spPr>
            <a:xfrm>
              <a:off x="4639444" y="4908067"/>
              <a:ext cx="388870" cy="537157"/>
            </a:xfrm>
            <a:prstGeom prst="rect">
              <a:avLst/>
            </a:prstGeom>
          </p:spPr>
          <p:txBody>
            <a:bodyPr wrap="none" lIns="105242" tIns="52621" rIns="105242" bIns="52621">
              <a:spAutoFit/>
            </a:bodyPr>
            <a:lstStyle/>
            <a:p>
              <a:r>
                <a:rPr lang="en-US" b="1" dirty="0" smtClean="0">
                  <a:solidFill>
                    <a:srgbClr val="FF3399"/>
                  </a:solidFill>
                  <a:latin typeface="AR CENA" pitchFamily="2" charset="0"/>
                </a:rPr>
                <a:t>/</a:t>
              </a:r>
              <a:endParaRPr lang="ru-RU" dirty="0">
                <a:solidFill>
                  <a:srgbClr val="FF3399"/>
                </a:solidFill>
              </a:endParaRPr>
            </a:p>
          </p:txBody>
        </p:sp>
        <p:sp>
          <p:nvSpPr>
            <p:cNvPr id="19" name="TextBox 18"/>
            <p:cNvSpPr txBox="1"/>
            <p:nvPr/>
          </p:nvSpPr>
          <p:spPr>
            <a:xfrm>
              <a:off x="5948804" y="5013176"/>
              <a:ext cx="490840" cy="400110"/>
            </a:xfrm>
            <a:prstGeom prst="rect">
              <a:avLst/>
            </a:prstGeom>
            <a:solidFill>
              <a:schemeClr val="bg1"/>
            </a:solidFill>
          </p:spPr>
          <p:txBody>
            <a:bodyPr wrap="none" rtlCol="0">
              <a:spAutoFit/>
            </a:bodyPr>
            <a:lstStyle/>
            <a:p>
              <a:r>
                <a:rPr lang="de-DE" sz="2000" dirty="0" smtClean="0">
                  <a:latin typeface="AR CENA" pitchFamily="2" charset="0"/>
                </a:rPr>
                <a:t>R,P</a:t>
              </a:r>
              <a:endParaRPr lang="ru-RU" sz="2000" dirty="0"/>
            </a:p>
          </p:txBody>
        </p:sp>
      </p:grpSp>
      <p:pic>
        <p:nvPicPr>
          <p:cNvPr id="21" name="Рисунок 20" descr="Unbenannt-2.jpg"/>
          <p:cNvPicPr>
            <a:picLocks noChangeAspect="1"/>
          </p:cNvPicPr>
          <p:nvPr/>
        </p:nvPicPr>
        <p:blipFill>
          <a:blip r:embed="rId4" cstate="print"/>
          <a:stretch>
            <a:fillRect/>
          </a:stretch>
        </p:blipFill>
        <p:spPr>
          <a:xfrm>
            <a:off x="7879804" y="188640"/>
            <a:ext cx="2064512" cy="707136"/>
          </a:xfrm>
          <a:prstGeom prst="rect">
            <a:avLst/>
          </a:prstGeom>
        </p:spPr>
      </p:pic>
      <p:sp>
        <p:nvSpPr>
          <p:cNvPr id="22" name="TextBox 2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
        <p:nvSpPr>
          <p:cNvPr id="24"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indefinite" fill="hold" nodeType="withEffect">
                                  <p:stCondLst>
                                    <p:cond delay="0"/>
                                  </p:stCondLst>
                                  <p:childTnLst>
                                    <p:set>
                                      <p:cBhvr>
                                        <p:cTn id="6" dur="1000">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5" name="Прямоугольник 4"/>
          <p:cNvSpPr/>
          <p:nvPr/>
        </p:nvSpPr>
        <p:spPr>
          <a:xfrm>
            <a:off x="201952" y="1104412"/>
            <a:ext cx="9883098" cy="3984254"/>
          </a:xfrm>
          <a:prstGeom prst="rect">
            <a:avLst/>
          </a:prstGeom>
        </p:spPr>
        <p:txBody>
          <a:bodyPr wrap="square" lIns="105242" tIns="52621" rIns="105242" bIns="52621">
            <a:spAutoFit/>
          </a:bodyPr>
          <a:lstStyle/>
          <a:p>
            <a:r>
              <a:rPr lang="en-US" dirty="0" smtClean="0">
                <a:latin typeface="AR CENA" pitchFamily="2" charset="0"/>
              </a:rPr>
              <a:t>	</a:t>
            </a:r>
            <a:r>
              <a:rPr lang="en-US" dirty="0" smtClean="0">
                <a:solidFill>
                  <a:srgbClr val="00B050"/>
                </a:solidFill>
                <a:latin typeface="Adobe Caslon Pro Bold" pitchFamily="18" charset="0"/>
              </a:rPr>
              <a:t>Analyticity and </a:t>
            </a:r>
            <a:r>
              <a:rPr lang="en-US" dirty="0" err="1" smtClean="0">
                <a:solidFill>
                  <a:srgbClr val="00B050"/>
                </a:solidFill>
                <a:latin typeface="Adobe Caslon Pro Bold" pitchFamily="18" charset="0"/>
              </a:rPr>
              <a:t>unitarity</a:t>
            </a:r>
            <a:r>
              <a:rPr lang="en-US" dirty="0" smtClean="0">
                <a:solidFill>
                  <a:srgbClr val="00B050"/>
                </a:solidFill>
                <a:latin typeface="Adobe Caslon Pro Bold" pitchFamily="18" charset="0"/>
              </a:rPr>
              <a:t> for amplitudes lead to the Low scattering equation </a:t>
            </a:r>
          </a:p>
          <a:p>
            <a:r>
              <a:rPr lang="en-US" dirty="0" smtClean="0">
                <a:solidFill>
                  <a:srgbClr val="00B050"/>
                </a:solidFill>
                <a:latin typeface="Adobe Caslon Pro Bold" pitchFamily="18" charset="0"/>
              </a:rPr>
              <a:t>       	Low (1955)</a:t>
            </a:r>
          </a:p>
          <a:p>
            <a:r>
              <a:rPr lang="en-US" dirty="0" smtClean="0">
                <a:latin typeface="AR CENA" pitchFamily="2" charset="0"/>
              </a:rPr>
              <a:t>       	</a:t>
            </a:r>
            <a:r>
              <a:rPr lang="en-US" dirty="0" smtClean="0">
                <a:latin typeface="Berlin Sans FB" pitchFamily="34" charset="0"/>
              </a:rPr>
              <a:t>CDD poles as ambiguities in solutions to the Low scattering equation - </a:t>
            </a:r>
            <a:r>
              <a:rPr lang="en-US" dirty="0" err="1" smtClean="0">
                <a:latin typeface="Berlin Sans FB" pitchFamily="34" charset="0"/>
              </a:rPr>
              <a:t>Castillejo</a:t>
            </a:r>
            <a:r>
              <a:rPr lang="en-US" dirty="0" smtClean="0">
                <a:latin typeface="Berlin Sans FB" pitchFamily="34" charset="0"/>
              </a:rPr>
              <a:t>, </a:t>
            </a:r>
            <a:r>
              <a:rPr lang="en-US" dirty="0" err="1" smtClean="0">
                <a:latin typeface="Berlin Sans FB" pitchFamily="34" charset="0"/>
              </a:rPr>
              <a:t>Dalitz</a:t>
            </a:r>
            <a:r>
              <a:rPr lang="en-US" dirty="0" smtClean="0">
                <a:latin typeface="Berlin Sans FB" pitchFamily="34" charset="0"/>
              </a:rPr>
              <a:t>, Dyson (1956)</a:t>
            </a:r>
          </a:p>
          <a:p>
            <a:r>
              <a:rPr lang="en-US" sz="1200" dirty="0" smtClean="0">
                <a:effectLst>
                  <a:outerShdw blurRad="38100" dist="38100" dir="2700000" algn="tl">
                    <a:srgbClr val="000000">
                      <a:alpha val="43137"/>
                    </a:srgbClr>
                  </a:outerShdw>
                </a:effectLst>
                <a:latin typeface="AR CENA" pitchFamily="2" charset="0"/>
              </a:rPr>
              <a:t>              	</a:t>
            </a:r>
            <a:r>
              <a:rPr lang="en-US" dirty="0" smtClean="0">
                <a:solidFill>
                  <a:srgbClr val="C00000"/>
                </a:solidFill>
                <a:latin typeface="AR CENA" pitchFamily="2" charset="0"/>
              </a:rPr>
              <a:t>To clarify the physical meaning of the CDD poles, Dyson constructed a model that demonstrates the relationship of the CDD poles to </a:t>
            </a:r>
            <a:r>
              <a:rPr lang="en-US" b="1" dirty="0" smtClean="0">
                <a:solidFill>
                  <a:srgbClr val="FF3399"/>
                </a:solidFill>
                <a:latin typeface="AR CENA" pitchFamily="2" charset="0"/>
              </a:rPr>
              <a:t>bound states </a:t>
            </a:r>
            <a:r>
              <a:rPr lang="en-US" dirty="0" smtClean="0">
                <a:solidFill>
                  <a:srgbClr val="C00000"/>
                </a:solidFill>
                <a:latin typeface="AR CENA" pitchFamily="2" charset="0"/>
              </a:rPr>
              <a:t>and </a:t>
            </a:r>
            <a:r>
              <a:rPr lang="en-US" b="1" dirty="0" smtClean="0">
                <a:solidFill>
                  <a:srgbClr val="FF3399"/>
                </a:solidFill>
                <a:latin typeface="AR CENA" pitchFamily="2" charset="0"/>
              </a:rPr>
              <a:t>resonances</a:t>
            </a:r>
          </a:p>
          <a:p>
            <a:r>
              <a:rPr lang="en-US" b="1" dirty="0" smtClean="0">
                <a:solidFill>
                  <a:srgbClr val="FF3399"/>
                </a:solidFill>
                <a:latin typeface="AR CENA" pitchFamily="2" charset="0"/>
              </a:rPr>
              <a:t>       </a:t>
            </a:r>
            <a:r>
              <a:rPr lang="en-US" dirty="0" smtClean="0">
                <a:solidFill>
                  <a:srgbClr val="C00000"/>
                </a:solidFill>
                <a:latin typeface="AR CENA" pitchFamily="2" charset="0"/>
              </a:rPr>
              <a:t>Dyson (1957)</a:t>
            </a:r>
            <a:endParaRPr lang="ru-RU" dirty="0">
              <a:solidFill>
                <a:srgbClr val="C00000"/>
              </a:solidFill>
            </a:endParaRPr>
          </a:p>
        </p:txBody>
      </p:sp>
      <p:sp>
        <p:nvSpPr>
          <p:cNvPr id="6"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  - history</a:t>
            </a:r>
            <a:endParaRPr lang="ru-RU" sz="2800" dirty="0"/>
          </a:p>
        </p:txBody>
      </p:sp>
      <p:sp>
        <p:nvSpPr>
          <p:cNvPr id="7" name="Прямоугольник 6"/>
          <p:cNvSpPr/>
          <p:nvPr/>
        </p:nvSpPr>
        <p:spPr>
          <a:xfrm>
            <a:off x="500424" y="1306204"/>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0424" y="2602348"/>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00424" y="3429000"/>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Unbenannt-2.jpg"/>
          <p:cNvPicPr>
            <a:picLocks noChangeAspect="1"/>
          </p:cNvPicPr>
          <p:nvPr/>
        </p:nvPicPr>
        <p:blipFill>
          <a:blip r:embed="rId3" cstate="print"/>
          <a:stretch>
            <a:fillRect/>
          </a:stretch>
        </p:blipFill>
        <p:spPr>
          <a:xfrm>
            <a:off x="7879804" y="188640"/>
            <a:ext cx="2064512" cy="707136"/>
          </a:xfrm>
          <a:prstGeom prst="rect">
            <a:avLst/>
          </a:prstGeom>
        </p:spPr>
      </p:pic>
      <p:sp>
        <p:nvSpPr>
          <p:cNvPr id="10" name="TextBox 9"/>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5" name="Прямоугольник 4"/>
          <p:cNvSpPr/>
          <p:nvPr/>
        </p:nvSpPr>
        <p:spPr>
          <a:xfrm>
            <a:off x="201952" y="1104412"/>
            <a:ext cx="9883098" cy="3984254"/>
          </a:xfrm>
          <a:prstGeom prst="rect">
            <a:avLst/>
          </a:prstGeom>
        </p:spPr>
        <p:txBody>
          <a:bodyPr wrap="square" lIns="105242" tIns="52621" rIns="105242" bIns="52621">
            <a:spAutoFit/>
          </a:bodyPr>
          <a:lstStyle/>
          <a:p>
            <a:r>
              <a:rPr lang="en-US" dirty="0" smtClean="0">
                <a:latin typeface="AR CENA" pitchFamily="2" charset="0"/>
              </a:rPr>
              <a:t>	</a:t>
            </a:r>
            <a:r>
              <a:rPr lang="en-US" dirty="0" smtClean="0">
                <a:solidFill>
                  <a:srgbClr val="00B050"/>
                </a:solidFill>
                <a:latin typeface="Adobe Caslon Pro Bold" pitchFamily="18" charset="0"/>
              </a:rPr>
              <a:t>Analyticity and </a:t>
            </a:r>
            <a:r>
              <a:rPr lang="en-US" dirty="0" err="1" smtClean="0">
                <a:solidFill>
                  <a:srgbClr val="00B050"/>
                </a:solidFill>
                <a:latin typeface="Adobe Caslon Pro Bold" pitchFamily="18" charset="0"/>
              </a:rPr>
              <a:t>unitarity</a:t>
            </a:r>
            <a:r>
              <a:rPr lang="en-US" dirty="0" smtClean="0">
                <a:solidFill>
                  <a:srgbClr val="00B050"/>
                </a:solidFill>
                <a:latin typeface="Adobe Caslon Pro Bold" pitchFamily="18" charset="0"/>
              </a:rPr>
              <a:t> for amplitudes lead to the Low scattering equation </a:t>
            </a:r>
          </a:p>
          <a:p>
            <a:r>
              <a:rPr lang="en-US" dirty="0" smtClean="0">
                <a:solidFill>
                  <a:srgbClr val="00B050"/>
                </a:solidFill>
                <a:latin typeface="Adobe Caslon Pro Bold" pitchFamily="18" charset="0"/>
              </a:rPr>
              <a:t>       	Low (1955)</a:t>
            </a:r>
          </a:p>
          <a:p>
            <a:r>
              <a:rPr lang="en-US" dirty="0" smtClean="0">
                <a:latin typeface="AR CENA" pitchFamily="2" charset="0"/>
              </a:rPr>
              <a:t>       	</a:t>
            </a:r>
            <a:r>
              <a:rPr lang="en-US" dirty="0" smtClean="0">
                <a:latin typeface="Berlin Sans FB" pitchFamily="34" charset="0"/>
              </a:rPr>
              <a:t>CDD poles as ambiguities in solutions to the Low scattering equation - </a:t>
            </a:r>
            <a:r>
              <a:rPr lang="en-US" dirty="0" err="1" smtClean="0">
                <a:latin typeface="Berlin Sans FB" pitchFamily="34" charset="0"/>
              </a:rPr>
              <a:t>Castillejo</a:t>
            </a:r>
            <a:r>
              <a:rPr lang="en-US" dirty="0" smtClean="0">
                <a:latin typeface="Berlin Sans FB" pitchFamily="34" charset="0"/>
              </a:rPr>
              <a:t>, </a:t>
            </a:r>
            <a:r>
              <a:rPr lang="en-US" dirty="0" err="1" smtClean="0">
                <a:latin typeface="Berlin Sans FB" pitchFamily="34" charset="0"/>
              </a:rPr>
              <a:t>Dalitz</a:t>
            </a:r>
            <a:r>
              <a:rPr lang="en-US" dirty="0" smtClean="0">
                <a:latin typeface="Berlin Sans FB" pitchFamily="34" charset="0"/>
              </a:rPr>
              <a:t>, Dyson (1956)</a:t>
            </a:r>
          </a:p>
          <a:p>
            <a:r>
              <a:rPr lang="en-US" sz="1200" dirty="0" smtClean="0">
                <a:effectLst>
                  <a:outerShdw blurRad="38100" dist="38100" dir="2700000" algn="tl">
                    <a:srgbClr val="000000">
                      <a:alpha val="43137"/>
                    </a:srgbClr>
                  </a:outerShdw>
                </a:effectLst>
                <a:latin typeface="AR CENA" pitchFamily="2" charset="0"/>
              </a:rPr>
              <a:t>              	</a:t>
            </a:r>
            <a:r>
              <a:rPr lang="en-US" dirty="0" smtClean="0">
                <a:solidFill>
                  <a:srgbClr val="C00000"/>
                </a:solidFill>
                <a:latin typeface="AR CENA" pitchFamily="2" charset="0"/>
              </a:rPr>
              <a:t>To clarify the physical meaning of the CDD poles, Dyson constructed a model that demonstrates the relationship of the CDD poles to </a:t>
            </a:r>
            <a:r>
              <a:rPr lang="en-US" b="1" dirty="0" smtClean="0">
                <a:solidFill>
                  <a:srgbClr val="FF3399"/>
                </a:solidFill>
                <a:latin typeface="AR CENA" pitchFamily="2" charset="0"/>
              </a:rPr>
              <a:t>bound states </a:t>
            </a:r>
            <a:r>
              <a:rPr lang="en-US" dirty="0" smtClean="0">
                <a:solidFill>
                  <a:srgbClr val="C00000"/>
                </a:solidFill>
                <a:latin typeface="AR CENA" pitchFamily="2" charset="0"/>
              </a:rPr>
              <a:t>and </a:t>
            </a:r>
            <a:r>
              <a:rPr lang="en-US" b="1" dirty="0" smtClean="0">
                <a:solidFill>
                  <a:srgbClr val="FF3399"/>
                </a:solidFill>
                <a:latin typeface="AR CENA" pitchFamily="2" charset="0"/>
              </a:rPr>
              <a:t>resonances</a:t>
            </a:r>
          </a:p>
          <a:p>
            <a:r>
              <a:rPr lang="en-US" b="1" dirty="0" smtClean="0">
                <a:solidFill>
                  <a:srgbClr val="FF3399"/>
                </a:solidFill>
                <a:latin typeface="AR CENA" pitchFamily="2" charset="0"/>
              </a:rPr>
              <a:t>       </a:t>
            </a:r>
            <a:r>
              <a:rPr lang="en-US" dirty="0" smtClean="0">
                <a:solidFill>
                  <a:srgbClr val="C00000"/>
                </a:solidFill>
                <a:latin typeface="AR CENA" pitchFamily="2" charset="0"/>
              </a:rPr>
              <a:t>Dyson (1957)</a:t>
            </a:r>
            <a:endParaRPr lang="ru-RU" dirty="0">
              <a:solidFill>
                <a:srgbClr val="C00000"/>
              </a:solidFill>
            </a:endParaRPr>
          </a:p>
        </p:txBody>
      </p:sp>
      <p:sp>
        <p:nvSpPr>
          <p:cNvPr id="3" name="Содержимое 2"/>
          <p:cNvSpPr txBox="1">
            <a:spLocks/>
          </p:cNvSpPr>
          <p:nvPr/>
        </p:nvSpPr>
        <p:spPr>
          <a:xfrm>
            <a:off x="318964" y="5085184"/>
            <a:ext cx="4473496" cy="1440160"/>
          </a:xfrm>
          <a:prstGeom prst="rect">
            <a:avLst/>
          </a:prstGeom>
        </p:spPr>
        <p:txBody>
          <a:bodyPr>
            <a:normAutofit lnSpcReduction="10000"/>
          </a:bodyPr>
          <a:lstStyle/>
          <a:p>
            <a:pPr marL="394656" marR="0" lvl="0" indent="-394656"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de-DE" sz="2800" b="1" i="0" u="none" strike="noStrike" kern="1200" cap="none" spc="0" normalizeH="0" baseline="0" noProof="0" dirty="0" smtClean="0">
                <a:ln>
                  <a:noFill/>
                </a:ln>
                <a:solidFill>
                  <a:schemeClr val="tx1"/>
                </a:solidFill>
                <a:effectLst/>
                <a:uLnTx/>
                <a:uFillTx/>
                <a:latin typeface="AR ESSENCE" pitchFamily="2" charset="0"/>
                <a:ea typeface="+mn-ea"/>
                <a:cs typeface="+mn-cs"/>
              </a:rPr>
              <a:t>Lee-</a:t>
            </a:r>
            <a:r>
              <a:rPr kumimoji="0" lang="de-DE" sz="2800" b="1" i="0" u="none" strike="noStrike" kern="1200" cap="none" spc="0" normalizeH="0" baseline="0" noProof="0" dirty="0" err="1" smtClean="0">
                <a:ln>
                  <a:noFill/>
                </a:ln>
                <a:solidFill>
                  <a:schemeClr val="tx1"/>
                </a:solidFill>
                <a:effectLst/>
                <a:uLnTx/>
                <a:uFillTx/>
                <a:latin typeface="AR ESSENCE" pitchFamily="2" charset="0"/>
                <a:ea typeface="+mn-ea"/>
                <a:cs typeface="+mn-cs"/>
              </a:rPr>
              <a:t>Dyson</a:t>
            </a:r>
            <a:r>
              <a:rPr kumimoji="0" lang="de-DE" sz="2800" b="1" i="0" u="none" strike="noStrike" kern="1200" cap="none" spc="0" normalizeH="0" baseline="0" noProof="0" dirty="0" smtClean="0">
                <a:ln>
                  <a:noFill/>
                </a:ln>
                <a:solidFill>
                  <a:schemeClr val="tx1"/>
                </a:solidFill>
                <a:effectLst/>
                <a:uLnTx/>
                <a:uFillTx/>
                <a:latin typeface="AR ESSENCE" pitchFamily="2" charset="0"/>
                <a:ea typeface="+mn-ea"/>
                <a:cs typeface="+mn-cs"/>
              </a:rPr>
              <a:t> model </a:t>
            </a:r>
          </a:p>
          <a:p>
            <a:pPr marL="394656" marR="0" lvl="0" indent="-394656"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de-DE" sz="2800" b="1" i="0" u="none" strike="noStrike" kern="1200" cap="none" spc="0" normalizeH="0" baseline="0" noProof="0" dirty="0" err="1" smtClean="0">
                <a:ln>
                  <a:noFill/>
                </a:ln>
                <a:solidFill>
                  <a:schemeClr val="tx1"/>
                </a:solidFill>
                <a:effectLst/>
                <a:uLnTx/>
                <a:uFillTx/>
                <a:latin typeface="AR ESSENCE" pitchFamily="2" charset="0"/>
                <a:ea typeface="+mn-ea"/>
                <a:cs typeface="+mn-cs"/>
              </a:rPr>
              <a:t>is</a:t>
            </a:r>
            <a:r>
              <a:rPr kumimoji="0" lang="de-DE" sz="2800" b="1" i="0" u="none" strike="noStrike" kern="1200" cap="none" spc="0" normalizeH="0" baseline="0" noProof="0" dirty="0" smtClean="0">
                <a:ln>
                  <a:noFill/>
                </a:ln>
                <a:solidFill>
                  <a:schemeClr val="tx1"/>
                </a:solidFill>
                <a:effectLst/>
                <a:uLnTx/>
                <a:uFillTx/>
                <a:latin typeface="AR ESSENCE" pitchFamily="2" charset="0"/>
                <a:ea typeface="+mn-ea"/>
                <a:cs typeface="+mn-cs"/>
              </a:rPr>
              <a:t> a model </a:t>
            </a:r>
            <a:r>
              <a:rPr lang="de-DE" b="1" dirty="0" smtClean="0">
                <a:latin typeface="AR ESSENCE" pitchFamily="2" charset="0"/>
              </a:rPr>
              <a:t>f</a:t>
            </a:r>
            <a:r>
              <a:rPr kumimoji="0" lang="de-DE" sz="2800" b="1" i="0" u="none" strike="noStrike" kern="1200" cap="none" spc="0" normalizeH="0" baseline="0" noProof="0" dirty="0" err="1" smtClean="0">
                <a:ln>
                  <a:noFill/>
                </a:ln>
                <a:solidFill>
                  <a:schemeClr val="tx1"/>
                </a:solidFill>
                <a:effectLst/>
                <a:uLnTx/>
                <a:uFillTx/>
                <a:latin typeface="AR ESSENCE" pitchFamily="2" charset="0"/>
                <a:ea typeface="+mn-ea"/>
                <a:cs typeface="+mn-cs"/>
              </a:rPr>
              <a:t>or</a:t>
            </a:r>
            <a:r>
              <a:rPr kumimoji="0" lang="de-DE" sz="2800" b="1" i="0" u="none" strike="noStrike" kern="1200" cap="none" spc="0" normalizeH="0" baseline="0" noProof="0" dirty="0" smtClean="0">
                <a:ln>
                  <a:noFill/>
                </a:ln>
                <a:solidFill>
                  <a:schemeClr val="tx1"/>
                </a:solidFill>
                <a:effectLst/>
                <a:uLnTx/>
                <a:uFillTx/>
                <a:latin typeface="AR ESSENCE" pitchFamily="2" charset="0"/>
                <a:ea typeface="+mn-ea"/>
                <a:cs typeface="+mn-cs"/>
              </a:rPr>
              <a:t> </a:t>
            </a:r>
            <a:r>
              <a:rPr kumimoji="0" lang="de-DE" sz="2800" b="1" i="0" u="none" strike="noStrike" kern="1200" cap="none" spc="0" normalizeH="0" baseline="0" noProof="0" dirty="0" err="1" smtClean="0">
                <a:ln>
                  <a:noFill/>
                </a:ln>
                <a:solidFill>
                  <a:schemeClr val="tx1"/>
                </a:solidFill>
                <a:effectLst/>
                <a:uLnTx/>
                <a:uFillTx/>
                <a:latin typeface="AR ESSENCE" pitchFamily="2" charset="0"/>
                <a:ea typeface="+mn-ea"/>
                <a:cs typeface="+mn-cs"/>
              </a:rPr>
              <a:t>systems</a:t>
            </a:r>
            <a:r>
              <a:rPr kumimoji="0" lang="de-DE" sz="2800" b="1" i="0" u="none" strike="noStrike" kern="1200" cap="none" spc="0" normalizeH="0" baseline="0" noProof="0" dirty="0" smtClean="0">
                <a:ln>
                  <a:noFill/>
                </a:ln>
                <a:solidFill>
                  <a:schemeClr val="tx1"/>
                </a:solidFill>
                <a:effectLst/>
                <a:uLnTx/>
                <a:uFillTx/>
                <a:latin typeface="AR ESSENCE" pitchFamily="2" charset="0"/>
                <a:ea typeface="+mn-ea"/>
                <a:cs typeface="+mn-cs"/>
              </a:rPr>
              <a:t> </a:t>
            </a:r>
          </a:p>
          <a:p>
            <a:pPr marL="394656" marR="0" lvl="0" indent="-394656"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de-DE" sz="2800" b="1" i="0" u="none" strike="noStrike" kern="1200" cap="none" spc="0" normalizeH="0" baseline="0" noProof="0" dirty="0" err="1" smtClean="0">
                <a:ln>
                  <a:noFill/>
                </a:ln>
                <a:solidFill>
                  <a:schemeClr val="tx1"/>
                </a:solidFill>
                <a:effectLst/>
                <a:uLnTx/>
                <a:uFillTx/>
                <a:latin typeface="AR ESSENCE" pitchFamily="2" charset="0"/>
                <a:ea typeface="+mn-ea"/>
                <a:cs typeface="+mn-cs"/>
              </a:rPr>
              <a:t>with</a:t>
            </a:r>
            <a:r>
              <a:rPr kumimoji="0" lang="de-DE" sz="2800" b="1" i="0" u="none" strike="noStrike" kern="1200" cap="none" spc="0" normalizeH="0" baseline="0" noProof="0" dirty="0" smtClean="0">
                <a:ln>
                  <a:noFill/>
                </a:ln>
                <a:solidFill>
                  <a:schemeClr val="tx1"/>
                </a:solidFill>
                <a:effectLst/>
                <a:uLnTx/>
                <a:uFillTx/>
                <a:latin typeface="AR ESSENCE" pitchFamily="2" charset="0"/>
                <a:ea typeface="+mn-ea"/>
                <a:cs typeface="+mn-cs"/>
              </a:rPr>
              <a:t> ATTRACTION</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  - history</a:t>
            </a:r>
            <a:endParaRPr lang="ru-RU" sz="2800" dirty="0"/>
          </a:p>
        </p:txBody>
      </p:sp>
      <p:sp>
        <p:nvSpPr>
          <p:cNvPr id="7" name="Прямоугольник 6"/>
          <p:cNvSpPr/>
          <p:nvPr/>
        </p:nvSpPr>
        <p:spPr>
          <a:xfrm>
            <a:off x="500424" y="1306204"/>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0424" y="2602348"/>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00424" y="3429000"/>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Unbenannt-2.jpg"/>
          <p:cNvPicPr>
            <a:picLocks noChangeAspect="1"/>
          </p:cNvPicPr>
          <p:nvPr/>
        </p:nvPicPr>
        <p:blipFill>
          <a:blip r:embed="rId3" cstate="print"/>
          <a:stretch>
            <a:fillRect/>
          </a:stretch>
        </p:blipFill>
        <p:spPr>
          <a:xfrm>
            <a:off x="7879804" y="188640"/>
            <a:ext cx="2064512" cy="707136"/>
          </a:xfrm>
          <a:prstGeom prst="rect">
            <a:avLst/>
          </a:prstGeom>
        </p:spPr>
      </p:pic>
      <p:sp>
        <p:nvSpPr>
          <p:cNvPr id="10" name="TextBox 9"/>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
        <p:nvSpPr>
          <p:cNvPr id="12" name="TextBox 11"/>
          <p:cNvSpPr txBox="1"/>
          <p:nvPr/>
        </p:nvSpPr>
        <p:spPr>
          <a:xfrm>
            <a:off x="5575548" y="5201905"/>
            <a:ext cx="4032448" cy="1015663"/>
          </a:xfrm>
          <a:prstGeom prst="rect">
            <a:avLst/>
          </a:prstGeom>
          <a:solidFill>
            <a:srgbClr val="FFFF00"/>
          </a:solidFill>
        </p:spPr>
        <p:txBody>
          <a:bodyPr wrap="square" rtlCol="0">
            <a:spAutoFit/>
          </a:bodyPr>
          <a:lstStyle/>
          <a:p>
            <a:pPr lvl="0"/>
            <a:r>
              <a:rPr lang="de-DE" sz="2000" b="1" dirty="0" err="1" smtClean="0">
                <a:solidFill>
                  <a:srgbClr val="FF0000"/>
                </a:solidFill>
                <a:latin typeface="Adobe Caslon Pro Bold" pitchFamily="18" charset="0"/>
              </a:rPr>
              <a:t>where</a:t>
            </a:r>
            <a:r>
              <a:rPr lang="de-DE" sz="2000" b="1" dirty="0" smtClean="0">
                <a:solidFill>
                  <a:srgbClr val="FF0000"/>
                </a:solidFill>
                <a:latin typeface="Adobe Caslon Pro Bold" pitchFamily="18" charset="0"/>
              </a:rPr>
              <a:t> </a:t>
            </a:r>
            <a:r>
              <a:rPr lang="de-DE" sz="2000" b="1" dirty="0" err="1" smtClean="0">
                <a:solidFill>
                  <a:srgbClr val="FF0000"/>
                </a:solidFill>
                <a:latin typeface="Adobe Caslon Pro Bold" pitchFamily="18" charset="0"/>
              </a:rPr>
              <a:t>is</a:t>
            </a:r>
            <a:r>
              <a:rPr lang="de-DE" sz="2000" b="1" dirty="0" smtClean="0">
                <a:solidFill>
                  <a:srgbClr val="FF0000"/>
                </a:solidFill>
                <a:latin typeface="Adobe Caslon Pro Bold" pitchFamily="18" charset="0"/>
              </a:rPr>
              <a:t> </a:t>
            </a:r>
          </a:p>
          <a:p>
            <a:pPr lvl="0"/>
            <a:r>
              <a:rPr lang="de-DE" sz="4000" b="1" dirty="0" smtClean="0">
                <a:solidFill>
                  <a:srgbClr val="FF0000"/>
                </a:solidFill>
                <a:latin typeface="Adobe Caslon Pro Bold" pitchFamily="18" charset="0"/>
              </a:rPr>
              <a:t>   REPULSION?</a:t>
            </a:r>
            <a:endParaRPr lang="ru-RU" sz="4000" dirty="0" smtClean="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244740" name="Picture 4"/>
          <p:cNvPicPr>
            <a:picLocks noChangeAspect="1" noChangeArrowheads="1"/>
          </p:cNvPicPr>
          <p:nvPr/>
        </p:nvPicPr>
        <p:blipFill>
          <a:blip r:embed="rId3" cstate="print"/>
          <a:srcRect/>
          <a:stretch>
            <a:fillRect/>
          </a:stretch>
        </p:blipFill>
        <p:spPr bwMode="auto">
          <a:xfrm>
            <a:off x="3071589" y="3573016"/>
            <a:ext cx="4448175" cy="1314450"/>
          </a:xfrm>
          <a:prstGeom prst="rect">
            <a:avLst/>
          </a:prstGeom>
          <a:noFill/>
          <a:ln w="9525">
            <a:noFill/>
            <a:miter lim="800000"/>
            <a:headEnd/>
            <a:tailEnd/>
          </a:ln>
        </p:spPr>
      </p:pic>
      <p:sp>
        <p:nvSpPr>
          <p:cNvPr id="5" name="Прямоугольник 4"/>
          <p:cNvSpPr/>
          <p:nvPr/>
        </p:nvSpPr>
        <p:spPr>
          <a:xfrm>
            <a:off x="500424" y="1340764"/>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  - history</a:t>
            </a:r>
            <a:endParaRPr lang="ru-RU" sz="2800" dirty="0"/>
          </a:p>
        </p:txBody>
      </p:sp>
      <p:pic>
        <p:nvPicPr>
          <p:cNvPr id="8" name="Рисунок 7" descr="Unbenannt-2.jpg"/>
          <p:cNvPicPr>
            <a:picLocks noChangeAspect="1"/>
          </p:cNvPicPr>
          <p:nvPr/>
        </p:nvPicPr>
        <p:blipFill>
          <a:blip r:embed="rId4" cstate="print"/>
          <a:stretch>
            <a:fillRect/>
          </a:stretch>
        </p:blipFill>
        <p:spPr>
          <a:xfrm>
            <a:off x="7879804" y="188640"/>
            <a:ext cx="2064512" cy="707136"/>
          </a:xfrm>
          <a:prstGeom prst="rect">
            <a:avLst/>
          </a:prstGeom>
        </p:spPr>
      </p:pic>
      <p:sp>
        <p:nvSpPr>
          <p:cNvPr id="7" name="TextBox 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pic>
        <p:nvPicPr>
          <p:cNvPr id="244737" name="Picture 1"/>
          <p:cNvPicPr>
            <a:picLocks noChangeAspect="1" noChangeArrowheads="1"/>
          </p:cNvPicPr>
          <p:nvPr/>
        </p:nvPicPr>
        <p:blipFill>
          <a:blip r:embed="rId5" cstate="print"/>
          <a:srcRect/>
          <a:stretch>
            <a:fillRect/>
          </a:stretch>
        </p:blipFill>
        <p:spPr bwMode="auto">
          <a:xfrm>
            <a:off x="3171825" y="2564904"/>
            <a:ext cx="3943350" cy="590550"/>
          </a:xfrm>
          <a:prstGeom prst="rect">
            <a:avLst/>
          </a:prstGeom>
          <a:noFill/>
          <a:ln w="9525">
            <a:noFill/>
            <a:miter lim="800000"/>
            <a:headEnd/>
            <a:tailEnd/>
          </a:ln>
        </p:spPr>
      </p:pic>
      <p:sp>
        <p:nvSpPr>
          <p:cNvPr id="14" name="Прямоугольник 13"/>
          <p:cNvSpPr/>
          <p:nvPr/>
        </p:nvSpPr>
        <p:spPr>
          <a:xfrm>
            <a:off x="318964" y="1124744"/>
            <a:ext cx="9559061" cy="4107365"/>
          </a:xfrm>
          <a:prstGeom prst="rect">
            <a:avLst/>
          </a:prstGeom>
        </p:spPr>
        <p:txBody>
          <a:bodyPr wrap="square" lIns="105242" tIns="52621" rIns="105242" bIns="52621">
            <a:spAutoFit/>
          </a:bodyPr>
          <a:lstStyle/>
          <a:p>
            <a:r>
              <a:rPr lang="en-US" dirty="0" smtClean="0">
                <a:latin typeface="AR CENA" pitchFamily="2" charset="0"/>
              </a:rPr>
              <a:t>       	</a:t>
            </a:r>
            <a:r>
              <a:rPr lang="en-US" spc="-100" dirty="0" smtClean="0">
                <a:solidFill>
                  <a:srgbClr val="0070C0"/>
                </a:solidFill>
                <a:latin typeface="Berlin Sans FB" pitchFamily="34" charset="0"/>
              </a:rPr>
              <a:t>P matrix method </a:t>
            </a:r>
            <a:r>
              <a:rPr lang="en-US" spc="-100" dirty="0">
                <a:solidFill>
                  <a:srgbClr val="0070C0"/>
                </a:solidFill>
                <a:latin typeface="Berlin Sans FB" pitchFamily="34" charset="0"/>
              </a:rPr>
              <a:t>for identifying </a:t>
            </a:r>
            <a:r>
              <a:rPr lang="en-US" spc="-100" dirty="0" smtClean="0">
                <a:solidFill>
                  <a:srgbClr val="0070C0"/>
                </a:solidFill>
                <a:latin typeface="Berlin Sans FB" pitchFamily="34" charset="0"/>
              </a:rPr>
              <a:t>exotic </a:t>
            </a:r>
            <a:r>
              <a:rPr lang="en-US" spc="-100" dirty="0" err="1" smtClean="0">
                <a:solidFill>
                  <a:srgbClr val="0070C0"/>
                </a:solidFill>
                <a:latin typeface="Berlin Sans FB" pitchFamily="34" charset="0"/>
              </a:rPr>
              <a:t>multiquark</a:t>
            </a:r>
            <a:r>
              <a:rPr lang="en-US" spc="-100" dirty="0" smtClean="0">
                <a:solidFill>
                  <a:srgbClr val="0070C0"/>
                </a:solidFill>
                <a:latin typeface="Berlin Sans FB" pitchFamily="34" charset="0"/>
              </a:rPr>
              <a:t> </a:t>
            </a:r>
            <a:r>
              <a:rPr lang="en-US" spc="-100" dirty="0">
                <a:solidFill>
                  <a:srgbClr val="0070C0"/>
                </a:solidFill>
                <a:latin typeface="Berlin Sans FB" pitchFamily="34" charset="0"/>
              </a:rPr>
              <a:t>states with </a:t>
            </a:r>
            <a:r>
              <a:rPr lang="en-US" dirty="0" smtClean="0">
                <a:solidFill>
                  <a:srgbClr val="0070C0"/>
                </a:solidFill>
                <a:latin typeface="Berlin Sans FB" pitchFamily="34" charset="0"/>
              </a:rPr>
              <a:t>                                     </a:t>
            </a:r>
          </a:p>
          <a:p>
            <a:pPr algn="ctr"/>
            <a:r>
              <a:rPr lang="en-US" b="1" cap="all" dirty="0" smtClean="0">
                <a:solidFill>
                  <a:srgbClr val="C00000"/>
                </a:solidFill>
                <a:latin typeface="Berlin Sans FB" pitchFamily="34" charset="0"/>
              </a:rPr>
              <a:t>primitives</a:t>
            </a:r>
            <a:r>
              <a:rPr lang="en-US" dirty="0" smtClean="0">
                <a:solidFill>
                  <a:srgbClr val="FF0000"/>
                </a:solidFill>
                <a:latin typeface="Berlin Sans FB" pitchFamily="34" charset="0"/>
              </a:rPr>
              <a:t>  </a:t>
            </a:r>
            <a:r>
              <a:rPr lang="ru-RU" dirty="0" smtClean="0">
                <a:solidFill>
                  <a:srgbClr val="FF0000"/>
                </a:solidFill>
                <a:latin typeface="Berlin Sans FB" pitchFamily="34" charset="0"/>
              </a:rPr>
              <a:t>  </a:t>
            </a:r>
            <a:r>
              <a:rPr lang="en-US" dirty="0" smtClean="0">
                <a:solidFill>
                  <a:srgbClr val="FF0000"/>
                </a:solidFill>
                <a:latin typeface="Berlin Sans FB" pitchFamily="34" charset="0"/>
              </a:rPr>
              <a:t>  </a:t>
            </a:r>
            <a:r>
              <a:rPr lang="ru-RU" dirty="0" smtClean="0">
                <a:solidFill>
                  <a:srgbClr val="FF0000"/>
                </a:solidFill>
                <a:latin typeface="Berlin Sans FB" pitchFamily="34" charset="0"/>
              </a:rPr>
              <a:t>                      </a:t>
            </a:r>
            <a:r>
              <a:rPr lang="ru-RU" i="1" dirty="0" smtClean="0">
                <a:solidFill>
                  <a:srgbClr val="00B050"/>
                </a:solidFill>
                <a:latin typeface="Andalus"/>
              </a:rPr>
              <a:t>«элементарный»</a:t>
            </a:r>
            <a:r>
              <a:rPr lang="en-US" dirty="0" smtClean="0">
                <a:solidFill>
                  <a:srgbClr val="00B050"/>
                </a:solidFill>
                <a:latin typeface="Berlin Sans FB" pitchFamily="34" charset="0"/>
              </a:rPr>
              <a:t>  </a:t>
            </a:r>
          </a:p>
          <a:p>
            <a:r>
              <a:rPr lang="en-US" dirty="0" smtClean="0">
                <a:solidFill>
                  <a:srgbClr val="FF0000"/>
                </a:solidFill>
                <a:latin typeface="Berlin Sans FB" pitchFamily="34" charset="0"/>
              </a:rPr>
              <a:t> </a:t>
            </a:r>
            <a:r>
              <a:rPr lang="en-US" spc="-100" dirty="0" smtClean="0">
                <a:solidFill>
                  <a:srgbClr val="0070C0"/>
                </a:solidFill>
                <a:latin typeface="Berlin Sans FB" pitchFamily="34" charset="0"/>
              </a:rPr>
              <a:t>that </a:t>
            </a:r>
            <a:r>
              <a:rPr lang="en-US" spc="-100" dirty="0">
                <a:solidFill>
                  <a:srgbClr val="0070C0"/>
                </a:solidFill>
                <a:latin typeface="Berlin Sans FB" pitchFamily="34" charset="0"/>
              </a:rPr>
              <a:t>appear as </a:t>
            </a:r>
            <a:r>
              <a:rPr lang="en-US" spc="-100" dirty="0">
                <a:solidFill>
                  <a:srgbClr val="C00000"/>
                </a:solidFill>
                <a:latin typeface="Berlin Sans FB" pitchFamily="34" charset="0"/>
              </a:rPr>
              <a:t>poles of the </a:t>
            </a:r>
            <a:r>
              <a:rPr lang="en-US" spc="-100" dirty="0" smtClean="0">
                <a:solidFill>
                  <a:srgbClr val="C00000"/>
                </a:solidFill>
                <a:latin typeface="Berlin Sans FB" pitchFamily="34" charset="0"/>
              </a:rPr>
              <a:t>P </a:t>
            </a:r>
            <a:r>
              <a:rPr lang="en-US" spc="-100" dirty="0">
                <a:solidFill>
                  <a:srgbClr val="C00000"/>
                </a:solidFill>
                <a:latin typeface="Berlin Sans FB" pitchFamily="34" charset="0"/>
              </a:rPr>
              <a:t>matrix </a:t>
            </a:r>
            <a:endParaRPr lang="en-US" spc="-100" dirty="0" smtClean="0">
              <a:solidFill>
                <a:srgbClr val="C00000"/>
              </a:solidFill>
              <a:latin typeface="Berlin Sans FB" pitchFamily="34" charset="0"/>
            </a:endParaRPr>
          </a:p>
          <a:p>
            <a:endParaRPr lang="en-US" spc="-100" dirty="0" smtClean="0">
              <a:solidFill>
                <a:srgbClr val="0070C0"/>
              </a:solidFill>
              <a:latin typeface="Berlin Sans FB" pitchFamily="34" charset="0"/>
            </a:endParaRPr>
          </a:p>
          <a:p>
            <a:endParaRPr lang="en-US" spc="-100" dirty="0" smtClean="0">
              <a:solidFill>
                <a:srgbClr val="0070C0"/>
              </a:solidFill>
              <a:latin typeface="Berlin Sans FB" pitchFamily="34" charset="0"/>
            </a:endParaRPr>
          </a:p>
          <a:p>
            <a:r>
              <a:rPr lang="en-US" spc="-100" dirty="0" smtClean="0">
                <a:solidFill>
                  <a:srgbClr val="0070C0"/>
                </a:solidFill>
                <a:latin typeface="Berlin Sans FB" pitchFamily="34" charset="0"/>
              </a:rPr>
              <a:t>rather than </a:t>
            </a:r>
            <a:r>
              <a:rPr lang="en-US" spc="-100" dirty="0">
                <a:solidFill>
                  <a:srgbClr val="0070C0"/>
                </a:solidFill>
                <a:latin typeface="Berlin Sans FB" pitchFamily="34" charset="0"/>
              </a:rPr>
              <a:t>the </a:t>
            </a:r>
            <a:r>
              <a:rPr lang="en-US" spc="-100" dirty="0" smtClean="0">
                <a:solidFill>
                  <a:srgbClr val="0070C0"/>
                </a:solidFill>
                <a:latin typeface="Berlin Sans FB" pitchFamily="34" charset="0"/>
              </a:rPr>
              <a:t>S matrix: </a:t>
            </a:r>
          </a:p>
          <a:p>
            <a:endParaRPr lang="en-US" spc="-100" dirty="0" smtClean="0">
              <a:latin typeface="Berlin Sans FB" pitchFamily="34" charset="0"/>
            </a:endParaRPr>
          </a:p>
          <a:p>
            <a:endParaRPr lang="en-US" spc="-100" dirty="0" smtClean="0">
              <a:latin typeface="Berlin Sans FB" pitchFamily="34" charset="0"/>
            </a:endParaRPr>
          </a:p>
          <a:p>
            <a:endParaRPr lang="en-US" sz="800" spc="-100" dirty="0" smtClean="0">
              <a:latin typeface="Berlin Sans FB" pitchFamily="34" charset="0"/>
            </a:endParaRPr>
          </a:p>
          <a:p>
            <a:r>
              <a:rPr lang="en-US" spc="-100" dirty="0" smtClean="0">
                <a:solidFill>
                  <a:srgbClr val="C00000"/>
                </a:solidFill>
                <a:latin typeface="Berlin Sans FB" pitchFamily="34" charset="0"/>
              </a:rPr>
              <a:t>Jaffe and Low (1979)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244740" name="Picture 4"/>
          <p:cNvPicPr>
            <a:picLocks noChangeAspect="1" noChangeArrowheads="1"/>
          </p:cNvPicPr>
          <p:nvPr/>
        </p:nvPicPr>
        <p:blipFill>
          <a:blip r:embed="rId3" cstate="print"/>
          <a:srcRect/>
          <a:stretch>
            <a:fillRect/>
          </a:stretch>
        </p:blipFill>
        <p:spPr bwMode="auto">
          <a:xfrm>
            <a:off x="3071589" y="3573016"/>
            <a:ext cx="4448175" cy="1314450"/>
          </a:xfrm>
          <a:prstGeom prst="rect">
            <a:avLst/>
          </a:prstGeom>
          <a:noFill/>
          <a:ln w="9525">
            <a:noFill/>
            <a:miter lim="800000"/>
            <a:headEnd/>
            <a:tailEnd/>
          </a:ln>
        </p:spPr>
      </p:pic>
      <p:sp>
        <p:nvSpPr>
          <p:cNvPr id="4" name="Прямоугольник 3"/>
          <p:cNvSpPr/>
          <p:nvPr/>
        </p:nvSpPr>
        <p:spPr>
          <a:xfrm>
            <a:off x="408975" y="5500681"/>
            <a:ext cx="9559061" cy="721823"/>
          </a:xfrm>
          <a:prstGeom prst="rect">
            <a:avLst/>
          </a:prstGeom>
        </p:spPr>
        <p:txBody>
          <a:bodyPr wrap="square" lIns="105242" tIns="52621" rIns="105242" bIns="52621">
            <a:spAutoFit/>
          </a:bodyPr>
          <a:lstStyle/>
          <a:p>
            <a:pPr algn="ctr"/>
            <a:r>
              <a:rPr lang="ru-RU" sz="4000" b="1" dirty="0" smtClean="0">
                <a:solidFill>
                  <a:srgbClr val="00B050"/>
                </a:solidFill>
                <a:latin typeface="AR CENA" pitchFamily="2" charset="0"/>
              </a:rPr>
              <a:t> </a:t>
            </a:r>
            <a:r>
              <a:rPr lang="en-US" sz="4000" b="1" dirty="0" smtClean="0">
                <a:solidFill>
                  <a:srgbClr val="00B050"/>
                </a:solidFill>
                <a:latin typeface="Adobe Caslon Pro" pitchFamily="18" charset="0"/>
              </a:rPr>
              <a:t>Physical meaning of primitives?</a:t>
            </a:r>
          </a:p>
        </p:txBody>
      </p:sp>
      <p:sp>
        <p:nvSpPr>
          <p:cNvPr id="5" name="Прямоугольник 4"/>
          <p:cNvSpPr/>
          <p:nvPr/>
        </p:nvSpPr>
        <p:spPr>
          <a:xfrm>
            <a:off x="500424" y="1340764"/>
            <a:ext cx="178580" cy="1785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a:spLocks noGrp="1"/>
          </p:cNvSpPr>
          <p:nvPr>
            <p:ph type="title"/>
          </p:nvPr>
        </p:nvSpPr>
        <p:spPr>
          <a:xfrm>
            <a:off x="339471" y="260648"/>
            <a:ext cx="9772650" cy="841248"/>
          </a:xfrm>
        </p:spPr>
        <p:txBody>
          <a:bodyPr>
            <a:normAutofit/>
          </a:bodyPr>
          <a:lstStyle/>
          <a:p>
            <a:r>
              <a:rPr lang="en-US" sz="2800" dirty="0" smtClean="0">
                <a:latin typeface="Adobe Caslon Pro Bold" pitchFamily="18" charset="0"/>
              </a:rPr>
              <a:t>Introduction  - history</a:t>
            </a:r>
            <a:endParaRPr lang="ru-RU" sz="2800" dirty="0"/>
          </a:p>
        </p:txBody>
      </p:sp>
      <p:pic>
        <p:nvPicPr>
          <p:cNvPr id="8" name="Рисунок 7" descr="Unbenannt-2.jpg"/>
          <p:cNvPicPr>
            <a:picLocks noChangeAspect="1"/>
          </p:cNvPicPr>
          <p:nvPr/>
        </p:nvPicPr>
        <p:blipFill>
          <a:blip r:embed="rId4" cstate="print"/>
          <a:stretch>
            <a:fillRect/>
          </a:stretch>
        </p:blipFill>
        <p:spPr>
          <a:xfrm>
            <a:off x="7879804" y="188640"/>
            <a:ext cx="2064512" cy="707136"/>
          </a:xfrm>
          <a:prstGeom prst="rect">
            <a:avLst/>
          </a:prstGeom>
        </p:spPr>
      </p:pic>
      <p:sp>
        <p:nvSpPr>
          <p:cNvPr id="7" name="TextBox 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pic>
        <p:nvPicPr>
          <p:cNvPr id="244737" name="Picture 1"/>
          <p:cNvPicPr>
            <a:picLocks noChangeAspect="1" noChangeArrowheads="1"/>
          </p:cNvPicPr>
          <p:nvPr/>
        </p:nvPicPr>
        <p:blipFill>
          <a:blip r:embed="rId5" cstate="print"/>
          <a:srcRect/>
          <a:stretch>
            <a:fillRect/>
          </a:stretch>
        </p:blipFill>
        <p:spPr bwMode="auto">
          <a:xfrm>
            <a:off x="3171825" y="2564904"/>
            <a:ext cx="3943350" cy="590550"/>
          </a:xfrm>
          <a:prstGeom prst="rect">
            <a:avLst/>
          </a:prstGeom>
          <a:noFill/>
          <a:ln w="9525">
            <a:noFill/>
            <a:miter lim="800000"/>
            <a:headEnd/>
            <a:tailEnd/>
          </a:ln>
        </p:spPr>
      </p:pic>
      <p:sp>
        <p:nvSpPr>
          <p:cNvPr id="10" name="Прямоугольник 9"/>
          <p:cNvSpPr/>
          <p:nvPr/>
        </p:nvSpPr>
        <p:spPr>
          <a:xfrm>
            <a:off x="318964" y="1124744"/>
            <a:ext cx="9559061" cy="4107365"/>
          </a:xfrm>
          <a:prstGeom prst="rect">
            <a:avLst/>
          </a:prstGeom>
        </p:spPr>
        <p:txBody>
          <a:bodyPr wrap="square" lIns="105242" tIns="52621" rIns="105242" bIns="52621">
            <a:spAutoFit/>
          </a:bodyPr>
          <a:lstStyle/>
          <a:p>
            <a:r>
              <a:rPr lang="en-US" dirty="0" smtClean="0">
                <a:latin typeface="AR CENA" pitchFamily="2" charset="0"/>
              </a:rPr>
              <a:t>       	</a:t>
            </a:r>
            <a:r>
              <a:rPr lang="en-US" spc="-100" dirty="0" smtClean="0">
                <a:solidFill>
                  <a:srgbClr val="0070C0"/>
                </a:solidFill>
                <a:latin typeface="Berlin Sans FB" pitchFamily="34" charset="0"/>
              </a:rPr>
              <a:t>P matrix method </a:t>
            </a:r>
            <a:r>
              <a:rPr lang="en-US" spc="-100" dirty="0">
                <a:solidFill>
                  <a:srgbClr val="0070C0"/>
                </a:solidFill>
                <a:latin typeface="Berlin Sans FB" pitchFamily="34" charset="0"/>
              </a:rPr>
              <a:t>for identifying </a:t>
            </a:r>
            <a:r>
              <a:rPr lang="en-US" spc="-100" dirty="0" smtClean="0">
                <a:solidFill>
                  <a:srgbClr val="0070C0"/>
                </a:solidFill>
                <a:latin typeface="Berlin Sans FB" pitchFamily="34" charset="0"/>
              </a:rPr>
              <a:t>exotic </a:t>
            </a:r>
            <a:r>
              <a:rPr lang="en-US" spc="-100" dirty="0" err="1" smtClean="0">
                <a:solidFill>
                  <a:srgbClr val="0070C0"/>
                </a:solidFill>
                <a:latin typeface="Berlin Sans FB" pitchFamily="34" charset="0"/>
              </a:rPr>
              <a:t>multiquark</a:t>
            </a:r>
            <a:r>
              <a:rPr lang="en-US" spc="-100" dirty="0" smtClean="0">
                <a:solidFill>
                  <a:srgbClr val="0070C0"/>
                </a:solidFill>
                <a:latin typeface="Berlin Sans FB" pitchFamily="34" charset="0"/>
              </a:rPr>
              <a:t> </a:t>
            </a:r>
            <a:r>
              <a:rPr lang="en-US" spc="-100" dirty="0">
                <a:solidFill>
                  <a:srgbClr val="0070C0"/>
                </a:solidFill>
                <a:latin typeface="Berlin Sans FB" pitchFamily="34" charset="0"/>
              </a:rPr>
              <a:t>states with </a:t>
            </a:r>
            <a:r>
              <a:rPr lang="en-US" dirty="0" smtClean="0">
                <a:solidFill>
                  <a:srgbClr val="0070C0"/>
                </a:solidFill>
                <a:latin typeface="Berlin Sans FB" pitchFamily="34" charset="0"/>
              </a:rPr>
              <a:t>                                     </a:t>
            </a:r>
          </a:p>
          <a:p>
            <a:pPr algn="ctr"/>
            <a:r>
              <a:rPr lang="en-US" b="1" cap="all" dirty="0" smtClean="0">
                <a:solidFill>
                  <a:srgbClr val="C00000"/>
                </a:solidFill>
                <a:latin typeface="Berlin Sans FB" pitchFamily="34" charset="0"/>
              </a:rPr>
              <a:t>primitives</a:t>
            </a:r>
            <a:r>
              <a:rPr lang="en-US" dirty="0" smtClean="0">
                <a:solidFill>
                  <a:srgbClr val="FF0000"/>
                </a:solidFill>
                <a:latin typeface="Berlin Sans FB" pitchFamily="34" charset="0"/>
              </a:rPr>
              <a:t>  </a:t>
            </a:r>
            <a:r>
              <a:rPr lang="ru-RU" dirty="0" smtClean="0">
                <a:solidFill>
                  <a:srgbClr val="FF0000"/>
                </a:solidFill>
                <a:latin typeface="Berlin Sans FB" pitchFamily="34" charset="0"/>
              </a:rPr>
              <a:t>         </a:t>
            </a:r>
            <a:r>
              <a:rPr lang="en-US" dirty="0" smtClean="0">
                <a:solidFill>
                  <a:srgbClr val="FF0000"/>
                </a:solidFill>
                <a:latin typeface="Berlin Sans FB" pitchFamily="34" charset="0"/>
              </a:rPr>
              <a:t>  </a:t>
            </a:r>
            <a:r>
              <a:rPr lang="ru-RU" dirty="0" smtClean="0">
                <a:solidFill>
                  <a:srgbClr val="FF0000"/>
                </a:solidFill>
                <a:latin typeface="Berlin Sans FB" pitchFamily="34" charset="0"/>
              </a:rPr>
              <a:t>               </a:t>
            </a:r>
            <a:r>
              <a:rPr lang="ru-RU" i="1" dirty="0" smtClean="0">
                <a:solidFill>
                  <a:srgbClr val="00B050"/>
                </a:solidFill>
                <a:latin typeface="Andalus"/>
              </a:rPr>
              <a:t>«элементарный»</a:t>
            </a:r>
            <a:endParaRPr lang="en-US" dirty="0" smtClean="0">
              <a:solidFill>
                <a:srgbClr val="00B050"/>
              </a:solidFill>
              <a:latin typeface="Berlin Sans FB" pitchFamily="34" charset="0"/>
            </a:endParaRPr>
          </a:p>
          <a:p>
            <a:r>
              <a:rPr lang="en-US" dirty="0" smtClean="0">
                <a:solidFill>
                  <a:srgbClr val="FF0000"/>
                </a:solidFill>
                <a:latin typeface="Berlin Sans FB" pitchFamily="34" charset="0"/>
              </a:rPr>
              <a:t> </a:t>
            </a:r>
            <a:r>
              <a:rPr lang="en-US" spc="-100" dirty="0" smtClean="0">
                <a:solidFill>
                  <a:srgbClr val="0070C0"/>
                </a:solidFill>
                <a:latin typeface="Berlin Sans FB" pitchFamily="34" charset="0"/>
              </a:rPr>
              <a:t>that </a:t>
            </a:r>
            <a:r>
              <a:rPr lang="en-US" spc="-100" dirty="0">
                <a:solidFill>
                  <a:srgbClr val="0070C0"/>
                </a:solidFill>
                <a:latin typeface="Berlin Sans FB" pitchFamily="34" charset="0"/>
              </a:rPr>
              <a:t>appear as </a:t>
            </a:r>
            <a:r>
              <a:rPr lang="en-US" spc="-100" dirty="0">
                <a:solidFill>
                  <a:srgbClr val="C00000"/>
                </a:solidFill>
                <a:latin typeface="Berlin Sans FB" pitchFamily="34" charset="0"/>
              </a:rPr>
              <a:t>poles of the </a:t>
            </a:r>
            <a:r>
              <a:rPr lang="en-US" spc="-100" dirty="0" smtClean="0">
                <a:solidFill>
                  <a:srgbClr val="C00000"/>
                </a:solidFill>
                <a:latin typeface="Berlin Sans FB" pitchFamily="34" charset="0"/>
              </a:rPr>
              <a:t>P </a:t>
            </a:r>
            <a:r>
              <a:rPr lang="en-US" spc="-100" dirty="0">
                <a:solidFill>
                  <a:srgbClr val="C00000"/>
                </a:solidFill>
                <a:latin typeface="Berlin Sans FB" pitchFamily="34" charset="0"/>
              </a:rPr>
              <a:t>matrix </a:t>
            </a:r>
            <a:endParaRPr lang="en-US" spc="-100" dirty="0" smtClean="0">
              <a:solidFill>
                <a:srgbClr val="C00000"/>
              </a:solidFill>
              <a:latin typeface="Berlin Sans FB" pitchFamily="34" charset="0"/>
            </a:endParaRPr>
          </a:p>
          <a:p>
            <a:endParaRPr lang="en-US" spc="-100" dirty="0" smtClean="0">
              <a:solidFill>
                <a:srgbClr val="0070C0"/>
              </a:solidFill>
              <a:latin typeface="Berlin Sans FB" pitchFamily="34" charset="0"/>
            </a:endParaRPr>
          </a:p>
          <a:p>
            <a:endParaRPr lang="en-US" spc="-100" dirty="0" smtClean="0">
              <a:solidFill>
                <a:srgbClr val="0070C0"/>
              </a:solidFill>
              <a:latin typeface="Berlin Sans FB" pitchFamily="34" charset="0"/>
            </a:endParaRPr>
          </a:p>
          <a:p>
            <a:r>
              <a:rPr lang="en-US" spc="-100" dirty="0" smtClean="0">
                <a:solidFill>
                  <a:srgbClr val="0070C0"/>
                </a:solidFill>
                <a:latin typeface="Berlin Sans FB" pitchFamily="34" charset="0"/>
              </a:rPr>
              <a:t>rather than </a:t>
            </a:r>
            <a:r>
              <a:rPr lang="en-US" spc="-100" dirty="0">
                <a:solidFill>
                  <a:srgbClr val="0070C0"/>
                </a:solidFill>
                <a:latin typeface="Berlin Sans FB" pitchFamily="34" charset="0"/>
              </a:rPr>
              <a:t>the </a:t>
            </a:r>
            <a:r>
              <a:rPr lang="en-US" spc="-100" dirty="0" smtClean="0">
                <a:solidFill>
                  <a:srgbClr val="0070C0"/>
                </a:solidFill>
                <a:latin typeface="Berlin Sans FB" pitchFamily="34" charset="0"/>
              </a:rPr>
              <a:t>S matrix: </a:t>
            </a:r>
          </a:p>
          <a:p>
            <a:endParaRPr lang="en-US" spc="-100" dirty="0" smtClean="0">
              <a:latin typeface="Berlin Sans FB" pitchFamily="34" charset="0"/>
            </a:endParaRPr>
          </a:p>
          <a:p>
            <a:endParaRPr lang="en-US" spc="-100" dirty="0" smtClean="0">
              <a:latin typeface="Berlin Sans FB" pitchFamily="34" charset="0"/>
            </a:endParaRPr>
          </a:p>
          <a:p>
            <a:endParaRPr lang="en-US" sz="800" spc="-100" dirty="0" smtClean="0">
              <a:latin typeface="Berlin Sans FB" pitchFamily="34" charset="0"/>
            </a:endParaRPr>
          </a:p>
          <a:p>
            <a:r>
              <a:rPr lang="en-US" spc="-100" dirty="0" smtClean="0">
                <a:solidFill>
                  <a:srgbClr val="C00000"/>
                </a:solidFill>
                <a:latin typeface="Berlin Sans FB" pitchFamily="34" charset="0"/>
              </a:rPr>
              <a:t>Jaffe and Low (1979)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cxnSp>
        <p:nvCxnSpPr>
          <p:cNvPr id="24" name="Прямая соединительная линия 23"/>
          <p:cNvCxnSpPr/>
          <p:nvPr/>
        </p:nvCxnSpPr>
        <p:spPr>
          <a:xfrm>
            <a:off x="5143500" y="1484784"/>
            <a:ext cx="0" cy="4032449"/>
          </a:xfrm>
          <a:prstGeom prst="line">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2146168" y="3501008"/>
            <a:ext cx="6247125" cy="8386"/>
          </a:xfrm>
          <a:prstGeom prst="line">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6" name="Группа 25"/>
          <p:cNvGrpSpPr/>
          <p:nvPr/>
        </p:nvGrpSpPr>
        <p:grpSpPr>
          <a:xfrm>
            <a:off x="7816797" y="1455169"/>
            <a:ext cx="486054" cy="523220"/>
            <a:chOff x="6228184" y="1412776"/>
            <a:chExt cx="432048" cy="523220"/>
          </a:xfrm>
        </p:grpSpPr>
        <p:sp>
          <p:nvSpPr>
            <p:cNvPr id="27" name="TextBox 26"/>
            <p:cNvSpPr txBox="1"/>
            <p:nvPr/>
          </p:nvSpPr>
          <p:spPr>
            <a:xfrm>
              <a:off x="6300192" y="1412776"/>
              <a:ext cx="299513" cy="523220"/>
            </a:xfrm>
            <a:prstGeom prst="rect">
              <a:avLst/>
            </a:prstGeom>
            <a:noFill/>
          </p:spPr>
          <p:txBody>
            <a:bodyPr wrap="none" rtlCol="0">
              <a:spAutoFit/>
            </a:bodyPr>
            <a:lstStyle/>
            <a:p>
              <a:r>
                <a:rPr lang="de-DE" dirty="0" smtClean="0">
                  <a:latin typeface="AR CENA" pitchFamily="2" charset="0"/>
                </a:rPr>
                <a:t>k</a:t>
              </a:r>
              <a:endParaRPr lang="ru-RU" dirty="0"/>
            </a:p>
          </p:txBody>
        </p:sp>
        <p:sp>
          <p:nvSpPr>
            <p:cNvPr id="28" name="Овал 27"/>
            <p:cNvSpPr/>
            <p:nvPr/>
          </p:nvSpPr>
          <p:spPr>
            <a:xfrm>
              <a:off x="6228184" y="141277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Умножение 28"/>
          <p:cNvSpPr/>
          <p:nvPr/>
        </p:nvSpPr>
        <p:spPr>
          <a:xfrm>
            <a:off x="8869915" y="4581129"/>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0" name="Умножение 29"/>
          <p:cNvSpPr/>
          <p:nvPr/>
        </p:nvSpPr>
        <p:spPr>
          <a:xfrm>
            <a:off x="6601663" y="422109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1" name="Умножение 30"/>
          <p:cNvSpPr/>
          <p:nvPr/>
        </p:nvSpPr>
        <p:spPr>
          <a:xfrm>
            <a:off x="4981483" y="314097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2" name="Умножение 31"/>
          <p:cNvSpPr/>
          <p:nvPr/>
        </p:nvSpPr>
        <p:spPr>
          <a:xfrm>
            <a:off x="4981483" y="2852937"/>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3" name="Умножение 32"/>
          <p:cNvSpPr/>
          <p:nvPr/>
        </p:nvSpPr>
        <p:spPr>
          <a:xfrm>
            <a:off x="4981483" y="3717033"/>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4" name="TextBox 33"/>
          <p:cNvSpPr txBox="1"/>
          <p:nvPr/>
        </p:nvSpPr>
        <p:spPr>
          <a:xfrm>
            <a:off x="850023" y="260648"/>
            <a:ext cx="9006614" cy="537157"/>
          </a:xfrm>
          <a:prstGeom prst="rect">
            <a:avLst/>
          </a:prstGeom>
          <a:noFill/>
        </p:spPr>
        <p:txBody>
          <a:bodyPr wrap="none" lIns="105242" tIns="52621" rIns="105242" bIns="52621" rtlCol="0">
            <a:spAutoFit/>
          </a:bodyPr>
          <a:lstStyle/>
          <a:p>
            <a:r>
              <a:rPr lang="de-DE" b="1" dirty="0" smtClean="0">
                <a:solidFill>
                  <a:srgbClr val="0070C0"/>
                </a:solidFill>
                <a:latin typeface="Berlin Sans FB" pitchFamily="34" charset="0"/>
              </a:rPr>
              <a:t>S-</a:t>
            </a:r>
            <a:r>
              <a:rPr lang="de-DE" b="1" dirty="0" err="1" smtClean="0">
                <a:solidFill>
                  <a:srgbClr val="0070C0"/>
                </a:solidFill>
                <a:latin typeface="Berlin Sans FB" pitchFamily="34" charset="0"/>
              </a:rPr>
              <a:t>matrix</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poles</a:t>
            </a:r>
            <a:r>
              <a:rPr lang="de-DE" b="1" dirty="0" smtClean="0">
                <a:solidFill>
                  <a:srgbClr val="0070C0"/>
                </a:solidFill>
                <a:latin typeface="Berlin Sans FB" pitchFamily="34" charset="0"/>
              </a:rPr>
              <a:t> in </a:t>
            </a:r>
            <a:r>
              <a:rPr lang="de-DE" b="1" dirty="0" smtClean="0">
                <a:solidFill>
                  <a:srgbClr val="FF0000"/>
                </a:solidFill>
                <a:latin typeface="Berlin Sans FB" pitchFamily="34" charset="0"/>
              </a:rPr>
              <a:t>t- </a:t>
            </a:r>
            <a:r>
              <a:rPr lang="de-DE" b="1" dirty="0" err="1" smtClean="0">
                <a:solidFill>
                  <a:srgbClr val="FF0000"/>
                </a:solidFill>
                <a:latin typeface="Berlin Sans FB" pitchFamily="34" charset="0"/>
              </a:rPr>
              <a:t>and</a:t>
            </a:r>
            <a:r>
              <a:rPr lang="de-DE" b="1" dirty="0" smtClean="0">
                <a:solidFill>
                  <a:srgbClr val="FF0000"/>
                </a:solidFill>
                <a:latin typeface="Berlin Sans FB" pitchFamily="34" charset="0"/>
              </a:rPr>
              <a:t> s-</a:t>
            </a:r>
            <a:r>
              <a:rPr lang="de-DE" b="1" dirty="0" err="1" smtClean="0">
                <a:solidFill>
                  <a:srgbClr val="FF0000"/>
                </a:solidFill>
                <a:latin typeface="Berlin Sans FB" pitchFamily="34" charset="0"/>
              </a:rPr>
              <a:t>channel</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exchange</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models</a:t>
            </a:r>
            <a:endParaRPr lang="ru-RU" b="1" dirty="0">
              <a:solidFill>
                <a:srgbClr val="0070C0"/>
              </a:solidFill>
            </a:endParaRPr>
          </a:p>
        </p:txBody>
      </p:sp>
      <p:sp>
        <p:nvSpPr>
          <p:cNvPr id="35" name="TextBox 34"/>
          <p:cNvSpPr txBox="1"/>
          <p:nvPr/>
        </p:nvSpPr>
        <p:spPr>
          <a:xfrm>
            <a:off x="7897807" y="4149084"/>
            <a:ext cx="1966225" cy="537157"/>
          </a:xfrm>
          <a:prstGeom prst="rect">
            <a:avLst/>
          </a:prstGeom>
          <a:noFill/>
        </p:spPr>
        <p:txBody>
          <a:bodyPr wrap="none" lIns="105242" tIns="52621" rIns="105242" bIns="52621" rtlCol="0">
            <a:spAutoFit/>
          </a:bodyPr>
          <a:lstStyle/>
          <a:p>
            <a:r>
              <a:rPr lang="de-DE" dirty="0" smtClean="0">
                <a:latin typeface="AR CENA" pitchFamily="2" charset="0"/>
                <a:sym typeface="ZapfDingbats"/>
              </a:rPr>
              <a:t></a:t>
            </a:r>
            <a:r>
              <a:rPr lang="de-DE" dirty="0" err="1" smtClean="0">
                <a:latin typeface="AR CENA" pitchFamily="2" charset="0"/>
              </a:rPr>
              <a:t>Resonances</a:t>
            </a:r>
            <a:endParaRPr lang="ru-RU" dirty="0"/>
          </a:p>
        </p:txBody>
      </p:sp>
      <p:sp>
        <p:nvSpPr>
          <p:cNvPr id="36" name="TextBox 35"/>
          <p:cNvSpPr txBox="1"/>
          <p:nvPr/>
        </p:nvSpPr>
        <p:spPr>
          <a:xfrm>
            <a:off x="1850228" y="2780931"/>
            <a:ext cx="2322091" cy="537157"/>
          </a:xfrm>
          <a:prstGeom prst="rect">
            <a:avLst/>
          </a:prstGeom>
          <a:noFill/>
        </p:spPr>
        <p:txBody>
          <a:bodyPr wrap="none" lIns="105242" tIns="52621" rIns="105242" bIns="52621" rtlCol="0">
            <a:spAutoFit/>
          </a:bodyPr>
          <a:lstStyle/>
          <a:p>
            <a:r>
              <a:rPr lang="de-DE" dirty="0" smtClean="0">
                <a:latin typeface="AR CENA" pitchFamily="2" charset="0"/>
                <a:sym typeface="ZapfDingbats"/>
              </a:rPr>
              <a:t> </a:t>
            </a:r>
            <a:r>
              <a:rPr lang="de-DE" dirty="0" err="1" smtClean="0">
                <a:latin typeface="AR CENA" pitchFamily="2" charset="0"/>
              </a:rPr>
              <a:t>Bound</a:t>
            </a:r>
            <a:r>
              <a:rPr lang="de-DE" dirty="0" smtClean="0">
                <a:latin typeface="AR CENA" pitchFamily="2" charset="0"/>
              </a:rPr>
              <a:t> </a:t>
            </a:r>
            <a:r>
              <a:rPr lang="de-DE" dirty="0" err="1" smtClean="0">
                <a:latin typeface="AR CENA" pitchFamily="2" charset="0"/>
              </a:rPr>
              <a:t>states</a:t>
            </a:r>
            <a:r>
              <a:rPr lang="de-DE" dirty="0" smtClean="0">
                <a:latin typeface="AR CENA" pitchFamily="2" charset="0"/>
              </a:rPr>
              <a:t> </a:t>
            </a:r>
            <a:r>
              <a:rPr lang="de-DE" dirty="0" smtClean="0">
                <a:latin typeface="AR CENA" pitchFamily="2" charset="0"/>
                <a:sym typeface="ZapfDingbats"/>
              </a:rPr>
              <a:t></a:t>
            </a:r>
            <a:endParaRPr lang="ru-RU" dirty="0"/>
          </a:p>
        </p:txBody>
      </p:sp>
      <p:sp>
        <p:nvSpPr>
          <p:cNvPr id="37" name="TextBox 36"/>
          <p:cNvSpPr txBox="1"/>
          <p:nvPr/>
        </p:nvSpPr>
        <p:spPr>
          <a:xfrm>
            <a:off x="1903141" y="3645027"/>
            <a:ext cx="2296443" cy="537157"/>
          </a:xfrm>
          <a:prstGeom prst="rect">
            <a:avLst/>
          </a:prstGeom>
          <a:noFill/>
        </p:spPr>
        <p:txBody>
          <a:bodyPr wrap="none" lIns="105242" tIns="52621" rIns="105242" bIns="52621" rtlCol="0">
            <a:spAutoFit/>
          </a:bodyPr>
          <a:lstStyle/>
          <a:p>
            <a:r>
              <a:rPr lang="de-DE" dirty="0" smtClean="0">
                <a:latin typeface="AR CENA" pitchFamily="2" charset="0"/>
              </a:rPr>
              <a:t>Virtual </a:t>
            </a:r>
            <a:r>
              <a:rPr lang="de-DE" dirty="0" err="1" smtClean="0">
                <a:latin typeface="AR CENA" pitchFamily="2" charset="0"/>
              </a:rPr>
              <a:t>states</a:t>
            </a:r>
            <a:r>
              <a:rPr lang="de-DE" dirty="0" smtClean="0">
                <a:latin typeface="AR CENA" pitchFamily="2" charset="0"/>
              </a:rPr>
              <a:t> </a:t>
            </a:r>
            <a:r>
              <a:rPr lang="de-DE" dirty="0" smtClean="0">
                <a:latin typeface="AR CENA" pitchFamily="2" charset="0"/>
                <a:sym typeface="ZapfDingbats"/>
              </a:rPr>
              <a:t></a:t>
            </a:r>
            <a:endParaRPr lang="ru-RU" dirty="0"/>
          </a:p>
        </p:txBody>
      </p:sp>
      <p:sp>
        <p:nvSpPr>
          <p:cNvPr id="38" name="Умножение 37"/>
          <p:cNvSpPr/>
          <p:nvPr/>
        </p:nvSpPr>
        <p:spPr>
          <a:xfrm>
            <a:off x="1093051" y="4581129"/>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9" name="Умножение 38"/>
          <p:cNvSpPr/>
          <p:nvPr/>
        </p:nvSpPr>
        <p:spPr>
          <a:xfrm>
            <a:off x="3361303" y="422109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40" name="Умножение 39"/>
          <p:cNvSpPr/>
          <p:nvPr/>
        </p:nvSpPr>
        <p:spPr>
          <a:xfrm>
            <a:off x="4981483" y="4365105"/>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42" name="TextBox 41"/>
          <p:cNvSpPr txBox="1"/>
          <p:nvPr/>
        </p:nvSpPr>
        <p:spPr>
          <a:xfrm>
            <a:off x="1882690" y="3039348"/>
            <a:ext cx="2275605" cy="537157"/>
          </a:xfrm>
          <a:prstGeom prst="rect">
            <a:avLst/>
          </a:prstGeom>
          <a:noFill/>
        </p:spPr>
        <p:txBody>
          <a:bodyPr wrap="none" lIns="105242" tIns="52621" rIns="105242" bIns="52621" rtlCol="0">
            <a:spAutoFit/>
          </a:bodyPr>
          <a:lstStyle/>
          <a:p>
            <a:r>
              <a:rPr lang="de-DE" dirty="0" smtClean="0">
                <a:latin typeface="AR CENA" pitchFamily="2" charset="0"/>
                <a:sym typeface="ZapfDingbats"/>
              </a:rPr>
              <a:t> </a:t>
            </a:r>
            <a:r>
              <a:rPr lang="de-DE" dirty="0" smtClean="0">
                <a:latin typeface="AR CENA" pitchFamily="2" charset="0"/>
              </a:rPr>
              <a:t>                  </a:t>
            </a:r>
            <a:r>
              <a:rPr lang="de-DE" dirty="0" smtClean="0">
                <a:latin typeface="AR CENA" pitchFamily="2" charset="0"/>
                <a:sym typeface="ZapfDingbats"/>
              </a:rPr>
              <a:t></a:t>
            </a:r>
            <a:endParaRPr lang="ru-RU" dirty="0"/>
          </a:p>
        </p:txBody>
      </p:sp>
      <p:sp>
        <p:nvSpPr>
          <p:cNvPr id="43" name="Прямоугольник 42"/>
          <p:cNvSpPr/>
          <p:nvPr/>
        </p:nvSpPr>
        <p:spPr>
          <a:xfrm>
            <a:off x="850023" y="1455170"/>
            <a:ext cx="1458162" cy="553724"/>
          </a:xfrm>
          <a:prstGeom prst="rect">
            <a:avLst/>
          </a:prstGeom>
        </p:spPr>
        <p:txBody>
          <a:bodyPr wrap="square" lIns="105242" tIns="52621" rIns="105242" bIns="52621">
            <a:spAutoFit/>
          </a:bodyPr>
          <a:lstStyle/>
          <a:p>
            <a:r>
              <a:rPr lang="de-DE" dirty="0" smtClean="0">
                <a:latin typeface="AR CENA" pitchFamily="2" charset="0"/>
              </a:rPr>
              <a:t>V </a:t>
            </a:r>
            <a:r>
              <a:rPr lang="de-DE" dirty="0" smtClean="0">
                <a:latin typeface="AR CENA" pitchFamily="2" charset="0"/>
                <a:sym typeface="ZapfDingbats"/>
              </a:rPr>
              <a:t></a:t>
            </a:r>
            <a:r>
              <a:rPr lang="de-DE" dirty="0" err="1" smtClean="0">
                <a:latin typeface="AR CENA" pitchFamily="2" charset="0"/>
              </a:rPr>
              <a:t>V+</a:t>
            </a:r>
            <a:r>
              <a:rPr lang="de-DE" dirty="0" err="1" smtClean="0">
                <a:latin typeface="Symbol" pitchFamily="18" charset="2"/>
              </a:rPr>
              <a:t>d</a:t>
            </a:r>
            <a:r>
              <a:rPr lang="de-DE" dirty="0" err="1" smtClean="0">
                <a:latin typeface="AR CENA" pitchFamily="2" charset="0"/>
              </a:rPr>
              <a:t>V</a:t>
            </a:r>
            <a:endParaRPr lang="ru-RU" cap="small" dirty="0"/>
          </a:p>
        </p:txBody>
      </p:sp>
      <p:sp>
        <p:nvSpPr>
          <p:cNvPr id="44" name="TextBox 43"/>
          <p:cNvSpPr txBox="1"/>
          <p:nvPr/>
        </p:nvSpPr>
        <p:spPr>
          <a:xfrm>
            <a:off x="1882690" y="4335492"/>
            <a:ext cx="2275605" cy="537157"/>
          </a:xfrm>
          <a:prstGeom prst="rect">
            <a:avLst/>
          </a:prstGeom>
          <a:noFill/>
        </p:spPr>
        <p:txBody>
          <a:bodyPr wrap="none" lIns="105242" tIns="52621" rIns="105242" bIns="52621" rtlCol="0">
            <a:spAutoFit/>
          </a:bodyPr>
          <a:lstStyle/>
          <a:p>
            <a:r>
              <a:rPr lang="de-DE" dirty="0" smtClean="0">
                <a:latin typeface="AR CENA" pitchFamily="2" charset="0"/>
                <a:sym typeface="ZapfDingbats"/>
              </a:rPr>
              <a:t> </a:t>
            </a:r>
            <a:r>
              <a:rPr lang="de-DE" dirty="0" smtClean="0">
                <a:latin typeface="AR CENA" pitchFamily="2" charset="0"/>
              </a:rPr>
              <a:t>                  </a:t>
            </a:r>
            <a:r>
              <a:rPr lang="de-DE" dirty="0" smtClean="0">
                <a:latin typeface="AR CENA" pitchFamily="2" charset="0"/>
                <a:sym typeface="ZapfDingbats"/>
              </a:rPr>
              <a:t></a:t>
            </a:r>
            <a:endParaRPr lang="ru-RU" dirty="0"/>
          </a:p>
        </p:txBody>
      </p:sp>
      <p:sp>
        <p:nvSpPr>
          <p:cNvPr id="45" name="TextBox 44"/>
          <p:cNvSpPr txBox="1"/>
          <p:nvPr/>
        </p:nvSpPr>
        <p:spPr>
          <a:xfrm>
            <a:off x="1691009" y="5674603"/>
            <a:ext cx="7124899" cy="1138773"/>
          </a:xfrm>
          <a:prstGeom prst="rect">
            <a:avLst/>
          </a:prstGeom>
          <a:noFill/>
        </p:spPr>
        <p:txBody>
          <a:bodyPr wrap="none" rtlCol="0">
            <a:spAutoFit/>
          </a:bodyPr>
          <a:lstStyle/>
          <a:p>
            <a:r>
              <a:rPr lang="de-DE" dirty="0" smtClean="0">
                <a:solidFill>
                  <a:srgbClr val="0070C0"/>
                </a:solidFill>
                <a:latin typeface="Adobe Caslon Pro Bold" pitchFamily="18" charset="0"/>
                <a:sym typeface="ZapfDingbats"/>
              </a:rPr>
              <a:t> </a:t>
            </a:r>
            <a:r>
              <a:rPr lang="de-DE" sz="2400" dirty="0" err="1" smtClean="0">
                <a:latin typeface="Adobe Caslon Pro Bold" pitchFamily="18" charset="0"/>
              </a:rPr>
              <a:t>Bound</a:t>
            </a:r>
            <a:r>
              <a:rPr lang="de-DE" sz="2400" dirty="0" smtClean="0">
                <a:latin typeface="Adobe Caslon Pro Bold" pitchFamily="18" charset="0"/>
              </a:rPr>
              <a:t> </a:t>
            </a:r>
            <a:r>
              <a:rPr lang="de-DE" sz="2400" dirty="0" err="1" smtClean="0">
                <a:latin typeface="Adobe Caslon Pro Bold" pitchFamily="18" charset="0"/>
              </a:rPr>
              <a:t>states</a:t>
            </a:r>
            <a:r>
              <a:rPr lang="de-DE" sz="2400" dirty="0" smtClean="0">
                <a:latin typeface="Adobe Caslon Pro Bold" pitchFamily="18" charset="0"/>
              </a:rPr>
              <a:t> - Virtual </a:t>
            </a:r>
            <a:r>
              <a:rPr lang="de-DE" sz="2400" dirty="0" err="1" smtClean="0">
                <a:latin typeface="Adobe Caslon Pro Bold" pitchFamily="18" charset="0"/>
              </a:rPr>
              <a:t>states</a:t>
            </a:r>
            <a:r>
              <a:rPr lang="de-DE" sz="2400" dirty="0" smtClean="0">
                <a:latin typeface="Adobe Caslon Pro Bold" pitchFamily="18" charset="0"/>
              </a:rPr>
              <a:t> - </a:t>
            </a:r>
            <a:r>
              <a:rPr lang="de-DE" sz="2400" dirty="0" err="1" smtClean="0">
                <a:latin typeface="Adobe Caslon Pro Bold" pitchFamily="18" charset="0"/>
              </a:rPr>
              <a:t>Resonances</a:t>
            </a:r>
            <a:r>
              <a:rPr lang="de-DE" sz="2400" dirty="0" smtClean="0">
                <a:latin typeface="Adobe Caslon Pro Bold" pitchFamily="18" charset="0"/>
              </a:rPr>
              <a:t> </a:t>
            </a:r>
            <a:r>
              <a:rPr lang="de-DE" sz="2400" dirty="0" err="1" smtClean="0">
                <a:latin typeface="Adobe Caslon Pro Bold" pitchFamily="18" charset="0"/>
              </a:rPr>
              <a:t>conversion</a:t>
            </a:r>
            <a:endParaRPr lang="de-DE" sz="2400" dirty="0" smtClean="0">
              <a:latin typeface="Adobe Caslon Pro Bold" pitchFamily="18" charset="0"/>
            </a:endParaRPr>
          </a:p>
          <a:p>
            <a:r>
              <a:rPr lang="de-DE" sz="2000" dirty="0" smtClean="0">
                <a:solidFill>
                  <a:srgbClr val="FF0000"/>
                </a:solidFill>
                <a:latin typeface="Adobe Caslon Pro Bold" pitchFamily="18" charset="0"/>
              </a:rPr>
              <a:t>     e.g. Hydrogen </a:t>
            </a:r>
            <a:r>
              <a:rPr lang="de-DE" sz="2000" dirty="0" err="1" smtClean="0">
                <a:solidFill>
                  <a:srgbClr val="FF0000"/>
                </a:solidFill>
                <a:latin typeface="Adobe Caslon Pro Bold" pitchFamily="18" charset="0"/>
              </a:rPr>
              <a:t>atom</a:t>
            </a:r>
            <a:r>
              <a:rPr lang="de-DE" sz="2000" dirty="0" smtClean="0">
                <a:solidFill>
                  <a:srgbClr val="FF0000"/>
                </a:solidFill>
                <a:latin typeface="Adobe Caslon Pro Bold" pitchFamily="18" charset="0"/>
              </a:rPr>
              <a:t>               </a:t>
            </a:r>
            <a:r>
              <a:rPr lang="de-DE" sz="2000" dirty="0" err="1" smtClean="0">
                <a:solidFill>
                  <a:srgbClr val="0070C0"/>
                </a:solidFill>
                <a:latin typeface="Adobe Caslon Pro Bold" pitchFamily="18" charset="0"/>
              </a:rPr>
              <a:t>Increased</a:t>
            </a:r>
            <a:r>
              <a:rPr lang="de-DE" sz="2000" dirty="0" smtClean="0">
                <a:solidFill>
                  <a:srgbClr val="0070C0"/>
                </a:solidFill>
                <a:latin typeface="Adobe Caslon Pro Bold" pitchFamily="18" charset="0"/>
              </a:rPr>
              <a:t> g</a:t>
            </a:r>
            <a:r>
              <a:rPr lang="el-GR" sz="2000" baseline="-25000" dirty="0" smtClean="0">
                <a:solidFill>
                  <a:srgbClr val="0070C0"/>
                </a:solidFill>
                <a:latin typeface="Adobe Caslon Pro Bold" pitchFamily="18" charset="0"/>
              </a:rPr>
              <a:t>π</a:t>
            </a:r>
            <a:r>
              <a:rPr lang="de-DE" sz="2000" baseline="-25000" dirty="0" smtClean="0">
                <a:solidFill>
                  <a:srgbClr val="0070C0"/>
                </a:solidFill>
                <a:latin typeface="Adobe Caslon Pro Bold" pitchFamily="18" charset="0"/>
              </a:rPr>
              <a:t>NN</a:t>
            </a:r>
            <a:endParaRPr lang="de-DE" sz="2000" dirty="0" smtClean="0">
              <a:solidFill>
                <a:srgbClr val="0070C0"/>
              </a:solidFill>
              <a:latin typeface="Adobe Caslon Pro Bold" pitchFamily="18" charset="0"/>
            </a:endParaRPr>
          </a:p>
          <a:p>
            <a:r>
              <a:rPr lang="de-DE" sz="2000" dirty="0" smtClean="0">
                <a:solidFill>
                  <a:srgbClr val="FF0000"/>
                </a:solidFill>
                <a:latin typeface="Adobe Caslon Pro Bold" pitchFamily="18" charset="0"/>
              </a:rPr>
              <a:t>              in </a:t>
            </a:r>
            <a:r>
              <a:rPr lang="de-DE" sz="2000" dirty="0" err="1" smtClean="0">
                <a:solidFill>
                  <a:srgbClr val="FF0000"/>
                </a:solidFill>
                <a:latin typeface="Adobe Caslon Pro Bold" pitchFamily="18" charset="0"/>
              </a:rPr>
              <a:t>electric</a:t>
            </a:r>
            <a:r>
              <a:rPr lang="de-DE" sz="2000" dirty="0" smtClean="0">
                <a:solidFill>
                  <a:srgbClr val="FF0000"/>
                </a:solidFill>
                <a:latin typeface="Adobe Caslon Pro Bold" pitchFamily="18" charset="0"/>
              </a:rPr>
              <a:t> </a:t>
            </a:r>
            <a:r>
              <a:rPr lang="de-DE" sz="2000" dirty="0" err="1" smtClean="0">
                <a:solidFill>
                  <a:srgbClr val="FF0000"/>
                </a:solidFill>
                <a:latin typeface="Adobe Caslon Pro Bold" pitchFamily="18" charset="0"/>
              </a:rPr>
              <a:t>field</a:t>
            </a:r>
            <a:r>
              <a:rPr lang="de-DE" sz="2000" dirty="0" smtClean="0">
                <a:solidFill>
                  <a:srgbClr val="FF0000"/>
                </a:solidFill>
                <a:latin typeface="Adobe Caslon Pro Bold" pitchFamily="18" charset="0"/>
              </a:rPr>
              <a:t>              </a:t>
            </a:r>
            <a:r>
              <a:rPr lang="de-DE" sz="2000" dirty="0" smtClean="0">
                <a:solidFill>
                  <a:srgbClr val="0070C0"/>
                </a:solidFill>
                <a:latin typeface="Adobe Caslon Pro Bold" pitchFamily="18" charset="0"/>
              </a:rPr>
              <a:t>in </a:t>
            </a:r>
            <a:r>
              <a:rPr lang="de-DE" sz="2000" dirty="0" err="1" smtClean="0">
                <a:solidFill>
                  <a:srgbClr val="0070C0"/>
                </a:solidFill>
                <a:latin typeface="Adobe Caslon Pro Bold" pitchFamily="18" charset="0"/>
              </a:rPr>
              <a:t>the</a:t>
            </a:r>
            <a:r>
              <a:rPr lang="de-DE" sz="2000" dirty="0" smtClean="0">
                <a:solidFill>
                  <a:srgbClr val="0070C0"/>
                </a:solidFill>
                <a:latin typeface="Adobe Caslon Pro Bold" pitchFamily="18" charset="0"/>
              </a:rPr>
              <a:t> pp </a:t>
            </a:r>
            <a:r>
              <a:rPr lang="de-DE" sz="2000" baseline="30000" dirty="0" smtClean="0">
                <a:solidFill>
                  <a:srgbClr val="0070C0"/>
                </a:solidFill>
                <a:latin typeface="Adobe Caslon Pro Bold" pitchFamily="18" charset="0"/>
              </a:rPr>
              <a:t>1</a:t>
            </a:r>
            <a:r>
              <a:rPr lang="de-DE" sz="2000" dirty="0" smtClean="0">
                <a:solidFill>
                  <a:srgbClr val="0070C0"/>
                </a:solidFill>
                <a:latin typeface="Adobe Caslon Pro Bold" pitchFamily="18" charset="0"/>
              </a:rPr>
              <a:t>S</a:t>
            </a:r>
            <a:r>
              <a:rPr lang="de-DE" sz="2000" baseline="-25000" dirty="0" smtClean="0">
                <a:solidFill>
                  <a:srgbClr val="0070C0"/>
                </a:solidFill>
                <a:latin typeface="Adobe Caslon Pro Bold" pitchFamily="18" charset="0"/>
              </a:rPr>
              <a:t>0</a:t>
            </a:r>
            <a:r>
              <a:rPr lang="de-DE" sz="2000" dirty="0" smtClean="0">
                <a:solidFill>
                  <a:srgbClr val="0070C0"/>
                </a:solidFill>
                <a:latin typeface="Adobe Caslon Pro Bold" pitchFamily="18" charset="0"/>
              </a:rPr>
              <a:t> </a:t>
            </a:r>
            <a:r>
              <a:rPr lang="de-DE" sz="2000" dirty="0" err="1" smtClean="0">
                <a:solidFill>
                  <a:srgbClr val="0070C0"/>
                </a:solidFill>
                <a:latin typeface="Adobe Caslon Pro Bold" pitchFamily="18" charset="0"/>
              </a:rPr>
              <a:t>channel</a:t>
            </a:r>
            <a:endParaRPr lang="ru-RU" sz="20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grpId="0" nodeType="clickEffect">
                                  <p:stCondLst>
                                    <p:cond delay="0"/>
                                  </p:stCondLst>
                                  <p:childTnLst>
                                    <p:set>
                                      <p:cBhvr>
                                        <p:cTn id="10" dur="1000">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repeatCount="indefinite" fill="hold" grpId="0" nodeType="clickEffect">
                                  <p:stCondLst>
                                    <p:cond delay="0"/>
                                  </p:stCondLst>
                                  <p:childTnLst>
                                    <p:set>
                                      <p:cBhvr>
                                        <p:cTn id="14" dur="1000">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grpId="0" nodeType="click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repeatCount="indefinite" fill="hold" grpId="0" nodeType="clickEffect">
                                  <p:stCondLst>
                                    <p:cond delay="0"/>
                                  </p:stCondLst>
                                  <p:childTnLst>
                                    <p:set>
                                      <p:cBhvr>
                                        <p:cTn id="22" dur="1000">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44"/>
                                        </p:tgtEl>
                                      </p:cBhvr>
                                    </p:animEffect>
                                    <p:set>
                                      <p:cBhvr>
                                        <p:cTn id="36" dur="1" fill="hold">
                                          <p:stCondLst>
                                            <p:cond delay="499"/>
                                          </p:stCondLst>
                                        </p:cTn>
                                        <p:tgtEl>
                                          <p:spTgt spid="44"/>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repeatCount="3000" accel="50000" decel="50000" fill="hold" grpId="0" nodeType="clickEffect">
                                  <p:stCondLst>
                                    <p:cond delay="0"/>
                                  </p:stCondLst>
                                  <p:childTnLst>
                                    <p:animMotion origin="layout" path="M 1.11111E-6 -4.44444E-6 C 0.01042 0.01412 0.1592 0.08079 0.20694 0.09422 C 0.25469 0.10764 0.29653 0.09468 0.28611 0.08056 C 0.27569 0.06644 0.19254 0.02315 0.14479 0.00926 C 0.09705 -0.00463 -0.01042 -0.01412 1.11111E-6 -4.44444E-6 Z " pathEditMode="relative" ptsTypes="aaaaa">
                                      <p:cBhvr>
                                        <p:cTn id="43" dur="10000" fill="hold"/>
                                        <p:tgtEl>
                                          <p:spTgt spid="29"/>
                                        </p:tgtEl>
                                        <p:attrNameLst>
                                          <p:attrName>ppt_x</p:attrName>
                                          <p:attrName>ppt_y</p:attrName>
                                        </p:attrNameLst>
                                      </p:cBhvr>
                                    </p:animMotion>
                                  </p:childTnLst>
                                </p:cTn>
                              </p:par>
                              <p:par>
                                <p:cTn id="44" presetID="0" presetClass="path" presetSubtype="0" repeatCount="3000" accel="50000" decel="50000" fill="hold" grpId="0" nodeType="withEffect">
                                  <p:stCondLst>
                                    <p:cond delay="0"/>
                                  </p:stCondLst>
                                  <p:childTnLst>
                                    <p:animMotion origin="layout" path="M -9.16667E-6 1.85185E-6 C -0.01285 -0.00116 0.05399 0.05949 0.09826 0.08056 C 0.14253 0.10162 0.2526 0.12523 0.26545 0.12639 C 0.27829 0.12755 0.22152 0.1088 0.17586 0.08727 C 0.1302 0.06574 0.01284 0.00116 -9.16667E-6 1.85185E-6 Z " pathEditMode="relative" ptsTypes="aaaaa">
                                      <p:cBhvr>
                                        <p:cTn id="45" dur="10000" fill="hold"/>
                                        <p:tgtEl>
                                          <p:spTgt spid="30"/>
                                        </p:tgtEl>
                                        <p:attrNameLst>
                                          <p:attrName>ppt_x</p:attrName>
                                          <p:attrName>ppt_y</p:attrName>
                                        </p:attrNameLst>
                                      </p:cBhvr>
                                    </p:animMotion>
                                  </p:childTnLst>
                                </p:cTn>
                              </p:par>
                              <p:par>
                                <p:cTn id="46" presetID="0" presetClass="path" presetSubtype="0" repeatCount="3000" accel="50000" decel="50000" fill="hold" grpId="0" nodeType="withEffect">
                                  <p:stCondLst>
                                    <p:cond delay="0"/>
                                  </p:stCondLst>
                                  <p:childTnLst>
                                    <p:animMotion origin="layout" path="M 0.00261 -1.61887E-6 C -0.00798 0.01411 -0.15938 0.08071 -0.20799 0.09413 C -0.2566 0.10754 -0.29914 0.09459 -0.28855 0.08048 C -0.27796 0.06638 -0.19341 0.02313 -0.1448 0.00925 C -0.09619 -0.00462 0.01337 -0.01411 0.00261 -1.61887E-6 Z " pathEditMode="relative" rAng="0" ptsTypes="aaaaa">
                                      <p:cBhvr>
                                        <p:cTn id="47" dur="10000" fill="hold"/>
                                        <p:tgtEl>
                                          <p:spTgt spid="38"/>
                                        </p:tgtEl>
                                        <p:attrNameLst>
                                          <p:attrName>ppt_x</p:attrName>
                                          <p:attrName>ppt_y</p:attrName>
                                        </p:attrNameLst>
                                      </p:cBhvr>
                                      <p:rCtr x="-145" y="47"/>
                                    </p:animMotion>
                                  </p:childTnLst>
                                </p:cTn>
                              </p:par>
                              <p:par>
                                <p:cTn id="48" presetID="0" presetClass="path" presetSubtype="0" repeatCount="3000" accel="50000" decel="50000" fill="hold" grpId="0" nodeType="withEffect">
                                  <p:stCondLst>
                                    <p:cond delay="0"/>
                                  </p:stCondLst>
                                  <p:childTnLst>
                                    <p:animMotion origin="layout" path="M -2.77778E-7 -2.59259E-6 C 0.01337 -0.00115 -0.05556 0.05949 -0.10104 0.08056 C -0.14653 0.10162 -0.25972 0.12523 -0.27292 0.12639 C -0.28611 0.12755 -0.22778 0.1088 -0.1809 0.08727 C -0.13385 0.06574 -0.01319 0.00116 -2.77778E-7 -2.59259E-6 Z " pathEditMode="relative" rAng="0" ptsTypes="aaaaa">
                                      <p:cBhvr>
                                        <p:cTn id="49" dur="10000" fill="hold"/>
                                        <p:tgtEl>
                                          <p:spTgt spid="39"/>
                                        </p:tgtEl>
                                        <p:attrNameLst>
                                          <p:attrName>ppt_x</p:attrName>
                                          <p:attrName>ppt_y</p:attrName>
                                        </p:attrNameLst>
                                      </p:cBhvr>
                                      <p:rCtr x="-136" y="63"/>
                                    </p:animMotion>
                                  </p:childTnLst>
                                </p:cTn>
                              </p:par>
                              <p:par>
                                <p:cTn id="50" presetID="0" presetClass="path" presetSubtype="0" repeatCount="3000" accel="50000" decel="50000" fill="hold" grpId="0" nodeType="withEffect">
                                  <p:stCondLst>
                                    <p:cond delay="0"/>
                                  </p:stCondLst>
                                  <p:childTnLst>
                                    <p:animMotion origin="layout" path="M 0 -0.00024 C 0 -0.00024 0 0.10185 0 0.10185 C 0 0.10185 0 -0.00024 0 -0.00024 Z " pathEditMode="relative" ptsTypes="aaa">
                                      <p:cBhvr>
                                        <p:cTn id="51" dur="10000" fill="hold"/>
                                        <p:tgtEl>
                                          <p:spTgt spid="31"/>
                                        </p:tgtEl>
                                        <p:attrNameLst>
                                          <p:attrName>ppt_x</p:attrName>
                                          <p:attrName>ppt_y</p:attrName>
                                        </p:attrNameLst>
                                      </p:cBhvr>
                                    </p:animMotion>
                                  </p:childTnLst>
                                </p:cTn>
                              </p:par>
                              <p:par>
                                <p:cTn id="52" presetID="0" presetClass="path" presetSubtype="0" repeatCount="3000" accel="50000" decel="50000" fill="hold" grpId="0" nodeType="withEffect">
                                  <p:stCondLst>
                                    <p:cond delay="0"/>
                                  </p:stCondLst>
                                  <p:childTnLst>
                                    <p:animMotion origin="layout" path="M 0 -0.0007 C 0 -0.0007 0 0.05926 0 0.05926 C 0 0.05926 0 -0.0007 0 -0.0007 Z " pathEditMode="relative" ptsTypes="aaa">
                                      <p:cBhvr>
                                        <p:cTn id="53" dur="10000" fill="hold"/>
                                        <p:tgtEl>
                                          <p:spTgt spid="32"/>
                                        </p:tgtEl>
                                        <p:attrNameLst>
                                          <p:attrName>ppt_x</p:attrName>
                                          <p:attrName>ppt_y</p:attrName>
                                        </p:attrNameLst>
                                      </p:cBhvr>
                                    </p:animMotion>
                                  </p:childTnLst>
                                </p:cTn>
                              </p:par>
                              <p:par>
                                <p:cTn id="54" presetID="0" presetClass="path" presetSubtype="0" repeatCount="3000" accel="50000" decel="50000" fill="hold" grpId="0" nodeType="withEffect">
                                  <p:stCondLst>
                                    <p:cond delay="0"/>
                                  </p:stCondLst>
                                  <p:childTnLst>
                                    <p:animMotion origin="layout" path="M 0 -2.96296E-6 L -0.00104 0.04676 C 0.04132 0.0882 0.21424 0.2213 0.25417 0.24815 C 0.2941 0.275 0.28108 0.24167 0.23854 0.20787 C 0.19601 0.17408 0.03872 0.0801 -0.00104 0.04537 L 0 -2.96296E-6 Z " pathEditMode="relative" rAng="0" ptsTypes="AaaaAA">
                                      <p:cBhvr>
                                        <p:cTn id="55" dur="10000" fill="hold"/>
                                        <p:tgtEl>
                                          <p:spTgt spid="33"/>
                                        </p:tgtEl>
                                        <p:attrNameLst>
                                          <p:attrName>ppt_x</p:attrName>
                                          <p:attrName>ppt_y</p:attrName>
                                        </p:attrNameLst>
                                      </p:cBhvr>
                                      <p:rCtr x="147" y="138"/>
                                    </p:animMotion>
                                  </p:childTnLst>
                                </p:cTn>
                              </p:par>
                              <p:par>
                                <p:cTn id="56" presetID="0" presetClass="path" presetSubtype="0" repeatCount="3000" accel="50000" decel="50000" fill="hold" grpId="0" nodeType="withEffect">
                                  <p:stCondLst>
                                    <p:cond delay="0"/>
                                  </p:stCondLst>
                                  <p:childTnLst>
                                    <p:animMotion origin="layout" path="M 0 2.59259E-6 L 0 -0.04769 C -0.03542 -0.03033 -0.16649 0.06597 -0.2125 0.1037 C -0.25851 0.14143 -0.31111 0.20324 -0.27569 0.17824 C -0.24028 0.15324 -0.04601 -0.01667 0 -0.0463 L 0 2.59259E-6 Z " pathEditMode="relative" rAng="0" ptsTypes="AaaaAA">
                                      <p:cBhvr>
                                        <p:cTn id="57" dur="10000" fill="hold"/>
                                        <p:tgtEl>
                                          <p:spTgt spid="40"/>
                                        </p:tgtEl>
                                        <p:attrNameLst>
                                          <p:attrName>ppt_x</p:attrName>
                                          <p:attrName>ppt_y</p:attrName>
                                        </p:attrNameLst>
                                      </p:cBhvr>
                                      <p:rCtr x="-156" y="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5" grpId="0"/>
      <p:bldP spid="35" grpId="1"/>
      <p:bldP spid="36" grpId="0"/>
      <p:bldP spid="36" grpId="1"/>
      <p:bldP spid="37" grpId="0"/>
      <p:bldP spid="37" grpId="1"/>
      <p:bldP spid="38" grpId="0" animBg="1"/>
      <p:bldP spid="39" grpId="0" animBg="1"/>
      <p:bldP spid="40" grpId="0" animBg="1"/>
      <p:bldP spid="42" grpId="0"/>
      <p:bldP spid="42"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5143500" y="1484784"/>
            <a:ext cx="0" cy="4032449"/>
          </a:xfrm>
          <a:prstGeom prst="line">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2146168" y="3501008"/>
            <a:ext cx="6247125" cy="8386"/>
          </a:xfrm>
          <a:prstGeom prst="line">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7816797" y="1455169"/>
            <a:ext cx="486054" cy="523220"/>
            <a:chOff x="6228184" y="1412776"/>
            <a:chExt cx="432048" cy="523220"/>
          </a:xfrm>
        </p:grpSpPr>
        <p:sp>
          <p:nvSpPr>
            <p:cNvPr id="7" name="TextBox 6"/>
            <p:cNvSpPr txBox="1"/>
            <p:nvPr/>
          </p:nvSpPr>
          <p:spPr>
            <a:xfrm>
              <a:off x="6300192" y="1412776"/>
              <a:ext cx="299513" cy="523220"/>
            </a:xfrm>
            <a:prstGeom prst="rect">
              <a:avLst/>
            </a:prstGeom>
            <a:noFill/>
          </p:spPr>
          <p:txBody>
            <a:bodyPr wrap="none" rtlCol="0">
              <a:spAutoFit/>
            </a:bodyPr>
            <a:lstStyle/>
            <a:p>
              <a:r>
                <a:rPr lang="de-DE" dirty="0" smtClean="0">
                  <a:latin typeface="AR CENA" pitchFamily="2" charset="0"/>
                </a:rPr>
                <a:t>k</a:t>
              </a:r>
              <a:endParaRPr lang="ru-RU" dirty="0"/>
            </a:p>
          </p:txBody>
        </p:sp>
        <p:sp>
          <p:nvSpPr>
            <p:cNvPr id="8" name="Овал 7"/>
            <p:cNvSpPr/>
            <p:nvPr/>
          </p:nvSpPr>
          <p:spPr>
            <a:xfrm>
              <a:off x="6228184" y="141277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Умножение 8"/>
          <p:cNvSpPr/>
          <p:nvPr/>
        </p:nvSpPr>
        <p:spPr>
          <a:xfrm>
            <a:off x="1093051" y="4581129"/>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0" name="Умножение 9"/>
          <p:cNvSpPr/>
          <p:nvPr/>
        </p:nvSpPr>
        <p:spPr>
          <a:xfrm>
            <a:off x="8869915" y="4581129"/>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1" name="Умножение 10"/>
          <p:cNvSpPr/>
          <p:nvPr/>
        </p:nvSpPr>
        <p:spPr>
          <a:xfrm>
            <a:off x="3361303" y="422109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2" name="Умножение 11"/>
          <p:cNvSpPr/>
          <p:nvPr/>
        </p:nvSpPr>
        <p:spPr>
          <a:xfrm>
            <a:off x="6601663" y="422109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4" name="Умножение 13"/>
          <p:cNvSpPr/>
          <p:nvPr/>
        </p:nvSpPr>
        <p:spPr>
          <a:xfrm>
            <a:off x="4981483" y="314097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5" name="Умножение 14"/>
          <p:cNvSpPr/>
          <p:nvPr/>
        </p:nvSpPr>
        <p:spPr>
          <a:xfrm>
            <a:off x="4981483" y="2852937"/>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8" name="TextBox 17"/>
          <p:cNvSpPr txBox="1"/>
          <p:nvPr/>
        </p:nvSpPr>
        <p:spPr>
          <a:xfrm>
            <a:off x="850023" y="260648"/>
            <a:ext cx="9415380" cy="537157"/>
          </a:xfrm>
          <a:prstGeom prst="rect">
            <a:avLst/>
          </a:prstGeom>
          <a:noFill/>
        </p:spPr>
        <p:txBody>
          <a:bodyPr wrap="none" lIns="105242" tIns="52621" rIns="105242" bIns="52621" rtlCol="0">
            <a:spAutoFit/>
          </a:bodyPr>
          <a:lstStyle/>
          <a:p>
            <a:r>
              <a:rPr lang="de-DE" b="1" dirty="0" smtClean="0">
                <a:solidFill>
                  <a:srgbClr val="00B050"/>
                </a:solidFill>
                <a:latin typeface="Berlin Sans FB" pitchFamily="34" charset="0"/>
              </a:rPr>
              <a:t>S-</a:t>
            </a:r>
            <a:r>
              <a:rPr lang="de-DE" b="1" dirty="0" err="1" smtClean="0">
                <a:solidFill>
                  <a:srgbClr val="00B050"/>
                </a:solidFill>
                <a:latin typeface="Berlin Sans FB" pitchFamily="34" charset="0"/>
              </a:rPr>
              <a:t>matrix</a:t>
            </a:r>
            <a:r>
              <a:rPr lang="de-DE" b="1" dirty="0" smtClean="0">
                <a:solidFill>
                  <a:srgbClr val="00B050"/>
                </a:solidFill>
                <a:latin typeface="Berlin Sans FB" pitchFamily="34" charset="0"/>
              </a:rPr>
              <a:t> </a:t>
            </a:r>
            <a:r>
              <a:rPr lang="de-DE" b="1" dirty="0" err="1" smtClean="0">
                <a:solidFill>
                  <a:srgbClr val="00B050"/>
                </a:solidFill>
                <a:latin typeface="Berlin Sans FB" pitchFamily="34" charset="0"/>
              </a:rPr>
              <a:t>poles</a:t>
            </a:r>
            <a:r>
              <a:rPr lang="de-DE" b="1" dirty="0" smtClean="0">
                <a:solidFill>
                  <a:srgbClr val="00B050"/>
                </a:solidFill>
                <a:latin typeface="Berlin Sans FB" pitchFamily="34" charset="0"/>
              </a:rPr>
              <a:t> </a:t>
            </a:r>
            <a:r>
              <a:rPr lang="de-DE" b="1" dirty="0" err="1" smtClean="0">
                <a:solidFill>
                  <a:srgbClr val="00B050"/>
                </a:solidFill>
                <a:latin typeface="Berlin Sans FB" pitchFamily="34" charset="0"/>
              </a:rPr>
              <a:t>and</a:t>
            </a:r>
            <a:r>
              <a:rPr lang="de-DE" b="1" dirty="0" smtClean="0">
                <a:solidFill>
                  <a:srgbClr val="00B050"/>
                </a:solidFill>
                <a:latin typeface="Berlin Sans FB" pitchFamily="34" charset="0"/>
              </a:rPr>
              <a:t> </a:t>
            </a:r>
            <a:r>
              <a:rPr lang="de-DE" b="1" dirty="0" err="1" smtClean="0">
                <a:solidFill>
                  <a:srgbClr val="00B050"/>
                </a:solidFill>
                <a:latin typeface="Berlin Sans FB" pitchFamily="34" charset="0"/>
              </a:rPr>
              <a:t>zeros</a:t>
            </a:r>
            <a:r>
              <a:rPr lang="de-DE" b="1" dirty="0" smtClean="0">
                <a:solidFill>
                  <a:srgbClr val="00B050"/>
                </a:solidFill>
                <a:latin typeface="Berlin Sans FB" pitchFamily="34" charset="0"/>
              </a:rPr>
              <a:t> in </a:t>
            </a:r>
            <a:r>
              <a:rPr lang="de-DE" b="1" dirty="0" smtClean="0">
                <a:solidFill>
                  <a:srgbClr val="FF0000"/>
                </a:solidFill>
                <a:latin typeface="Berlin Sans FB" pitchFamily="34" charset="0"/>
              </a:rPr>
              <a:t>s-</a:t>
            </a:r>
            <a:r>
              <a:rPr lang="de-DE" b="1" dirty="0" err="1" smtClean="0">
                <a:solidFill>
                  <a:srgbClr val="FF0000"/>
                </a:solidFill>
                <a:latin typeface="Berlin Sans FB" pitchFamily="34" charset="0"/>
              </a:rPr>
              <a:t>channel</a:t>
            </a:r>
            <a:r>
              <a:rPr lang="de-DE" b="1" dirty="0" smtClean="0">
                <a:solidFill>
                  <a:srgbClr val="00B050"/>
                </a:solidFill>
                <a:latin typeface="Berlin Sans FB" pitchFamily="34" charset="0"/>
              </a:rPr>
              <a:t> </a:t>
            </a:r>
            <a:r>
              <a:rPr lang="de-DE" b="1" dirty="0" err="1" smtClean="0">
                <a:solidFill>
                  <a:srgbClr val="00B050"/>
                </a:solidFill>
                <a:latin typeface="Berlin Sans FB" pitchFamily="34" charset="0"/>
              </a:rPr>
              <a:t>exchange</a:t>
            </a:r>
            <a:r>
              <a:rPr lang="de-DE" b="1" dirty="0" smtClean="0">
                <a:solidFill>
                  <a:srgbClr val="00B050"/>
                </a:solidFill>
                <a:latin typeface="Berlin Sans FB" pitchFamily="34" charset="0"/>
              </a:rPr>
              <a:t> model</a:t>
            </a:r>
            <a:endParaRPr lang="ru-RU" b="1" dirty="0">
              <a:solidFill>
                <a:srgbClr val="00B050"/>
              </a:solidFill>
            </a:endParaRPr>
          </a:p>
        </p:txBody>
      </p:sp>
      <p:grpSp>
        <p:nvGrpSpPr>
          <p:cNvPr id="27" name="Группа 26"/>
          <p:cNvGrpSpPr/>
          <p:nvPr/>
        </p:nvGrpSpPr>
        <p:grpSpPr>
          <a:xfrm>
            <a:off x="1850230" y="2780929"/>
            <a:ext cx="7985931" cy="1891368"/>
            <a:chOff x="1644645" y="2780930"/>
            <a:chExt cx="7098606" cy="1891369"/>
          </a:xfrm>
        </p:grpSpPr>
        <p:sp>
          <p:nvSpPr>
            <p:cNvPr id="19" name="TextBox 18"/>
            <p:cNvSpPr txBox="1"/>
            <p:nvPr/>
          </p:nvSpPr>
          <p:spPr>
            <a:xfrm>
              <a:off x="7020272" y="4149079"/>
              <a:ext cx="1722979" cy="523220"/>
            </a:xfrm>
            <a:prstGeom prst="rect">
              <a:avLst/>
            </a:prstGeom>
            <a:noFill/>
          </p:spPr>
          <p:txBody>
            <a:bodyPr wrap="none" rtlCol="0">
              <a:spAutoFit/>
            </a:bodyPr>
            <a:lstStyle/>
            <a:p>
              <a:r>
                <a:rPr lang="de-DE" dirty="0" smtClean="0">
                  <a:latin typeface="AR CENA" pitchFamily="2" charset="0"/>
                  <a:sym typeface="ZapfDingbats"/>
                </a:rPr>
                <a:t></a:t>
              </a:r>
              <a:r>
                <a:rPr lang="de-DE" dirty="0" err="1" smtClean="0">
                  <a:latin typeface="AR CENA" pitchFamily="2" charset="0"/>
                </a:rPr>
                <a:t>Resonances</a:t>
              </a:r>
              <a:endParaRPr lang="ru-RU" dirty="0"/>
            </a:p>
          </p:txBody>
        </p:sp>
        <p:sp>
          <p:nvSpPr>
            <p:cNvPr id="20" name="TextBox 19"/>
            <p:cNvSpPr txBox="1"/>
            <p:nvPr/>
          </p:nvSpPr>
          <p:spPr>
            <a:xfrm>
              <a:off x="1644645" y="2780930"/>
              <a:ext cx="2121949" cy="523220"/>
            </a:xfrm>
            <a:prstGeom prst="rect">
              <a:avLst/>
            </a:prstGeom>
            <a:noFill/>
          </p:spPr>
          <p:txBody>
            <a:bodyPr wrap="none" rtlCol="0">
              <a:spAutoFit/>
            </a:bodyPr>
            <a:lstStyle/>
            <a:p>
              <a:r>
                <a:rPr lang="de-DE" dirty="0" smtClean="0">
                  <a:latin typeface="AR CENA" pitchFamily="2" charset="0"/>
                  <a:sym typeface="ZapfDingbats"/>
                </a:rPr>
                <a:t> </a:t>
              </a:r>
              <a:r>
                <a:rPr lang="de-DE" dirty="0" err="1" smtClean="0">
                  <a:latin typeface="AR CENA" pitchFamily="2" charset="0"/>
                </a:rPr>
                <a:t>Bound</a:t>
              </a:r>
              <a:r>
                <a:rPr lang="de-DE" dirty="0" smtClean="0">
                  <a:latin typeface="AR CENA" pitchFamily="2" charset="0"/>
                </a:rPr>
                <a:t> </a:t>
              </a:r>
              <a:r>
                <a:rPr lang="de-DE" dirty="0" err="1" smtClean="0">
                  <a:latin typeface="AR CENA" pitchFamily="2" charset="0"/>
                </a:rPr>
                <a:t>states</a:t>
              </a:r>
              <a:r>
                <a:rPr lang="de-DE" dirty="0" smtClean="0">
                  <a:latin typeface="AR CENA" pitchFamily="2" charset="0"/>
                </a:rPr>
                <a:t>  </a:t>
              </a:r>
              <a:r>
                <a:rPr lang="de-DE" dirty="0" smtClean="0">
                  <a:latin typeface="AR CENA" pitchFamily="2" charset="0"/>
                  <a:sym typeface="ZapfDingbats"/>
                </a:rPr>
                <a:t></a:t>
              </a:r>
              <a:endParaRPr lang="ru-RU" dirty="0"/>
            </a:p>
          </p:txBody>
        </p:sp>
        <p:sp>
          <p:nvSpPr>
            <p:cNvPr id="21" name="TextBox 20"/>
            <p:cNvSpPr txBox="1"/>
            <p:nvPr/>
          </p:nvSpPr>
          <p:spPr>
            <a:xfrm>
              <a:off x="1763688" y="3645028"/>
              <a:ext cx="2016507" cy="523220"/>
            </a:xfrm>
            <a:prstGeom prst="rect">
              <a:avLst/>
            </a:prstGeom>
            <a:noFill/>
          </p:spPr>
          <p:txBody>
            <a:bodyPr wrap="none" rtlCol="0">
              <a:spAutoFit/>
            </a:bodyPr>
            <a:lstStyle/>
            <a:p>
              <a:r>
                <a:rPr lang="de-DE" dirty="0" smtClean="0">
                  <a:latin typeface="AR CENA" pitchFamily="2" charset="0"/>
                </a:rPr>
                <a:t>Virtual </a:t>
              </a:r>
              <a:r>
                <a:rPr lang="de-DE" dirty="0" err="1" smtClean="0">
                  <a:latin typeface="AR CENA" pitchFamily="2" charset="0"/>
                </a:rPr>
                <a:t>states</a:t>
              </a:r>
              <a:r>
                <a:rPr lang="de-DE" dirty="0" smtClean="0">
                  <a:latin typeface="AR CENA" pitchFamily="2" charset="0"/>
                </a:rPr>
                <a:t> </a:t>
              </a:r>
              <a:r>
                <a:rPr lang="de-DE" dirty="0" smtClean="0">
                  <a:latin typeface="AR CENA" pitchFamily="2" charset="0"/>
                  <a:sym typeface="ZapfDingbats"/>
                </a:rPr>
                <a:t></a:t>
              </a:r>
              <a:endParaRPr lang="ru-RU" dirty="0"/>
            </a:p>
          </p:txBody>
        </p:sp>
      </p:grpSp>
      <p:sp>
        <p:nvSpPr>
          <p:cNvPr id="22" name="TextBox 21"/>
          <p:cNvSpPr txBox="1"/>
          <p:nvPr/>
        </p:nvSpPr>
        <p:spPr>
          <a:xfrm>
            <a:off x="7897809" y="2492898"/>
            <a:ext cx="2259575" cy="1183488"/>
          </a:xfrm>
          <a:prstGeom prst="rect">
            <a:avLst/>
          </a:prstGeom>
          <a:noFill/>
        </p:spPr>
        <p:txBody>
          <a:bodyPr wrap="none" lIns="105242" tIns="52621" rIns="105242" bIns="52621" rtlCol="0">
            <a:spAutoFit/>
          </a:bodyPr>
          <a:lstStyle/>
          <a:p>
            <a:r>
              <a:rPr lang="de-DE" b="1" dirty="0" smtClean="0">
                <a:solidFill>
                  <a:srgbClr val="00B050"/>
                </a:solidFill>
                <a:latin typeface="AR CENA" pitchFamily="2" charset="0"/>
              </a:rPr>
              <a:t>    </a:t>
            </a:r>
            <a:r>
              <a:rPr lang="de-DE" sz="4200" b="1" dirty="0" smtClean="0">
                <a:solidFill>
                  <a:srgbClr val="00B050"/>
                </a:solidFill>
                <a:latin typeface="AR CENA" pitchFamily="2" charset="0"/>
              </a:rPr>
              <a:t>Primitive</a:t>
            </a:r>
          </a:p>
          <a:p>
            <a:r>
              <a:rPr lang="de-DE" b="1" dirty="0" smtClean="0">
                <a:solidFill>
                  <a:srgbClr val="00B050"/>
                </a:solidFill>
                <a:latin typeface="AR CENA" pitchFamily="2" charset="0"/>
                <a:sym typeface="ZapfDingbats"/>
              </a:rPr>
              <a:t></a:t>
            </a:r>
            <a:endParaRPr lang="ru-RU" b="1" dirty="0" smtClean="0">
              <a:solidFill>
                <a:srgbClr val="00B050"/>
              </a:solidFill>
            </a:endParaRPr>
          </a:p>
        </p:txBody>
      </p:sp>
      <p:sp>
        <p:nvSpPr>
          <p:cNvPr id="23" name="Кольцо 22"/>
          <p:cNvSpPr/>
          <p:nvPr/>
        </p:nvSpPr>
        <p:spPr>
          <a:xfrm>
            <a:off x="6682671" y="2420890"/>
            <a:ext cx="243027" cy="216024"/>
          </a:xfrm>
          <a:prstGeom prst="don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solidFill>
                <a:schemeClr val="tx1"/>
              </a:solidFill>
            </a:endParaRPr>
          </a:p>
        </p:txBody>
      </p:sp>
      <p:sp>
        <p:nvSpPr>
          <p:cNvPr id="25" name="Прямоугольник 24"/>
          <p:cNvSpPr/>
          <p:nvPr/>
        </p:nvSpPr>
        <p:spPr>
          <a:xfrm>
            <a:off x="5467538" y="2319267"/>
            <a:ext cx="1153503" cy="537157"/>
          </a:xfrm>
          <a:prstGeom prst="rect">
            <a:avLst/>
          </a:prstGeom>
        </p:spPr>
        <p:txBody>
          <a:bodyPr wrap="none" lIns="105242" tIns="52621" rIns="105242" bIns="52621">
            <a:spAutoFit/>
          </a:bodyPr>
          <a:lstStyle/>
          <a:p>
            <a:r>
              <a:rPr lang="de-DE" dirty="0" err="1" smtClean="0">
                <a:solidFill>
                  <a:srgbClr val="0070C0"/>
                </a:solidFill>
                <a:latin typeface="AR CENA" pitchFamily="2" charset="0"/>
              </a:rPr>
              <a:t>zero</a:t>
            </a:r>
            <a:r>
              <a:rPr lang="de-DE" dirty="0" smtClean="0">
                <a:solidFill>
                  <a:srgbClr val="0070C0"/>
                </a:solidFill>
                <a:latin typeface="AR CENA" pitchFamily="2" charset="0"/>
              </a:rPr>
              <a:t> </a:t>
            </a:r>
            <a:r>
              <a:rPr lang="de-DE" dirty="0" smtClean="0">
                <a:solidFill>
                  <a:srgbClr val="0070C0"/>
                </a:solidFill>
                <a:latin typeface="AR CENA" pitchFamily="2" charset="0"/>
                <a:sym typeface="ZapfDingbats"/>
              </a:rPr>
              <a:t></a:t>
            </a:r>
            <a:endParaRPr lang="ru-RU" dirty="0">
              <a:solidFill>
                <a:srgbClr val="0070C0"/>
              </a:solidFill>
            </a:endParaRPr>
          </a:p>
        </p:txBody>
      </p:sp>
      <p:sp>
        <p:nvSpPr>
          <p:cNvPr id="26" name="Прямоугольник 25"/>
          <p:cNvSpPr/>
          <p:nvPr/>
        </p:nvSpPr>
        <p:spPr>
          <a:xfrm>
            <a:off x="5467540" y="4149084"/>
            <a:ext cx="1102207" cy="537157"/>
          </a:xfrm>
          <a:prstGeom prst="rect">
            <a:avLst/>
          </a:prstGeom>
        </p:spPr>
        <p:txBody>
          <a:bodyPr wrap="none" lIns="105242" tIns="52621" rIns="105242" bIns="52621">
            <a:spAutoFit/>
          </a:bodyPr>
          <a:lstStyle/>
          <a:p>
            <a:r>
              <a:rPr lang="de-DE" dirty="0" smtClean="0">
                <a:solidFill>
                  <a:srgbClr val="FF0000"/>
                </a:solidFill>
                <a:latin typeface="AR CENA" pitchFamily="2" charset="0"/>
              </a:rPr>
              <a:t>pole </a:t>
            </a:r>
            <a:r>
              <a:rPr lang="de-DE" dirty="0" smtClean="0">
                <a:solidFill>
                  <a:srgbClr val="FF0000"/>
                </a:solidFill>
                <a:latin typeface="AR CENA" pitchFamily="2" charset="0"/>
                <a:sym typeface="ZapfDingbats"/>
              </a:rPr>
              <a:t></a:t>
            </a:r>
            <a:endParaRPr lang="ru-RU" dirty="0">
              <a:solidFill>
                <a:srgbClr val="FF0000"/>
              </a:solidFill>
            </a:endParaRPr>
          </a:p>
        </p:txBody>
      </p:sp>
      <p:sp>
        <p:nvSpPr>
          <p:cNvPr id="24" name="Кольцо 23"/>
          <p:cNvSpPr/>
          <p:nvPr/>
        </p:nvSpPr>
        <p:spPr>
          <a:xfrm>
            <a:off x="3442312" y="2420890"/>
            <a:ext cx="243027" cy="216024"/>
          </a:xfrm>
          <a:prstGeom prst="don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solidFill>
                <a:schemeClr val="tx1"/>
              </a:solidFill>
            </a:endParaRPr>
          </a:p>
        </p:txBody>
      </p:sp>
      <p:sp>
        <p:nvSpPr>
          <p:cNvPr id="28" name="Прямоугольник 27"/>
          <p:cNvSpPr/>
          <p:nvPr/>
        </p:nvSpPr>
        <p:spPr>
          <a:xfrm>
            <a:off x="850026" y="1455171"/>
            <a:ext cx="4455494" cy="553724"/>
          </a:xfrm>
          <a:prstGeom prst="rect">
            <a:avLst/>
          </a:prstGeom>
        </p:spPr>
        <p:txBody>
          <a:bodyPr wrap="square" lIns="105242" tIns="52621" rIns="105242" bIns="52621">
            <a:spAutoFit/>
          </a:bodyPr>
          <a:lstStyle/>
          <a:p>
            <a:r>
              <a:rPr lang="de-DE" dirty="0" smtClean="0">
                <a:latin typeface="AR CENA" pitchFamily="2" charset="0"/>
              </a:rPr>
              <a:t>V </a:t>
            </a:r>
            <a:r>
              <a:rPr lang="de-DE" dirty="0" smtClean="0">
                <a:latin typeface="AR CENA" pitchFamily="2" charset="0"/>
                <a:sym typeface="ZapfDingbats"/>
              </a:rPr>
              <a:t></a:t>
            </a:r>
            <a:r>
              <a:rPr lang="de-DE" dirty="0" err="1" smtClean="0">
                <a:latin typeface="AR CENA" pitchFamily="2" charset="0"/>
              </a:rPr>
              <a:t>V+</a:t>
            </a:r>
            <a:r>
              <a:rPr lang="de-DE" dirty="0" err="1" smtClean="0">
                <a:latin typeface="Symbol" pitchFamily="18" charset="2"/>
              </a:rPr>
              <a:t>d</a:t>
            </a:r>
            <a:r>
              <a:rPr lang="de-DE" dirty="0" err="1" smtClean="0">
                <a:latin typeface="AR CENA" pitchFamily="2" charset="0"/>
              </a:rPr>
              <a:t>V</a:t>
            </a:r>
            <a:r>
              <a:rPr lang="de-DE" dirty="0" smtClean="0">
                <a:latin typeface="AR CENA" pitchFamily="2" charset="0"/>
              </a:rPr>
              <a:t> </a:t>
            </a:r>
            <a:endParaRPr lang="ru-RU" cap="small" dirty="0"/>
          </a:p>
        </p:txBody>
      </p:sp>
      <p:sp>
        <p:nvSpPr>
          <p:cNvPr id="29" name="Умножение 28"/>
          <p:cNvSpPr/>
          <p:nvPr/>
        </p:nvSpPr>
        <p:spPr>
          <a:xfrm>
            <a:off x="4981483" y="3717033"/>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0" name="Умножение 29"/>
          <p:cNvSpPr/>
          <p:nvPr/>
        </p:nvSpPr>
        <p:spPr>
          <a:xfrm>
            <a:off x="4981483" y="4365105"/>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1" nodeType="clickEffect">
                                  <p:stCondLst>
                                    <p:cond delay="0"/>
                                  </p:stCondLst>
                                  <p:childTnLst>
                                    <p:set>
                                      <p:cBhvr>
                                        <p:cTn id="6" dur="1000">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grpId="1" nodeType="clickEffect">
                                  <p:stCondLst>
                                    <p:cond delay="0"/>
                                  </p:stCondLst>
                                  <p:childTnLst>
                                    <p:set>
                                      <p:cBhvr>
                                        <p:cTn id="10" dur="1000">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5" presetClass="exit" presetSubtype="10" fill="hold" grpId="0" nodeType="withEffect">
                                  <p:stCondLst>
                                    <p:cond delay="0"/>
                                  </p:stCondLst>
                                  <p:childTnLst>
                                    <p:animEffect transition="out" filter="checkerboard(across)">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grpId="0" nodeType="clickEffect">
                                  <p:stCondLst>
                                    <p:cond delay="0"/>
                                  </p:stCondLst>
                                  <p:childTnLst>
                                    <p:animMotion origin="layout" path="M -1.38889E-6 -7.40741E-7 L 0.17327 0.03148 " pathEditMode="relative" rAng="0" ptsTypes="AA">
                                      <p:cBhvr>
                                        <p:cTn id="25" dur="5000" fill="hold"/>
                                        <p:tgtEl>
                                          <p:spTgt spid="10"/>
                                        </p:tgtEl>
                                        <p:attrNameLst>
                                          <p:attrName>ppt_x</p:attrName>
                                          <p:attrName>ppt_y</p:attrName>
                                        </p:attrNameLst>
                                      </p:cBhvr>
                                      <p:rCtr x="87" y="16"/>
                                    </p:animMotion>
                                  </p:childTnLst>
                                </p:cTn>
                              </p:par>
                              <p:par>
                                <p:cTn id="26" presetID="56" presetClass="path" presetSubtype="0" accel="50000" decel="50000" fill="hold" grpId="0" nodeType="withEffect">
                                  <p:stCondLst>
                                    <p:cond delay="0"/>
                                  </p:stCondLst>
                                  <p:childTnLst>
                                    <p:animMotion origin="layout" path="M 1.38889E-6 -2.22942E-6 L -0.23611 0.07355 " pathEditMode="relative" rAng="0" ptsTypes="AA">
                                      <p:cBhvr>
                                        <p:cTn id="27" dur="5000" fill="hold"/>
                                        <p:tgtEl>
                                          <p:spTgt spid="9"/>
                                        </p:tgtEl>
                                        <p:attrNameLst>
                                          <p:attrName>ppt_x</p:attrName>
                                          <p:attrName>ppt_y</p:attrName>
                                        </p:attrNameLst>
                                      </p:cBhvr>
                                      <p:rCtr x="-118" y="37"/>
                                    </p:animMotion>
                                  </p:childTnLst>
                                </p:cTn>
                              </p:par>
                              <p:par>
                                <p:cTn id="28" presetID="0" presetClass="path" presetSubtype="0" accel="50000" decel="50000" fill="hold" grpId="0" nodeType="withEffect">
                                  <p:stCondLst>
                                    <p:cond delay="0"/>
                                  </p:stCondLst>
                                  <p:childTnLst>
                                    <p:animMotion origin="layout" path="M 0 2.96296E-6 L 0 0.08379 " pathEditMode="relative" rAng="0" ptsTypes="AA">
                                      <p:cBhvr>
                                        <p:cTn id="29" dur="5000" fill="hold"/>
                                        <p:tgtEl>
                                          <p:spTgt spid="14"/>
                                        </p:tgtEl>
                                        <p:attrNameLst>
                                          <p:attrName>ppt_x</p:attrName>
                                          <p:attrName>ppt_y</p:attrName>
                                        </p:attrNameLst>
                                      </p:cBhvr>
                                      <p:rCtr x="0" y="42"/>
                                    </p:animMotion>
                                  </p:childTnLst>
                                </p:cTn>
                              </p:par>
                              <p:par>
                                <p:cTn id="30" presetID="0" presetClass="path" presetSubtype="0" accel="50000" decel="50000" fill="hold" grpId="0" nodeType="withEffect">
                                  <p:stCondLst>
                                    <p:cond delay="0"/>
                                  </p:stCondLst>
                                  <p:childTnLst>
                                    <p:animMotion origin="layout" path="M 0 4.44444E-6 L 0 0.03171 " pathEditMode="relative" rAng="0" ptsTypes="AA">
                                      <p:cBhvr>
                                        <p:cTn id="31" dur="5000" fill="hold"/>
                                        <p:tgtEl>
                                          <p:spTgt spid="15"/>
                                        </p:tgtEl>
                                        <p:attrNameLst>
                                          <p:attrName>ppt_x</p:attrName>
                                          <p:attrName>ppt_y</p:attrName>
                                        </p:attrNameLst>
                                      </p:cBhvr>
                                      <p:rCtr x="0" y="16"/>
                                    </p:animMotion>
                                  </p:childTnLst>
                                </p:cTn>
                              </p:par>
                              <p:par>
                                <p:cTn id="32" presetID="0" presetClass="path" presetSubtype="0" accel="50000" decel="50000" fill="hold" grpId="0" nodeType="withEffect">
                                  <p:stCondLst>
                                    <p:cond delay="0"/>
                                  </p:stCondLst>
                                  <p:childTnLst>
                                    <p:animMotion origin="layout" path="M -0.00035 0.00093 C 0.01267 0.01134 0.02586 0.02174 0.03472 0.0044 C 0.04357 -0.01295 0.04079 -0.08163 0.05295 -0.10291 C 0.0651 -0.12419 0.09843 -0.12026 0.10746 -0.12372 " pathEditMode="relative" ptsTypes="aaaA">
                                      <p:cBhvr>
                                        <p:cTn id="33" dur="5000" fill="hold"/>
                                        <p:tgtEl>
                                          <p:spTgt spid="12"/>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1.66667E-6 5.06938E-6 C -0.01423 0.01227 -0.02847 0.02475 -0.03889 0.00695 C -0.0493 -0.01086 -0.0493 -0.08556 -0.06232 -0.10707 C -0.07534 -0.12858 -0.10781 -0.12025 -0.11684 -0.12279 " pathEditMode="relative" ptsTypes="aaaA">
                                      <p:cBhvr>
                                        <p:cTn id="35" dur="5000" fill="hold"/>
                                        <p:tgtEl>
                                          <p:spTgt spid="11"/>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0.00035 -0.00069 C 0.01042 -0.01503 0.02118 -0.02914 0.02812 -0.01064 C 0.03507 0.00786 0.03264 0.08487 0.04149 0.11078 C 0.05035 0.13668 0.06597 0.14061 0.08177 0.14454 " pathEditMode="relative" ptsTypes="aaaA">
                                      <p:cBhvr>
                                        <p:cTn id="37" dur="5000" fill="hold"/>
                                        <p:tgtEl>
                                          <p:spTgt spid="23"/>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0.00034 -0.00069 C -0.01458 -0.01503 -0.02847 -0.02914 -0.03715 -0.01064 C -0.04618 0.00786 -0.04322 0.08487 -0.05451 0.11078 C -0.06597 0.13668 -0.08628 0.14061 -0.10625 0.14454 " pathEditMode="relative" rAng="0" ptsTypes="aaaA">
                                      <p:cBhvr>
                                        <p:cTn id="39" dur="5000" fill="hold"/>
                                        <p:tgtEl>
                                          <p:spTgt spid="24"/>
                                        </p:tgtEl>
                                        <p:attrNameLst>
                                          <p:attrName>ppt_x</p:attrName>
                                          <p:attrName>ppt_y</p:attrName>
                                        </p:attrNameLst>
                                      </p:cBhvr>
                                      <p:rCtr x="-53" y="58"/>
                                    </p:animMotion>
                                  </p:childTnLst>
                                </p:cTn>
                              </p:par>
                              <p:par>
                                <p:cTn id="40" presetID="0" presetClass="path" presetSubtype="0" accel="50000" decel="50000" fill="hold" grpId="0" nodeType="withEffect">
                                  <p:stCondLst>
                                    <p:cond delay="0"/>
                                  </p:stCondLst>
                                  <p:childTnLst>
                                    <p:animMotion origin="layout" path="M 0 0.00092 L 0 -0.04769 C -0.04844 -0.03843 -0.23003 0.03472 -0.29062 0.05648 " pathEditMode="relative" rAng="0" ptsTypes="AaA">
                                      <p:cBhvr>
                                        <p:cTn id="41" dur="5000" fill="hold"/>
                                        <p:tgtEl>
                                          <p:spTgt spid="30"/>
                                        </p:tgtEl>
                                        <p:attrNameLst>
                                          <p:attrName>ppt_x</p:attrName>
                                          <p:attrName>ppt_y</p:attrName>
                                        </p:attrNameLst>
                                      </p:cBhvr>
                                      <p:rCtr x="-145" y="3"/>
                                    </p:animMotion>
                                  </p:childTnLst>
                                </p:cTn>
                              </p:par>
                              <p:par>
                                <p:cTn id="42" presetID="0" presetClass="path" presetSubtype="0" accel="50000" decel="50000" fill="hold" grpId="0" nodeType="withEffect">
                                  <p:stCondLst>
                                    <p:cond delay="0"/>
                                  </p:stCondLst>
                                  <p:childTnLst>
                                    <p:animMotion origin="layout" path="M 0 -2.96296E-6 L -0.00104 0.04445 C 0.04479 0.06922 0.21753 0.12662 0.275 0.14815 " pathEditMode="relative" rAng="0" ptsTypes="AaA">
                                      <p:cBhvr>
                                        <p:cTn id="43" dur="5000" fill="hold"/>
                                        <p:tgtEl>
                                          <p:spTgt spid="29"/>
                                        </p:tgtEl>
                                        <p:attrNameLst>
                                          <p:attrName>ppt_x</p:attrName>
                                          <p:attrName>ppt_y</p:attrName>
                                        </p:attrNameLst>
                                      </p:cBhvr>
                                      <p:rCtr x="137" y="74"/>
                                    </p:animMotion>
                                  </p:childTnLst>
                                </p:cTn>
                              </p:par>
                            </p:childTnLst>
                          </p:cTn>
                        </p:par>
                        <p:par>
                          <p:cTn id="44" fill="hold">
                            <p:stCondLst>
                              <p:cond delay="5000"/>
                            </p:stCondLst>
                            <p:childTnLst>
                              <p:par>
                                <p:cTn id="45" presetID="11" presetClass="entr" presetSubtype="0" repeatCount="indefinite" fill="hold" grpId="0" nodeType="afterEffect">
                                  <p:stCondLst>
                                    <p:cond delay="0"/>
                                  </p:stCondLst>
                                  <p:childTnLst>
                                    <p:set>
                                      <p:cBhvr>
                                        <p:cTn id="46" dur="1000">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22" grpId="0"/>
      <p:bldP spid="23" grpId="0" animBg="1"/>
      <p:bldP spid="25" grpId="0"/>
      <p:bldP spid="25" grpId="1"/>
      <p:bldP spid="26" grpId="0"/>
      <p:bldP spid="26" grpId="1"/>
      <p:bldP spid="24"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5143500" y="1484784"/>
            <a:ext cx="0" cy="4032449"/>
          </a:xfrm>
          <a:prstGeom prst="line">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2146168" y="3501008"/>
            <a:ext cx="6247125" cy="8386"/>
          </a:xfrm>
          <a:prstGeom prst="line">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7816797" y="1455169"/>
            <a:ext cx="486054" cy="523220"/>
            <a:chOff x="6228184" y="1412776"/>
            <a:chExt cx="432048" cy="523220"/>
          </a:xfrm>
        </p:grpSpPr>
        <p:sp>
          <p:nvSpPr>
            <p:cNvPr id="6" name="TextBox 5"/>
            <p:cNvSpPr txBox="1"/>
            <p:nvPr/>
          </p:nvSpPr>
          <p:spPr>
            <a:xfrm>
              <a:off x="6300192" y="1412776"/>
              <a:ext cx="299513" cy="523220"/>
            </a:xfrm>
            <a:prstGeom prst="rect">
              <a:avLst/>
            </a:prstGeom>
            <a:noFill/>
          </p:spPr>
          <p:txBody>
            <a:bodyPr wrap="none" rtlCol="0">
              <a:spAutoFit/>
            </a:bodyPr>
            <a:lstStyle/>
            <a:p>
              <a:r>
                <a:rPr lang="de-DE" dirty="0" smtClean="0">
                  <a:latin typeface="AR CENA" pitchFamily="2" charset="0"/>
                </a:rPr>
                <a:t>k</a:t>
              </a:r>
              <a:endParaRPr lang="ru-RU" dirty="0"/>
            </a:p>
          </p:txBody>
        </p:sp>
        <p:sp>
          <p:nvSpPr>
            <p:cNvPr id="7" name="Овал 6"/>
            <p:cNvSpPr/>
            <p:nvPr/>
          </p:nvSpPr>
          <p:spPr>
            <a:xfrm>
              <a:off x="6228184" y="141277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Умножение 7"/>
          <p:cNvSpPr/>
          <p:nvPr/>
        </p:nvSpPr>
        <p:spPr>
          <a:xfrm>
            <a:off x="8869915" y="4581129"/>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9" name="Умножение 8"/>
          <p:cNvSpPr/>
          <p:nvPr/>
        </p:nvSpPr>
        <p:spPr>
          <a:xfrm>
            <a:off x="6601663" y="422109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0" name="Умножение 9"/>
          <p:cNvSpPr/>
          <p:nvPr/>
        </p:nvSpPr>
        <p:spPr>
          <a:xfrm>
            <a:off x="4981483" y="314097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1" name="Умножение 10"/>
          <p:cNvSpPr/>
          <p:nvPr/>
        </p:nvSpPr>
        <p:spPr>
          <a:xfrm>
            <a:off x="4981483" y="2852937"/>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7" name="Умножение 16"/>
          <p:cNvSpPr/>
          <p:nvPr/>
        </p:nvSpPr>
        <p:spPr>
          <a:xfrm>
            <a:off x="1093051" y="4581129"/>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18" name="Умножение 17"/>
          <p:cNvSpPr/>
          <p:nvPr/>
        </p:nvSpPr>
        <p:spPr>
          <a:xfrm>
            <a:off x="3361303" y="4221090"/>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28" name="TextBox 27"/>
          <p:cNvSpPr txBox="1"/>
          <p:nvPr/>
        </p:nvSpPr>
        <p:spPr>
          <a:xfrm>
            <a:off x="0" y="5661248"/>
            <a:ext cx="10287000" cy="1029599"/>
          </a:xfrm>
          <a:prstGeom prst="rect">
            <a:avLst/>
          </a:prstGeom>
          <a:noFill/>
        </p:spPr>
        <p:txBody>
          <a:bodyPr wrap="square" lIns="105242" tIns="52621" rIns="105242" bIns="52621" rtlCol="0">
            <a:spAutoFit/>
          </a:bodyPr>
          <a:lstStyle/>
          <a:p>
            <a:pPr algn="ctr"/>
            <a:r>
              <a:rPr lang="de-DE" dirty="0" smtClean="0">
                <a:solidFill>
                  <a:srgbClr val="0070C0"/>
                </a:solidFill>
                <a:latin typeface="AR CENA" pitchFamily="2" charset="0"/>
                <a:sym typeface="ZapfDingbats"/>
              </a:rPr>
              <a:t>The same </a:t>
            </a:r>
            <a:r>
              <a:rPr lang="de-DE" dirty="0" err="1" smtClean="0">
                <a:solidFill>
                  <a:srgbClr val="0070C0"/>
                </a:solidFill>
                <a:latin typeface="AR CENA" pitchFamily="2" charset="0"/>
                <a:sym typeface="ZapfDingbats"/>
              </a:rPr>
              <a:t>old</a:t>
            </a:r>
            <a:r>
              <a:rPr lang="de-DE" dirty="0" smtClean="0">
                <a:solidFill>
                  <a:srgbClr val="0070C0"/>
                </a:solidFill>
                <a:latin typeface="AR CENA" pitchFamily="2" charset="0"/>
                <a:sym typeface="ZapfDingbats"/>
              </a:rPr>
              <a:t> </a:t>
            </a:r>
            <a:r>
              <a:rPr lang="de-DE" dirty="0" err="1" smtClean="0">
                <a:solidFill>
                  <a:srgbClr val="0070C0"/>
                </a:solidFill>
                <a:latin typeface="AR CENA" pitchFamily="2" charset="0"/>
              </a:rPr>
              <a:t>Bound</a:t>
            </a:r>
            <a:r>
              <a:rPr lang="de-DE" dirty="0" smtClean="0">
                <a:solidFill>
                  <a:srgbClr val="0070C0"/>
                </a:solidFill>
                <a:latin typeface="AR CENA" pitchFamily="2" charset="0"/>
              </a:rPr>
              <a:t> </a:t>
            </a:r>
            <a:r>
              <a:rPr lang="de-DE" dirty="0" err="1" smtClean="0">
                <a:solidFill>
                  <a:srgbClr val="0070C0"/>
                </a:solidFill>
                <a:latin typeface="AR CENA" pitchFamily="2" charset="0"/>
              </a:rPr>
              <a:t>states</a:t>
            </a:r>
            <a:r>
              <a:rPr lang="de-DE" dirty="0" smtClean="0">
                <a:solidFill>
                  <a:srgbClr val="0070C0"/>
                </a:solidFill>
                <a:latin typeface="AR CENA" pitchFamily="2" charset="0"/>
              </a:rPr>
              <a:t>- Virtual </a:t>
            </a:r>
            <a:r>
              <a:rPr lang="de-DE" dirty="0" err="1" smtClean="0">
                <a:solidFill>
                  <a:srgbClr val="0070C0"/>
                </a:solidFill>
                <a:latin typeface="AR CENA" pitchFamily="2" charset="0"/>
              </a:rPr>
              <a:t>states</a:t>
            </a:r>
            <a:r>
              <a:rPr lang="de-DE" dirty="0" smtClean="0">
                <a:solidFill>
                  <a:srgbClr val="0070C0"/>
                </a:solidFill>
                <a:latin typeface="AR CENA" pitchFamily="2" charset="0"/>
              </a:rPr>
              <a:t>- </a:t>
            </a:r>
            <a:r>
              <a:rPr lang="de-DE" dirty="0" err="1" smtClean="0">
                <a:solidFill>
                  <a:srgbClr val="0070C0"/>
                </a:solidFill>
                <a:latin typeface="AR CENA" pitchFamily="2" charset="0"/>
              </a:rPr>
              <a:t>Resonances</a:t>
            </a:r>
            <a:r>
              <a:rPr lang="de-DE" dirty="0" smtClean="0">
                <a:solidFill>
                  <a:srgbClr val="0070C0"/>
                </a:solidFill>
                <a:latin typeface="AR CENA" pitchFamily="2" charset="0"/>
              </a:rPr>
              <a:t> </a:t>
            </a:r>
            <a:r>
              <a:rPr lang="de-DE" dirty="0" err="1" smtClean="0">
                <a:solidFill>
                  <a:srgbClr val="0070C0"/>
                </a:solidFill>
                <a:latin typeface="AR CENA" pitchFamily="2" charset="0"/>
              </a:rPr>
              <a:t>conversion</a:t>
            </a:r>
            <a:endParaRPr lang="de-DE" dirty="0" smtClean="0">
              <a:solidFill>
                <a:srgbClr val="0070C0"/>
              </a:solidFill>
              <a:latin typeface="AR CENA" pitchFamily="2" charset="0"/>
            </a:endParaRPr>
          </a:p>
          <a:p>
            <a:pPr algn="ctr"/>
            <a:r>
              <a:rPr lang="de-DE" sz="3200" b="1" dirty="0" smtClean="0">
                <a:solidFill>
                  <a:srgbClr val="00B050"/>
                </a:solidFill>
                <a:latin typeface="Berlin Sans FB" pitchFamily="34" charset="0"/>
              </a:rPr>
              <a:t>but primitives do not mix ..</a:t>
            </a:r>
            <a:endParaRPr lang="ru-RU" sz="3200" b="1" dirty="0">
              <a:solidFill>
                <a:srgbClr val="00B050"/>
              </a:solidFill>
            </a:endParaRPr>
          </a:p>
        </p:txBody>
      </p:sp>
      <p:sp>
        <p:nvSpPr>
          <p:cNvPr id="29" name="Умножение 28"/>
          <p:cNvSpPr/>
          <p:nvPr/>
        </p:nvSpPr>
        <p:spPr>
          <a:xfrm>
            <a:off x="6439645" y="3356994"/>
            <a:ext cx="324036" cy="288032"/>
          </a:xfrm>
          <a:prstGeom prst="mathMultipl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dirty="0">
              <a:solidFill>
                <a:srgbClr val="FF0000"/>
              </a:solidFill>
            </a:endParaRPr>
          </a:p>
        </p:txBody>
      </p:sp>
      <p:sp>
        <p:nvSpPr>
          <p:cNvPr id="30" name="Умножение 29"/>
          <p:cNvSpPr/>
          <p:nvPr/>
        </p:nvSpPr>
        <p:spPr>
          <a:xfrm>
            <a:off x="3523321" y="3356994"/>
            <a:ext cx="324036" cy="288032"/>
          </a:xfrm>
          <a:prstGeom prst="mathMultipl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1" name="Прямоугольник 30"/>
          <p:cNvSpPr/>
          <p:nvPr/>
        </p:nvSpPr>
        <p:spPr>
          <a:xfrm>
            <a:off x="884822" y="1906958"/>
            <a:ext cx="3691616" cy="1398931"/>
          </a:xfrm>
          <a:prstGeom prst="rect">
            <a:avLst/>
          </a:prstGeom>
        </p:spPr>
        <p:txBody>
          <a:bodyPr wrap="square" lIns="105242" tIns="52621" rIns="105242" bIns="52621">
            <a:spAutoFit/>
          </a:bodyPr>
          <a:lstStyle/>
          <a:p>
            <a:r>
              <a:rPr lang="de-DE" dirty="0" smtClean="0">
                <a:solidFill>
                  <a:srgbClr val="00B050"/>
                </a:solidFill>
                <a:latin typeface="AR CENA" pitchFamily="2" charset="0"/>
              </a:rPr>
              <a:t>Primitive in a t-</a:t>
            </a:r>
            <a:r>
              <a:rPr lang="de-DE" dirty="0" err="1" smtClean="0">
                <a:solidFill>
                  <a:srgbClr val="00B050"/>
                </a:solidFill>
                <a:latin typeface="AR CENA" pitchFamily="2" charset="0"/>
              </a:rPr>
              <a:t>channel</a:t>
            </a:r>
            <a:r>
              <a:rPr lang="de-DE" dirty="0" smtClean="0">
                <a:solidFill>
                  <a:srgbClr val="00B050"/>
                </a:solidFill>
                <a:latin typeface="AR CENA" pitchFamily="2" charset="0"/>
              </a:rPr>
              <a:t> model:  </a:t>
            </a:r>
          </a:p>
          <a:p>
            <a:r>
              <a:rPr lang="de-DE" dirty="0" smtClean="0">
                <a:solidFill>
                  <a:srgbClr val="00B050"/>
                </a:solidFill>
                <a:latin typeface="AR CENA" pitchFamily="2" charset="0"/>
              </a:rPr>
              <a:t>A(</a:t>
            </a:r>
            <a:r>
              <a:rPr lang="de-DE" dirty="0" err="1" smtClean="0">
                <a:solidFill>
                  <a:srgbClr val="00B050"/>
                </a:solidFill>
                <a:latin typeface="AR CENA" pitchFamily="2" charset="0"/>
              </a:rPr>
              <a:t>s</a:t>
            </a:r>
            <a:r>
              <a:rPr lang="de-DE" baseline="-25000" dirty="0" err="1" smtClean="0">
                <a:solidFill>
                  <a:srgbClr val="00B050"/>
                </a:solidFill>
                <a:latin typeface="AR CENA" pitchFamily="2" charset="0"/>
              </a:rPr>
              <a:t>p</a:t>
            </a:r>
            <a:r>
              <a:rPr lang="de-DE" dirty="0" smtClean="0">
                <a:solidFill>
                  <a:srgbClr val="00B050"/>
                </a:solidFill>
                <a:latin typeface="AR CENA" pitchFamily="2" charset="0"/>
              </a:rPr>
              <a:t>)=0 &amp; A‘(</a:t>
            </a:r>
            <a:r>
              <a:rPr lang="de-DE" dirty="0" err="1" smtClean="0">
                <a:solidFill>
                  <a:srgbClr val="00B050"/>
                </a:solidFill>
                <a:latin typeface="AR CENA" pitchFamily="2" charset="0"/>
              </a:rPr>
              <a:t>s</a:t>
            </a:r>
            <a:r>
              <a:rPr lang="de-DE" baseline="-25000" dirty="0" err="1" smtClean="0">
                <a:solidFill>
                  <a:srgbClr val="00B050"/>
                </a:solidFill>
                <a:latin typeface="AR CENA" pitchFamily="2" charset="0"/>
              </a:rPr>
              <a:t>p</a:t>
            </a:r>
            <a:r>
              <a:rPr lang="de-DE" dirty="0" smtClean="0">
                <a:solidFill>
                  <a:srgbClr val="00B050"/>
                </a:solidFill>
                <a:latin typeface="AR CENA" pitchFamily="2" charset="0"/>
              </a:rPr>
              <a:t>)&lt;0.</a:t>
            </a:r>
            <a:endParaRPr lang="ru-RU" dirty="0"/>
          </a:p>
        </p:txBody>
      </p:sp>
      <p:sp>
        <p:nvSpPr>
          <p:cNvPr id="24" name="Прямоугольник 23"/>
          <p:cNvSpPr/>
          <p:nvPr/>
        </p:nvSpPr>
        <p:spPr>
          <a:xfrm>
            <a:off x="850025" y="1455171"/>
            <a:ext cx="1539170" cy="553724"/>
          </a:xfrm>
          <a:prstGeom prst="rect">
            <a:avLst/>
          </a:prstGeom>
        </p:spPr>
        <p:txBody>
          <a:bodyPr wrap="square" lIns="105242" tIns="52621" rIns="105242" bIns="52621">
            <a:spAutoFit/>
          </a:bodyPr>
          <a:lstStyle/>
          <a:p>
            <a:r>
              <a:rPr lang="de-DE" dirty="0" smtClean="0">
                <a:latin typeface="AR CENA" pitchFamily="2" charset="0"/>
              </a:rPr>
              <a:t>V </a:t>
            </a:r>
            <a:r>
              <a:rPr lang="de-DE" dirty="0" smtClean="0">
                <a:latin typeface="AR CENA" pitchFamily="2" charset="0"/>
                <a:sym typeface="ZapfDingbats"/>
              </a:rPr>
              <a:t></a:t>
            </a:r>
            <a:r>
              <a:rPr lang="de-DE" dirty="0" err="1" smtClean="0">
                <a:latin typeface="AR CENA" pitchFamily="2" charset="0"/>
              </a:rPr>
              <a:t>V+</a:t>
            </a:r>
            <a:r>
              <a:rPr lang="de-DE" dirty="0" err="1" smtClean="0">
                <a:latin typeface="Symbol" pitchFamily="18" charset="2"/>
              </a:rPr>
              <a:t>d</a:t>
            </a:r>
            <a:r>
              <a:rPr lang="de-DE" dirty="0" err="1" smtClean="0">
                <a:latin typeface="AR CENA" pitchFamily="2" charset="0"/>
              </a:rPr>
              <a:t>V</a:t>
            </a:r>
            <a:r>
              <a:rPr lang="de-DE" dirty="0" smtClean="0">
                <a:latin typeface="AR CENA" pitchFamily="2" charset="0"/>
              </a:rPr>
              <a:t> </a:t>
            </a:r>
            <a:endParaRPr lang="ru-RU" cap="small" dirty="0"/>
          </a:p>
        </p:txBody>
      </p:sp>
      <p:sp>
        <p:nvSpPr>
          <p:cNvPr id="27" name="TextBox 26"/>
          <p:cNvSpPr txBox="1"/>
          <p:nvPr/>
        </p:nvSpPr>
        <p:spPr>
          <a:xfrm>
            <a:off x="7897809" y="2492898"/>
            <a:ext cx="2259575" cy="1183488"/>
          </a:xfrm>
          <a:prstGeom prst="rect">
            <a:avLst/>
          </a:prstGeom>
          <a:noFill/>
        </p:spPr>
        <p:txBody>
          <a:bodyPr wrap="none" lIns="105242" tIns="52621" rIns="105242" bIns="52621" rtlCol="0">
            <a:spAutoFit/>
          </a:bodyPr>
          <a:lstStyle/>
          <a:p>
            <a:r>
              <a:rPr lang="de-DE" b="1" dirty="0" smtClean="0">
                <a:solidFill>
                  <a:srgbClr val="00B050"/>
                </a:solidFill>
                <a:latin typeface="AR CENA" pitchFamily="2" charset="0"/>
              </a:rPr>
              <a:t>    </a:t>
            </a:r>
            <a:r>
              <a:rPr lang="de-DE" sz="4200" b="1" dirty="0" smtClean="0">
                <a:solidFill>
                  <a:srgbClr val="00B050"/>
                </a:solidFill>
                <a:latin typeface="AR CENA" pitchFamily="2" charset="0"/>
              </a:rPr>
              <a:t>Primitive</a:t>
            </a:r>
          </a:p>
          <a:p>
            <a:r>
              <a:rPr lang="de-DE" b="1" dirty="0" smtClean="0">
                <a:solidFill>
                  <a:srgbClr val="00B050"/>
                </a:solidFill>
                <a:latin typeface="AR CENA" pitchFamily="2" charset="0"/>
                <a:sym typeface="ZapfDingbats"/>
              </a:rPr>
              <a:t></a:t>
            </a:r>
            <a:endParaRPr lang="ru-RU" b="1" dirty="0" smtClean="0">
              <a:solidFill>
                <a:srgbClr val="00B050"/>
              </a:solidFill>
            </a:endParaRPr>
          </a:p>
        </p:txBody>
      </p:sp>
      <p:sp>
        <p:nvSpPr>
          <p:cNvPr id="22" name="Умножение 21"/>
          <p:cNvSpPr/>
          <p:nvPr/>
        </p:nvSpPr>
        <p:spPr>
          <a:xfrm>
            <a:off x="4981483" y="3717033"/>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23" name="Умножение 22"/>
          <p:cNvSpPr/>
          <p:nvPr/>
        </p:nvSpPr>
        <p:spPr>
          <a:xfrm>
            <a:off x="4981483" y="4365105"/>
            <a:ext cx="324036" cy="28803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32" name="TextBox 31"/>
          <p:cNvSpPr txBox="1"/>
          <p:nvPr/>
        </p:nvSpPr>
        <p:spPr>
          <a:xfrm>
            <a:off x="850023" y="116632"/>
            <a:ext cx="8613957" cy="968044"/>
          </a:xfrm>
          <a:prstGeom prst="rect">
            <a:avLst/>
          </a:prstGeom>
          <a:noFill/>
        </p:spPr>
        <p:txBody>
          <a:bodyPr wrap="square" lIns="105242" tIns="52621" rIns="105242" bIns="52621" rtlCol="0">
            <a:spAutoFit/>
          </a:bodyPr>
          <a:lstStyle/>
          <a:p>
            <a:r>
              <a:rPr lang="de-DE" b="1" dirty="0" smtClean="0">
                <a:solidFill>
                  <a:srgbClr val="0070C0"/>
                </a:solidFill>
                <a:latin typeface="Berlin Sans FB" pitchFamily="34" charset="0"/>
              </a:rPr>
              <a:t>S-</a:t>
            </a:r>
            <a:r>
              <a:rPr lang="de-DE" b="1" dirty="0" err="1" smtClean="0">
                <a:solidFill>
                  <a:srgbClr val="0070C0"/>
                </a:solidFill>
                <a:latin typeface="Berlin Sans FB" pitchFamily="34" charset="0"/>
              </a:rPr>
              <a:t>matrix</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poles</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zeros</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and</a:t>
            </a:r>
            <a:r>
              <a:rPr lang="de-DE" b="1" dirty="0" smtClean="0">
                <a:solidFill>
                  <a:srgbClr val="0070C0"/>
                </a:solidFill>
                <a:latin typeface="Berlin Sans FB" pitchFamily="34" charset="0"/>
              </a:rPr>
              <a:t> a primitive </a:t>
            </a:r>
          </a:p>
          <a:p>
            <a:pPr algn="r"/>
            <a:r>
              <a:rPr lang="de-DE" b="1" dirty="0" smtClean="0">
                <a:solidFill>
                  <a:srgbClr val="0070C0"/>
                </a:solidFill>
                <a:latin typeface="Berlin Sans FB" pitchFamily="34" charset="0"/>
              </a:rPr>
              <a:t>in a </a:t>
            </a:r>
            <a:r>
              <a:rPr lang="de-DE" b="1" dirty="0" smtClean="0">
                <a:solidFill>
                  <a:srgbClr val="FF0000"/>
                </a:solidFill>
                <a:latin typeface="Berlin Sans FB" pitchFamily="34" charset="0"/>
              </a:rPr>
              <a:t>t-</a:t>
            </a:r>
            <a:r>
              <a:rPr lang="de-DE" b="1" dirty="0" err="1" smtClean="0">
                <a:solidFill>
                  <a:srgbClr val="FF0000"/>
                </a:solidFill>
                <a:latin typeface="Berlin Sans FB" pitchFamily="34" charset="0"/>
              </a:rPr>
              <a:t>channel</a:t>
            </a:r>
            <a:r>
              <a:rPr lang="de-DE" b="1" dirty="0" smtClean="0">
                <a:solidFill>
                  <a:srgbClr val="0070C0"/>
                </a:solidFill>
                <a:latin typeface="Berlin Sans FB" pitchFamily="34" charset="0"/>
              </a:rPr>
              <a:t> </a:t>
            </a:r>
            <a:r>
              <a:rPr lang="de-DE" b="1" dirty="0" err="1" smtClean="0">
                <a:solidFill>
                  <a:srgbClr val="0070C0"/>
                </a:solidFill>
                <a:latin typeface="Berlin Sans FB" pitchFamily="34" charset="0"/>
              </a:rPr>
              <a:t>exchange</a:t>
            </a:r>
            <a:r>
              <a:rPr lang="de-DE" b="1" dirty="0" smtClean="0">
                <a:solidFill>
                  <a:srgbClr val="0070C0"/>
                </a:solidFill>
                <a:latin typeface="Berlin Sans FB" pitchFamily="34" charset="0"/>
              </a:rPr>
              <a:t> model</a:t>
            </a:r>
            <a:endParaRPr lang="ru-RU"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accel="50000" decel="50000" fill="hold" grpId="0" nodeType="clickEffect">
                                  <p:stCondLst>
                                    <p:cond delay="0"/>
                                  </p:stCondLst>
                                  <p:childTnLst>
                                    <p:animMotion origin="layout" path="M 1.11111E-6 -4.44444E-6 C 0.01042 0.01412 0.1592 0.08079 0.20694 0.09422 C 0.25469 0.10764 0.29653 0.09468 0.28611 0.08056 C 0.27569 0.06644 0.19254 0.02315 0.14479 0.00926 C 0.09705 -0.00463 -0.01042 -0.01412 1.11111E-6 -4.44444E-6 Z " pathEditMode="relative" ptsTypes="aaaaa">
                                      <p:cBhvr>
                                        <p:cTn id="6" dur="10000" fill="hold"/>
                                        <p:tgtEl>
                                          <p:spTgt spid="8"/>
                                        </p:tgtEl>
                                        <p:attrNameLst>
                                          <p:attrName>ppt_x</p:attrName>
                                          <p:attrName>ppt_y</p:attrName>
                                        </p:attrNameLst>
                                      </p:cBhvr>
                                    </p:animMotion>
                                  </p:childTnLst>
                                </p:cTn>
                              </p:par>
                              <p:par>
                                <p:cTn id="7" presetID="0" presetClass="path" presetSubtype="0" repeatCount="3000" accel="50000" decel="50000" fill="hold" grpId="0" nodeType="withEffect">
                                  <p:stCondLst>
                                    <p:cond delay="0"/>
                                  </p:stCondLst>
                                  <p:childTnLst>
                                    <p:animMotion origin="layout" path="M -9.16667E-6 1.85185E-6 C -0.01285 -0.00116 0.05399 0.05949 0.09826 0.08056 C 0.14253 0.10162 0.2526 0.12523 0.26545 0.12639 C 0.27829 0.12755 0.22152 0.1088 0.17586 0.08727 C 0.1302 0.06574 0.01284 0.00116 -9.16667E-6 1.85185E-6 Z " pathEditMode="relative" ptsTypes="aaaaa">
                                      <p:cBhvr>
                                        <p:cTn id="8" dur="10000" fill="hold"/>
                                        <p:tgtEl>
                                          <p:spTgt spid="9"/>
                                        </p:tgtEl>
                                        <p:attrNameLst>
                                          <p:attrName>ppt_x</p:attrName>
                                          <p:attrName>ppt_y</p:attrName>
                                        </p:attrNameLst>
                                      </p:cBhvr>
                                    </p:animMotion>
                                  </p:childTnLst>
                                </p:cTn>
                              </p:par>
                              <p:par>
                                <p:cTn id="9" presetID="0" presetClass="path" presetSubtype="0" repeatCount="3000" accel="50000" decel="50000" fill="hold" grpId="0" nodeType="withEffect">
                                  <p:stCondLst>
                                    <p:cond delay="0"/>
                                  </p:stCondLst>
                                  <p:childTnLst>
                                    <p:animMotion origin="layout" path="M 0.00261 -1.61887E-6 C -0.00798 0.01411 -0.15938 0.08071 -0.20799 0.09413 C -0.2566 0.10754 -0.29914 0.09459 -0.28855 0.08048 C -0.27796 0.06638 -0.19341 0.02313 -0.1448 0.00925 C -0.09619 -0.00462 0.01337 -0.01411 0.00261 -1.61887E-6 Z " pathEditMode="relative" rAng="0" ptsTypes="aaaaa">
                                      <p:cBhvr>
                                        <p:cTn id="10" dur="10000" fill="hold"/>
                                        <p:tgtEl>
                                          <p:spTgt spid="17"/>
                                        </p:tgtEl>
                                        <p:attrNameLst>
                                          <p:attrName>ppt_x</p:attrName>
                                          <p:attrName>ppt_y</p:attrName>
                                        </p:attrNameLst>
                                      </p:cBhvr>
                                      <p:rCtr x="-145" y="47"/>
                                    </p:animMotion>
                                  </p:childTnLst>
                                </p:cTn>
                              </p:par>
                              <p:par>
                                <p:cTn id="11" presetID="0" presetClass="path" presetSubtype="0" repeatCount="3000" accel="50000" decel="50000" fill="hold" grpId="0" nodeType="withEffect">
                                  <p:stCondLst>
                                    <p:cond delay="0"/>
                                  </p:stCondLst>
                                  <p:childTnLst>
                                    <p:animMotion origin="layout" path="M -2.77778E-7 -2.59259E-6 C 0.01337 -0.00115 -0.05556 0.05949 -0.10104 0.08056 C -0.14653 0.10162 -0.25972 0.12523 -0.27292 0.12639 C -0.28611 0.12755 -0.22778 0.1088 -0.1809 0.08727 C -0.13385 0.06574 -0.01319 0.00116 -2.77778E-7 -2.59259E-6 Z " pathEditMode="relative" rAng="0" ptsTypes="aaaaa">
                                      <p:cBhvr>
                                        <p:cTn id="12" dur="10000" fill="hold"/>
                                        <p:tgtEl>
                                          <p:spTgt spid="18"/>
                                        </p:tgtEl>
                                        <p:attrNameLst>
                                          <p:attrName>ppt_x</p:attrName>
                                          <p:attrName>ppt_y</p:attrName>
                                        </p:attrNameLst>
                                      </p:cBhvr>
                                      <p:rCtr x="-136" y="63"/>
                                    </p:animMotion>
                                  </p:childTnLst>
                                </p:cTn>
                              </p:par>
                              <p:par>
                                <p:cTn id="13" presetID="0" presetClass="path" presetSubtype="0" repeatCount="3000" accel="50000" decel="50000" fill="hold" grpId="0" nodeType="withEffect">
                                  <p:stCondLst>
                                    <p:cond delay="0"/>
                                  </p:stCondLst>
                                  <p:childTnLst>
                                    <p:animMotion origin="layout" path="M 0 -0.00024 C 0 -0.00024 0 0.10185 0 0.10185 C 0 0.10185 0 -0.00024 0 -0.00024 Z " pathEditMode="relative" ptsTypes="aaa">
                                      <p:cBhvr>
                                        <p:cTn id="14" dur="10000" fill="hold"/>
                                        <p:tgtEl>
                                          <p:spTgt spid="10"/>
                                        </p:tgtEl>
                                        <p:attrNameLst>
                                          <p:attrName>ppt_x</p:attrName>
                                          <p:attrName>ppt_y</p:attrName>
                                        </p:attrNameLst>
                                      </p:cBhvr>
                                    </p:animMotion>
                                  </p:childTnLst>
                                </p:cTn>
                              </p:par>
                              <p:par>
                                <p:cTn id="15" presetID="0" presetClass="path" presetSubtype="0" repeatCount="3000" accel="50000" decel="50000" fill="hold" grpId="0" nodeType="withEffect">
                                  <p:stCondLst>
                                    <p:cond delay="0"/>
                                  </p:stCondLst>
                                  <p:childTnLst>
                                    <p:animMotion origin="layout" path="M 0 -0.0007 C 0 -0.0007 0 0.05926 0 0.05926 C 0 0.05926 0 -0.0007 0 -0.0007 Z " pathEditMode="relative" ptsTypes="aaa">
                                      <p:cBhvr>
                                        <p:cTn id="16" dur="10000" fill="hold"/>
                                        <p:tgtEl>
                                          <p:spTgt spid="11"/>
                                        </p:tgtEl>
                                        <p:attrNameLst>
                                          <p:attrName>ppt_x</p:attrName>
                                          <p:attrName>ppt_y</p:attrName>
                                        </p:attrNameLst>
                                      </p:cBhvr>
                                    </p:animMotion>
                                  </p:childTnLst>
                                </p:cTn>
                              </p:par>
                              <p:par>
                                <p:cTn id="17" presetID="0" presetClass="path" presetSubtype="0" repeatCount="3000" accel="50000" decel="50000" fill="hold" grpId="0" nodeType="withEffect">
                                  <p:stCondLst>
                                    <p:cond delay="0"/>
                                  </p:stCondLst>
                                  <p:childTnLst>
                                    <p:animMotion origin="layout" path="M -5.55556E-6 -2.59259E-6 C 0.03749 -2.59259E-6 0.14687 0.00162 0.13124 0.00185 C 0.11562 0.00208 -0.07188 0.00208 -0.09376 0.00185 C -0.11563 0.00162 -0.03751 -2.59259E-6 -5.55556E-6 -2.59259E-6 Z " pathEditMode="relative" ptsTypes="aaaa">
                                      <p:cBhvr>
                                        <p:cTn id="18" dur="10000" fill="hold"/>
                                        <p:tgtEl>
                                          <p:spTgt spid="29"/>
                                        </p:tgtEl>
                                        <p:attrNameLst>
                                          <p:attrName>ppt_x</p:attrName>
                                          <p:attrName>ppt_y</p:attrName>
                                        </p:attrNameLst>
                                      </p:cBhvr>
                                    </p:animMotion>
                                  </p:childTnLst>
                                </p:cTn>
                              </p:par>
                              <p:par>
                                <p:cTn id="19" presetID="0" presetClass="path" presetSubtype="0" repeatCount="3000" accel="50000" decel="50000" fill="hold" grpId="0" nodeType="withEffect">
                                  <p:stCondLst>
                                    <p:cond delay="0"/>
                                  </p:stCondLst>
                                  <p:childTnLst>
                                    <p:animMotion origin="layout" path="M -8.33333E-6 -2.59259E-6 C -0.03542 -0.00023 -0.11355 -0.00023 -0.09376 -2.59259E-6 C -0.07396 0.00023 0.10312 0.00185 0.11874 0.00185 C 0.13437 0.00185 0.03541 0.00023 -8.33333E-6 -2.59259E-6 Z " pathEditMode="relative" ptsTypes="aaaa">
                                      <p:cBhvr>
                                        <p:cTn id="20" dur="10000" fill="hold"/>
                                        <p:tgtEl>
                                          <p:spTgt spid="30"/>
                                        </p:tgtEl>
                                        <p:attrNameLst>
                                          <p:attrName>ppt_x</p:attrName>
                                          <p:attrName>ppt_y</p:attrName>
                                        </p:attrNameLst>
                                      </p:cBhvr>
                                    </p:animMotion>
                                  </p:childTnLst>
                                </p:cTn>
                              </p:par>
                              <p:par>
                                <p:cTn id="21" presetID="0" presetClass="path" presetSubtype="0" repeatCount="3000" accel="50000" decel="50000" fill="hold" grpId="0" nodeType="withEffect">
                                  <p:stCondLst>
                                    <p:cond delay="0"/>
                                  </p:stCondLst>
                                  <p:childTnLst>
                                    <p:animMotion origin="layout" path="M 0 -2.96296E-6 L -0.00104 0.04676 C 0.04132 0.0882 0.21424 0.2213 0.25417 0.24815 C 0.2941 0.275 0.28108 0.24167 0.23854 0.20787 C 0.19601 0.17408 0.03872 0.0801 -0.00104 0.04537 L 0 -2.96296E-6 Z " pathEditMode="relative" rAng="0" ptsTypes="AaaaAA">
                                      <p:cBhvr>
                                        <p:cTn id="22" dur="10000" fill="hold"/>
                                        <p:tgtEl>
                                          <p:spTgt spid="22"/>
                                        </p:tgtEl>
                                        <p:attrNameLst>
                                          <p:attrName>ppt_x</p:attrName>
                                          <p:attrName>ppt_y</p:attrName>
                                        </p:attrNameLst>
                                      </p:cBhvr>
                                      <p:rCtr x="147" y="138"/>
                                    </p:animMotion>
                                  </p:childTnLst>
                                </p:cTn>
                              </p:par>
                              <p:par>
                                <p:cTn id="23" presetID="0" presetClass="path" presetSubtype="0" repeatCount="3000" accel="50000" decel="50000" fill="hold" grpId="0" nodeType="withEffect">
                                  <p:stCondLst>
                                    <p:cond delay="0"/>
                                  </p:stCondLst>
                                  <p:childTnLst>
                                    <p:animMotion origin="layout" path="M 0 -0.00463 L 0 -0.05232 C -0.03542 -0.03496 -0.16649 0.06134 -0.2125 0.09907 C -0.25851 0.1368 -0.31111 0.19861 -0.27569 0.17361 C -0.24028 0.14861 -0.04601 -0.0213 0 -0.05093 L 0 -0.00463 Z " pathEditMode="relative" rAng="0" ptsTypes="AaaaAA">
                                      <p:cBhvr>
                                        <p:cTn id="24" dur="10000" fill="hold"/>
                                        <p:tgtEl>
                                          <p:spTgt spid="23"/>
                                        </p:tgtEl>
                                        <p:attrNameLst>
                                          <p:attrName>ppt_x</p:attrName>
                                          <p:attrName>ppt_y</p:attrName>
                                        </p:attrNameLst>
                                      </p:cBhvr>
                                      <p:rCtr x="-156" y="78"/>
                                    </p:animMotion>
                                  </p:childTnLst>
                                </p:cTn>
                              </p:par>
                              <p:par>
                                <p:cTn id="25" presetID="11" presetClass="entr" presetSubtype="0" repeatCount="indefinite" fill="hold" grpId="0" nodeType="withEffect">
                                  <p:stCondLst>
                                    <p:cond delay="0"/>
                                  </p:stCondLst>
                                  <p:childTnLst>
                                    <p:set>
                                      <p:cBhvr>
                                        <p:cTn id="26" dur="1000">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P spid="18" grpId="0" animBg="1"/>
      <p:bldP spid="29" grpId="0" animBg="1"/>
      <p:bldP spid="30" grpId="0" animBg="1"/>
      <p:bldP spid="27" grpId="0"/>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282962" y="404668"/>
            <a:ext cx="9559061" cy="6453332"/>
          </a:xfrm>
          <a:prstGeom prst="rect">
            <a:avLst/>
          </a:prstGeom>
        </p:spPr>
        <p:txBody>
          <a:bodyPr wrap="square" lIns="105242" tIns="52621" rIns="105242" bIns="52621">
            <a:spAutoFit/>
          </a:bodyPr>
          <a:lstStyle/>
          <a:p>
            <a:r>
              <a:rPr lang="en-US" dirty="0" smtClean="0">
                <a:latin typeface="AR CENA" pitchFamily="2" charset="0"/>
              </a:rPr>
              <a:t>       P matrix method </a:t>
            </a:r>
            <a:r>
              <a:rPr lang="en-US" dirty="0">
                <a:latin typeface="AR CENA" pitchFamily="2" charset="0"/>
              </a:rPr>
              <a:t>for identifying </a:t>
            </a:r>
            <a:r>
              <a:rPr lang="en-US" dirty="0" smtClean="0">
                <a:latin typeface="AR CENA" pitchFamily="2" charset="0"/>
              </a:rPr>
              <a:t>exotic </a:t>
            </a:r>
            <a:r>
              <a:rPr lang="en-US" dirty="0" err="1" smtClean="0">
                <a:latin typeface="AR CENA" pitchFamily="2" charset="0"/>
              </a:rPr>
              <a:t>multiquark</a:t>
            </a:r>
            <a:r>
              <a:rPr lang="en-US" dirty="0" smtClean="0">
                <a:latin typeface="AR CENA" pitchFamily="2" charset="0"/>
              </a:rPr>
              <a:t> </a:t>
            </a:r>
            <a:r>
              <a:rPr lang="en-US" dirty="0">
                <a:latin typeface="AR CENA" pitchFamily="2" charset="0"/>
              </a:rPr>
              <a:t>states with </a:t>
            </a:r>
            <a:endParaRPr lang="en-US" dirty="0" smtClean="0">
              <a:latin typeface="AR CENA" pitchFamily="2" charset="0"/>
            </a:endParaRPr>
          </a:p>
          <a:p>
            <a:pPr algn="ctr"/>
            <a:r>
              <a:rPr lang="en-US" b="1" dirty="0" smtClean="0">
                <a:solidFill>
                  <a:srgbClr val="00B050"/>
                </a:solidFill>
                <a:latin typeface="AR CENA" pitchFamily="2" charset="0"/>
              </a:rPr>
              <a:t>primitives</a:t>
            </a:r>
            <a:r>
              <a:rPr lang="en-US" dirty="0" smtClean="0">
                <a:solidFill>
                  <a:srgbClr val="C00000"/>
                </a:solidFill>
                <a:latin typeface="AR CENA" pitchFamily="2" charset="0"/>
              </a:rPr>
              <a:t> </a:t>
            </a:r>
          </a:p>
          <a:p>
            <a:r>
              <a:rPr lang="en-US" dirty="0" smtClean="0">
                <a:solidFill>
                  <a:srgbClr val="FF0000"/>
                </a:solidFill>
                <a:latin typeface="AR CENA" pitchFamily="2" charset="0"/>
              </a:rPr>
              <a:t> </a:t>
            </a:r>
            <a:r>
              <a:rPr lang="en-US" dirty="0" smtClean="0">
                <a:latin typeface="AR CENA" pitchFamily="2" charset="0"/>
              </a:rPr>
              <a:t>that </a:t>
            </a:r>
            <a:r>
              <a:rPr lang="en-US" dirty="0">
                <a:latin typeface="AR CENA" pitchFamily="2" charset="0"/>
              </a:rPr>
              <a:t>appear as poles of the </a:t>
            </a:r>
            <a:r>
              <a:rPr lang="en-US" dirty="0" smtClean="0">
                <a:latin typeface="AR CENA" pitchFamily="2" charset="0"/>
              </a:rPr>
              <a:t>P </a:t>
            </a:r>
            <a:r>
              <a:rPr lang="en-US" dirty="0">
                <a:latin typeface="AR CENA" pitchFamily="2" charset="0"/>
              </a:rPr>
              <a:t>matrix rather </a:t>
            </a:r>
            <a:r>
              <a:rPr lang="en-US" dirty="0" smtClean="0">
                <a:latin typeface="AR CENA" pitchFamily="2" charset="0"/>
              </a:rPr>
              <a:t>than </a:t>
            </a:r>
            <a:r>
              <a:rPr lang="en-US" dirty="0">
                <a:latin typeface="AR CENA" pitchFamily="2" charset="0"/>
              </a:rPr>
              <a:t>the </a:t>
            </a:r>
            <a:r>
              <a:rPr lang="en-US" dirty="0" smtClean="0">
                <a:latin typeface="AR CENA" pitchFamily="2" charset="0"/>
              </a:rPr>
              <a:t>S matrix: </a:t>
            </a:r>
          </a:p>
          <a:p>
            <a:r>
              <a:rPr lang="en-US" dirty="0">
                <a:latin typeface="AR CENA" pitchFamily="2" charset="0"/>
              </a:rPr>
              <a:t> </a:t>
            </a:r>
            <a:r>
              <a:rPr lang="en-US" dirty="0" smtClean="0">
                <a:latin typeface="AR CENA" pitchFamily="2" charset="0"/>
              </a:rPr>
              <a:t>      Jaffe and Low (1979)</a:t>
            </a:r>
          </a:p>
          <a:p>
            <a:endParaRPr lang="en-US" dirty="0" smtClean="0">
              <a:latin typeface="AR CENA" pitchFamily="2" charset="0"/>
            </a:endParaRPr>
          </a:p>
          <a:p>
            <a:r>
              <a:rPr lang="de-DE" dirty="0" smtClean="0">
                <a:latin typeface="AR CENA" pitchFamily="2" charset="0"/>
              </a:rPr>
              <a:t>       </a:t>
            </a:r>
          </a:p>
          <a:p>
            <a:endParaRPr lang="de-DE" dirty="0" smtClean="0">
              <a:latin typeface="AR CENA" pitchFamily="2" charset="0"/>
            </a:endParaRPr>
          </a:p>
          <a:p>
            <a:endParaRPr lang="de-DE" dirty="0" smtClean="0">
              <a:latin typeface="AR CENA" pitchFamily="2" charset="0"/>
            </a:endParaRPr>
          </a:p>
          <a:p>
            <a:endParaRPr lang="de-DE" dirty="0" smtClean="0">
              <a:latin typeface="AR CENA" pitchFamily="2" charset="0"/>
            </a:endParaRPr>
          </a:p>
          <a:p>
            <a:r>
              <a:rPr lang="de-DE" dirty="0" smtClean="0">
                <a:latin typeface="AR CENA" pitchFamily="2" charset="0"/>
              </a:rPr>
              <a:t>       </a:t>
            </a:r>
            <a:r>
              <a:rPr lang="en-US" dirty="0" smtClean="0">
                <a:solidFill>
                  <a:srgbClr val="00B050"/>
                </a:solidFill>
                <a:latin typeface="Berlin Sans FB" pitchFamily="34" charset="0"/>
              </a:rPr>
              <a:t>A dynamical model of the P matrix was developed and applied to the description of NN scattering</a:t>
            </a:r>
          </a:p>
          <a:p>
            <a:r>
              <a:rPr lang="en-US" dirty="0" smtClean="0">
                <a:solidFill>
                  <a:srgbClr val="00B050"/>
                </a:solidFill>
                <a:latin typeface="Berlin Sans FB" pitchFamily="34" charset="0"/>
              </a:rPr>
              <a:t>       Simonov (1981)</a:t>
            </a:r>
          </a:p>
          <a:p>
            <a:endParaRPr lang="en-US" sz="1200" dirty="0" smtClean="0">
              <a:latin typeface="Berlin Sans FB" pitchFamily="34" charset="0"/>
            </a:endParaRPr>
          </a:p>
          <a:p>
            <a:r>
              <a:rPr lang="en-US" dirty="0" smtClean="0">
                <a:latin typeface="AR CENA" pitchFamily="2" charset="0"/>
              </a:rPr>
              <a:t>       CDD poles correspond to </a:t>
            </a:r>
            <a:r>
              <a:rPr lang="en-US" b="1" dirty="0" smtClean="0">
                <a:solidFill>
                  <a:srgbClr val="FF3399"/>
                </a:solidFill>
                <a:latin typeface="AR CENA" pitchFamily="2" charset="0"/>
              </a:rPr>
              <a:t>resonances, bound states</a:t>
            </a:r>
            <a:r>
              <a:rPr lang="en-US" dirty="0" smtClean="0">
                <a:solidFill>
                  <a:srgbClr val="FF3399"/>
                </a:solidFill>
                <a:latin typeface="AR CENA" pitchFamily="2" charset="0"/>
              </a:rPr>
              <a:t>, </a:t>
            </a:r>
            <a:r>
              <a:rPr lang="en-US" b="1" dirty="0" smtClean="0">
                <a:solidFill>
                  <a:srgbClr val="00B050"/>
                </a:solidFill>
                <a:latin typeface="AR CENA" pitchFamily="2" charset="0"/>
              </a:rPr>
              <a:t>and primitives </a:t>
            </a:r>
          </a:p>
          <a:p>
            <a:r>
              <a:rPr lang="en-US" dirty="0" smtClean="0">
                <a:latin typeface="AR CENA" pitchFamily="2" charset="0"/>
              </a:rPr>
              <a:t>       </a:t>
            </a:r>
            <a:r>
              <a:rPr lang="ru-RU" dirty="0" smtClean="0">
                <a:latin typeface="AR CENA" pitchFamily="2" charset="0"/>
              </a:rPr>
              <a:t>							</a:t>
            </a:r>
            <a:endParaRPr lang="en-US" dirty="0" smtClean="0">
              <a:solidFill>
                <a:srgbClr val="00B050"/>
              </a:solidFill>
              <a:latin typeface="AR CENA" pitchFamily="2" charset="0"/>
            </a:endParaRPr>
          </a:p>
        </p:txBody>
      </p:sp>
      <p:grpSp>
        <p:nvGrpSpPr>
          <p:cNvPr id="4" name="Группа 3"/>
          <p:cNvGrpSpPr/>
          <p:nvPr/>
        </p:nvGrpSpPr>
        <p:grpSpPr>
          <a:xfrm>
            <a:off x="3847358" y="2204867"/>
            <a:ext cx="4392268" cy="1152130"/>
            <a:chOff x="3419872" y="2204864"/>
            <a:chExt cx="3904237" cy="1152128"/>
          </a:xfrm>
        </p:grpSpPr>
        <p:sp>
          <p:nvSpPr>
            <p:cNvPr id="5" name="Левая фигурная скобка 4"/>
            <p:cNvSpPr/>
            <p:nvPr/>
          </p:nvSpPr>
          <p:spPr>
            <a:xfrm>
              <a:off x="3419872" y="2348880"/>
              <a:ext cx="288032" cy="1008112"/>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3366FF"/>
                </a:solidFill>
              </a:endParaRPr>
            </a:p>
          </p:txBody>
        </p:sp>
        <p:sp>
          <p:nvSpPr>
            <p:cNvPr id="6" name="Прямоугольник 5"/>
            <p:cNvSpPr/>
            <p:nvPr/>
          </p:nvSpPr>
          <p:spPr>
            <a:xfrm>
              <a:off x="3779912" y="2204864"/>
              <a:ext cx="1577640" cy="954105"/>
            </a:xfrm>
            <a:prstGeom prst="rect">
              <a:avLst/>
            </a:prstGeom>
          </p:spPr>
          <p:txBody>
            <a:bodyPr wrap="none">
              <a:spAutoFit/>
            </a:bodyPr>
            <a:lstStyle/>
            <a:p>
              <a:r>
                <a:rPr lang="en-US" b="1" dirty="0">
                  <a:solidFill>
                    <a:srgbClr val="FF3399"/>
                  </a:solidFill>
                  <a:latin typeface="AR CENA" pitchFamily="2" charset="0"/>
                </a:rPr>
                <a:t>r</a:t>
              </a:r>
              <a:r>
                <a:rPr lang="en-US" b="1" dirty="0" smtClean="0">
                  <a:solidFill>
                    <a:srgbClr val="FF3399"/>
                  </a:solidFill>
                  <a:latin typeface="AR CENA" pitchFamily="2" charset="0"/>
                </a:rPr>
                <a:t>esonances</a:t>
              </a:r>
            </a:p>
            <a:p>
              <a:r>
                <a:rPr lang="en-US" b="1" dirty="0">
                  <a:solidFill>
                    <a:srgbClr val="FF3399"/>
                  </a:solidFill>
                  <a:latin typeface="AR CENA" pitchFamily="2" charset="0"/>
                </a:rPr>
                <a:t>b</a:t>
              </a:r>
              <a:r>
                <a:rPr lang="en-US" b="1" dirty="0" smtClean="0">
                  <a:solidFill>
                    <a:srgbClr val="FF3399"/>
                  </a:solidFill>
                  <a:latin typeface="AR CENA" pitchFamily="2" charset="0"/>
                </a:rPr>
                <a:t>ound states</a:t>
              </a:r>
            </a:p>
          </p:txBody>
        </p:sp>
        <p:sp>
          <p:nvSpPr>
            <p:cNvPr id="7" name="Левая фигурная скобка 6"/>
            <p:cNvSpPr/>
            <p:nvPr/>
          </p:nvSpPr>
          <p:spPr>
            <a:xfrm rot="10800000">
              <a:off x="5652120" y="2348876"/>
              <a:ext cx="288032" cy="720080"/>
            </a:xfrm>
            <a:prstGeom prst="leftBrace">
              <a:avLst/>
            </a:prstGeom>
            <a:ln w="381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ямоугольник 7"/>
            <p:cNvSpPr/>
            <p:nvPr/>
          </p:nvSpPr>
          <p:spPr>
            <a:xfrm>
              <a:off x="6084168" y="2401721"/>
              <a:ext cx="1239941" cy="523219"/>
            </a:xfrm>
            <a:prstGeom prst="rect">
              <a:avLst/>
            </a:prstGeom>
            <a:ln>
              <a:noFill/>
            </a:ln>
          </p:spPr>
          <p:txBody>
            <a:bodyPr wrap="none">
              <a:spAutoFit/>
            </a:bodyPr>
            <a:lstStyle/>
            <a:p>
              <a:r>
                <a:rPr lang="en-US" b="1" dirty="0">
                  <a:solidFill>
                    <a:srgbClr val="FF3399"/>
                  </a:solidFill>
                  <a:latin typeface="AR CENA" pitchFamily="2" charset="0"/>
                </a:rPr>
                <a:t>a</a:t>
              </a:r>
              <a:r>
                <a:rPr lang="en-US" b="1" dirty="0" smtClean="0">
                  <a:solidFill>
                    <a:srgbClr val="FF3399"/>
                  </a:solidFill>
                  <a:latin typeface="AR CENA" pitchFamily="2" charset="0"/>
                </a:rPr>
                <a:t>ttraction</a:t>
              </a:r>
              <a:endParaRPr lang="ru-RU" b="1" dirty="0">
                <a:solidFill>
                  <a:srgbClr val="FF3399"/>
                </a:solidFill>
              </a:endParaRPr>
            </a:p>
          </p:txBody>
        </p:sp>
      </p:grpSp>
      <p:sp>
        <p:nvSpPr>
          <p:cNvPr id="9" name="Овальная выноска 8"/>
          <p:cNvSpPr/>
          <p:nvPr/>
        </p:nvSpPr>
        <p:spPr>
          <a:xfrm>
            <a:off x="5953590" y="1700808"/>
            <a:ext cx="3888432" cy="576064"/>
          </a:xfrm>
          <a:prstGeom prst="wedgeEllipseCallout">
            <a:avLst/>
          </a:prstGeom>
          <a:solidFill>
            <a:srgbClr val="0070C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r>
              <a:rPr lang="de-DE" dirty="0" err="1" smtClean="0">
                <a:latin typeface="AR CENA" pitchFamily="2" charset="0"/>
              </a:rPr>
              <a:t>Dyson</a:t>
            </a:r>
            <a:r>
              <a:rPr lang="de-DE" dirty="0" smtClean="0">
                <a:latin typeface="AR CENA" pitchFamily="2" charset="0"/>
              </a:rPr>
              <a:t>-Lee model</a:t>
            </a:r>
            <a:endParaRPr lang="ru-RU" dirty="0"/>
          </a:p>
        </p:txBody>
      </p:sp>
      <p:grpSp>
        <p:nvGrpSpPr>
          <p:cNvPr id="10" name="Группа 9"/>
          <p:cNvGrpSpPr/>
          <p:nvPr/>
        </p:nvGrpSpPr>
        <p:grpSpPr>
          <a:xfrm>
            <a:off x="4252401" y="2852935"/>
            <a:ext cx="5198231" cy="637619"/>
            <a:chOff x="3779912" y="2852935"/>
            <a:chExt cx="4620650" cy="637621"/>
          </a:xfrm>
        </p:grpSpPr>
        <p:sp>
          <p:nvSpPr>
            <p:cNvPr id="11" name="Прямоугольник 10"/>
            <p:cNvSpPr/>
            <p:nvPr/>
          </p:nvSpPr>
          <p:spPr>
            <a:xfrm>
              <a:off x="3779912" y="2967334"/>
              <a:ext cx="1336834" cy="523222"/>
            </a:xfrm>
            <a:prstGeom prst="rect">
              <a:avLst/>
            </a:prstGeom>
          </p:spPr>
          <p:txBody>
            <a:bodyPr wrap="none">
              <a:spAutoFit/>
            </a:bodyPr>
            <a:lstStyle/>
            <a:p>
              <a:r>
                <a:rPr lang="en-US" b="1" dirty="0" smtClean="0">
                  <a:solidFill>
                    <a:srgbClr val="00B050"/>
                  </a:solidFill>
                  <a:latin typeface="AR CENA" pitchFamily="2" charset="0"/>
                </a:rPr>
                <a:t>primitives </a:t>
              </a:r>
              <a:endParaRPr lang="ru-RU" b="1" dirty="0">
                <a:solidFill>
                  <a:srgbClr val="00B050"/>
                </a:solidFill>
              </a:endParaRPr>
            </a:p>
          </p:txBody>
        </p:sp>
        <p:sp>
          <p:nvSpPr>
            <p:cNvPr id="12" name="Левая фигурная скобка 11"/>
            <p:cNvSpPr/>
            <p:nvPr/>
          </p:nvSpPr>
          <p:spPr>
            <a:xfrm rot="10800000">
              <a:off x="6156176" y="2924944"/>
              <a:ext cx="288032" cy="432048"/>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ямоугольник 12"/>
            <p:cNvSpPr/>
            <p:nvPr/>
          </p:nvSpPr>
          <p:spPr>
            <a:xfrm>
              <a:off x="6588224" y="2852935"/>
              <a:ext cx="1812338" cy="523222"/>
            </a:xfrm>
            <a:prstGeom prst="rect">
              <a:avLst/>
            </a:prstGeom>
            <a:ln>
              <a:noFill/>
            </a:ln>
          </p:spPr>
          <p:txBody>
            <a:bodyPr wrap="square">
              <a:spAutoFit/>
            </a:bodyPr>
            <a:lstStyle/>
            <a:p>
              <a:r>
                <a:rPr lang="en-US" b="1" dirty="0" smtClean="0">
                  <a:solidFill>
                    <a:srgbClr val="00B050"/>
                  </a:solidFill>
                  <a:latin typeface="AR CENA" pitchFamily="2" charset="0"/>
                </a:rPr>
                <a:t>repulsion</a:t>
              </a:r>
              <a:endParaRPr lang="ru-RU" b="1" dirty="0">
                <a:solidFill>
                  <a:srgbClr val="00B050"/>
                </a:solidFill>
              </a:endParaRPr>
            </a:p>
          </p:txBody>
        </p:sp>
      </p:grpSp>
      <p:grpSp>
        <p:nvGrpSpPr>
          <p:cNvPr id="14" name="Группа 13"/>
          <p:cNvGrpSpPr/>
          <p:nvPr/>
        </p:nvGrpSpPr>
        <p:grpSpPr>
          <a:xfrm>
            <a:off x="850024" y="3573019"/>
            <a:ext cx="4050450" cy="648072"/>
            <a:chOff x="755576" y="3573016"/>
            <a:chExt cx="3600400" cy="648072"/>
          </a:xfrm>
        </p:grpSpPr>
        <p:sp>
          <p:nvSpPr>
            <p:cNvPr id="15" name="Овальная выноска 14"/>
            <p:cNvSpPr/>
            <p:nvPr/>
          </p:nvSpPr>
          <p:spPr>
            <a:xfrm rot="10800000">
              <a:off x="755576" y="3573016"/>
              <a:ext cx="3600400" cy="648072"/>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870651" y="3645024"/>
              <a:ext cx="1346807" cy="523220"/>
            </a:xfrm>
            <a:prstGeom prst="rect">
              <a:avLst/>
            </a:prstGeom>
          </p:spPr>
          <p:txBody>
            <a:bodyPr wrap="none">
              <a:spAutoFit/>
            </a:bodyPr>
            <a:lstStyle/>
            <a:p>
              <a:pPr algn="ctr"/>
              <a:r>
                <a:rPr lang="de-DE" dirty="0" smtClean="0">
                  <a:solidFill>
                    <a:schemeClr val="bg1"/>
                  </a:solidFill>
                  <a:latin typeface="AR CENA" pitchFamily="2" charset="0"/>
                </a:rPr>
                <a:t>QCB model</a:t>
              </a:r>
              <a:endParaRPr lang="ru-RU" dirty="0">
                <a:solidFill>
                  <a:schemeClr val="bg1"/>
                </a:solidFill>
              </a:endParaRPr>
            </a:p>
          </p:txBody>
        </p:sp>
      </p:grpSp>
      <p:grpSp>
        <p:nvGrpSpPr>
          <p:cNvPr id="17" name="Группа 16"/>
          <p:cNvGrpSpPr/>
          <p:nvPr/>
        </p:nvGrpSpPr>
        <p:grpSpPr>
          <a:xfrm>
            <a:off x="850026" y="2636913"/>
            <a:ext cx="2754575" cy="523220"/>
            <a:chOff x="755576" y="2636912"/>
            <a:chExt cx="2448512" cy="523220"/>
          </a:xfrm>
        </p:grpSpPr>
        <p:sp>
          <p:nvSpPr>
            <p:cNvPr id="18" name="Прямоугольник 17"/>
            <p:cNvSpPr/>
            <p:nvPr/>
          </p:nvSpPr>
          <p:spPr>
            <a:xfrm>
              <a:off x="755576" y="2636912"/>
              <a:ext cx="1426602" cy="523220"/>
            </a:xfrm>
            <a:prstGeom prst="rect">
              <a:avLst/>
            </a:prstGeom>
          </p:spPr>
          <p:txBody>
            <a:bodyPr wrap="none">
              <a:spAutoFit/>
            </a:bodyPr>
            <a:lstStyle/>
            <a:p>
              <a:r>
                <a:rPr lang="en-US" b="1" dirty="0" smtClean="0">
                  <a:solidFill>
                    <a:srgbClr val="0070C0"/>
                  </a:solidFill>
                  <a:latin typeface="AR CENA" pitchFamily="2" charset="0"/>
                </a:rPr>
                <a:t> CDD poles </a:t>
              </a:r>
              <a:endParaRPr lang="ru-RU" b="1" dirty="0">
                <a:solidFill>
                  <a:srgbClr val="0070C0"/>
                </a:solidFill>
              </a:endParaRPr>
            </a:p>
          </p:txBody>
        </p:sp>
        <p:cxnSp>
          <p:nvCxnSpPr>
            <p:cNvPr id="19" name="Прямая со стрелкой 18"/>
            <p:cNvCxnSpPr/>
            <p:nvPr/>
          </p:nvCxnSpPr>
          <p:spPr>
            <a:xfrm>
              <a:off x="2339992" y="2872776"/>
              <a:ext cx="864096" cy="1588"/>
            </a:xfrm>
            <a:prstGeom prst="straightConnector1">
              <a:avLst/>
            </a:prstGeom>
            <a:ln w="25400">
              <a:solidFill>
                <a:srgbClr val="0070C0"/>
              </a:solidFill>
              <a:headEnd type="arrow"/>
              <a:tailEnd type="arrow"/>
            </a:ln>
          </p:spPr>
          <p:style>
            <a:lnRef idx="1">
              <a:schemeClr val="dk1"/>
            </a:lnRef>
            <a:fillRef idx="0">
              <a:schemeClr val="dk1"/>
            </a:fillRef>
            <a:effectRef idx="0">
              <a:schemeClr val="dk1"/>
            </a:effectRef>
            <a:fontRef idx="minor">
              <a:schemeClr val="tx1"/>
            </a:fontRef>
          </p:style>
        </p:cxnSp>
      </p:grpSp>
      <p:sp>
        <p:nvSpPr>
          <p:cNvPr id="20" name="Прямоугольник 19"/>
          <p:cNvSpPr/>
          <p:nvPr/>
        </p:nvSpPr>
        <p:spPr>
          <a:xfrm>
            <a:off x="6720298" y="6309320"/>
            <a:ext cx="2743682" cy="352491"/>
          </a:xfrm>
          <a:prstGeom prst="rect">
            <a:avLst/>
          </a:prstGeom>
        </p:spPr>
        <p:txBody>
          <a:bodyPr wrap="none" lIns="105242" tIns="52621" rIns="105242" bIns="52621">
            <a:spAutoFit/>
          </a:bodyPr>
          <a:lstStyle/>
          <a:p>
            <a:r>
              <a:rPr lang="en-AU" sz="1600" b="1" dirty="0" smtClean="0">
                <a:latin typeface="Agency FB" pitchFamily="34" charset="0"/>
              </a:rPr>
              <a:t>M.I.K. Phys. Rev. C 82, 018201 (2010)</a:t>
            </a:r>
            <a:endParaRPr lang="ru-RU" sz="1600" b="1"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606997" y="260648"/>
            <a:ext cx="9397044" cy="553724"/>
          </a:xfrm>
          <a:prstGeom prst="rect">
            <a:avLst/>
          </a:prstGeom>
        </p:spPr>
        <p:txBody>
          <a:bodyPr wrap="square" lIns="105242" tIns="52621" rIns="105242" bIns="52621">
            <a:spAutoFit/>
          </a:bodyPr>
          <a:lstStyle/>
          <a:p>
            <a:r>
              <a:rPr lang="en-US" b="1" dirty="0" smtClean="0">
                <a:solidFill>
                  <a:srgbClr val="666699"/>
                </a:solidFill>
                <a:latin typeface="Berlin Sans FB" pitchFamily="34" charset="0"/>
              </a:rPr>
              <a:t>QCB model through diagrams</a:t>
            </a:r>
            <a:endParaRPr lang="en-US" b="1" dirty="0" smtClean="0">
              <a:solidFill>
                <a:srgbClr val="00B050"/>
              </a:solidFill>
              <a:latin typeface="Berlin Sans FB" pitchFamily="34" charset="0"/>
            </a:endParaRPr>
          </a:p>
        </p:txBody>
      </p:sp>
      <p:sp>
        <p:nvSpPr>
          <p:cNvPr id="4" name="Прямоугольник 3"/>
          <p:cNvSpPr/>
          <p:nvPr/>
        </p:nvSpPr>
        <p:spPr>
          <a:xfrm>
            <a:off x="3588180" y="1196752"/>
            <a:ext cx="3197331" cy="537157"/>
          </a:xfrm>
          <a:prstGeom prst="rect">
            <a:avLst/>
          </a:prstGeom>
        </p:spPr>
        <p:txBody>
          <a:bodyPr wrap="none" lIns="105242" tIns="52621" rIns="105242" bIns="52621">
            <a:spAutoFit/>
          </a:bodyPr>
          <a:lstStyle/>
          <a:p>
            <a:r>
              <a:rPr lang="en-US" dirty="0" smtClean="0">
                <a:solidFill>
                  <a:srgbClr val="666699"/>
                </a:solidFill>
                <a:latin typeface="AR CENA" pitchFamily="2" charset="0"/>
              </a:rPr>
              <a:t>Two-body SCATTERING:</a:t>
            </a:r>
            <a:endParaRPr lang="ru-RU" dirty="0">
              <a:solidFill>
                <a:srgbClr val="00B050"/>
              </a:solidFill>
            </a:endParaRPr>
          </a:p>
        </p:txBody>
      </p:sp>
      <p:pic>
        <p:nvPicPr>
          <p:cNvPr id="5" name="Рисунок 4" descr="ptbd.eps"/>
          <p:cNvPicPr>
            <a:picLocks noChangeAspect="1"/>
          </p:cNvPicPr>
          <p:nvPr/>
        </p:nvPicPr>
        <p:blipFill>
          <a:blip r:embed="rId4" cstate="print"/>
          <a:stretch>
            <a:fillRect/>
          </a:stretch>
        </p:blipFill>
        <p:spPr>
          <a:xfrm>
            <a:off x="1498095" y="2780928"/>
            <a:ext cx="7026750" cy="648000"/>
          </a:xfrm>
          <a:prstGeom prst="rect">
            <a:avLst/>
          </a:prstGeom>
        </p:spPr>
      </p:pic>
      <p:sp>
        <p:nvSpPr>
          <p:cNvPr id="6" name="Прямоугольник 5"/>
          <p:cNvSpPr/>
          <p:nvPr/>
        </p:nvSpPr>
        <p:spPr>
          <a:xfrm>
            <a:off x="688006" y="3789040"/>
            <a:ext cx="5103567" cy="553724"/>
          </a:xfrm>
          <a:prstGeom prst="rect">
            <a:avLst/>
          </a:prstGeom>
        </p:spPr>
        <p:txBody>
          <a:bodyPr wrap="square" lIns="105242" tIns="52621" rIns="105242" bIns="52621">
            <a:spAutoFit/>
          </a:bodyPr>
          <a:lstStyle/>
          <a:p>
            <a:r>
              <a:rPr lang="en-US" dirty="0" smtClean="0">
                <a:solidFill>
                  <a:schemeClr val="accent6">
                    <a:lumMod val="75000"/>
                  </a:schemeClr>
                </a:solidFill>
                <a:latin typeface="AR CENA" pitchFamily="2" charset="0"/>
              </a:rPr>
              <a:t>Compound state propagator:</a:t>
            </a:r>
          </a:p>
        </p:txBody>
      </p:sp>
      <p:sp>
        <p:nvSpPr>
          <p:cNvPr id="8" name="Прямоугольник 7"/>
          <p:cNvSpPr/>
          <p:nvPr/>
        </p:nvSpPr>
        <p:spPr>
          <a:xfrm>
            <a:off x="688005" y="1700808"/>
            <a:ext cx="3726414" cy="968044"/>
          </a:xfrm>
          <a:prstGeom prst="rect">
            <a:avLst/>
          </a:prstGeom>
        </p:spPr>
        <p:txBody>
          <a:bodyPr wrap="square" lIns="105242" tIns="52621" rIns="105242" bIns="52621">
            <a:spAutoFit/>
          </a:bodyPr>
          <a:lstStyle/>
          <a:p>
            <a:r>
              <a:rPr lang="en-US" dirty="0" smtClean="0">
                <a:solidFill>
                  <a:schemeClr val="accent6">
                    <a:lumMod val="75000"/>
                  </a:schemeClr>
                </a:solidFill>
                <a:latin typeface="AR CENA" pitchFamily="2" charset="0"/>
              </a:rPr>
              <a:t>The 2-body Green’s function:</a:t>
            </a:r>
          </a:p>
        </p:txBody>
      </p:sp>
      <p:cxnSp>
        <p:nvCxnSpPr>
          <p:cNvPr id="9" name="Прямая со стрелкой 8"/>
          <p:cNvCxnSpPr/>
          <p:nvPr/>
        </p:nvCxnSpPr>
        <p:spPr>
          <a:xfrm rot="5400000" flipH="1" flipV="1">
            <a:off x="7636778" y="3311989"/>
            <a:ext cx="360040" cy="162018"/>
          </a:xfrm>
          <a:prstGeom prst="straightConnector1">
            <a:avLst/>
          </a:prstGeom>
          <a:ln w="38100">
            <a:solidFill>
              <a:srgbClr val="1802BE"/>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6421643" y="2735924"/>
            <a:ext cx="360040" cy="162018"/>
          </a:xfrm>
          <a:prstGeom prst="straightConnector1">
            <a:avLst/>
          </a:prstGeom>
          <a:ln w="38100">
            <a:solidFill>
              <a:srgbClr val="1802BE"/>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2"/>
          <p:cNvGraphicFramePr>
            <a:graphicFrameLocks noChangeAspect="1"/>
          </p:cNvGraphicFramePr>
          <p:nvPr/>
        </p:nvGraphicFramePr>
        <p:xfrm>
          <a:off x="6439644" y="2204865"/>
          <a:ext cx="1051918" cy="527050"/>
        </p:xfrm>
        <a:graphic>
          <a:graphicData uri="http://schemas.openxmlformats.org/presentationml/2006/ole">
            <p:oleObj spid="_x0000_s150530" name="Equation" r:id="rId5" imgW="406080" imgH="228600" progId="Equation.DSMT4">
              <p:embed/>
            </p:oleObj>
          </a:graphicData>
        </a:graphic>
      </p:graphicFrame>
      <p:grpSp>
        <p:nvGrpSpPr>
          <p:cNvPr id="17" name="Группа 16"/>
          <p:cNvGrpSpPr/>
          <p:nvPr/>
        </p:nvGrpSpPr>
        <p:grpSpPr>
          <a:xfrm>
            <a:off x="1336077" y="4509120"/>
            <a:ext cx="7391250" cy="1679178"/>
            <a:chOff x="1336077" y="4725144"/>
            <a:chExt cx="7391250" cy="1679178"/>
          </a:xfrm>
        </p:grpSpPr>
        <p:pic>
          <p:nvPicPr>
            <p:cNvPr id="7" name="Рисунок 6" descr="pdiba.eps"/>
            <p:cNvPicPr>
              <a:picLocks noChangeAspect="1"/>
            </p:cNvPicPr>
            <p:nvPr/>
          </p:nvPicPr>
          <p:blipFill>
            <a:blip r:embed="rId6" cstate="print"/>
            <a:stretch>
              <a:fillRect/>
            </a:stretch>
          </p:blipFill>
          <p:spPr>
            <a:xfrm>
              <a:off x="1336077" y="4725144"/>
              <a:ext cx="7391250" cy="1161000"/>
            </a:xfrm>
            <a:prstGeom prst="rect">
              <a:avLst/>
            </a:prstGeom>
          </p:spPr>
        </p:pic>
        <p:cxnSp>
          <p:nvCxnSpPr>
            <p:cNvPr id="11" name="Прямая со стрелкой 10"/>
            <p:cNvCxnSpPr/>
            <p:nvPr/>
          </p:nvCxnSpPr>
          <p:spPr>
            <a:xfrm rot="5400000" flipH="1" flipV="1">
              <a:off x="5449535" y="5472229"/>
              <a:ext cx="360040" cy="162018"/>
            </a:xfrm>
            <a:prstGeom prst="straightConnector1">
              <a:avLst/>
            </a:prstGeom>
            <a:ln w="38100">
              <a:solidFill>
                <a:srgbClr val="1802BE"/>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7150724" y="4968172"/>
              <a:ext cx="360040" cy="162018"/>
            </a:xfrm>
            <a:prstGeom prst="straightConnector1">
              <a:avLst/>
            </a:prstGeom>
            <a:ln w="38100">
              <a:solidFill>
                <a:srgbClr val="1802BE"/>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3"/>
            <p:cNvGraphicFramePr>
              <a:graphicFrameLocks noChangeAspect="1"/>
            </p:cNvGraphicFramePr>
            <p:nvPr/>
          </p:nvGraphicFramePr>
          <p:xfrm>
            <a:off x="4981486" y="5877272"/>
            <a:ext cx="1051917" cy="527050"/>
          </p:xfrm>
          <a:graphic>
            <a:graphicData uri="http://schemas.openxmlformats.org/presentationml/2006/ole">
              <p:oleObj spid="_x0000_s150531" name="Equation" r:id="rId7" imgW="406080" imgH="228600" progId="Equation.DSMT4">
                <p:embed/>
              </p:oleObj>
            </a:graphicData>
          </a:graphic>
        </p:graphicFrame>
      </p:grpSp>
      <p:pic>
        <p:nvPicPr>
          <p:cNvPr id="15" name="Рисунок 14" descr="Unbenannt-2.jpg"/>
          <p:cNvPicPr>
            <a:picLocks noChangeAspect="1"/>
          </p:cNvPicPr>
          <p:nvPr/>
        </p:nvPicPr>
        <p:blipFill>
          <a:blip r:embed="rId8" cstate="print"/>
          <a:stretch>
            <a:fillRect/>
          </a:stretch>
        </p:blipFill>
        <p:spPr>
          <a:xfrm>
            <a:off x="7879804" y="188640"/>
            <a:ext cx="2064512" cy="707136"/>
          </a:xfrm>
          <a:prstGeom prst="rect">
            <a:avLst/>
          </a:prstGeom>
        </p:spPr>
      </p:pic>
      <p:sp>
        <p:nvSpPr>
          <p:cNvPr id="16" name="Прямоугольник 15"/>
          <p:cNvSpPr/>
          <p:nvPr/>
        </p:nvSpPr>
        <p:spPr>
          <a:xfrm>
            <a:off x="679004" y="6193758"/>
            <a:ext cx="8784976" cy="475602"/>
          </a:xfrm>
          <a:prstGeom prst="rect">
            <a:avLst/>
          </a:prstGeom>
        </p:spPr>
        <p:txBody>
          <a:bodyPr wrap="square" lIns="105242" tIns="52621" rIns="105242" bIns="52621">
            <a:spAutoFit/>
          </a:bodyPr>
          <a:lstStyle/>
          <a:p>
            <a:pPr algn="ctr"/>
            <a:r>
              <a:rPr lang="en-US" sz="2400" spc="100" dirty="0" smtClean="0">
                <a:solidFill>
                  <a:srgbClr val="00B050"/>
                </a:solidFill>
                <a:latin typeface="AR CENA" pitchFamily="2" charset="0"/>
              </a:rPr>
              <a:t>Analyticity = Yes, elastic </a:t>
            </a:r>
            <a:r>
              <a:rPr lang="en-US" sz="2400" spc="100" dirty="0" err="1" smtClean="0">
                <a:solidFill>
                  <a:srgbClr val="00B050"/>
                </a:solidFill>
                <a:latin typeface="AR CENA" pitchFamily="2" charset="0"/>
              </a:rPr>
              <a:t>unitarity</a:t>
            </a:r>
            <a:r>
              <a:rPr lang="en-US" sz="2400" spc="100" dirty="0" smtClean="0">
                <a:solidFill>
                  <a:srgbClr val="00B050"/>
                </a:solidFill>
                <a:latin typeface="AR CENA" pitchFamily="2" charset="0"/>
              </a:rPr>
              <a:t> = Yes, </a:t>
            </a:r>
            <a:r>
              <a:rPr lang="en-US" sz="2400" spc="100" dirty="0" smtClean="0">
                <a:solidFill>
                  <a:srgbClr val="FF0000"/>
                </a:solidFill>
                <a:latin typeface="AR CENA" pitchFamily="2" charset="0"/>
              </a:rPr>
              <a:t>crossing symmetry = No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8" name="Прямоугольник 17"/>
          <p:cNvSpPr/>
          <p:nvPr/>
        </p:nvSpPr>
        <p:spPr>
          <a:xfrm>
            <a:off x="679004" y="1196752"/>
            <a:ext cx="8640960" cy="1569660"/>
          </a:xfrm>
          <a:prstGeom prst="rect">
            <a:avLst/>
          </a:prstGeom>
        </p:spPr>
        <p:txBody>
          <a:bodyPr wrap="square">
            <a:spAutoFit/>
          </a:bodyPr>
          <a:lstStyle/>
          <a:p>
            <a:r>
              <a:rPr lang="en-US" dirty="0" smtClean="0">
                <a:latin typeface="Tw Cen MT" pitchFamily="34" charset="0"/>
              </a:rPr>
              <a:t>    One starts </a:t>
            </a:r>
            <a:r>
              <a:rPr lang="en-US" dirty="0">
                <a:latin typeface="Tw Cen MT" pitchFamily="34" charset="0"/>
              </a:rPr>
              <a:t>from the scattering of two particles, e.g., </a:t>
            </a:r>
            <a:r>
              <a:rPr lang="en-US" dirty="0" smtClean="0">
                <a:latin typeface="Tw Cen MT" pitchFamily="34" charset="0"/>
              </a:rPr>
              <a:t>a </a:t>
            </a:r>
            <a:r>
              <a:rPr lang="en-US" dirty="0">
                <a:latin typeface="Tw Cen MT" pitchFamily="34" charset="0"/>
              </a:rPr>
              <a:t>nucleon and a </a:t>
            </a:r>
            <a:r>
              <a:rPr lang="en-US" dirty="0" err="1">
                <a:latin typeface="Tw Cen MT" pitchFamily="34" charset="0"/>
              </a:rPr>
              <a:t>pion</a:t>
            </a:r>
            <a:r>
              <a:rPr lang="en-US" dirty="0">
                <a:latin typeface="Tw Cen MT" pitchFamily="34" charset="0"/>
              </a:rPr>
              <a:t>. A nucleon can absorb a </a:t>
            </a:r>
            <a:r>
              <a:rPr lang="en-US" dirty="0" err="1">
                <a:latin typeface="Tw Cen MT" pitchFamily="34" charset="0"/>
              </a:rPr>
              <a:t>pion</a:t>
            </a:r>
            <a:r>
              <a:rPr lang="en-US" dirty="0">
                <a:latin typeface="Tw Cen MT" pitchFamily="34" charset="0"/>
              </a:rPr>
              <a:t> and can turn into an excited </a:t>
            </a:r>
            <a:r>
              <a:rPr lang="en-US" dirty="0" smtClean="0">
                <a:latin typeface="Tw Cen MT" pitchFamily="34" charset="0"/>
              </a:rPr>
              <a:t>compound state.</a:t>
            </a:r>
          </a:p>
          <a:p>
            <a:r>
              <a:rPr lang="en-US" dirty="0" smtClean="0">
                <a:latin typeface="Tw Cen MT" pitchFamily="34" charset="0"/>
              </a:rPr>
              <a:t>    </a:t>
            </a:r>
            <a:r>
              <a:rPr lang="en-US" dirty="0" smtClean="0">
                <a:solidFill>
                  <a:srgbClr val="666699"/>
                </a:solidFill>
                <a:latin typeface="Tw Cen MT" pitchFamily="34" charset="0"/>
              </a:rPr>
              <a:t>The scattering amplitude </a:t>
            </a:r>
            <a:endParaRPr lang="ru-RU" dirty="0" smtClean="0">
              <a:solidFill>
                <a:srgbClr val="666699"/>
              </a:solidFill>
            </a:endParaRPr>
          </a:p>
        </p:txBody>
      </p:sp>
      <p:graphicFrame>
        <p:nvGraphicFramePr>
          <p:cNvPr id="19" name="Object 2"/>
          <p:cNvGraphicFramePr>
            <a:graphicFrameLocks noChangeAspect="1"/>
          </p:cNvGraphicFramePr>
          <p:nvPr/>
        </p:nvGraphicFramePr>
        <p:xfrm>
          <a:off x="2767236" y="2780928"/>
          <a:ext cx="4700587" cy="1131888"/>
        </p:xfrm>
        <a:graphic>
          <a:graphicData uri="http://schemas.openxmlformats.org/presentationml/2006/ole">
            <p:oleObj spid="_x0000_s268292" name="Equation" r:id="rId4" imgW="2006280" imgH="482400" progId="Equation.DSMT4">
              <p:embed/>
            </p:oleObj>
          </a:graphicData>
        </a:graphic>
      </p:graphicFrame>
      <p:pic>
        <p:nvPicPr>
          <p:cNvPr id="21" name="Рисунок 20" descr="GS1.EPS"/>
          <p:cNvPicPr>
            <a:picLocks noChangeAspect="1"/>
          </p:cNvPicPr>
          <p:nvPr/>
        </p:nvPicPr>
        <p:blipFill>
          <a:blip r:embed="rId5" cstate="print"/>
          <a:stretch>
            <a:fillRect/>
          </a:stretch>
        </p:blipFill>
        <p:spPr>
          <a:xfrm>
            <a:off x="5350108" y="3717032"/>
            <a:ext cx="3846528" cy="2970432"/>
          </a:xfrm>
          <a:prstGeom prst="rect">
            <a:avLst/>
          </a:prstGeom>
        </p:spPr>
      </p:pic>
      <p:pic>
        <p:nvPicPr>
          <p:cNvPr id="22" name="Рисунок 21" descr="GS2.EPS"/>
          <p:cNvPicPr>
            <a:picLocks noChangeAspect="1"/>
          </p:cNvPicPr>
          <p:nvPr/>
        </p:nvPicPr>
        <p:blipFill>
          <a:blip r:embed="rId6" cstate="print"/>
          <a:stretch>
            <a:fillRect/>
          </a:stretch>
        </p:blipFill>
        <p:spPr>
          <a:xfrm>
            <a:off x="967036" y="3717032"/>
            <a:ext cx="3846528" cy="2970432"/>
          </a:xfrm>
          <a:prstGeom prst="rect">
            <a:avLst/>
          </a:prstGeom>
        </p:spPr>
      </p:pic>
      <p:graphicFrame>
        <p:nvGraphicFramePr>
          <p:cNvPr id="23" name="Object 10"/>
          <p:cNvGraphicFramePr>
            <a:graphicFrameLocks noChangeAspect="1"/>
          </p:cNvGraphicFramePr>
          <p:nvPr/>
        </p:nvGraphicFramePr>
        <p:xfrm>
          <a:off x="1582247" y="4314243"/>
          <a:ext cx="892900" cy="518458"/>
        </p:xfrm>
        <a:graphic>
          <a:graphicData uri="http://schemas.openxmlformats.org/presentationml/2006/ole">
            <p:oleObj spid="_x0000_s268293" name="Equation" r:id="rId7" imgW="393480" imgH="228600" progId="Equation.DSMT4">
              <p:embed/>
            </p:oleObj>
          </a:graphicData>
        </a:graphic>
      </p:graphicFrame>
      <p:graphicFrame>
        <p:nvGraphicFramePr>
          <p:cNvPr id="24" name="Object 11"/>
          <p:cNvGraphicFramePr>
            <a:graphicFrameLocks noChangeAspect="1"/>
          </p:cNvGraphicFramePr>
          <p:nvPr/>
        </p:nvGraphicFramePr>
        <p:xfrm>
          <a:off x="5989137" y="4314243"/>
          <a:ext cx="892968" cy="517208"/>
        </p:xfrm>
        <a:graphic>
          <a:graphicData uri="http://schemas.openxmlformats.org/presentationml/2006/ole">
            <p:oleObj spid="_x0000_s268294" name="Equation" r:id="rId8" imgW="393480" imgH="228600" progId="Equation.DSMT4">
              <p:embed/>
            </p:oleObj>
          </a:graphicData>
        </a:graphic>
      </p:graphicFrame>
      <p:sp>
        <p:nvSpPr>
          <p:cNvPr id="25" name="Овал 24"/>
          <p:cNvSpPr/>
          <p:nvPr/>
        </p:nvSpPr>
        <p:spPr>
          <a:xfrm>
            <a:off x="3332042" y="4249436"/>
            <a:ext cx="453650" cy="453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6" name="Object 14"/>
          <p:cNvGraphicFramePr>
            <a:graphicFrameLocks noChangeAspect="1"/>
          </p:cNvGraphicFramePr>
          <p:nvPr/>
        </p:nvGraphicFramePr>
        <p:xfrm>
          <a:off x="7895045" y="4314311"/>
          <a:ext cx="288608" cy="344328"/>
        </p:xfrm>
        <a:graphic>
          <a:graphicData uri="http://schemas.openxmlformats.org/presentationml/2006/ole">
            <p:oleObj spid="_x0000_s268295" name="Equation" r:id="rId9" imgW="126720" imgH="152280" progId="Equation.DSMT4">
              <p:embed/>
            </p:oleObj>
          </a:graphicData>
        </a:graphic>
      </p:graphicFrame>
      <p:sp>
        <p:nvSpPr>
          <p:cNvPr id="27" name="Овал 26"/>
          <p:cNvSpPr/>
          <p:nvPr/>
        </p:nvSpPr>
        <p:spPr>
          <a:xfrm>
            <a:off x="7803738" y="4249436"/>
            <a:ext cx="453650" cy="453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8" name="Object 15"/>
          <p:cNvGraphicFramePr>
            <a:graphicFrameLocks noChangeAspect="1"/>
          </p:cNvGraphicFramePr>
          <p:nvPr/>
        </p:nvGraphicFramePr>
        <p:xfrm>
          <a:off x="3427344" y="4314311"/>
          <a:ext cx="288608" cy="344328"/>
        </p:xfrm>
        <a:graphic>
          <a:graphicData uri="http://schemas.openxmlformats.org/presentationml/2006/ole">
            <p:oleObj spid="_x0000_s268296" name="Equation" r:id="rId10" imgW="126720" imgH="152280" progId="Equation.DSMT4">
              <p:embed/>
            </p:oleObj>
          </a:graphicData>
        </a:graphic>
      </p:graphicFrame>
      <p:sp>
        <p:nvSpPr>
          <p:cNvPr id="29" name="Блок-схема: процесс 28"/>
          <p:cNvSpPr/>
          <p:nvPr/>
        </p:nvSpPr>
        <p:spPr>
          <a:xfrm>
            <a:off x="1517440" y="4119822"/>
            <a:ext cx="972108" cy="842494"/>
          </a:xfrm>
          <a:prstGeom prst="flowChartProcess">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Блок-схема: процесс 29"/>
          <p:cNvSpPr/>
          <p:nvPr/>
        </p:nvSpPr>
        <p:spPr>
          <a:xfrm>
            <a:off x="5924330" y="4119822"/>
            <a:ext cx="972108" cy="842494"/>
          </a:xfrm>
          <a:prstGeom prst="flowChartProcess">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1" name="Object 16"/>
          <p:cNvGraphicFramePr>
            <a:graphicFrameLocks noChangeAspect="1"/>
          </p:cNvGraphicFramePr>
          <p:nvPr/>
        </p:nvGraphicFramePr>
        <p:xfrm>
          <a:off x="3487316" y="5733256"/>
          <a:ext cx="2879725" cy="582613"/>
        </p:xfrm>
        <a:graphic>
          <a:graphicData uri="http://schemas.openxmlformats.org/presentationml/2006/ole">
            <p:oleObj spid="_x0000_s268297" name="Equation" r:id="rId11" imgW="1130040" imgH="228600" progId="Equation.DSMT4">
              <p:embed/>
            </p:oleObj>
          </a:graphicData>
        </a:graphic>
      </p:graphicFrame>
      <p:sp>
        <p:nvSpPr>
          <p:cNvPr id="32" name="TextBox 31"/>
          <p:cNvSpPr txBox="1"/>
          <p:nvPr/>
        </p:nvSpPr>
        <p:spPr>
          <a:xfrm>
            <a:off x="5359524" y="6237312"/>
            <a:ext cx="1935145" cy="461665"/>
          </a:xfrm>
          <a:prstGeom prst="rect">
            <a:avLst/>
          </a:prstGeom>
          <a:noFill/>
        </p:spPr>
        <p:txBody>
          <a:bodyPr wrap="none" rtlCol="0">
            <a:spAutoFit/>
          </a:bodyPr>
          <a:lstStyle/>
          <a:p>
            <a:r>
              <a:rPr lang="de-DE" b="1" dirty="0" err="1" smtClean="0">
                <a:solidFill>
                  <a:srgbClr val="FF3399"/>
                </a:solidFill>
                <a:latin typeface="Tw Cen MT" pitchFamily="34" charset="0"/>
              </a:rPr>
              <a:t>from</a:t>
            </a:r>
            <a:r>
              <a:rPr lang="de-DE" b="1" dirty="0" smtClean="0">
                <a:solidFill>
                  <a:srgbClr val="FF3399"/>
                </a:solidFill>
                <a:latin typeface="Tw Cen MT" pitchFamily="34" charset="0"/>
              </a:rPr>
              <a:t> </a:t>
            </a:r>
            <a:r>
              <a:rPr lang="de-DE" b="1" dirty="0" err="1" smtClean="0">
                <a:solidFill>
                  <a:srgbClr val="FF3399"/>
                </a:solidFill>
                <a:latin typeface="Tw Cen MT" pitchFamily="34" charset="0"/>
              </a:rPr>
              <a:t>unitarity</a:t>
            </a:r>
            <a:endParaRPr lang="ru-RU" b="1" dirty="0">
              <a:solidFill>
                <a:srgbClr val="FF3399"/>
              </a:solidFill>
            </a:endParaRPr>
          </a:p>
        </p:txBody>
      </p:sp>
      <p:cxnSp>
        <p:nvCxnSpPr>
          <p:cNvPr id="33" name="Скругленная соединительная линия 32"/>
          <p:cNvCxnSpPr/>
          <p:nvPr/>
        </p:nvCxnSpPr>
        <p:spPr>
          <a:xfrm rot="16200000" flipH="1">
            <a:off x="4999484" y="6381328"/>
            <a:ext cx="216024" cy="216024"/>
          </a:xfrm>
          <a:prstGeom prst="curvedConnector3">
            <a:avLst>
              <a:gd name="adj1" fmla="val 50000"/>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pic>
        <p:nvPicPr>
          <p:cNvPr id="35" name="Рисунок 34" descr="Unbenannt-2.jpg"/>
          <p:cNvPicPr>
            <a:picLocks noChangeAspect="1"/>
          </p:cNvPicPr>
          <p:nvPr/>
        </p:nvPicPr>
        <p:blipFill>
          <a:blip r:embed="rId12" cstate="print"/>
          <a:stretch>
            <a:fillRect/>
          </a:stretch>
        </p:blipFill>
        <p:spPr>
          <a:xfrm>
            <a:off x="7879804" y="188640"/>
            <a:ext cx="2064512" cy="707136"/>
          </a:xfrm>
          <a:prstGeom prst="rect">
            <a:avLst/>
          </a:prstGeom>
        </p:spPr>
      </p:pic>
      <p:sp>
        <p:nvSpPr>
          <p:cNvPr id="36" name="Прямоугольник 35"/>
          <p:cNvSpPr/>
          <p:nvPr/>
        </p:nvSpPr>
        <p:spPr>
          <a:xfrm>
            <a:off x="606997" y="260648"/>
            <a:ext cx="9397044" cy="553724"/>
          </a:xfrm>
          <a:prstGeom prst="rect">
            <a:avLst/>
          </a:prstGeom>
        </p:spPr>
        <p:txBody>
          <a:bodyPr wrap="square" lIns="105242" tIns="52621" rIns="105242" bIns="52621">
            <a:spAutoFit/>
          </a:bodyPr>
          <a:lstStyle/>
          <a:p>
            <a:r>
              <a:rPr lang="en-US" b="1" dirty="0" smtClean="0">
                <a:solidFill>
                  <a:srgbClr val="666699"/>
                </a:solidFill>
                <a:latin typeface="Berlin Sans FB" pitchFamily="34" charset="0"/>
              </a:rPr>
              <a:t>QCB model through diagrams</a:t>
            </a:r>
            <a:endParaRPr lang="en-US" b="1" dirty="0" smtClean="0">
              <a:solidFill>
                <a:srgbClr val="00B050"/>
              </a:solidFill>
              <a:latin typeface="Berlin Sans FB" pitchFamily="34" charset="0"/>
            </a:endParaRPr>
          </a:p>
        </p:txBody>
      </p:sp>
      <p:sp>
        <p:nvSpPr>
          <p:cNvPr id="34" name="TextBox 33"/>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555426" y="188640"/>
            <a:ext cx="9196586" cy="841248"/>
          </a:xfrm>
        </p:spPr>
        <p:txBody>
          <a:bodyPr>
            <a:normAutofit/>
          </a:bodyPr>
          <a:lstStyle/>
          <a:p>
            <a:r>
              <a:rPr lang="de-DE" sz="2800" b="1" cap="none" dirty="0" smtClean="0">
                <a:solidFill>
                  <a:srgbClr val="00B050"/>
                </a:solidFill>
                <a:latin typeface="Berlin Sans FB" pitchFamily="34" charset="0"/>
              </a:rPr>
              <a:t>Motivation </a:t>
            </a:r>
            <a:r>
              <a:rPr lang="de-DE" sz="2800" b="1" cap="none" dirty="0" err="1" smtClean="0">
                <a:solidFill>
                  <a:srgbClr val="00B050"/>
                </a:solidFill>
                <a:latin typeface="Berlin Sans FB" pitchFamily="34" charset="0"/>
              </a:rPr>
              <a:t>for</a:t>
            </a:r>
            <a:r>
              <a:rPr lang="de-DE" sz="2800" b="1" cap="none" dirty="0" smtClean="0">
                <a:solidFill>
                  <a:srgbClr val="00B050"/>
                </a:solidFill>
                <a:latin typeface="Berlin Sans FB" pitchFamily="34" charset="0"/>
              </a:rPr>
              <a:t> an </a:t>
            </a:r>
            <a:r>
              <a:rPr lang="de-DE" sz="2800" b="1" cap="none" dirty="0" smtClean="0">
                <a:solidFill>
                  <a:srgbClr val="FF0000"/>
                </a:solidFill>
                <a:latin typeface="Berlin Sans FB" pitchFamily="34" charset="0"/>
              </a:rPr>
              <a:t>s-</a:t>
            </a:r>
            <a:r>
              <a:rPr lang="de-DE" sz="2800" b="1" cap="none" dirty="0" err="1" smtClean="0">
                <a:solidFill>
                  <a:srgbClr val="FF0000"/>
                </a:solidFill>
                <a:latin typeface="Berlin Sans FB" pitchFamily="34" charset="0"/>
              </a:rPr>
              <a:t>channel</a:t>
            </a:r>
            <a:r>
              <a:rPr lang="de-DE" sz="2800" b="1" cap="none" dirty="0" smtClean="0">
                <a:solidFill>
                  <a:srgbClr val="FF0000"/>
                </a:solidFill>
                <a:latin typeface="Berlin Sans FB" pitchFamily="34" charset="0"/>
              </a:rPr>
              <a:t> NN </a:t>
            </a:r>
            <a:r>
              <a:rPr lang="de-DE" sz="2800" b="1" cap="none" dirty="0" err="1" smtClean="0">
                <a:solidFill>
                  <a:srgbClr val="FF0000"/>
                </a:solidFill>
                <a:latin typeface="Berlin Sans FB" pitchFamily="34" charset="0"/>
              </a:rPr>
              <a:t>interaction</a:t>
            </a:r>
            <a:r>
              <a:rPr lang="de-DE" sz="2800" b="1" cap="none" dirty="0" smtClean="0">
                <a:solidFill>
                  <a:srgbClr val="FF0000"/>
                </a:solidFill>
                <a:latin typeface="Berlin Sans FB" pitchFamily="34" charset="0"/>
              </a:rPr>
              <a:t> </a:t>
            </a:r>
            <a:r>
              <a:rPr lang="de-DE" sz="2800" b="1" cap="none" dirty="0" smtClean="0">
                <a:solidFill>
                  <a:srgbClr val="00B050"/>
                </a:solidFill>
                <a:latin typeface="Berlin Sans FB" pitchFamily="34" charset="0"/>
              </a:rPr>
              <a:t>model</a:t>
            </a:r>
            <a:endParaRPr lang="ru-RU" sz="2800" b="1" dirty="0">
              <a:solidFill>
                <a:srgbClr val="00B050"/>
              </a:solidFill>
            </a:endParaRPr>
          </a:p>
        </p:txBody>
      </p:sp>
      <p:sp>
        <p:nvSpPr>
          <p:cNvPr id="11" name="TextBox 10"/>
          <p:cNvSpPr txBox="1"/>
          <p:nvPr/>
        </p:nvSpPr>
        <p:spPr>
          <a:xfrm>
            <a:off x="679004" y="1340768"/>
            <a:ext cx="4857355" cy="954107"/>
          </a:xfrm>
          <a:prstGeom prst="rect">
            <a:avLst/>
          </a:prstGeom>
          <a:noFill/>
        </p:spPr>
        <p:txBody>
          <a:bodyPr wrap="none" rtlCol="0">
            <a:spAutoFit/>
          </a:bodyPr>
          <a:lstStyle/>
          <a:p>
            <a:r>
              <a:rPr lang="en-US" b="1" cap="all" dirty="0" smtClean="0">
                <a:solidFill>
                  <a:srgbClr val="C00000"/>
                </a:solidFill>
              </a:rPr>
              <a:t>No free space </a:t>
            </a:r>
            <a:r>
              <a:rPr lang="en-US" b="1" dirty="0" smtClean="0">
                <a:solidFill>
                  <a:srgbClr val="C00000"/>
                </a:solidFill>
              </a:rPr>
              <a:t>in nuclei </a:t>
            </a:r>
          </a:p>
          <a:p>
            <a:r>
              <a:rPr lang="en-US" b="1" dirty="0" smtClean="0">
                <a:solidFill>
                  <a:srgbClr val="C00000"/>
                </a:solidFill>
              </a:rPr>
              <a:t>for </a:t>
            </a:r>
            <a:r>
              <a:rPr lang="en-US" b="1" i="1" dirty="0" smtClean="0">
                <a:solidFill>
                  <a:srgbClr val="C00000"/>
                </a:solidFill>
              </a:rPr>
              <a:t>t</a:t>
            </a:r>
            <a:r>
              <a:rPr lang="en-US" b="1" dirty="0" smtClean="0">
                <a:solidFill>
                  <a:srgbClr val="C00000"/>
                </a:solidFill>
              </a:rPr>
              <a:t>-channel meson exchange:</a:t>
            </a:r>
          </a:p>
        </p:txBody>
      </p:sp>
      <p:graphicFrame>
        <p:nvGraphicFramePr>
          <p:cNvPr id="12" name="Object 2"/>
          <p:cNvGraphicFramePr>
            <a:graphicFrameLocks noChangeAspect="1"/>
          </p:cNvGraphicFramePr>
          <p:nvPr/>
        </p:nvGraphicFramePr>
        <p:xfrm>
          <a:off x="3271293" y="4437112"/>
          <a:ext cx="3744415" cy="528429"/>
        </p:xfrm>
        <a:graphic>
          <a:graphicData uri="http://schemas.openxmlformats.org/presentationml/2006/ole">
            <p:oleObj spid="_x0000_s163841" name="Equation" r:id="rId4" imgW="1282680" imgH="203040" progId="Equation.DSMT4">
              <p:embed/>
            </p:oleObj>
          </a:graphicData>
        </a:graphic>
      </p:graphicFrame>
      <p:pic>
        <p:nvPicPr>
          <p:cNvPr id="13" name="Picture 2"/>
          <p:cNvPicPr>
            <a:picLocks noChangeAspect="1" noChangeArrowheads="1"/>
          </p:cNvPicPr>
          <p:nvPr/>
        </p:nvPicPr>
        <p:blipFill>
          <a:blip r:embed="rId5" cstate="print"/>
          <a:srcRect/>
          <a:stretch>
            <a:fillRect/>
          </a:stretch>
        </p:blipFill>
        <p:spPr bwMode="auto">
          <a:xfrm>
            <a:off x="5922017" y="1185301"/>
            <a:ext cx="3253931" cy="1523619"/>
          </a:xfrm>
          <a:prstGeom prst="rect">
            <a:avLst/>
          </a:prstGeom>
          <a:noFill/>
          <a:ln w="9525">
            <a:noFill/>
            <a:miter lim="800000"/>
            <a:headEnd/>
            <a:tailEnd/>
          </a:ln>
        </p:spPr>
      </p:pic>
      <p:sp>
        <p:nvSpPr>
          <p:cNvPr id="14" name="TextBox 13"/>
          <p:cNvSpPr txBox="1"/>
          <p:nvPr/>
        </p:nvSpPr>
        <p:spPr>
          <a:xfrm>
            <a:off x="675253" y="2780928"/>
            <a:ext cx="9004751" cy="1508105"/>
          </a:xfrm>
          <a:prstGeom prst="rect">
            <a:avLst/>
          </a:prstGeom>
          <a:noFill/>
        </p:spPr>
        <p:txBody>
          <a:bodyPr wrap="square" rtlCol="0">
            <a:spAutoFit/>
          </a:bodyPr>
          <a:lstStyle/>
          <a:p>
            <a:r>
              <a:rPr lang="en-US" b="1" dirty="0" smtClean="0">
                <a:solidFill>
                  <a:srgbClr val="0070C0"/>
                </a:solidFill>
              </a:rPr>
              <a:t>The sphere of radius</a:t>
            </a:r>
            <a:r>
              <a:rPr lang="en-US" b="1" dirty="0" smtClean="0"/>
              <a:t> </a:t>
            </a:r>
            <a:r>
              <a:rPr lang="en-US" b="1" i="1" dirty="0" smtClean="0"/>
              <a:t>r</a:t>
            </a:r>
            <a:r>
              <a:rPr lang="en-US" b="1" dirty="0" smtClean="0"/>
              <a:t> </a:t>
            </a:r>
            <a:r>
              <a:rPr lang="en-US" b="1" dirty="0" smtClean="0">
                <a:solidFill>
                  <a:srgbClr val="0070C0"/>
                </a:solidFill>
              </a:rPr>
              <a:t>is empty, the nearest neighbor is </a:t>
            </a:r>
          </a:p>
          <a:p>
            <a:r>
              <a:rPr lang="en-US" b="1" dirty="0" smtClean="0">
                <a:solidFill>
                  <a:srgbClr val="0070C0"/>
                </a:solidFill>
              </a:rPr>
              <a:t>located in</a:t>
            </a:r>
            <a:r>
              <a:rPr lang="en-US" b="1" dirty="0" smtClean="0"/>
              <a:t> </a:t>
            </a:r>
            <a:r>
              <a:rPr lang="en-US" b="1" i="1" dirty="0" err="1" smtClean="0"/>
              <a:t>dV</a:t>
            </a:r>
            <a:r>
              <a:rPr lang="en-US" b="1" i="1" dirty="0" smtClean="0"/>
              <a:t> </a:t>
            </a:r>
            <a:r>
              <a:rPr lang="en-US" b="1" dirty="0" smtClean="0"/>
              <a:t>= 4</a:t>
            </a:r>
            <a:r>
              <a:rPr lang="el-GR" b="1" dirty="0" smtClean="0"/>
              <a:t>π</a:t>
            </a:r>
            <a:r>
              <a:rPr lang="en-US" b="1" dirty="0" smtClean="0"/>
              <a:t> </a:t>
            </a:r>
            <a:r>
              <a:rPr lang="en-US" b="1" i="1" dirty="0" smtClean="0"/>
              <a:t>r</a:t>
            </a:r>
            <a:r>
              <a:rPr lang="en-US" b="1" baseline="30000" dirty="0" smtClean="0"/>
              <a:t>2</a:t>
            </a:r>
            <a:r>
              <a:rPr lang="en-US" b="1" i="1" dirty="0" smtClean="0"/>
              <a:t>dr</a:t>
            </a:r>
          </a:p>
          <a:p>
            <a:endParaRPr lang="en-US" sz="800" dirty="0" smtClean="0"/>
          </a:p>
          <a:p>
            <a:pPr algn="ctr"/>
            <a:r>
              <a:rPr lang="en-US" b="1" cap="all" dirty="0" err="1" smtClean="0">
                <a:solidFill>
                  <a:srgbClr val="C00000"/>
                </a:solidFill>
              </a:rPr>
              <a:t>Holzmark</a:t>
            </a:r>
            <a:r>
              <a:rPr lang="en-US" b="1" cap="all" dirty="0" smtClean="0">
                <a:solidFill>
                  <a:srgbClr val="C00000"/>
                </a:solidFill>
              </a:rPr>
              <a:t> distribution: </a:t>
            </a:r>
            <a:endParaRPr lang="ru-RU" dirty="0"/>
          </a:p>
        </p:txBody>
      </p:sp>
      <p:graphicFrame>
        <p:nvGraphicFramePr>
          <p:cNvPr id="163842" name="Object 2"/>
          <p:cNvGraphicFramePr>
            <a:graphicFrameLocks noChangeAspect="1"/>
          </p:cNvGraphicFramePr>
          <p:nvPr/>
        </p:nvGraphicFramePr>
        <p:xfrm>
          <a:off x="8507413" y="3357736"/>
          <a:ext cx="1389062" cy="1295400"/>
        </p:xfrm>
        <a:graphic>
          <a:graphicData uri="http://schemas.openxmlformats.org/presentationml/2006/ole">
            <p:oleObj spid="_x0000_s163842" name="Equation" r:id="rId6" imgW="825480" imgH="863280" progId="Equation.DSMT4">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graphicFrame>
        <p:nvGraphicFramePr>
          <p:cNvPr id="20" name="Object 12"/>
          <p:cNvGraphicFramePr>
            <a:graphicFrameLocks noChangeAspect="1"/>
          </p:cNvGraphicFramePr>
          <p:nvPr/>
        </p:nvGraphicFramePr>
        <p:xfrm>
          <a:off x="2861056" y="1607394"/>
          <a:ext cx="3678237" cy="525462"/>
        </p:xfrm>
        <a:graphic>
          <a:graphicData uri="http://schemas.openxmlformats.org/presentationml/2006/ole">
            <p:oleObj spid="_x0000_s269320" name="Equation" r:id="rId4" imgW="1600200" imgH="228600" progId="Equation.DSMT4">
              <p:embed/>
            </p:oleObj>
          </a:graphicData>
        </a:graphic>
      </p:graphicFrame>
      <p:sp>
        <p:nvSpPr>
          <p:cNvPr id="36" name="Прямоугольник 35"/>
          <p:cNvSpPr/>
          <p:nvPr/>
        </p:nvSpPr>
        <p:spPr>
          <a:xfrm>
            <a:off x="704337" y="2132856"/>
            <a:ext cx="4655187" cy="461665"/>
          </a:xfrm>
          <a:prstGeom prst="rect">
            <a:avLst/>
          </a:prstGeom>
        </p:spPr>
        <p:txBody>
          <a:bodyPr wrap="square">
            <a:spAutoFit/>
          </a:bodyPr>
          <a:lstStyle/>
          <a:p>
            <a:r>
              <a:rPr lang="en-US" dirty="0">
                <a:solidFill>
                  <a:srgbClr val="666699"/>
                </a:solidFill>
                <a:latin typeface="Tw Cen MT" pitchFamily="34" charset="0"/>
              </a:rPr>
              <a:t>where, in the relativistic notations, </a:t>
            </a:r>
            <a:endParaRPr lang="ru-RU" dirty="0">
              <a:solidFill>
                <a:srgbClr val="666699"/>
              </a:solidFill>
            </a:endParaRPr>
          </a:p>
        </p:txBody>
      </p:sp>
      <p:graphicFrame>
        <p:nvGraphicFramePr>
          <p:cNvPr id="37" name="Object 15"/>
          <p:cNvGraphicFramePr>
            <a:graphicFrameLocks noChangeAspect="1"/>
          </p:cNvGraphicFramePr>
          <p:nvPr/>
        </p:nvGraphicFramePr>
        <p:xfrm>
          <a:off x="1189038" y="2708275"/>
          <a:ext cx="4222750" cy="2303463"/>
        </p:xfrm>
        <a:graphic>
          <a:graphicData uri="http://schemas.openxmlformats.org/presentationml/2006/ole">
            <p:oleObj spid="_x0000_s269321" name="Equation" r:id="rId5" imgW="1790640" imgH="1002960" progId="Equation.DSMT4">
              <p:embed/>
            </p:oleObj>
          </a:graphicData>
        </a:graphic>
      </p:graphicFrame>
      <p:sp>
        <p:nvSpPr>
          <p:cNvPr id="38" name="Прямоугольник 37"/>
          <p:cNvSpPr/>
          <p:nvPr/>
        </p:nvSpPr>
        <p:spPr>
          <a:xfrm>
            <a:off x="683568" y="1033572"/>
            <a:ext cx="4531940" cy="523220"/>
          </a:xfrm>
          <a:prstGeom prst="rect">
            <a:avLst/>
          </a:prstGeom>
        </p:spPr>
        <p:txBody>
          <a:bodyPr wrap="square">
            <a:spAutoFit/>
          </a:bodyPr>
          <a:lstStyle/>
          <a:p>
            <a:r>
              <a:rPr lang="en-US" i="1" dirty="0" smtClean="0">
                <a:solidFill>
                  <a:srgbClr val="666699"/>
                </a:solidFill>
                <a:latin typeface="Tw Cen MT" pitchFamily="34" charset="0"/>
              </a:rPr>
              <a:t>D</a:t>
            </a:r>
            <a:r>
              <a:rPr lang="en-US" dirty="0" smtClean="0">
                <a:solidFill>
                  <a:srgbClr val="666699"/>
                </a:solidFill>
                <a:latin typeface="Tw Cen MT" pitchFamily="34" charset="0"/>
              </a:rPr>
              <a:t> function of the process:</a:t>
            </a:r>
            <a:endParaRPr lang="ru-RU" dirty="0">
              <a:solidFill>
                <a:srgbClr val="666699"/>
              </a:solidFill>
            </a:endParaRPr>
          </a:p>
        </p:txBody>
      </p:sp>
      <p:sp>
        <p:nvSpPr>
          <p:cNvPr id="39" name="Прямоугольник 38"/>
          <p:cNvSpPr/>
          <p:nvPr/>
        </p:nvSpPr>
        <p:spPr>
          <a:xfrm>
            <a:off x="777388" y="4653136"/>
            <a:ext cx="4655187" cy="461665"/>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w Cen MT" pitchFamily="34" charset="0"/>
              </a:rPr>
              <a:t> </a:t>
            </a:r>
            <a:endParaRPr lang="ru-RU" dirty="0">
              <a:effectLst>
                <a:outerShdw blurRad="38100" dist="38100" dir="2700000" algn="tl">
                  <a:srgbClr val="000000">
                    <a:alpha val="43137"/>
                  </a:srgbClr>
                </a:outerShdw>
              </a:effectLst>
            </a:endParaRPr>
          </a:p>
        </p:txBody>
      </p:sp>
      <p:grpSp>
        <p:nvGrpSpPr>
          <p:cNvPr id="41" name="Группа 40"/>
          <p:cNvGrpSpPr/>
          <p:nvPr/>
        </p:nvGrpSpPr>
        <p:grpSpPr>
          <a:xfrm>
            <a:off x="6738870" y="1916832"/>
            <a:ext cx="3301174" cy="830997"/>
            <a:chOff x="5868144" y="1772816"/>
            <a:chExt cx="2520280" cy="830997"/>
          </a:xfrm>
        </p:grpSpPr>
        <p:sp>
          <p:nvSpPr>
            <p:cNvPr id="42" name="Прямоугольник 41"/>
            <p:cNvSpPr/>
            <p:nvPr/>
          </p:nvSpPr>
          <p:spPr>
            <a:xfrm>
              <a:off x="5868144" y="1772816"/>
              <a:ext cx="2520280" cy="830997"/>
            </a:xfrm>
            <a:prstGeom prst="rect">
              <a:avLst/>
            </a:prstGeom>
          </p:spPr>
          <p:txBody>
            <a:bodyPr wrap="square">
              <a:spAutoFit/>
            </a:bodyPr>
            <a:lstStyle/>
            <a:p>
              <a:r>
                <a:rPr lang="en-US" b="1" dirty="0" smtClean="0">
                  <a:solidFill>
                    <a:srgbClr val="FF3399"/>
                  </a:solidFill>
                  <a:latin typeface="Tw Cen MT" pitchFamily="34" charset="0"/>
                </a:rPr>
                <a:t>The poles of           </a:t>
              </a:r>
            </a:p>
            <a:p>
              <a:r>
                <a:rPr lang="en-US" b="1" dirty="0" smtClean="0">
                  <a:solidFill>
                    <a:srgbClr val="FF3399"/>
                  </a:solidFill>
                  <a:latin typeface="Tw Cen MT" pitchFamily="34" charset="0"/>
                </a:rPr>
                <a:t>are the CDD poles</a:t>
              </a:r>
              <a:endParaRPr lang="ru-RU" b="1" dirty="0">
                <a:solidFill>
                  <a:srgbClr val="FF3399"/>
                </a:solidFill>
              </a:endParaRPr>
            </a:p>
          </p:txBody>
        </p:sp>
        <p:graphicFrame>
          <p:nvGraphicFramePr>
            <p:cNvPr id="43" name="Object 5"/>
            <p:cNvGraphicFramePr>
              <a:graphicFrameLocks noChangeAspect="1"/>
            </p:cNvGraphicFramePr>
            <p:nvPr/>
          </p:nvGraphicFramePr>
          <p:xfrm>
            <a:off x="7343909" y="1823418"/>
            <a:ext cx="874712" cy="525462"/>
          </p:xfrm>
          <a:graphic>
            <a:graphicData uri="http://schemas.openxmlformats.org/presentationml/2006/ole">
              <p:oleObj spid="_x0000_s269322" name="Equation" r:id="rId6" imgW="380880" imgH="228600" progId="Equation.DSMT4">
                <p:embed/>
              </p:oleObj>
            </a:graphicData>
          </a:graphic>
        </p:graphicFrame>
      </p:grpSp>
      <p:sp>
        <p:nvSpPr>
          <p:cNvPr id="44" name="Овал 43"/>
          <p:cNvSpPr/>
          <p:nvPr/>
        </p:nvSpPr>
        <p:spPr>
          <a:xfrm rot="21042289">
            <a:off x="3776342" y="3293549"/>
            <a:ext cx="1051577" cy="662822"/>
          </a:xfrm>
          <a:prstGeom prst="ellipse">
            <a:avLst/>
          </a:prstGeom>
          <a:noFill/>
          <a:ln w="38100">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5601924" y="3429000"/>
            <a:ext cx="4438120" cy="523220"/>
          </a:xfrm>
          <a:prstGeom prst="rect">
            <a:avLst/>
          </a:prstGeom>
        </p:spPr>
        <p:txBody>
          <a:bodyPr wrap="square">
            <a:spAutoFit/>
          </a:bodyPr>
          <a:lstStyle/>
          <a:p>
            <a:r>
              <a:rPr lang="en-US" b="1" dirty="0" smtClean="0">
                <a:solidFill>
                  <a:srgbClr val="666699"/>
                </a:solidFill>
                <a:latin typeface="Tw Cen MT" pitchFamily="34" charset="0"/>
              </a:rPr>
              <a:t>Masses of compound states</a:t>
            </a:r>
            <a:endParaRPr lang="ru-RU" b="1" dirty="0">
              <a:solidFill>
                <a:srgbClr val="666699"/>
              </a:solidFill>
            </a:endParaRPr>
          </a:p>
        </p:txBody>
      </p:sp>
      <p:cxnSp>
        <p:nvCxnSpPr>
          <p:cNvPr id="46" name="Прямая со стрелкой 45"/>
          <p:cNvCxnSpPr/>
          <p:nvPr/>
        </p:nvCxnSpPr>
        <p:spPr>
          <a:xfrm>
            <a:off x="5025860" y="3717032"/>
            <a:ext cx="360040" cy="1588"/>
          </a:xfrm>
          <a:prstGeom prst="straightConnector1">
            <a:avLst/>
          </a:prstGeom>
          <a:ln w="25400">
            <a:solidFill>
              <a:srgbClr val="666699"/>
            </a:solidFill>
            <a:tailEnd type="arrow"/>
          </a:ln>
        </p:spPr>
        <p:style>
          <a:lnRef idx="1">
            <a:schemeClr val="accent1"/>
          </a:lnRef>
          <a:fillRef idx="0">
            <a:schemeClr val="accent1"/>
          </a:fillRef>
          <a:effectRef idx="0">
            <a:schemeClr val="accent1"/>
          </a:effectRef>
          <a:fontRef idx="minor">
            <a:schemeClr val="tx1"/>
          </a:fontRef>
        </p:style>
      </p:cxnSp>
      <p:grpSp>
        <p:nvGrpSpPr>
          <p:cNvPr id="47" name="Группа 46"/>
          <p:cNvGrpSpPr/>
          <p:nvPr/>
        </p:nvGrpSpPr>
        <p:grpSpPr>
          <a:xfrm>
            <a:off x="3297668" y="4941168"/>
            <a:ext cx="4865604" cy="1819364"/>
            <a:chOff x="2915816" y="4941168"/>
            <a:chExt cx="4865604" cy="1819364"/>
          </a:xfrm>
        </p:grpSpPr>
        <p:graphicFrame>
          <p:nvGraphicFramePr>
            <p:cNvPr id="48" name="Object 6"/>
            <p:cNvGraphicFramePr>
              <a:graphicFrameLocks noChangeAspect="1"/>
            </p:cNvGraphicFramePr>
            <p:nvPr/>
          </p:nvGraphicFramePr>
          <p:xfrm>
            <a:off x="2915816" y="5445224"/>
            <a:ext cx="3840163" cy="615950"/>
          </p:xfrm>
          <a:graphic>
            <a:graphicData uri="http://schemas.openxmlformats.org/presentationml/2006/ole">
              <p:oleObj spid="_x0000_s269323" name="Equation" r:id="rId7" imgW="1663560" imgH="266400" progId="Equation.DSMT4">
                <p:embed/>
              </p:oleObj>
            </a:graphicData>
          </a:graphic>
        </p:graphicFrame>
        <p:sp>
          <p:nvSpPr>
            <p:cNvPr id="49" name="Прямоугольник 48"/>
            <p:cNvSpPr/>
            <p:nvPr/>
          </p:nvSpPr>
          <p:spPr>
            <a:xfrm>
              <a:off x="5913776" y="4941168"/>
              <a:ext cx="1867644" cy="523220"/>
            </a:xfrm>
            <a:prstGeom prst="rect">
              <a:avLst/>
            </a:prstGeom>
          </p:spPr>
          <p:txBody>
            <a:bodyPr wrap="square">
              <a:spAutoFit/>
            </a:bodyPr>
            <a:lstStyle/>
            <a:p>
              <a:r>
                <a:rPr lang="en-US" b="1" dirty="0" smtClean="0">
                  <a:solidFill>
                    <a:srgbClr val="FF3399"/>
                  </a:solidFill>
                  <a:latin typeface="Tw Cen MT" pitchFamily="34" charset="0"/>
                </a:rPr>
                <a:t>form factor</a:t>
              </a:r>
              <a:endParaRPr lang="ru-RU" b="1" dirty="0">
                <a:solidFill>
                  <a:srgbClr val="FF3399"/>
                </a:solidFill>
              </a:endParaRPr>
            </a:p>
          </p:txBody>
        </p:sp>
        <p:sp>
          <p:nvSpPr>
            <p:cNvPr id="50" name="Прямоугольник 49"/>
            <p:cNvSpPr/>
            <p:nvPr/>
          </p:nvSpPr>
          <p:spPr>
            <a:xfrm>
              <a:off x="3995936" y="6237312"/>
              <a:ext cx="2803748" cy="523220"/>
            </a:xfrm>
            <a:prstGeom prst="rect">
              <a:avLst/>
            </a:prstGeom>
          </p:spPr>
          <p:txBody>
            <a:bodyPr wrap="square">
              <a:spAutoFit/>
            </a:bodyPr>
            <a:lstStyle/>
            <a:p>
              <a:r>
                <a:rPr lang="en-US" b="1" dirty="0" smtClean="0">
                  <a:solidFill>
                    <a:srgbClr val="FF3399"/>
                  </a:solidFill>
                  <a:latin typeface="Tw Cen MT" pitchFamily="34" charset="0"/>
                </a:rPr>
                <a:t>phase space</a:t>
              </a:r>
              <a:endParaRPr lang="ru-RU" b="1" dirty="0">
                <a:solidFill>
                  <a:srgbClr val="FF3399"/>
                </a:solidFill>
              </a:endParaRPr>
            </a:p>
          </p:txBody>
        </p:sp>
        <p:cxnSp>
          <p:nvCxnSpPr>
            <p:cNvPr id="51" name="Скругленная соединительная линия 50"/>
            <p:cNvCxnSpPr/>
            <p:nvPr/>
          </p:nvCxnSpPr>
          <p:spPr>
            <a:xfrm rot="5400000">
              <a:off x="4499992" y="6093296"/>
              <a:ext cx="216024" cy="216024"/>
            </a:xfrm>
            <a:prstGeom prst="curvedConnector3">
              <a:avLst>
                <a:gd name="adj1" fmla="val 50000"/>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2" name="Скругленная соединительная линия 51"/>
            <p:cNvCxnSpPr/>
            <p:nvPr/>
          </p:nvCxnSpPr>
          <p:spPr>
            <a:xfrm rot="5400000">
              <a:off x="5697752" y="5229200"/>
              <a:ext cx="216024" cy="216024"/>
            </a:xfrm>
            <a:prstGeom prst="curvedConnector3">
              <a:avLst>
                <a:gd name="adj1" fmla="val 50000"/>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grpSp>
      <p:graphicFrame>
        <p:nvGraphicFramePr>
          <p:cNvPr id="53" name="Object 7"/>
          <p:cNvGraphicFramePr>
            <a:graphicFrameLocks noChangeAspect="1"/>
          </p:cNvGraphicFramePr>
          <p:nvPr/>
        </p:nvGraphicFramePr>
        <p:xfrm>
          <a:off x="6389448" y="1028155"/>
          <a:ext cx="2374900" cy="528637"/>
        </p:xfrm>
        <a:graphic>
          <a:graphicData uri="http://schemas.openxmlformats.org/presentationml/2006/ole">
            <p:oleObj spid="_x0000_s269324" name="Equation" r:id="rId8" imgW="1028520" imgH="228600" progId="Equation.DSMT4">
              <p:embed/>
            </p:oleObj>
          </a:graphicData>
        </a:graphic>
      </p:graphicFrame>
      <p:grpSp>
        <p:nvGrpSpPr>
          <p:cNvPr id="54" name="Группа 53"/>
          <p:cNvGrpSpPr/>
          <p:nvPr/>
        </p:nvGrpSpPr>
        <p:grpSpPr>
          <a:xfrm>
            <a:off x="5957400" y="1247354"/>
            <a:ext cx="288032" cy="288032"/>
            <a:chOff x="5652120" y="908720"/>
            <a:chExt cx="288032" cy="288032"/>
          </a:xfrm>
        </p:grpSpPr>
        <p:cxnSp>
          <p:nvCxnSpPr>
            <p:cNvPr id="55" name="Скругленная соединительная линия 54"/>
            <p:cNvCxnSpPr/>
            <p:nvPr/>
          </p:nvCxnSpPr>
          <p:spPr>
            <a:xfrm rot="5400000">
              <a:off x="5652120" y="908720"/>
              <a:ext cx="216024" cy="216024"/>
            </a:xfrm>
            <a:prstGeom prst="curvedConnector3">
              <a:avLst>
                <a:gd name="adj1" fmla="val 50000"/>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6" name="Скругленная соединительная линия 55"/>
            <p:cNvCxnSpPr/>
            <p:nvPr/>
          </p:nvCxnSpPr>
          <p:spPr>
            <a:xfrm rot="5400000">
              <a:off x="5724128" y="980728"/>
              <a:ext cx="216024" cy="216024"/>
            </a:xfrm>
            <a:prstGeom prst="curvedConnector3">
              <a:avLst>
                <a:gd name="adj1" fmla="val 50000"/>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7" name="Группа 56"/>
          <p:cNvGrpSpPr/>
          <p:nvPr/>
        </p:nvGrpSpPr>
        <p:grpSpPr>
          <a:xfrm>
            <a:off x="8122204" y="4797152"/>
            <a:ext cx="1080120" cy="1512168"/>
            <a:chOff x="7740352" y="5157192"/>
            <a:chExt cx="1080120" cy="1512168"/>
          </a:xfrm>
        </p:grpSpPr>
        <p:grpSp>
          <p:nvGrpSpPr>
            <p:cNvPr id="58" name="Группа 56"/>
            <p:cNvGrpSpPr/>
            <p:nvPr/>
          </p:nvGrpSpPr>
          <p:grpSpPr>
            <a:xfrm>
              <a:off x="7740352" y="5157192"/>
              <a:ext cx="1008112" cy="1008112"/>
              <a:chOff x="7524328" y="5589240"/>
              <a:chExt cx="1008112" cy="1008112"/>
            </a:xfrm>
          </p:grpSpPr>
          <p:cxnSp>
            <p:nvCxnSpPr>
              <p:cNvPr id="66" name="Прямая соединительная линия 65"/>
              <p:cNvCxnSpPr/>
              <p:nvPr/>
            </p:nvCxnSpPr>
            <p:spPr>
              <a:xfrm rot="16200000" flipH="1">
                <a:off x="7668344" y="5589240"/>
                <a:ext cx="36004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V="1">
                <a:off x="8100392" y="5589240"/>
                <a:ext cx="432048"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rot="5400000">
                <a:off x="7704348" y="627331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rot="5400000">
                <a:off x="7776356" y="627331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7524328" y="6021288"/>
                <a:ext cx="288032" cy="1588"/>
              </a:xfrm>
              <a:prstGeom prst="straightConnector1">
                <a:avLst/>
              </a:prstGeom>
              <a:ln w="25400">
                <a:solidFill>
                  <a:srgbClr val="FF3399"/>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Группа 31"/>
            <p:cNvGrpSpPr/>
            <p:nvPr/>
          </p:nvGrpSpPr>
          <p:grpSpPr>
            <a:xfrm rot="10800000">
              <a:off x="7812360" y="5661248"/>
              <a:ext cx="1008112" cy="1008112"/>
              <a:chOff x="7524328" y="5589240"/>
              <a:chExt cx="1008112" cy="1008112"/>
            </a:xfrm>
          </p:grpSpPr>
          <p:cxnSp>
            <p:nvCxnSpPr>
              <p:cNvPr id="62" name="Прямая соединительная линия 61"/>
              <p:cNvCxnSpPr/>
              <p:nvPr/>
            </p:nvCxnSpPr>
            <p:spPr>
              <a:xfrm rot="5400000">
                <a:off x="7704348" y="6273316"/>
                <a:ext cx="6480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rot="5400000">
                <a:off x="7776356" y="6273316"/>
                <a:ext cx="6480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16200000" flipH="1">
                <a:off x="7668344" y="5589240"/>
                <a:ext cx="36004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V="1">
                <a:off x="8100392" y="5589240"/>
                <a:ext cx="432048"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Овал 63"/>
              <p:cNvSpPr/>
              <p:nvPr/>
            </p:nvSpPr>
            <p:spPr>
              <a:xfrm>
                <a:off x="7884368" y="5805264"/>
                <a:ext cx="360000" cy="360040"/>
              </a:xfrm>
              <a:prstGeom prst="ellipse">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5" name="Прямая со стрелкой 64"/>
              <p:cNvCxnSpPr/>
              <p:nvPr/>
            </p:nvCxnSpPr>
            <p:spPr>
              <a:xfrm>
                <a:off x="7524328" y="6021288"/>
                <a:ext cx="288032" cy="1588"/>
              </a:xfrm>
              <a:prstGeom prst="straightConnector1">
                <a:avLst/>
              </a:prstGeom>
              <a:ln w="25400">
                <a:solidFill>
                  <a:srgbClr val="FF3399"/>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 name="Группа 71"/>
          <p:cNvGrpSpPr/>
          <p:nvPr/>
        </p:nvGrpSpPr>
        <p:grpSpPr>
          <a:xfrm>
            <a:off x="1209436" y="3501008"/>
            <a:ext cx="720080" cy="461665"/>
            <a:chOff x="611560" y="3501008"/>
            <a:chExt cx="720080" cy="461665"/>
          </a:xfrm>
        </p:grpSpPr>
        <p:sp>
          <p:nvSpPr>
            <p:cNvPr id="73" name="TextBox 72"/>
            <p:cNvSpPr txBox="1"/>
            <p:nvPr/>
          </p:nvSpPr>
          <p:spPr>
            <a:xfrm>
              <a:off x="683568" y="3501008"/>
              <a:ext cx="556563" cy="461665"/>
            </a:xfrm>
            <a:prstGeom prst="rect">
              <a:avLst/>
            </a:prstGeom>
            <a:noFill/>
          </p:spPr>
          <p:txBody>
            <a:bodyPr wrap="none" rtlCol="0">
              <a:spAutoFit/>
            </a:bodyPr>
            <a:lstStyle/>
            <a:p>
              <a:r>
                <a:rPr lang="de-DE" dirty="0" err="1" smtClean="0">
                  <a:solidFill>
                    <a:srgbClr val="FF3399"/>
                  </a:solidFill>
                  <a:latin typeface="Tw Cen MT" pitchFamily="34" charset="0"/>
                </a:rPr>
                <a:t>ctg</a:t>
              </a:r>
              <a:endParaRPr lang="ru-RU" dirty="0">
                <a:solidFill>
                  <a:srgbClr val="FF3399"/>
                </a:solidFill>
              </a:endParaRPr>
            </a:p>
          </p:txBody>
        </p:sp>
        <p:sp>
          <p:nvSpPr>
            <p:cNvPr id="74" name="Правая фигурная скобка 73"/>
            <p:cNvSpPr/>
            <p:nvPr/>
          </p:nvSpPr>
          <p:spPr>
            <a:xfrm>
              <a:off x="1259632" y="3573016"/>
              <a:ext cx="72008" cy="360040"/>
            </a:xfrm>
            <a:prstGeom prst="rightBrace">
              <a:avLst/>
            </a:pr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5" name="Правая фигурная скобка 74"/>
            <p:cNvSpPr/>
            <p:nvPr/>
          </p:nvSpPr>
          <p:spPr>
            <a:xfrm rot="10800000">
              <a:off x="611560" y="3573016"/>
              <a:ext cx="72008" cy="360040"/>
            </a:xfrm>
            <a:prstGeom prst="rightBrace">
              <a:avLst/>
            </a:pr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76" name="Группа 75"/>
          <p:cNvGrpSpPr/>
          <p:nvPr/>
        </p:nvGrpSpPr>
        <p:grpSpPr>
          <a:xfrm>
            <a:off x="4305780" y="2103239"/>
            <a:ext cx="576064" cy="461665"/>
            <a:chOff x="3779912" y="2103239"/>
            <a:chExt cx="576064" cy="461665"/>
          </a:xfrm>
        </p:grpSpPr>
        <p:sp>
          <p:nvSpPr>
            <p:cNvPr id="77" name="TextBox 76"/>
            <p:cNvSpPr txBox="1"/>
            <p:nvPr/>
          </p:nvSpPr>
          <p:spPr>
            <a:xfrm>
              <a:off x="3851920" y="2103239"/>
              <a:ext cx="437940" cy="461665"/>
            </a:xfrm>
            <a:prstGeom prst="rect">
              <a:avLst/>
            </a:prstGeom>
            <a:noFill/>
          </p:spPr>
          <p:txBody>
            <a:bodyPr wrap="none" rtlCol="0">
              <a:spAutoFit/>
            </a:bodyPr>
            <a:lstStyle/>
            <a:p>
              <a:r>
                <a:rPr lang="de-DE" dirty="0" err="1" smtClean="0">
                  <a:solidFill>
                    <a:srgbClr val="FF3399"/>
                  </a:solidFill>
                  <a:latin typeface="Tw Cen MT" pitchFamily="34" charset="0"/>
                </a:rPr>
                <a:t>tg</a:t>
              </a:r>
              <a:endParaRPr lang="ru-RU" dirty="0">
                <a:solidFill>
                  <a:srgbClr val="FF3399"/>
                </a:solidFill>
              </a:endParaRPr>
            </a:p>
          </p:txBody>
        </p:sp>
        <p:sp>
          <p:nvSpPr>
            <p:cNvPr id="78" name="Правая фигурная скобка 77"/>
            <p:cNvSpPr/>
            <p:nvPr/>
          </p:nvSpPr>
          <p:spPr>
            <a:xfrm>
              <a:off x="4283968" y="2204864"/>
              <a:ext cx="72008" cy="360040"/>
            </a:xfrm>
            <a:prstGeom prst="rightBrace">
              <a:avLst/>
            </a:pr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9" name="Правая фигурная скобка 78"/>
            <p:cNvSpPr/>
            <p:nvPr/>
          </p:nvSpPr>
          <p:spPr>
            <a:xfrm rot="10800000">
              <a:off x="3779912" y="2204863"/>
              <a:ext cx="72008" cy="360040"/>
            </a:xfrm>
            <a:prstGeom prst="rightBrace">
              <a:avLst/>
            </a:pr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81" name="Рисунок 80" descr="Unbenannt-2.jpg"/>
          <p:cNvPicPr>
            <a:picLocks noChangeAspect="1"/>
          </p:cNvPicPr>
          <p:nvPr/>
        </p:nvPicPr>
        <p:blipFill>
          <a:blip r:embed="rId9" cstate="print"/>
          <a:stretch>
            <a:fillRect/>
          </a:stretch>
        </p:blipFill>
        <p:spPr>
          <a:xfrm>
            <a:off x="7879804" y="188640"/>
            <a:ext cx="2064512" cy="707136"/>
          </a:xfrm>
          <a:prstGeom prst="rect">
            <a:avLst/>
          </a:prstGeom>
        </p:spPr>
      </p:pic>
      <p:sp>
        <p:nvSpPr>
          <p:cNvPr id="82" name="Овал 81"/>
          <p:cNvSpPr/>
          <p:nvPr/>
        </p:nvSpPr>
        <p:spPr>
          <a:xfrm>
            <a:off x="8482244" y="5013176"/>
            <a:ext cx="360000" cy="360040"/>
          </a:xfrm>
          <a:prstGeom prst="ellipse">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8693704" y="5333146"/>
            <a:ext cx="346570" cy="400110"/>
          </a:xfrm>
          <a:prstGeom prst="rect">
            <a:avLst/>
          </a:prstGeom>
          <a:noFill/>
        </p:spPr>
        <p:txBody>
          <a:bodyPr wrap="none" rtlCol="0">
            <a:spAutoFit/>
          </a:bodyPr>
          <a:lstStyle/>
          <a:p>
            <a:r>
              <a:rPr lang="en-US" sz="2000" i="1" dirty="0" smtClean="0">
                <a:latin typeface="Symbol" pitchFamily="18" charset="2"/>
              </a:rPr>
              <a:t>a</a:t>
            </a:r>
            <a:endParaRPr lang="ru-RU" sz="2000" i="1" dirty="0"/>
          </a:p>
        </p:txBody>
      </p:sp>
      <p:sp>
        <p:nvSpPr>
          <p:cNvPr id="84" name="Прямоугольник 83"/>
          <p:cNvSpPr/>
          <p:nvPr/>
        </p:nvSpPr>
        <p:spPr>
          <a:xfrm>
            <a:off x="606997" y="260648"/>
            <a:ext cx="9397044" cy="553724"/>
          </a:xfrm>
          <a:prstGeom prst="rect">
            <a:avLst/>
          </a:prstGeom>
        </p:spPr>
        <p:txBody>
          <a:bodyPr wrap="square" lIns="105242" tIns="52621" rIns="105242" bIns="52621">
            <a:spAutoFit/>
          </a:bodyPr>
          <a:lstStyle/>
          <a:p>
            <a:r>
              <a:rPr lang="en-US" b="1" dirty="0" smtClean="0">
                <a:solidFill>
                  <a:srgbClr val="666699"/>
                </a:solidFill>
                <a:latin typeface="Berlin Sans FB" pitchFamily="34" charset="0"/>
              </a:rPr>
              <a:t>QCB model through diagrams</a:t>
            </a:r>
            <a:endParaRPr lang="en-US" b="1" dirty="0" smtClean="0">
              <a:solidFill>
                <a:srgbClr val="00B050"/>
              </a:solidFill>
              <a:latin typeface="Berlin Sans FB" pitchFamily="34" charset="0"/>
            </a:endParaRPr>
          </a:p>
        </p:txBody>
      </p:sp>
      <p:sp>
        <p:nvSpPr>
          <p:cNvPr id="70" name="TextBox 69"/>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8" name="TextBox 17"/>
          <p:cNvSpPr txBox="1"/>
          <p:nvPr/>
        </p:nvSpPr>
        <p:spPr>
          <a:xfrm>
            <a:off x="3199284" y="3789040"/>
            <a:ext cx="3672408" cy="523220"/>
          </a:xfrm>
          <a:prstGeom prst="rect">
            <a:avLst/>
          </a:prstGeom>
          <a:solidFill>
            <a:srgbClr val="FFFF00">
              <a:alpha val="84000"/>
            </a:srgbClr>
          </a:solidFill>
        </p:spPr>
        <p:txBody>
          <a:bodyPr wrap="square" rtlCol="0">
            <a:spAutoFit/>
          </a:bodyPr>
          <a:lstStyle/>
          <a:p>
            <a:pPr algn="ctr"/>
            <a:endParaRPr lang="en-US" dirty="0" smtClean="0">
              <a:solidFill>
                <a:srgbClr val="FF0000"/>
              </a:solidFill>
              <a:latin typeface="Elephant" pitchFamily="18" charset="0"/>
            </a:endParaRPr>
          </a:p>
        </p:txBody>
      </p:sp>
      <p:sp>
        <p:nvSpPr>
          <p:cNvPr id="54" name="Прямоугольник 53"/>
          <p:cNvSpPr/>
          <p:nvPr/>
        </p:nvSpPr>
        <p:spPr>
          <a:xfrm>
            <a:off x="323527" y="1041698"/>
            <a:ext cx="9438711" cy="2677656"/>
          </a:xfrm>
          <a:prstGeom prst="rect">
            <a:avLst/>
          </a:prstGeom>
        </p:spPr>
        <p:txBody>
          <a:bodyPr wrap="square">
            <a:spAutoFit/>
          </a:bodyPr>
          <a:lstStyle/>
          <a:p>
            <a:r>
              <a:rPr lang="en-US" b="1" dirty="0" smtClean="0">
                <a:solidFill>
                  <a:srgbClr val="00B050"/>
                </a:solidFill>
                <a:latin typeface="Tw Cen MT" pitchFamily="34" charset="0"/>
              </a:rPr>
              <a:t>The D function constructed in such a way is the generalized R function. The S </a:t>
            </a:r>
            <a:r>
              <a:rPr lang="en-US" b="1" dirty="0">
                <a:solidFill>
                  <a:srgbClr val="00B050"/>
                </a:solidFill>
                <a:latin typeface="Tw Cen MT" pitchFamily="34" charset="0"/>
              </a:rPr>
              <a:t>matrix has the </a:t>
            </a:r>
            <a:r>
              <a:rPr lang="en-US" b="1" dirty="0" smtClean="0">
                <a:solidFill>
                  <a:srgbClr val="00B050"/>
                </a:solidFill>
                <a:latin typeface="Tw Cen MT" pitchFamily="34" charset="0"/>
              </a:rPr>
              <a:t>form</a:t>
            </a:r>
          </a:p>
          <a:p>
            <a:endParaRPr lang="en-US" dirty="0">
              <a:latin typeface="Tw Cen MT" pitchFamily="34" charset="0"/>
            </a:endParaRPr>
          </a:p>
          <a:p>
            <a:endParaRPr lang="en-US" dirty="0" smtClean="0">
              <a:latin typeface="Tw Cen MT" pitchFamily="34" charset="0"/>
            </a:endParaRPr>
          </a:p>
          <a:p>
            <a:endParaRPr lang="en-US" dirty="0">
              <a:latin typeface="Tw Cen MT" pitchFamily="34" charset="0"/>
            </a:endParaRPr>
          </a:p>
          <a:p>
            <a:endParaRPr lang="en-US" dirty="0">
              <a:latin typeface="Tw Cen MT" pitchFamily="34" charset="0"/>
            </a:endParaRPr>
          </a:p>
        </p:txBody>
      </p:sp>
      <p:graphicFrame>
        <p:nvGraphicFramePr>
          <p:cNvPr id="57" name="Object 2"/>
          <p:cNvGraphicFramePr>
            <a:graphicFrameLocks noChangeAspect="1"/>
          </p:cNvGraphicFramePr>
          <p:nvPr/>
        </p:nvGraphicFramePr>
        <p:xfrm>
          <a:off x="2339752" y="2108076"/>
          <a:ext cx="4453769" cy="1104900"/>
        </p:xfrm>
        <a:graphic>
          <a:graphicData uri="http://schemas.openxmlformats.org/presentationml/2006/ole">
            <p:oleObj spid="_x0000_s270343" name="Equation" r:id="rId4" imgW="1765080" imgH="482400" progId="Equation.DSMT4">
              <p:embed/>
            </p:oleObj>
          </a:graphicData>
        </a:graphic>
      </p:graphicFrame>
      <p:grpSp>
        <p:nvGrpSpPr>
          <p:cNvPr id="58" name="Группа 57"/>
          <p:cNvGrpSpPr/>
          <p:nvPr/>
        </p:nvGrpSpPr>
        <p:grpSpPr>
          <a:xfrm>
            <a:off x="378000" y="3212976"/>
            <a:ext cx="9518028" cy="3108543"/>
            <a:chOff x="378000" y="3127608"/>
            <a:chExt cx="8640960" cy="3108543"/>
          </a:xfrm>
        </p:grpSpPr>
        <p:sp>
          <p:nvSpPr>
            <p:cNvPr id="59" name="Прямоугольник 58"/>
            <p:cNvSpPr/>
            <p:nvPr/>
          </p:nvSpPr>
          <p:spPr>
            <a:xfrm>
              <a:off x="378000" y="3127608"/>
              <a:ext cx="8640960" cy="3108543"/>
            </a:xfrm>
            <a:prstGeom prst="rect">
              <a:avLst/>
            </a:prstGeom>
          </p:spPr>
          <p:txBody>
            <a:bodyPr wrap="square">
              <a:spAutoFit/>
            </a:bodyPr>
            <a:lstStyle/>
            <a:p>
              <a:r>
                <a:rPr lang="en-US" b="1" dirty="0" smtClean="0">
                  <a:solidFill>
                    <a:srgbClr val="00B050"/>
                  </a:solidFill>
                  <a:latin typeface="Tw Cen MT" pitchFamily="34" charset="0"/>
                </a:rPr>
                <a:t>At the CDD poles</a:t>
              </a:r>
              <a:r>
                <a:rPr lang="en-US" dirty="0" smtClean="0">
                  <a:solidFill>
                    <a:srgbClr val="666699"/>
                  </a:solidFill>
                  <a:latin typeface="Tw Cen MT" pitchFamily="34" charset="0"/>
                </a:rPr>
                <a:t>  </a:t>
              </a:r>
            </a:p>
            <a:p>
              <a:r>
                <a:rPr lang="en-US" dirty="0" smtClean="0">
                  <a:latin typeface="Tw Cen MT" pitchFamily="34" charset="0"/>
                </a:rPr>
                <a:t> </a:t>
              </a:r>
            </a:p>
            <a:p>
              <a:endParaRPr lang="en-US" dirty="0">
                <a:latin typeface="Tw Cen MT" pitchFamily="34" charset="0"/>
              </a:endParaRPr>
            </a:p>
            <a:p>
              <a:r>
                <a:rPr lang="en-US" b="1" dirty="0" smtClean="0">
                  <a:solidFill>
                    <a:srgbClr val="C00000"/>
                  </a:solidFill>
                  <a:latin typeface="Tw Cen MT" pitchFamily="34" charset="0"/>
                </a:rPr>
                <a:t>the slope of the phase is positive. </a:t>
              </a:r>
              <a:r>
                <a:rPr lang="en-US" dirty="0" smtClean="0">
                  <a:solidFill>
                    <a:srgbClr val="666699"/>
                  </a:solidFill>
                  <a:latin typeface="Tw Cen MT" pitchFamily="34" charset="0"/>
                </a:rPr>
                <a:t>By expanding the D function around            , one finds </a:t>
              </a:r>
            </a:p>
            <a:p>
              <a:endParaRPr lang="en-US" dirty="0">
                <a:latin typeface="Tw Cen MT" pitchFamily="34" charset="0"/>
              </a:endParaRPr>
            </a:p>
            <a:p>
              <a:endParaRPr lang="en-US" dirty="0" smtClean="0">
                <a:latin typeface="Tw Cen MT" pitchFamily="34" charset="0"/>
              </a:endParaRPr>
            </a:p>
          </p:txBody>
        </p:sp>
        <p:graphicFrame>
          <p:nvGraphicFramePr>
            <p:cNvPr id="70" name="Object 4"/>
            <p:cNvGraphicFramePr>
              <a:graphicFrameLocks noChangeAspect="1"/>
            </p:cNvGraphicFramePr>
            <p:nvPr/>
          </p:nvGraphicFramePr>
          <p:xfrm>
            <a:off x="3200799" y="3746857"/>
            <a:ext cx="2868018" cy="522288"/>
          </p:xfrm>
          <a:graphic>
            <a:graphicData uri="http://schemas.openxmlformats.org/presentationml/2006/ole">
              <p:oleObj spid="_x0000_s270344" name="Equation" r:id="rId5" imgW="1257120" imgH="228600" progId="Equation.DSMT4">
                <p:embed/>
              </p:oleObj>
            </a:graphicData>
          </a:graphic>
        </p:graphicFrame>
        <p:graphicFrame>
          <p:nvGraphicFramePr>
            <p:cNvPr id="72" name="Object 5"/>
            <p:cNvGraphicFramePr>
              <a:graphicFrameLocks noChangeAspect="1"/>
            </p:cNvGraphicFramePr>
            <p:nvPr/>
          </p:nvGraphicFramePr>
          <p:xfrm>
            <a:off x="2794807" y="3185219"/>
            <a:ext cx="863600" cy="531813"/>
          </p:xfrm>
          <a:graphic>
            <a:graphicData uri="http://schemas.openxmlformats.org/presentationml/2006/ole">
              <p:oleObj spid="_x0000_s270345" name="Equation" r:id="rId6" imgW="431640" imgH="266400" progId="Equation.DSMT4">
                <p:embed/>
              </p:oleObj>
            </a:graphicData>
          </a:graphic>
        </p:graphicFrame>
        <p:graphicFrame>
          <p:nvGraphicFramePr>
            <p:cNvPr id="83" name="Object 8"/>
            <p:cNvGraphicFramePr>
              <a:graphicFrameLocks noChangeAspect="1"/>
            </p:cNvGraphicFramePr>
            <p:nvPr/>
          </p:nvGraphicFramePr>
          <p:xfrm>
            <a:off x="2195736" y="5358640"/>
            <a:ext cx="4719638" cy="649288"/>
          </p:xfrm>
          <a:graphic>
            <a:graphicData uri="http://schemas.openxmlformats.org/presentationml/2006/ole">
              <p:oleObj spid="_x0000_s270347" name="Equation" r:id="rId7" imgW="2120760" imgH="291960" progId="Equation.DSMT4">
                <p:embed/>
              </p:oleObj>
            </a:graphicData>
          </a:graphic>
        </p:graphicFrame>
      </p:grpSp>
      <p:sp>
        <p:nvSpPr>
          <p:cNvPr id="84" name="Правая фигурная скобка 83"/>
          <p:cNvSpPr/>
          <p:nvPr/>
        </p:nvSpPr>
        <p:spPr>
          <a:xfrm rot="5400000">
            <a:off x="4335130" y="5538077"/>
            <a:ext cx="144016" cy="1110437"/>
          </a:xfrm>
          <a:prstGeom prst="rightBrace">
            <a:avLst/>
          </a:pr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85" name="Object 7"/>
          <p:cNvGraphicFramePr>
            <a:graphicFrameLocks noChangeAspect="1"/>
          </p:cNvGraphicFramePr>
          <p:nvPr/>
        </p:nvGraphicFramePr>
        <p:xfrm>
          <a:off x="4067944" y="6157614"/>
          <a:ext cx="678470" cy="439738"/>
        </p:xfrm>
        <a:graphic>
          <a:graphicData uri="http://schemas.openxmlformats.org/presentationml/2006/ole">
            <p:oleObj spid="_x0000_s270348" name="Equation" r:id="rId8" imgW="266400" imgH="190440" progId="Equation.DSMT4">
              <p:embed/>
            </p:oleObj>
          </a:graphicData>
        </a:graphic>
      </p:graphicFrame>
      <p:graphicFrame>
        <p:nvGraphicFramePr>
          <p:cNvPr id="86" name="Object 8"/>
          <p:cNvGraphicFramePr>
            <a:graphicFrameLocks noChangeAspect="1"/>
          </p:cNvGraphicFramePr>
          <p:nvPr/>
        </p:nvGraphicFramePr>
        <p:xfrm>
          <a:off x="1543100" y="4941168"/>
          <a:ext cx="1096962" cy="615950"/>
        </p:xfrm>
        <a:graphic>
          <a:graphicData uri="http://schemas.openxmlformats.org/presentationml/2006/ole">
            <p:oleObj spid="_x0000_s270349" name="Equation" r:id="rId9" imgW="431640" imgH="266400" progId="Equation.DSMT4">
              <p:embed/>
            </p:oleObj>
          </a:graphicData>
        </a:graphic>
      </p:graphicFrame>
      <p:sp>
        <p:nvSpPr>
          <p:cNvPr id="87" name="Правая фигурная скобка 86"/>
          <p:cNvSpPr/>
          <p:nvPr/>
        </p:nvSpPr>
        <p:spPr>
          <a:xfrm rot="-5400000">
            <a:off x="5884425" y="4890005"/>
            <a:ext cx="144016" cy="1110437"/>
          </a:xfrm>
          <a:prstGeom prst="rightBrace">
            <a:avLst/>
          </a:prstGeom>
          <a:ln w="254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8" name="Скругленный прямоугольник 87"/>
          <p:cNvSpPr/>
          <p:nvPr/>
        </p:nvSpPr>
        <p:spPr>
          <a:xfrm>
            <a:off x="2267743" y="1988840"/>
            <a:ext cx="4679697" cy="1296144"/>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70350" name="Object 14"/>
          <p:cNvGraphicFramePr>
            <a:graphicFrameLocks noChangeAspect="1"/>
          </p:cNvGraphicFramePr>
          <p:nvPr/>
        </p:nvGraphicFramePr>
        <p:xfrm>
          <a:off x="5719564" y="4941168"/>
          <a:ext cx="679450" cy="439737"/>
        </p:xfrm>
        <a:graphic>
          <a:graphicData uri="http://schemas.openxmlformats.org/presentationml/2006/ole">
            <p:oleObj spid="_x0000_s270350" name="Equation" r:id="rId10" imgW="266400" imgH="190440" progId="Equation.DSMT4">
              <p:embed/>
            </p:oleObj>
          </a:graphicData>
        </a:graphic>
      </p:graphicFrame>
      <p:pic>
        <p:nvPicPr>
          <p:cNvPr id="90" name="Рисунок 89" descr="Unbenannt-2.jpg"/>
          <p:cNvPicPr>
            <a:picLocks noChangeAspect="1"/>
          </p:cNvPicPr>
          <p:nvPr/>
        </p:nvPicPr>
        <p:blipFill>
          <a:blip r:embed="rId11" cstate="print"/>
          <a:stretch>
            <a:fillRect/>
          </a:stretch>
        </p:blipFill>
        <p:spPr>
          <a:xfrm>
            <a:off x="7879804" y="188640"/>
            <a:ext cx="2064512" cy="707136"/>
          </a:xfrm>
          <a:prstGeom prst="rect">
            <a:avLst/>
          </a:prstGeom>
        </p:spPr>
      </p:pic>
      <p:sp>
        <p:nvSpPr>
          <p:cNvPr id="91" name="Прямоугольник 90"/>
          <p:cNvSpPr/>
          <p:nvPr/>
        </p:nvSpPr>
        <p:spPr>
          <a:xfrm>
            <a:off x="606997" y="260648"/>
            <a:ext cx="9397044" cy="553724"/>
          </a:xfrm>
          <a:prstGeom prst="rect">
            <a:avLst/>
          </a:prstGeom>
        </p:spPr>
        <p:txBody>
          <a:bodyPr wrap="square" lIns="105242" tIns="52621" rIns="105242" bIns="52621">
            <a:spAutoFit/>
          </a:bodyPr>
          <a:lstStyle/>
          <a:p>
            <a:r>
              <a:rPr lang="en-US" b="1" dirty="0" smtClean="0">
                <a:solidFill>
                  <a:srgbClr val="666699"/>
                </a:solidFill>
                <a:latin typeface="Berlin Sans FB" pitchFamily="34" charset="0"/>
              </a:rPr>
              <a:t>QCB model through diagrams</a:t>
            </a:r>
            <a:endParaRPr lang="en-US" b="1" dirty="0" smtClean="0">
              <a:solidFill>
                <a:srgbClr val="00B050"/>
              </a:solidFill>
              <a:latin typeface="Berlin Sans FB" pitchFamily="34" charset="0"/>
            </a:endParaRPr>
          </a:p>
        </p:txBody>
      </p:sp>
      <p:sp>
        <p:nvSpPr>
          <p:cNvPr id="17" name="TextBox 1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cxnSp>
        <p:nvCxnSpPr>
          <p:cNvPr id="4" name="Прямая со стрелкой 3"/>
          <p:cNvCxnSpPr/>
          <p:nvPr/>
        </p:nvCxnSpPr>
        <p:spPr>
          <a:xfrm rot="5400000">
            <a:off x="2507104" y="2996059"/>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146170" y="5157196"/>
            <a:ext cx="1308994" cy="537157"/>
          </a:xfrm>
          <a:prstGeom prst="rect">
            <a:avLst/>
          </a:prstGeom>
        </p:spPr>
        <p:txBody>
          <a:bodyPr wrap="none" lIns="105242" tIns="52621" rIns="105242" bIns="52621">
            <a:spAutoFit/>
          </a:bodyPr>
          <a:lstStyle/>
          <a:p>
            <a:r>
              <a:rPr lang="en-US" dirty="0" smtClean="0">
                <a:solidFill>
                  <a:srgbClr val="FF3399"/>
                </a:solidFill>
                <a:latin typeface="AR CENA" pitchFamily="2" charset="0"/>
              </a:rPr>
              <a:t>CDD pole</a:t>
            </a:r>
            <a:endParaRPr lang="ru-RU" dirty="0">
              <a:solidFill>
                <a:srgbClr val="FF3399"/>
              </a:solidFill>
            </a:endParaRPr>
          </a:p>
        </p:txBody>
      </p:sp>
      <p:cxnSp>
        <p:nvCxnSpPr>
          <p:cNvPr id="6" name="Прямая со стрелкой 5"/>
          <p:cNvCxnSpPr/>
          <p:nvPr/>
        </p:nvCxnSpPr>
        <p:spPr>
          <a:xfrm rot="16200000">
            <a:off x="2264077" y="4796260"/>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822132" y="1844825"/>
            <a:ext cx="2511279" cy="996923"/>
          </a:xfrm>
          <a:prstGeom prst="rect">
            <a:avLst/>
          </a:prstGeom>
        </p:spPr>
        <p:txBody>
          <a:bodyPr wrap="square" lIns="105242" tIns="52621" rIns="105242" bIns="52621">
            <a:spAutoFit/>
          </a:bodyPr>
          <a:lstStyle/>
          <a:p>
            <a:r>
              <a:rPr lang="en-US" dirty="0" smtClean="0">
                <a:solidFill>
                  <a:srgbClr val="FF3399"/>
                </a:solidFill>
                <a:latin typeface="AR CENA" pitchFamily="2" charset="0"/>
              </a:rPr>
              <a:t>compound state - resonance</a:t>
            </a:r>
            <a:endParaRPr lang="ru-RU" dirty="0">
              <a:solidFill>
                <a:srgbClr val="FF3399"/>
              </a:solidFill>
            </a:endParaRPr>
          </a:p>
        </p:txBody>
      </p:sp>
      <p:sp>
        <p:nvSpPr>
          <p:cNvPr id="8" name="Прямоугольник 7"/>
          <p:cNvSpPr/>
          <p:nvPr/>
        </p:nvSpPr>
        <p:spPr>
          <a:xfrm>
            <a:off x="4495429" y="5157196"/>
            <a:ext cx="5649925" cy="537157"/>
          </a:xfrm>
          <a:prstGeom prst="rect">
            <a:avLst/>
          </a:prstGeom>
        </p:spPr>
        <p:txBody>
          <a:bodyPr wrap="none" lIns="105242" tIns="52621" rIns="105242" bIns="52621">
            <a:spAutoFit/>
          </a:bodyPr>
          <a:lstStyle/>
          <a:p>
            <a:r>
              <a:rPr lang="en-US" b="1" dirty="0" smtClean="0">
                <a:solidFill>
                  <a:srgbClr val="666699"/>
                </a:solidFill>
                <a:latin typeface="AR CENA" pitchFamily="2" charset="0"/>
              </a:rPr>
              <a:t>CDD pole = zero phase with a positive slope</a:t>
            </a:r>
            <a:endParaRPr lang="ru-RU" b="1" dirty="0">
              <a:solidFill>
                <a:srgbClr val="666699"/>
              </a:solidFill>
            </a:endParaRPr>
          </a:p>
        </p:txBody>
      </p:sp>
      <p:sp>
        <p:nvSpPr>
          <p:cNvPr id="9" name="Прямоугольник 8"/>
          <p:cNvSpPr/>
          <p:nvPr/>
        </p:nvSpPr>
        <p:spPr>
          <a:xfrm>
            <a:off x="4536504" y="1844827"/>
            <a:ext cx="4927476" cy="553724"/>
          </a:xfrm>
          <a:prstGeom prst="rect">
            <a:avLst/>
          </a:prstGeom>
        </p:spPr>
        <p:txBody>
          <a:bodyPr wrap="square" lIns="105242" tIns="52621" rIns="105242" bIns="52621">
            <a:spAutoFit/>
          </a:bodyPr>
          <a:lstStyle/>
          <a:p>
            <a:r>
              <a:rPr lang="en-US" b="1" dirty="0" smtClean="0">
                <a:solidFill>
                  <a:srgbClr val="666699"/>
                </a:solidFill>
                <a:latin typeface="AR CENA" pitchFamily="2" charset="0"/>
              </a:rPr>
              <a:t>Resonances drive the phase shift up</a:t>
            </a:r>
            <a:endParaRPr lang="ru-RU" b="1" dirty="0">
              <a:solidFill>
                <a:srgbClr val="666699"/>
              </a:solidFill>
            </a:endParaRPr>
          </a:p>
        </p:txBody>
      </p:sp>
      <p:graphicFrame>
        <p:nvGraphicFramePr>
          <p:cNvPr id="10" name="Object 6"/>
          <p:cNvGraphicFramePr>
            <a:graphicFrameLocks noChangeAspect="1"/>
          </p:cNvGraphicFramePr>
          <p:nvPr/>
        </p:nvGraphicFramePr>
        <p:xfrm>
          <a:off x="850023" y="2132855"/>
          <a:ext cx="630070" cy="360040"/>
        </p:xfrm>
        <a:graphic>
          <a:graphicData uri="http://schemas.openxmlformats.org/presentationml/2006/ole">
            <p:oleObj spid="_x0000_s107522" name="Equation" r:id="rId4" imgW="355320" imgH="228600" progId="Equation.DSMT4">
              <p:embed/>
            </p:oleObj>
          </a:graphicData>
        </a:graphic>
      </p:graphicFrame>
      <p:graphicFrame>
        <p:nvGraphicFramePr>
          <p:cNvPr id="11" name="Object 8"/>
          <p:cNvGraphicFramePr>
            <a:graphicFrameLocks noChangeAspect="1"/>
          </p:cNvGraphicFramePr>
          <p:nvPr/>
        </p:nvGraphicFramePr>
        <p:xfrm>
          <a:off x="3863571" y="4411838"/>
          <a:ext cx="226815" cy="241300"/>
        </p:xfrm>
        <a:graphic>
          <a:graphicData uri="http://schemas.openxmlformats.org/presentationml/2006/ole">
            <p:oleObj spid="_x0000_s107523" name="Equation" r:id="rId5" imgW="126720" imgH="152280" progId="Equation.DSMT4">
              <p:embed/>
            </p:oleObj>
          </a:graphicData>
        </a:graphic>
      </p:graphicFrame>
      <p:sp>
        <p:nvSpPr>
          <p:cNvPr id="13" name="Прямоугольник 12"/>
          <p:cNvSpPr/>
          <p:nvPr/>
        </p:nvSpPr>
        <p:spPr>
          <a:xfrm>
            <a:off x="606997" y="404667"/>
            <a:ext cx="9073008" cy="996923"/>
          </a:xfrm>
          <a:prstGeom prst="rect">
            <a:avLst/>
          </a:prstGeom>
          <a:ln w="63500" cmpd="thickThin">
            <a:solidFill>
              <a:srgbClr val="666699"/>
            </a:solidFill>
            <a:bevel/>
          </a:ln>
          <a:effectLst/>
        </p:spPr>
        <p:txBody>
          <a:bodyPr wrap="square" lIns="105242" tIns="52621" rIns="105242" bIns="52621">
            <a:spAutoFit/>
          </a:bodyPr>
          <a:lstStyle/>
          <a:p>
            <a:pPr algn="ctr"/>
            <a:r>
              <a:rPr lang="en-US" b="1" dirty="0" smtClean="0">
                <a:solidFill>
                  <a:srgbClr val="00B050"/>
                </a:solidFill>
                <a:latin typeface="AR CENA" pitchFamily="2" charset="0"/>
              </a:rPr>
              <a:t>The Dyson model applies to systems with attraction where scattering phase shifts increase with increasing energy</a:t>
            </a:r>
          </a:p>
        </p:txBody>
      </p:sp>
      <p:sp>
        <p:nvSpPr>
          <p:cNvPr id="42" name="Полилиния 41"/>
          <p:cNvSpPr/>
          <p:nvPr/>
        </p:nvSpPr>
        <p:spPr>
          <a:xfrm>
            <a:off x="1741123" y="2708924"/>
            <a:ext cx="2458193" cy="2256311"/>
          </a:xfrm>
          <a:custGeom>
            <a:avLst/>
            <a:gdLst>
              <a:gd name="connsiteX0" fmla="*/ 0 w 2185059"/>
              <a:gd name="connsiteY0" fmla="*/ 2256312 h 2256312"/>
              <a:gd name="connsiteX1" fmla="*/ 605641 w 2185059"/>
              <a:gd name="connsiteY1" fmla="*/ 1816925 h 2256312"/>
              <a:gd name="connsiteX2" fmla="*/ 1140031 w 2185059"/>
              <a:gd name="connsiteY2" fmla="*/ 356260 h 2256312"/>
              <a:gd name="connsiteX3" fmla="*/ 2185059 w 2185059"/>
              <a:gd name="connsiteY3" fmla="*/ 0 h 2256312"/>
              <a:gd name="connsiteX4" fmla="*/ 2185059 w 2185059"/>
              <a:gd name="connsiteY4" fmla="*/ 0 h 2256312"/>
              <a:gd name="connsiteX5" fmla="*/ 2173184 w 2185059"/>
              <a:gd name="connsiteY5" fmla="*/ 11875 h 225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059" h="2256312">
                <a:moveTo>
                  <a:pt x="0" y="2256312"/>
                </a:moveTo>
                <a:cubicBezTo>
                  <a:pt x="207818" y="2194956"/>
                  <a:pt x="415636" y="2133600"/>
                  <a:pt x="605641" y="1816925"/>
                </a:cubicBezTo>
                <a:cubicBezTo>
                  <a:pt x="795646" y="1500250"/>
                  <a:pt x="876795" y="659081"/>
                  <a:pt x="1140031" y="356260"/>
                </a:cubicBezTo>
                <a:cubicBezTo>
                  <a:pt x="1403267" y="53439"/>
                  <a:pt x="2185059" y="0"/>
                  <a:pt x="2185059" y="0"/>
                </a:cubicBezTo>
                <a:lnTo>
                  <a:pt x="2185059" y="0"/>
                </a:lnTo>
                <a:lnTo>
                  <a:pt x="2173184" y="11875"/>
                </a:lnTo>
              </a:path>
            </a:pathLst>
          </a:custGeom>
          <a:ln w="35433">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105242" tIns="52621" rIns="105242" bIns="52621" rtlCol="0" anchor="ctr"/>
          <a:lstStyle/>
          <a:p>
            <a:pPr algn="ctr"/>
            <a:endParaRPr lang="ru-RU"/>
          </a:p>
        </p:txBody>
      </p:sp>
      <p:cxnSp>
        <p:nvCxnSpPr>
          <p:cNvPr id="45" name="Прямая со стрелкой 44"/>
          <p:cNvCxnSpPr/>
          <p:nvPr/>
        </p:nvCxnSpPr>
        <p:spPr>
          <a:xfrm>
            <a:off x="1518750" y="4293096"/>
            <a:ext cx="2713500" cy="0"/>
          </a:xfrm>
          <a:prstGeom prst="straightConnector1">
            <a:avLst/>
          </a:prstGeom>
          <a:ln w="35433">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1498096" y="2348882"/>
            <a:ext cx="81009" cy="3456385"/>
          </a:xfrm>
          <a:prstGeom prst="straightConnector1">
            <a:avLst/>
          </a:prstGeom>
          <a:ln w="35433">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Овал 47"/>
          <p:cNvSpPr/>
          <p:nvPr/>
        </p:nvSpPr>
        <p:spPr>
          <a:xfrm>
            <a:off x="2713231" y="3429002"/>
            <a:ext cx="162018" cy="144016"/>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cxnSp>
        <p:nvCxnSpPr>
          <p:cNvPr id="52" name="Прямая соединительная линия 51"/>
          <p:cNvCxnSpPr/>
          <p:nvPr/>
        </p:nvCxnSpPr>
        <p:spPr>
          <a:xfrm>
            <a:off x="1579104" y="2780928"/>
            <a:ext cx="2673297" cy="0"/>
          </a:xfrm>
          <a:prstGeom prst="line">
            <a:avLst/>
          </a:prstGeom>
          <a:ln w="22733">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16200000">
            <a:off x="3398200" y="3140074"/>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55" name="Прямоугольник 54"/>
          <p:cNvSpPr/>
          <p:nvPr/>
        </p:nvSpPr>
        <p:spPr>
          <a:xfrm>
            <a:off x="3361305" y="3429003"/>
            <a:ext cx="1308994" cy="537157"/>
          </a:xfrm>
          <a:prstGeom prst="rect">
            <a:avLst/>
          </a:prstGeom>
        </p:spPr>
        <p:txBody>
          <a:bodyPr wrap="none" lIns="105242" tIns="52621" rIns="105242" bIns="52621">
            <a:spAutoFit/>
          </a:bodyPr>
          <a:lstStyle/>
          <a:p>
            <a:r>
              <a:rPr lang="en-US" dirty="0" smtClean="0">
                <a:solidFill>
                  <a:srgbClr val="FF3399"/>
                </a:solidFill>
                <a:latin typeface="AR CENA" pitchFamily="2" charset="0"/>
              </a:rPr>
              <a:t>CDD pole</a:t>
            </a:r>
            <a:endParaRPr lang="ru-RU" dirty="0">
              <a:solidFill>
                <a:srgbClr val="FF3399"/>
              </a:solidFill>
            </a:endParaRPr>
          </a:p>
        </p:txBody>
      </p:sp>
      <p:sp>
        <p:nvSpPr>
          <p:cNvPr id="56" name="TextBox 55"/>
          <p:cNvSpPr txBox="1"/>
          <p:nvPr/>
        </p:nvSpPr>
        <p:spPr>
          <a:xfrm>
            <a:off x="1093051" y="2492899"/>
            <a:ext cx="409709" cy="537157"/>
          </a:xfrm>
          <a:prstGeom prst="rect">
            <a:avLst/>
          </a:prstGeom>
          <a:noFill/>
        </p:spPr>
        <p:txBody>
          <a:bodyPr wrap="none" lIns="105242" tIns="52621" rIns="105242" bIns="52621" rtlCol="0">
            <a:spAutoFit/>
          </a:bodyPr>
          <a:lstStyle/>
          <a:p>
            <a:r>
              <a:rPr lang="de-DE" b="1" dirty="0" smtClean="0">
                <a:latin typeface="Symbol" pitchFamily="18" charset="2"/>
              </a:rPr>
              <a:t>p</a:t>
            </a:r>
            <a:endParaRPr lang="ru-RU" b="1" dirty="0"/>
          </a:p>
        </p:txBody>
      </p:sp>
      <p:sp>
        <p:nvSpPr>
          <p:cNvPr id="57" name="TextBox 56"/>
          <p:cNvSpPr txBox="1"/>
          <p:nvPr/>
        </p:nvSpPr>
        <p:spPr>
          <a:xfrm>
            <a:off x="1093050" y="4047457"/>
            <a:ext cx="392076" cy="537157"/>
          </a:xfrm>
          <a:prstGeom prst="rect">
            <a:avLst/>
          </a:prstGeom>
          <a:noFill/>
        </p:spPr>
        <p:txBody>
          <a:bodyPr wrap="none" lIns="105242" tIns="52621" rIns="105242" bIns="52621" rtlCol="0">
            <a:spAutoFit/>
          </a:bodyPr>
          <a:lstStyle/>
          <a:p>
            <a:r>
              <a:rPr lang="de-DE" b="1" dirty="0" smtClean="0">
                <a:latin typeface="Symbol" pitchFamily="18" charset="2"/>
              </a:rPr>
              <a:t>0</a:t>
            </a:r>
            <a:endParaRPr lang="ru-RU"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96717" y="2784477"/>
            <a:ext cx="212604" cy="537157"/>
          </a:xfrm>
          <a:prstGeom prst="rect">
            <a:avLst/>
          </a:prstGeom>
          <a:noFill/>
          <a:ln w="9525">
            <a:noFill/>
            <a:miter lim="800000"/>
            <a:headEnd/>
            <a:tailEnd/>
          </a:ln>
          <a:effectLst/>
        </p:spPr>
        <p:txBody>
          <a:bodyPr wrap="none" lIns="105242" tIns="52621" rIns="105242" bIns="52621">
            <a:spAutoFit/>
          </a:bodyPr>
          <a:lstStyle/>
          <a:p>
            <a:endParaRPr lang="en-AU">
              <a:latin typeface="AR CENA" pitchFamily="2" charset="0"/>
            </a:endParaRPr>
          </a:p>
        </p:txBody>
      </p:sp>
      <p:sp>
        <p:nvSpPr>
          <p:cNvPr id="5" name="Прямоугольник 4"/>
          <p:cNvSpPr/>
          <p:nvPr/>
        </p:nvSpPr>
        <p:spPr>
          <a:xfrm>
            <a:off x="282960" y="1196755"/>
            <a:ext cx="9721080" cy="996923"/>
          </a:xfrm>
          <a:prstGeom prst="rect">
            <a:avLst/>
          </a:prstGeom>
        </p:spPr>
        <p:txBody>
          <a:bodyPr wrap="square" lIns="105242" tIns="52621" rIns="105242" bIns="52621">
            <a:spAutoFit/>
          </a:bodyPr>
          <a:lstStyle/>
          <a:p>
            <a:r>
              <a:rPr lang="en-US" dirty="0" smtClean="0">
                <a:latin typeface="AR CENA" pitchFamily="2" charset="0"/>
              </a:rPr>
              <a:t>    </a:t>
            </a:r>
            <a:r>
              <a:rPr lang="en-US" b="1" dirty="0" smtClean="0">
                <a:solidFill>
                  <a:srgbClr val="C00000"/>
                </a:solidFill>
                <a:latin typeface="AGLettericaCondensedLight" pitchFamily="2" charset="0"/>
              </a:rPr>
              <a:t>The nucleon-nucleon phase shifts, conversely, decrease with increasing energy and provide evidence for a </a:t>
            </a:r>
            <a:r>
              <a:rPr lang="en-US" b="1" dirty="0" smtClean="0">
                <a:solidFill>
                  <a:srgbClr val="00B050"/>
                </a:solidFill>
                <a:latin typeface="AGLettericaCondensedLight" pitchFamily="2" charset="0"/>
              </a:rPr>
              <a:t>repulsion</a:t>
            </a:r>
            <a:r>
              <a:rPr lang="en-US" dirty="0" smtClean="0">
                <a:latin typeface="AGLettericaCondensedLight" pitchFamily="2" charset="0"/>
              </a:rPr>
              <a:t>. </a:t>
            </a:r>
            <a:endParaRPr lang="en-US" sz="6200" dirty="0" smtClean="0">
              <a:latin typeface="AGLettericaCondensedLight" pitchFamily="2" charset="0"/>
            </a:endParaRPr>
          </a:p>
        </p:txBody>
      </p:sp>
      <p:graphicFrame>
        <p:nvGraphicFramePr>
          <p:cNvPr id="8" name="Object 12"/>
          <p:cNvGraphicFramePr>
            <a:graphicFrameLocks noChangeAspect="1"/>
          </p:cNvGraphicFramePr>
          <p:nvPr/>
        </p:nvGraphicFramePr>
        <p:xfrm>
          <a:off x="6034684" y="2492376"/>
          <a:ext cx="2627114" cy="576262"/>
        </p:xfrm>
        <a:graphic>
          <a:graphicData uri="http://schemas.openxmlformats.org/presentationml/2006/ole">
            <p:oleObj spid="_x0000_s71684" name="Equation" r:id="rId5" imgW="927000" imgH="228600" progId="Equation.DSMT4">
              <p:embed/>
            </p:oleObj>
          </a:graphicData>
        </a:graphic>
      </p:graphicFrame>
      <p:sp>
        <p:nvSpPr>
          <p:cNvPr id="11" name="Прямоугольник 10"/>
          <p:cNvSpPr/>
          <p:nvPr/>
        </p:nvSpPr>
        <p:spPr>
          <a:xfrm>
            <a:off x="688006" y="2132857"/>
            <a:ext cx="4536504" cy="1440120"/>
          </a:xfrm>
          <a:prstGeom prst="rect">
            <a:avLst/>
          </a:prstGeom>
          <a:ln w="63500" cmpd="thickThin">
            <a:noFill/>
          </a:ln>
        </p:spPr>
        <p:txBody>
          <a:bodyPr wrap="square" lIns="105242" tIns="52621" rIns="105242" bIns="52621">
            <a:spAutoFit/>
          </a:bodyPr>
          <a:lstStyle/>
          <a:p>
            <a:r>
              <a:rPr lang="en-US" dirty="0" smtClean="0">
                <a:solidFill>
                  <a:srgbClr val="0070C0"/>
                </a:solidFill>
                <a:latin typeface="AR CENA" pitchFamily="2" charset="0"/>
              </a:rPr>
              <a:t>Low (1955)</a:t>
            </a:r>
          </a:p>
          <a:p>
            <a:r>
              <a:rPr lang="en-US" dirty="0" err="1" smtClean="0">
                <a:solidFill>
                  <a:srgbClr val="0070C0"/>
                </a:solidFill>
                <a:latin typeface="AR CENA" pitchFamily="2" charset="0"/>
              </a:rPr>
              <a:t>Castillejo</a:t>
            </a:r>
            <a:r>
              <a:rPr lang="en-US" dirty="0" smtClean="0">
                <a:solidFill>
                  <a:srgbClr val="0070C0"/>
                </a:solidFill>
                <a:latin typeface="AR CENA" pitchFamily="2" charset="0"/>
              </a:rPr>
              <a:t>, </a:t>
            </a:r>
            <a:r>
              <a:rPr lang="en-US" dirty="0" err="1" smtClean="0">
                <a:solidFill>
                  <a:srgbClr val="0070C0"/>
                </a:solidFill>
                <a:latin typeface="AR CENA" pitchFamily="2" charset="0"/>
              </a:rPr>
              <a:t>Dalitz</a:t>
            </a:r>
            <a:r>
              <a:rPr lang="en-US" dirty="0" smtClean="0">
                <a:solidFill>
                  <a:srgbClr val="0070C0"/>
                </a:solidFill>
                <a:latin typeface="AR CENA" pitchFamily="2" charset="0"/>
              </a:rPr>
              <a:t>, Dyson (1956)</a:t>
            </a:r>
          </a:p>
          <a:p>
            <a:r>
              <a:rPr lang="en-US" dirty="0" smtClean="0">
                <a:solidFill>
                  <a:srgbClr val="0070C0"/>
                </a:solidFill>
                <a:latin typeface="AR CENA" pitchFamily="2" charset="0"/>
              </a:rPr>
              <a:t>Dyson (1957)</a:t>
            </a:r>
            <a:endParaRPr lang="ru-RU" dirty="0" smtClean="0">
              <a:solidFill>
                <a:srgbClr val="0070C0"/>
              </a:solidFill>
            </a:endParaRPr>
          </a:p>
        </p:txBody>
      </p:sp>
      <p:sp>
        <p:nvSpPr>
          <p:cNvPr id="12" name="Прямоугольник 11"/>
          <p:cNvSpPr/>
          <p:nvPr/>
        </p:nvSpPr>
        <p:spPr>
          <a:xfrm>
            <a:off x="769014" y="4767540"/>
            <a:ext cx="2592288" cy="553724"/>
          </a:xfrm>
          <a:prstGeom prst="rect">
            <a:avLst/>
          </a:prstGeom>
          <a:ln w="63500" cmpd="thickThin">
            <a:noFill/>
          </a:ln>
        </p:spPr>
        <p:txBody>
          <a:bodyPr wrap="square" lIns="105242" tIns="52621" rIns="105242" bIns="52621">
            <a:spAutoFit/>
          </a:bodyPr>
          <a:lstStyle/>
          <a:p>
            <a:r>
              <a:rPr lang="en-US" dirty="0" smtClean="0">
                <a:solidFill>
                  <a:srgbClr val="00B050"/>
                </a:solidFill>
                <a:latin typeface="AR CENA" pitchFamily="2" charset="0"/>
              </a:rPr>
              <a:t>Simonov (1981)</a:t>
            </a:r>
          </a:p>
        </p:txBody>
      </p:sp>
      <p:graphicFrame>
        <p:nvGraphicFramePr>
          <p:cNvPr id="71686" name="Object 6"/>
          <p:cNvGraphicFramePr>
            <a:graphicFrameLocks noChangeAspect="1"/>
          </p:cNvGraphicFramePr>
          <p:nvPr/>
        </p:nvGraphicFramePr>
        <p:xfrm>
          <a:off x="1336080" y="5517235"/>
          <a:ext cx="2498527" cy="547687"/>
        </p:xfrm>
        <a:graphic>
          <a:graphicData uri="http://schemas.openxmlformats.org/presentationml/2006/ole">
            <p:oleObj spid="_x0000_s71686" name="Equation" r:id="rId6" imgW="927000" imgH="228600" progId="Equation.DSMT4">
              <p:embed/>
            </p:oleObj>
          </a:graphicData>
        </a:graphic>
      </p:graphicFrame>
      <p:sp>
        <p:nvSpPr>
          <p:cNvPr id="16" name="Овальная выноска 15"/>
          <p:cNvSpPr/>
          <p:nvPr/>
        </p:nvSpPr>
        <p:spPr>
          <a:xfrm rot="10800000">
            <a:off x="931032" y="3573017"/>
            <a:ext cx="3888432" cy="576064"/>
          </a:xfrm>
          <a:prstGeom prst="wedgeEllipseCallout">
            <a:avLst/>
          </a:prstGeom>
          <a:solidFill>
            <a:srgbClr val="0070C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grpSp>
        <p:nvGrpSpPr>
          <p:cNvPr id="22" name="Группа 21"/>
          <p:cNvGrpSpPr/>
          <p:nvPr/>
        </p:nvGrpSpPr>
        <p:grpSpPr>
          <a:xfrm>
            <a:off x="5386528" y="4581131"/>
            <a:ext cx="4183223" cy="720079"/>
            <a:chOff x="4860032" y="4725144"/>
            <a:chExt cx="3646411" cy="757121"/>
          </a:xfrm>
          <a:solidFill>
            <a:srgbClr val="00B050"/>
          </a:solidFill>
        </p:grpSpPr>
        <p:sp>
          <p:nvSpPr>
            <p:cNvPr id="19" name="Овальная выноска 18"/>
            <p:cNvSpPr/>
            <p:nvPr/>
          </p:nvSpPr>
          <p:spPr>
            <a:xfrm>
              <a:off x="4860032" y="4725144"/>
              <a:ext cx="3646411" cy="757121"/>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283713" y="4862802"/>
              <a:ext cx="2612701" cy="550135"/>
            </a:xfrm>
            <a:prstGeom prst="rect">
              <a:avLst/>
            </a:prstGeom>
            <a:grpFill/>
          </p:spPr>
          <p:txBody>
            <a:bodyPr wrap="square">
              <a:spAutoFit/>
            </a:bodyPr>
            <a:lstStyle/>
            <a:p>
              <a:pPr algn="ctr"/>
              <a:r>
                <a:rPr lang="de-DE" dirty="0" err="1" smtClean="0">
                  <a:solidFill>
                    <a:schemeClr val="bg1"/>
                  </a:solidFill>
                  <a:latin typeface="AR CENA" pitchFamily="2" charset="0"/>
                </a:rPr>
                <a:t>attraction</a:t>
              </a:r>
              <a:r>
                <a:rPr lang="de-DE" dirty="0" smtClean="0">
                  <a:solidFill>
                    <a:schemeClr val="bg1"/>
                  </a:solidFill>
                  <a:latin typeface="AR CENA" pitchFamily="2" charset="0"/>
                </a:rPr>
                <a:t> &amp; </a:t>
              </a:r>
              <a:r>
                <a:rPr lang="de-DE" dirty="0" err="1" smtClean="0">
                  <a:solidFill>
                    <a:schemeClr val="bg1"/>
                  </a:solidFill>
                  <a:latin typeface="AR CENA" pitchFamily="2" charset="0"/>
                </a:rPr>
                <a:t>repulsion</a:t>
              </a:r>
              <a:endParaRPr lang="ru-RU" dirty="0">
                <a:solidFill>
                  <a:schemeClr val="bg1"/>
                </a:solidFill>
              </a:endParaRPr>
            </a:p>
          </p:txBody>
        </p:sp>
      </p:grpSp>
      <p:sp>
        <p:nvSpPr>
          <p:cNvPr id="21" name="Прямоугольник 20"/>
          <p:cNvSpPr/>
          <p:nvPr/>
        </p:nvSpPr>
        <p:spPr>
          <a:xfrm>
            <a:off x="1174059" y="3573021"/>
            <a:ext cx="3483387" cy="553724"/>
          </a:xfrm>
          <a:prstGeom prst="rect">
            <a:avLst/>
          </a:prstGeom>
        </p:spPr>
        <p:txBody>
          <a:bodyPr wrap="square" lIns="105242" tIns="52621" rIns="105242" bIns="52621">
            <a:spAutoFit/>
          </a:bodyPr>
          <a:lstStyle/>
          <a:p>
            <a:pPr algn="ctr"/>
            <a:r>
              <a:rPr lang="de-DE" err="1" smtClean="0">
                <a:solidFill>
                  <a:schemeClr val="bg1"/>
                </a:solidFill>
                <a:latin typeface="AR CENA" pitchFamily="2" charset="0"/>
              </a:rPr>
              <a:t>attraction</a:t>
            </a:r>
            <a:endParaRPr lang="ru-RU">
              <a:solidFill>
                <a:schemeClr val="bg1"/>
              </a:solidFill>
            </a:endParaRPr>
          </a:p>
        </p:txBody>
      </p:sp>
      <p:graphicFrame>
        <p:nvGraphicFramePr>
          <p:cNvPr id="71687" name="Object 7"/>
          <p:cNvGraphicFramePr>
            <a:graphicFrameLocks noChangeAspect="1"/>
          </p:cNvGraphicFramePr>
          <p:nvPr/>
        </p:nvGraphicFramePr>
        <p:xfrm>
          <a:off x="5143504" y="6021291"/>
          <a:ext cx="4482703" cy="615950"/>
        </p:xfrm>
        <a:graphic>
          <a:graphicData uri="http://schemas.openxmlformats.org/presentationml/2006/ole">
            <p:oleObj spid="_x0000_s71687" name="Equation" r:id="rId7" imgW="1726920" imgH="266400" progId="Equation.DSMT4">
              <p:embed/>
            </p:oleObj>
          </a:graphicData>
        </a:graphic>
      </p:graphicFrame>
      <p:graphicFrame>
        <p:nvGraphicFramePr>
          <p:cNvPr id="71688" name="Object 8"/>
          <p:cNvGraphicFramePr>
            <a:graphicFrameLocks noChangeAspect="1"/>
          </p:cNvGraphicFramePr>
          <p:nvPr/>
        </p:nvGraphicFramePr>
        <p:xfrm>
          <a:off x="4414422" y="5517233"/>
          <a:ext cx="3068241" cy="615950"/>
        </p:xfrm>
        <a:graphic>
          <a:graphicData uri="http://schemas.openxmlformats.org/presentationml/2006/ole">
            <p:oleObj spid="_x0000_s71688" name="Equation" r:id="rId8" imgW="1180800" imgH="266400" progId="Equation.DSMT4">
              <p:embed/>
            </p:oleObj>
          </a:graphicData>
        </a:graphic>
      </p:graphicFrame>
      <p:sp>
        <p:nvSpPr>
          <p:cNvPr id="17" name="Правая фигурная скобка 16"/>
          <p:cNvSpPr/>
          <p:nvPr/>
        </p:nvSpPr>
        <p:spPr>
          <a:xfrm>
            <a:off x="5710564" y="2204866"/>
            <a:ext cx="324036" cy="1080120"/>
          </a:xfrm>
          <a:prstGeom prst="rightBrace">
            <a:avLst/>
          </a:prstGeom>
          <a:ln w="35433">
            <a:solidFill>
              <a:srgbClr val="1802BE"/>
            </a:solidFill>
          </a:ln>
        </p:spPr>
        <p:style>
          <a:lnRef idx="1">
            <a:schemeClr val="accent1"/>
          </a:lnRef>
          <a:fillRef idx="0">
            <a:schemeClr val="accent1"/>
          </a:fillRef>
          <a:effectRef idx="0">
            <a:schemeClr val="accent1"/>
          </a:effectRef>
          <a:fontRef idx="minor">
            <a:schemeClr val="tx1"/>
          </a:fontRef>
        </p:style>
        <p:txBody>
          <a:bodyPr lIns="105242" tIns="52621" rIns="105242" bIns="52621" rtlCol="0" anchor="ctr"/>
          <a:lstStyle/>
          <a:p>
            <a:pPr algn="ctr"/>
            <a:endParaRPr lang="ru-RU" dirty="0">
              <a:solidFill>
                <a:srgbClr val="00B050"/>
              </a:solidFill>
            </a:endParaRPr>
          </a:p>
        </p:txBody>
      </p:sp>
      <p:sp>
        <p:nvSpPr>
          <p:cNvPr id="18" name="Овал 17"/>
          <p:cNvSpPr/>
          <p:nvPr/>
        </p:nvSpPr>
        <p:spPr>
          <a:xfrm>
            <a:off x="6196619" y="2276873"/>
            <a:ext cx="2349261" cy="936106"/>
          </a:xfrm>
          <a:prstGeom prst="ellipse">
            <a:avLst/>
          </a:prstGeom>
          <a:noFill/>
          <a:ln>
            <a:solidFill>
              <a:srgbClr val="1802BE"/>
            </a:solid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23" name="Овал 22"/>
          <p:cNvSpPr/>
          <p:nvPr/>
        </p:nvSpPr>
        <p:spPr>
          <a:xfrm>
            <a:off x="1336078" y="5301208"/>
            <a:ext cx="2349261" cy="864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24" name="Прямоугольник 23"/>
          <p:cNvSpPr/>
          <p:nvPr/>
        </p:nvSpPr>
        <p:spPr>
          <a:xfrm>
            <a:off x="7654779" y="1916836"/>
            <a:ext cx="392076" cy="952655"/>
          </a:xfrm>
          <a:prstGeom prst="rect">
            <a:avLst/>
          </a:prstGeom>
        </p:spPr>
        <p:txBody>
          <a:bodyPr wrap="none" lIns="105242" tIns="52621" rIns="105242" bIns="52621">
            <a:spAutoFit/>
          </a:bodyPr>
          <a:lstStyle/>
          <a:p>
            <a:r>
              <a:rPr lang="en-US" sz="5500" dirty="0" smtClean="0">
                <a:solidFill>
                  <a:srgbClr val="1802BE"/>
                </a:solidFill>
                <a:latin typeface="AR CENA" pitchFamily="2" charset="0"/>
              </a:rPr>
              <a:t>!</a:t>
            </a:r>
            <a:endParaRPr lang="ru-RU" sz="5500" dirty="0">
              <a:solidFill>
                <a:srgbClr val="1802BE"/>
              </a:solidFill>
            </a:endParaRPr>
          </a:p>
        </p:txBody>
      </p:sp>
      <p:pic>
        <p:nvPicPr>
          <p:cNvPr id="25" name="Рисунок 24" descr="Unbenannt-2.jpg"/>
          <p:cNvPicPr>
            <a:picLocks noChangeAspect="1"/>
          </p:cNvPicPr>
          <p:nvPr/>
        </p:nvPicPr>
        <p:blipFill>
          <a:blip r:embed="rId9" cstate="print"/>
          <a:stretch>
            <a:fillRect/>
          </a:stretch>
        </p:blipFill>
        <p:spPr>
          <a:xfrm>
            <a:off x="7879804" y="188640"/>
            <a:ext cx="2064512" cy="707136"/>
          </a:xfrm>
          <a:prstGeom prst="rect">
            <a:avLst/>
          </a:prstGeom>
        </p:spPr>
      </p:pic>
      <p:sp>
        <p:nvSpPr>
          <p:cNvPr id="26" name="Прямоугольник 25"/>
          <p:cNvSpPr/>
          <p:nvPr/>
        </p:nvSpPr>
        <p:spPr>
          <a:xfrm>
            <a:off x="2911252" y="4924617"/>
            <a:ext cx="392076" cy="952655"/>
          </a:xfrm>
          <a:prstGeom prst="rect">
            <a:avLst/>
          </a:prstGeom>
        </p:spPr>
        <p:txBody>
          <a:bodyPr wrap="none" lIns="105242" tIns="52621" rIns="105242" bIns="52621">
            <a:spAutoFit/>
          </a:bodyPr>
          <a:lstStyle/>
          <a:p>
            <a:r>
              <a:rPr lang="en-US" sz="5500" dirty="0" smtClean="0">
                <a:solidFill>
                  <a:srgbClr val="00B050"/>
                </a:solidFill>
                <a:latin typeface="AR CENA" pitchFamily="2" charset="0"/>
              </a:rPr>
              <a:t>!</a:t>
            </a:r>
            <a:endParaRPr lang="ru-RU" sz="5500" dirty="0">
              <a:solidFill>
                <a:srgbClr val="00B050"/>
              </a:solidFill>
            </a:endParaRPr>
          </a:p>
        </p:txBody>
      </p:sp>
      <p:sp>
        <p:nvSpPr>
          <p:cNvPr id="28" name="Прямоугольник 27"/>
          <p:cNvSpPr/>
          <p:nvPr/>
        </p:nvSpPr>
        <p:spPr>
          <a:xfrm>
            <a:off x="606997" y="260648"/>
            <a:ext cx="9397044" cy="553724"/>
          </a:xfrm>
          <a:prstGeom prst="rect">
            <a:avLst/>
          </a:prstGeom>
        </p:spPr>
        <p:txBody>
          <a:bodyPr wrap="square" lIns="105242" tIns="52621" rIns="105242" bIns="52621">
            <a:spAutoFit/>
          </a:bodyPr>
          <a:lstStyle/>
          <a:p>
            <a:r>
              <a:rPr lang="en-US" b="1" dirty="0" smtClean="0">
                <a:solidFill>
                  <a:srgbClr val="666699"/>
                </a:solidFill>
                <a:latin typeface="Berlin Sans FB" pitchFamily="34" charset="0"/>
              </a:rPr>
              <a:t>QCB model through diagrams</a:t>
            </a:r>
            <a:endParaRPr lang="en-US" b="1" dirty="0" smtClean="0">
              <a:solidFill>
                <a:srgbClr val="00B050"/>
              </a:solidFill>
              <a:latin typeface="Berlin Sans FB" pitchFamily="34" charset="0"/>
            </a:endParaRPr>
          </a:p>
        </p:txBody>
      </p:sp>
      <p:sp>
        <p:nvSpPr>
          <p:cNvPr id="27" name="TextBox 2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ransition advTm="9310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5" name="TextBox 24"/>
          <p:cNvSpPr txBox="1"/>
          <p:nvPr/>
        </p:nvSpPr>
        <p:spPr>
          <a:xfrm>
            <a:off x="2983260" y="1033572"/>
            <a:ext cx="3672408" cy="523220"/>
          </a:xfrm>
          <a:prstGeom prst="rect">
            <a:avLst/>
          </a:prstGeom>
          <a:solidFill>
            <a:srgbClr val="FFFF00">
              <a:alpha val="84000"/>
            </a:srgbClr>
          </a:solidFill>
        </p:spPr>
        <p:txBody>
          <a:bodyPr wrap="square" rtlCol="0">
            <a:spAutoFit/>
          </a:bodyPr>
          <a:lstStyle/>
          <a:p>
            <a:pPr algn="ctr"/>
            <a:endParaRPr lang="en-US" dirty="0" smtClean="0">
              <a:solidFill>
                <a:srgbClr val="FF0000"/>
              </a:solidFill>
              <a:latin typeface="Elephant" pitchFamily="18" charset="0"/>
            </a:endParaRPr>
          </a:p>
        </p:txBody>
      </p:sp>
      <p:graphicFrame>
        <p:nvGraphicFramePr>
          <p:cNvPr id="72707" name="Object 3"/>
          <p:cNvGraphicFramePr>
            <a:graphicFrameLocks noChangeAspect="1"/>
          </p:cNvGraphicFramePr>
          <p:nvPr/>
        </p:nvGraphicFramePr>
        <p:xfrm>
          <a:off x="3470275" y="1099592"/>
          <a:ext cx="2825353" cy="457200"/>
        </p:xfrm>
        <a:graphic>
          <a:graphicData uri="http://schemas.openxmlformats.org/presentationml/2006/ole">
            <p:oleObj spid="_x0000_s72707" name="Equation" r:id="rId5" imgW="1257120" imgH="228600" progId="Equation.DSMT4">
              <p:embed/>
            </p:oleObj>
          </a:graphicData>
        </a:graphic>
      </p:graphicFrame>
      <p:sp>
        <p:nvSpPr>
          <p:cNvPr id="2" name="Прямоугольник 1"/>
          <p:cNvSpPr/>
          <p:nvPr/>
        </p:nvSpPr>
        <p:spPr>
          <a:xfrm>
            <a:off x="444978" y="404664"/>
            <a:ext cx="9842022" cy="3984254"/>
          </a:xfrm>
          <a:prstGeom prst="rect">
            <a:avLst/>
          </a:prstGeom>
        </p:spPr>
        <p:txBody>
          <a:bodyPr wrap="square" lIns="105242" tIns="52621" rIns="105242" bIns="52621">
            <a:spAutoFit/>
          </a:bodyPr>
          <a:lstStyle/>
          <a:p>
            <a:r>
              <a:rPr lang="en-US" b="1" dirty="0" smtClean="0">
                <a:solidFill>
                  <a:srgbClr val="666699"/>
                </a:solidFill>
                <a:latin typeface="AR CENA" pitchFamily="2" charset="0"/>
              </a:rPr>
              <a:t>If                       for real                        , </a:t>
            </a:r>
            <a:r>
              <a:rPr lang="en-US" b="1" dirty="0" smtClean="0">
                <a:solidFill>
                  <a:srgbClr val="00B050"/>
                </a:solidFill>
                <a:latin typeface="AR CENA" pitchFamily="2" charset="0"/>
              </a:rPr>
              <a:t>the phase crosses the level </a:t>
            </a:r>
          </a:p>
          <a:p>
            <a:endParaRPr lang="en-US" b="1" dirty="0" smtClean="0">
              <a:latin typeface="AR CENA" pitchFamily="2" charset="0"/>
            </a:endParaRPr>
          </a:p>
          <a:p>
            <a:endParaRPr lang="en-US" b="1" dirty="0" smtClean="0">
              <a:latin typeface="AR CENA" pitchFamily="2" charset="0"/>
            </a:endParaRPr>
          </a:p>
          <a:p>
            <a:r>
              <a:rPr lang="en-US" b="1" dirty="0" smtClean="0">
                <a:solidFill>
                  <a:srgbClr val="00B050"/>
                </a:solidFill>
                <a:latin typeface="AR CENA" pitchFamily="2" charset="0"/>
              </a:rPr>
              <a:t>with a negative slope. </a:t>
            </a:r>
            <a:r>
              <a:rPr lang="en-US" b="1" dirty="0" smtClean="0">
                <a:solidFill>
                  <a:srgbClr val="666699"/>
                </a:solidFill>
                <a:latin typeface="AR CENA" pitchFamily="2" charset="0"/>
              </a:rPr>
              <a:t>This can be verified by expanding             around      : </a:t>
            </a:r>
          </a:p>
          <a:p>
            <a:r>
              <a:rPr lang="en-US" b="1" dirty="0" smtClean="0">
                <a:latin typeface="AR CENA" pitchFamily="2" charset="0"/>
              </a:rPr>
              <a:t> </a:t>
            </a:r>
          </a:p>
          <a:p>
            <a:endParaRPr lang="en-US" b="1" dirty="0" smtClean="0">
              <a:solidFill>
                <a:srgbClr val="666699"/>
              </a:solidFill>
              <a:latin typeface="AR CENA" pitchFamily="2" charset="0"/>
            </a:endParaRPr>
          </a:p>
          <a:p>
            <a:endParaRPr lang="en-US" b="1" dirty="0" smtClean="0">
              <a:solidFill>
                <a:srgbClr val="666699"/>
              </a:solidFill>
              <a:latin typeface="AR CENA" pitchFamily="2" charset="0"/>
            </a:endParaRPr>
          </a:p>
          <a:p>
            <a:r>
              <a:rPr lang="en-US" b="1" dirty="0" smtClean="0">
                <a:solidFill>
                  <a:srgbClr val="C00000"/>
                </a:solidFill>
                <a:latin typeface="Adobe Caslon Pro Bold" pitchFamily="18" charset="0"/>
              </a:rPr>
              <a:t>In potential scattering, a negative slope of the phase shift is associated with a repulsion</a:t>
            </a:r>
          </a:p>
        </p:txBody>
      </p:sp>
      <p:grpSp>
        <p:nvGrpSpPr>
          <p:cNvPr id="26" name="Группа 25"/>
          <p:cNvGrpSpPr/>
          <p:nvPr/>
        </p:nvGrpSpPr>
        <p:grpSpPr>
          <a:xfrm>
            <a:off x="444980" y="4581130"/>
            <a:ext cx="6058040" cy="430784"/>
            <a:chOff x="395536" y="3717032"/>
            <a:chExt cx="5384923" cy="430783"/>
          </a:xfrm>
        </p:grpSpPr>
        <p:graphicFrame>
          <p:nvGraphicFramePr>
            <p:cNvPr id="72711" name="Object 7"/>
            <p:cNvGraphicFramePr>
              <a:graphicFrameLocks noChangeAspect="1"/>
            </p:cNvGraphicFramePr>
            <p:nvPr/>
          </p:nvGraphicFramePr>
          <p:xfrm>
            <a:off x="395536" y="3789040"/>
            <a:ext cx="560388" cy="358775"/>
          </p:xfrm>
          <a:graphic>
            <a:graphicData uri="http://schemas.openxmlformats.org/presentationml/2006/ole">
              <p:oleObj spid="_x0000_s72711" name="Equation" r:id="rId6" imgW="355320" imgH="228600" progId="Equation.DSMT4">
                <p:embed/>
              </p:oleObj>
            </a:graphicData>
          </a:graphic>
        </p:graphicFrame>
        <p:graphicFrame>
          <p:nvGraphicFramePr>
            <p:cNvPr id="72713" name="Object 9"/>
            <p:cNvGraphicFramePr>
              <a:graphicFrameLocks noChangeAspect="1"/>
            </p:cNvGraphicFramePr>
            <p:nvPr/>
          </p:nvGraphicFramePr>
          <p:xfrm>
            <a:off x="5220072" y="3717032"/>
            <a:ext cx="560387" cy="358775"/>
          </p:xfrm>
          <a:graphic>
            <a:graphicData uri="http://schemas.openxmlformats.org/presentationml/2006/ole">
              <p:oleObj spid="_x0000_s72713" name="Equation" r:id="rId7" imgW="355320" imgH="228600" progId="Equation.DSMT4">
                <p:embed/>
              </p:oleObj>
            </a:graphicData>
          </a:graphic>
        </p:graphicFrame>
      </p:grpSp>
      <p:graphicFrame>
        <p:nvGraphicFramePr>
          <p:cNvPr id="72706" name="Object 2"/>
          <p:cNvGraphicFramePr>
            <a:graphicFrameLocks noChangeAspect="1"/>
          </p:cNvGraphicFramePr>
          <p:nvPr/>
        </p:nvGraphicFramePr>
        <p:xfrm>
          <a:off x="940793" y="476672"/>
          <a:ext cx="1898451" cy="533400"/>
        </p:xfrm>
        <a:graphic>
          <a:graphicData uri="http://schemas.openxmlformats.org/presentationml/2006/ole">
            <p:oleObj spid="_x0000_s72706" name="Equation" r:id="rId8" imgW="749160" imgH="266400" progId="Equation.DSMT4">
              <p:embed/>
            </p:oleObj>
          </a:graphicData>
        </a:graphic>
      </p:graphicFrame>
      <p:graphicFrame>
        <p:nvGraphicFramePr>
          <p:cNvPr id="72712" name="Object 8"/>
          <p:cNvGraphicFramePr>
            <a:graphicFrameLocks noChangeAspect="1"/>
          </p:cNvGraphicFramePr>
          <p:nvPr/>
        </p:nvGraphicFramePr>
        <p:xfrm>
          <a:off x="3442311" y="5517233"/>
          <a:ext cx="226814" cy="241300"/>
        </p:xfrm>
        <a:graphic>
          <a:graphicData uri="http://schemas.openxmlformats.org/presentationml/2006/ole">
            <p:oleObj spid="_x0000_s72712" name="Equation" r:id="rId9" imgW="126720" imgH="152280" progId="Equation.DSMT4">
              <p:embed/>
            </p:oleObj>
          </a:graphicData>
        </a:graphic>
      </p:graphicFrame>
      <p:graphicFrame>
        <p:nvGraphicFramePr>
          <p:cNvPr id="72715" name="Object 11"/>
          <p:cNvGraphicFramePr>
            <a:graphicFrameLocks noChangeAspect="1"/>
          </p:cNvGraphicFramePr>
          <p:nvPr/>
        </p:nvGraphicFramePr>
        <p:xfrm>
          <a:off x="3950196" y="447328"/>
          <a:ext cx="2057400" cy="533400"/>
        </p:xfrm>
        <a:graphic>
          <a:graphicData uri="http://schemas.openxmlformats.org/presentationml/2006/ole">
            <p:oleObj spid="_x0000_s72715" name="Equation" r:id="rId10" imgW="914400" imgH="266400" progId="Equation.DSMT4">
              <p:embed/>
            </p:oleObj>
          </a:graphicData>
        </a:graphic>
      </p:graphicFrame>
      <p:graphicFrame>
        <p:nvGraphicFramePr>
          <p:cNvPr id="72716" name="Object 12"/>
          <p:cNvGraphicFramePr>
            <a:graphicFrameLocks noChangeAspect="1"/>
          </p:cNvGraphicFramePr>
          <p:nvPr/>
        </p:nvGraphicFramePr>
        <p:xfrm>
          <a:off x="3271292" y="2267967"/>
          <a:ext cx="3327202" cy="1089025"/>
        </p:xfrm>
        <a:graphic>
          <a:graphicData uri="http://schemas.openxmlformats.org/presentationml/2006/ole">
            <p:oleObj spid="_x0000_s72716" name="Equation" r:id="rId11" imgW="1777680" imgH="545760" progId="Equation.DSMT4">
              <p:embed/>
            </p:oleObj>
          </a:graphicData>
        </a:graphic>
      </p:graphicFrame>
      <p:graphicFrame>
        <p:nvGraphicFramePr>
          <p:cNvPr id="72717" name="Object 13"/>
          <p:cNvGraphicFramePr>
            <a:graphicFrameLocks noChangeAspect="1"/>
          </p:cNvGraphicFramePr>
          <p:nvPr/>
        </p:nvGraphicFramePr>
        <p:xfrm>
          <a:off x="7714059" y="1772816"/>
          <a:ext cx="885825" cy="455612"/>
        </p:xfrm>
        <a:graphic>
          <a:graphicData uri="http://schemas.openxmlformats.org/presentationml/2006/ole">
            <p:oleObj spid="_x0000_s72717" name="Equation" r:id="rId12" imgW="393480" imgH="228600" progId="Equation.DSMT4">
              <p:embed/>
            </p:oleObj>
          </a:graphicData>
        </a:graphic>
      </p:graphicFrame>
      <p:graphicFrame>
        <p:nvGraphicFramePr>
          <p:cNvPr id="72718" name="Object 14"/>
          <p:cNvGraphicFramePr>
            <a:graphicFrameLocks noChangeAspect="1"/>
          </p:cNvGraphicFramePr>
          <p:nvPr/>
        </p:nvGraphicFramePr>
        <p:xfrm>
          <a:off x="9598918" y="1745061"/>
          <a:ext cx="441126" cy="531811"/>
        </p:xfrm>
        <a:graphic>
          <a:graphicData uri="http://schemas.openxmlformats.org/presentationml/2006/ole">
            <p:oleObj spid="_x0000_s72718" name="Equation" r:id="rId13" imgW="190440" imgH="266400" progId="Equation.DSMT4">
              <p:embed/>
            </p:oleObj>
          </a:graphicData>
        </a:graphic>
      </p:graphicFrame>
      <p:graphicFrame>
        <p:nvGraphicFramePr>
          <p:cNvPr id="72721" name="Object 17"/>
          <p:cNvGraphicFramePr>
            <a:graphicFrameLocks noChangeAspect="1"/>
          </p:cNvGraphicFramePr>
          <p:nvPr/>
        </p:nvGraphicFramePr>
        <p:xfrm>
          <a:off x="8869915" y="5445226"/>
          <a:ext cx="226814" cy="241300"/>
        </p:xfrm>
        <a:graphic>
          <a:graphicData uri="http://schemas.openxmlformats.org/presentationml/2006/ole">
            <p:oleObj spid="_x0000_s72721" name="Equation" r:id="rId14" imgW="126720" imgH="152280" progId="Equation.DSMT4">
              <p:embed/>
            </p:oleObj>
          </a:graphicData>
        </a:graphic>
      </p:graphicFrame>
      <p:sp>
        <p:nvSpPr>
          <p:cNvPr id="27" name="TextBox 26"/>
          <p:cNvSpPr txBox="1"/>
          <p:nvPr/>
        </p:nvSpPr>
        <p:spPr>
          <a:xfrm>
            <a:off x="769014" y="5199586"/>
            <a:ext cx="392076" cy="537157"/>
          </a:xfrm>
          <a:prstGeom prst="rect">
            <a:avLst/>
          </a:prstGeom>
          <a:noFill/>
        </p:spPr>
        <p:txBody>
          <a:bodyPr wrap="none" lIns="105242" tIns="52621" rIns="105242" bIns="52621" rtlCol="0">
            <a:spAutoFit/>
          </a:bodyPr>
          <a:lstStyle/>
          <a:p>
            <a:r>
              <a:rPr lang="de-DE" b="1" dirty="0" smtClean="0">
                <a:solidFill>
                  <a:schemeClr val="accent6">
                    <a:lumMod val="50000"/>
                  </a:schemeClr>
                </a:solidFill>
              </a:rPr>
              <a:t>0</a:t>
            </a:r>
            <a:endParaRPr lang="ru-RU" b="1" dirty="0">
              <a:solidFill>
                <a:schemeClr val="accent6">
                  <a:lumMod val="50000"/>
                </a:schemeClr>
              </a:solidFill>
            </a:endParaRPr>
          </a:p>
        </p:txBody>
      </p:sp>
      <p:sp>
        <p:nvSpPr>
          <p:cNvPr id="28" name="TextBox 27"/>
          <p:cNvSpPr txBox="1"/>
          <p:nvPr/>
        </p:nvSpPr>
        <p:spPr>
          <a:xfrm>
            <a:off x="6220790" y="5157196"/>
            <a:ext cx="392076" cy="537157"/>
          </a:xfrm>
          <a:prstGeom prst="rect">
            <a:avLst/>
          </a:prstGeom>
          <a:noFill/>
        </p:spPr>
        <p:txBody>
          <a:bodyPr wrap="none" lIns="105242" tIns="52621" rIns="105242" bIns="52621" rtlCol="0">
            <a:spAutoFit/>
          </a:bodyPr>
          <a:lstStyle/>
          <a:p>
            <a:r>
              <a:rPr lang="de-DE" b="1" dirty="0" smtClean="0">
                <a:solidFill>
                  <a:schemeClr val="accent6">
                    <a:lumMod val="50000"/>
                  </a:schemeClr>
                </a:solidFill>
              </a:rPr>
              <a:t>0</a:t>
            </a:r>
            <a:endParaRPr lang="ru-RU" b="1" dirty="0">
              <a:solidFill>
                <a:schemeClr val="accent6">
                  <a:lumMod val="50000"/>
                </a:schemeClr>
              </a:solidFill>
            </a:endParaRPr>
          </a:p>
        </p:txBody>
      </p:sp>
      <p:grpSp>
        <p:nvGrpSpPr>
          <p:cNvPr id="40" name="Группа 22"/>
          <p:cNvGrpSpPr/>
          <p:nvPr/>
        </p:nvGrpSpPr>
        <p:grpSpPr>
          <a:xfrm>
            <a:off x="2191172" y="4489955"/>
            <a:ext cx="6502616" cy="2179405"/>
            <a:chOff x="1978918" y="3573016"/>
            <a:chExt cx="5633768" cy="2179404"/>
          </a:xfrm>
        </p:grpSpPr>
        <p:grpSp>
          <p:nvGrpSpPr>
            <p:cNvPr id="41" name="Группа 21"/>
            <p:cNvGrpSpPr/>
            <p:nvPr/>
          </p:nvGrpSpPr>
          <p:grpSpPr>
            <a:xfrm>
              <a:off x="1978918" y="3573016"/>
              <a:ext cx="2046562" cy="954107"/>
              <a:chOff x="1978918" y="3573016"/>
              <a:chExt cx="2046562" cy="954107"/>
            </a:xfrm>
          </p:grpSpPr>
          <p:cxnSp>
            <p:nvCxnSpPr>
              <p:cNvPr id="45" name="Прямая со стрелкой 44"/>
              <p:cNvCxnSpPr/>
              <p:nvPr/>
            </p:nvCxnSpPr>
            <p:spPr>
              <a:xfrm rot="5400000">
                <a:off x="1691680" y="4221088"/>
                <a:ext cx="576064" cy="1588"/>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a:off x="2051720" y="3573016"/>
                <a:ext cx="1973760" cy="954107"/>
              </a:xfrm>
              <a:prstGeom prst="rect">
                <a:avLst/>
              </a:prstGeom>
            </p:spPr>
            <p:txBody>
              <a:bodyPr wrap="none">
                <a:spAutoFit/>
              </a:bodyPr>
              <a:lstStyle/>
              <a:p>
                <a:r>
                  <a:rPr lang="en-US" dirty="0" smtClean="0">
                    <a:solidFill>
                      <a:srgbClr val="FF3399"/>
                    </a:solidFill>
                    <a:latin typeface="AR CENA" pitchFamily="2" charset="0"/>
                  </a:rPr>
                  <a:t>compound state </a:t>
                </a:r>
              </a:p>
              <a:p>
                <a:r>
                  <a:rPr lang="en-US" dirty="0" smtClean="0">
                    <a:solidFill>
                      <a:srgbClr val="FF3399"/>
                    </a:solidFill>
                    <a:latin typeface="AR CENA" pitchFamily="2" charset="0"/>
                  </a:rPr>
                  <a:t>- primitive</a:t>
                </a:r>
                <a:endParaRPr lang="ru-RU" dirty="0">
                  <a:solidFill>
                    <a:srgbClr val="FF3399"/>
                  </a:solidFill>
                </a:endParaRPr>
              </a:p>
            </p:txBody>
          </p:sp>
        </p:grpSp>
        <p:grpSp>
          <p:nvGrpSpPr>
            <p:cNvPr id="42" name="Группа 20"/>
            <p:cNvGrpSpPr/>
            <p:nvPr/>
          </p:nvGrpSpPr>
          <p:grpSpPr>
            <a:xfrm>
              <a:off x="6473913" y="4653136"/>
              <a:ext cx="1138773" cy="1099284"/>
              <a:chOff x="6473913" y="4653136"/>
              <a:chExt cx="1138773" cy="1099284"/>
            </a:xfrm>
          </p:grpSpPr>
          <p:sp>
            <p:nvSpPr>
              <p:cNvPr id="43" name="Прямоугольник 42"/>
              <p:cNvSpPr/>
              <p:nvPr/>
            </p:nvSpPr>
            <p:spPr>
              <a:xfrm>
                <a:off x="6473913" y="5229200"/>
                <a:ext cx="1138773" cy="523220"/>
              </a:xfrm>
              <a:prstGeom prst="rect">
                <a:avLst/>
              </a:prstGeom>
            </p:spPr>
            <p:txBody>
              <a:bodyPr wrap="none">
                <a:spAutoFit/>
              </a:bodyPr>
              <a:lstStyle/>
              <a:p>
                <a:r>
                  <a:rPr lang="en-US" dirty="0" smtClean="0">
                    <a:solidFill>
                      <a:srgbClr val="FF3399"/>
                    </a:solidFill>
                    <a:latin typeface="AR CENA" pitchFamily="2" charset="0"/>
                  </a:rPr>
                  <a:t>CDD pole</a:t>
                </a:r>
                <a:endParaRPr lang="ru-RU" dirty="0">
                  <a:solidFill>
                    <a:srgbClr val="FF3399"/>
                  </a:solidFill>
                </a:endParaRPr>
              </a:p>
            </p:txBody>
          </p:sp>
          <p:cxnSp>
            <p:nvCxnSpPr>
              <p:cNvPr id="44" name="Прямая со стрелкой 43"/>
              <p:cNvCxnSpPr/>
              <p:nvPr/>
            </p:nvCxnSpPr>
            <p:spPr>
              <a:xfrm rot="16200000">
                <a:off x="6445002" y="4940374"/>
                <a:ext cx="576064" cy="1588"/>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grpSp>
      </p:grpSp>
      <p:pic>
        <p:nvPicPr>
          <p:cNvPr id="47" name="Рисунок 46" descr="GS3.EPS"/>
          <p:cNvPicPr>
            <a:picLocks noChangeAspect="1"/>
          </p:cNvPicPr>
          <p:nvPr/>
        </p:nvPicPr>
        <p:blipFill>
          <a:blip r:embed="rId15" cstate="print"/>
          <a:srcRect l="21563" t="27923" r="21563" b="27923"/>
          <a:stretch>
            <a:fillRect/>
          </a:stretch>
        </p:blipFill>
        <p:spPr>
          <a:xfrm>
            <a:off x="5512233" y="4320397"/>
            <a:ext cx="4383795" cy="2277015"/>
          </a:xfrm>
          <a:prstGeom prst="rect">
            <a:avLst/>
          </a:prstGeom>
        </p:spPr>
      </p:pic>
      <p:pic>
        <p:nvPicPr>
          <p:cNvPr id="48" name="Рисунок 47" descr="GS5.EPS"/>
          <p:cNvPicPr>
            <a:picLocks noChangeAspect="1"/>
          </p:cNvPicPr>
          <p:nvPr/>
        </p:nvPicPr>
        <p:blipFill>
          <a:blip r:embed="rId16" cstate="print"/>
          <a:srcRect l="26954" t="27923" r="21563" b="27923"/>
          <a:stretch>
            <a:fillRect/>
          </a:stretch>
        </p:blipFill>
        <p:spPr>
          <a:xfrm>
            <a:off x="374469" y="4320356"/>
            <a:ext cx="3968229" cy="2276996"/>
          </a:xfrm>
          <a:prstGeom prst="rect">
            <a:avLst/>
          </a:prstGeom>
        </p:spPr>
      </p:pic>
    </p:spTree>
  </p:cSld>
  <p:clrMapOvr>
    <a:masterClrMapping/>
  </p:clrMapOvr>
  <p:transition advTm="5314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3" name="Рисунок 2" descr="comp.eps"/>
          <p:cNvPicPr>
            <a:picLocks noChangeAspect="1"/>
          </p:cNvPicPr>
          <p:nvPr/>
        </p:nvPicPr>
        <p:blipFill>
          <a:blip r:embed="rId5" cstate="print"/>
          <a:stretch>
            <a:fillRect/>
          </a:stretch>
        </p:blipFill>
        <p:spPr>
          <a:xfrm>
            <a:off x="3523320" y="1772816"/>
            <a:ext cx="2976750" cy="990000"/>
          </a:xfrm>
          <a:prstGeom prst="rect">
            <a:avLst/>
          </a:prstGeom>
        </p:spPr>
      </p:pic>
      <p:sp>
        <p:nvSpPr>
          <p:cNvPr id="4" name="Прямоугольник 3"/>
          <p:cNvSpPr/>
          <p:nvPr/>
        </p:nvSpPr>
        <p:spPr>
          <a:xfrm>
            <a:off x="363971" y="3068959"/>
            <a:ext cx="9559061" cy="2326517"/>
          </a:xfrm>
          <a:prstGeom prst="rect">
            <a:avLst/>
          </a:prstGeom>
        </p:spPr>
        <p:txBody>
          <a:bodyPr wrap="square" lIns="105242" tIns="52621" rIns="105242" bIns="52621">
            <a:spAutoFit/>
          </a:bodyPr>
          <a:lstStyle/>
          <a:p>
            <a:pPr algn="just"/>
            <a:r>
              <a:rPr lang="en-US" dirty="0" smtClean="0">
                <a:latin typeface="AR CENA" pitchFamily="2" charset="0"/>
              </a:rPr>
              <a:t>Compound states 1, 2, and 3 move to new positions: </a:t>
            </a:r>
          </a:p>
          <a:p>
            <a:pPr algn="just"/>
            <a:r>
              <a:rPr lang="en-US" b="1" dirty="0" smtClean="0">
                <a:solidFill>
                  <a:srgbClr val="00B050"/>
                </a:solidFill>
                <a:latin typeface="AR CENA" pitchFamily="2" charset="0"/>
              </a:rPr>
              <a:t>bound state</a:t>
            </a:r>
            <a:r>
              <a:rPr lang="en-US" b="1" dirty="0" smtClean="0">
                <a:latin typeface="AR CENA" pitchFamily="2" charset="0"/>
              </a:rPr>
              <a:t>, </a:t>
            </a:r>
            <a:r>
              <a:rPr lang="en-US" b="1" dirty="0" smtClean="0">
                <a:solidFill>
                  <a:srgbClr val="FF3399"/>
                </a:solidFill>
                <a:latin typeface="AR CENA" pitchFamily="2" charset="0"/>
              </a:rPr>
              <a:t>primitive</a:t>
            </a:r>
            <a:r>
              <a:rPr lang="en-US" b="1" dirty="0" smtClean="0">
                <a:latin typeface="AR CENA" pitchFamily="2" charset="0"/>
              </a:rPr>
              <a:t>, </a:t>
            </a:r>
            <a:r>
              <a:rPr lang="en-US" b="1" dirty="0" smtClean="0">
                <a:solidFill>
                  <a:srgbClr val="00B050"/>
                </a:solidFill>
                <a:latin typeface="AR CENA" pitchFamily="2" charset="0"/>
              </a:rPr>
              <a:t>and resonance</a:t>
            </a:r>
            <a:r>
              <a:rPr lang="en-US" b="1" dirty="0" smtClean="0">
                <a:latin typeface="AR CENA" pitchFamily="2" charset="0"/>
              </a:rPr>
              <a:t>.  </a:t>
            </a:r>
          </a:p>
          <a:p>
            <a:pPr algn="just"/>
            <a:endParaRPr lang="en-US" dirty="0" smtClean="0">
              <a:latin typeface="AR CENA" pitchFamily="2" charset="0"/>
            </a:endParaRPr>
          </a:p>
          <a:p>
            <a:pPr algn="just"/>
            <a:r>
              <a:rPr lang="en-US" dirty="0" smtClean="0">
                <a:latin typeface="Adobe Caslon Pro Bold" pitchFamily="18" charset="0"/>
              </a:rPr>
              <a:t>A pair of the CDD poles that squeezes compound state 2 of the primitive type is shown by arrows.</a:t>
            </a:r>
          </a:p>
        </p:txBody>
      </p:sp>
      <p:sp>
        <p:nvSpPr>
          <p:cNvPr id="5" name="Прямоугольник 4"/>
          <p:cNvSpPr/>
          <p:nvPr/>
        </p:nvSpPr>
        <p:spPr>
          <a:xfrm>
            <a:off x="606996" y="332656"/>
            <a:ext cx="8748972" cy="553724"/>
          </a:xfrm>
          <a:prstGeom prst="rect">
            <a:avLst/>
          </a:prstGeom>
        </p:spPr>
        <p:txBody>
          <a:bodyPr wrap="square" lIns="105242" tIns="52621" rIns="105242" bIns="52621">
            <a:spAutoFit/>
          </a:bodyPr>
          <a:lstStyle/>
          <a:p>
            <a:r>
              <a:rPr lang="en-US" b="1" dirty="0" smtClean="0">
                <a:solidFill>
                  <a:srgbClr val="00B050"/>
                </a:solidFill>
                <a:latin typeface="Berlin Sans FB" pitchFamily="34" charset="0"/>
              </a:rPr>
              <a:t>D-FUNCTION ZEROS IN THE COMPLEX </a:t>
            </a:r>
            <a:r>
              <a:rPr lang="en-US" b="1" i="1" dirty="0" smtClean="0">
                <a:solidFill>
                  <a:srgbClr val="00B050"/>
                </a:solidFill>
                <a:latin typeface="Berlin Sans FB" pitchFamily="34" charset="0"/>
              </a:rPr>
              <a:t>s-</a:t>
            </a:r>
            <a:r>
              <a:rPr lang="en-US" b="1" dirty="0" smtClean="0">
                <a:solidFill>
                  <a:srgbClr val="00B050"/>
                </a:solidFill>
                <a:latin typeface="Berlin Sans FB" pitchFamily="34" charset="0"/>
              </a:rPr>
              <a:t>PLANE </a:t>
            </a:r>
            <a:endParaRPr lang="ru-RU" b="1" dirty="0" smtClean="0">
              <a:solidFill>
                <a:srgbClr val="00B050"/>
              </a:solidFill>
            </a:endParaRPr>
          </a:p>
        </p:txBody>
      </p:sp>
      <p:sp>
        <p:nvSpPr>
          <p:cNvPr id="6" name="Прямоугольник 5"/>
          <p:cNvSpPr/>
          <p:nvPr/>
        </p:nvSpPr>
        <p:spPr>
          <a:xfrm>
            <a:off x="462980" y="5916179"/>
            <a:ext cx="9433048" cy="537157"/>
          </a:xfrm>
          <a:prstGeom prst="rect">
            <a:avLst/>
          </a:prstGeom>
          <a:ln w="63500" cmpd="thickThin">
            <a:solidFill>
              <a:srgbClr val="0070C0"/>
            </a:solidFill>
          </a:ln>
          <a:effectLst/>
        </p:spPr>
        <p:txBody>
          <a:bodyPr wrap="square" lIns="105242" tIns="52621" rIns="105242" bIns="52621">
            <a:spAutoFit/>
          </a:bodyPr>
          <a:lstStyle/>
          <a:p>
            <a:pPr algn="ctr"/>
            <a:r>
              <a:rPr lang="en-US" dirty="0" smtClean="0">
                <a:solidFill>
                  <a:srgbClr val="FF3399"/>
                </a:solidFill>
                <a:latin typeface="Adobe Caslon Pro Bold" pitchFamily="18" charset="0"/>
              </a:rPr>
              <a:t>QCB model applies to systems with attraction and repulsion </a:t>
            </a:r>
          </a:p>
        </p:txBody>
      </p:sp>
      <p:graphicFrame>
        <p:nvGraphicFramePr>
          <p:cNvPr id="7" name="Object 14"/>
          <p:cNvGraphicFramePr>
            <a:graphicFrameLocks noChangeAspect="1"/>
          </p:cNvGraphicFramePr>
          <p:nvPr/>
        </p:nvGraphicFramePr>
        <p:xfrm>
          <a:off x="6005293" y="1240025"/>
          <a:ext cx="288608" cy="344328"/>
        </p:xfrm>
        <a:graphic>
          <a:graphicData uri="http://schemas.openxmlformats.org/presentationml/2006/ole">
            <p:oleObj spid="_x0000_s277505" name="Equation" r:id="rId6" imgW="126720" imgH="152280" progId="Equation.DSMT4">
              <p:embed/>
            </p:oleObj>
          </a:graphicData>
        </a:graphic>
      </p:graphicFrame>
      <p:sp>
        <p:nvSpPr>
          <p:cNvPr id="8" name="Овал 7"/>
          <p:cNvSpPr/>
          <p:nvPr/>
        </p:nvSpPr>
        <p:spPr>
          <a:xfrm>
            <a:off x="5913986" y="1175150"/>
            <a:ext cx="453650" cy="453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7773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14" name="Рисунок 13" descr="2.EPS"/>
          <p:cNvPicPr>
            <a:picLocks noChangeAspect="1"/>
          </p:cNvPicPr>
          <p:nvPr/>
        </p:nvPicPr>
        <p:blipFill>
          <a:blip r:embed="rId4" cstate="print"/>
          <a:stretch>
            <a:fillRect/>
          </a:stretch>
        </p:blipFill>
        <p:spPr>
          <a:xfrm>
            <a:off x="5277150" y="896401"/>
            <a:ext cx="4179870" cy="2869200"/>
          </a:xfrm>
          <a:prstGeom prst="rect">
            <a:avLst/>
          </a:prstGeom>
        </p:spPr>
      </p:pic>
      <p:pic>
        <p:nvPicPr>
          <p:cNvPr id="13" name="Рисунок 12" descr="1.EPS"/>
          <p:cNvPicPr>
            <a:picLocks noChangeAspect="1"/>
          </p:cNvPicPr>
          <p:nvPr/>
        </p:nvPicPr>
        <p:blipFill>
          <a:blip r:embed="rId5" cstate="print"/>
          <a:stretch>
            <a:fillRect/>
          </a:stretch>
        </p:blipFill>
        <p:spPr>
          <a:xfrm>
            <a:off x="1097554" y="896401"/>
            <a:ext cx="4179869" cy="2869200"/>
          </a:xfrm>
          <a:prstGeom prst="rect">
            <a:avLst/>
          </a:prstGeom>
        </p:spPr>
      </p:pic>
      <p:pic>
        <p:nvPicPr>
          <p:cNvPr id="5" name="Рисунок 4" descr="3.EPS"/>
          <p:cNvPicPr>
            <a:picLocks noChangeAspect="1"/>
          </p:cNvPicPr>
          <p:nvPr/>
        </p:nvPicPr>
        <p:blipFill>
          <a:blip r:embed="rId6" cstate="print"/>
          <a:stretch>
            <a:fillRect/>
          </a:stretch>
        </p:blipFill>
        <p:spPr>
          <a:xfrm>
            <a:off x="769014" y="3763803"/>
            <a:ext cx="4507650" cy="3094199"/>
          </a:xfrm>
          <a:prstGeom prst="rect">
            <a:avLst/>
          </a:prstGeom>
        </p:spPr>
      </p:pic>
      <p:pic>
        <p:nvPicPr>
          <p:cNvPr id="6" name="Рисунок 5" descr="4.EPS"/>
          <p:cNvPicPr>
            <a:picLocks noChangeAspect="1"/>
          </p:cNvPicPr>
          <p:nvPr/>
        </p:nvPicPr>
        <p:blipFill>
          <a:blip r:embed="rId7" cstate="print"/>
          <a:stretch>
            <a:fillRect/>
          </a:stretch>
        </p:blipFill>
        <p:spPr>
          <a:xfrm>
            <a:off x="4985032" y="3936623"/>
            <a:ext cx="4568909" cy="2735878"/>
          </a:xfrm>
          <a:prstGeom prst="rect">
            <a:avLst/>
          </a:prstGeom>
        </p:spPr>
      </p:pic>
      <p:sp>
        <p:nvSpPr>
          <p:cNvPr id="20" name="Прямоугольник 19"/>
          <p:cNvSpPr/>
          <p:nvPr/>
        </p:nvSpPr>
        <p:spPr>
          <a:xfrm>
            <a:off x="688008" y="116632"/>
            <a:ext cx="9073007" cy="996923"/>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NN scattering </a:t>
            </a:r>
            <a:r>
              <a:rPr lang="en-US" b="1" dirty="0" smtClean="0">
                <a:solidFill>
                  <a:srgbClr val="C00000"/>
                </a:solidFill>
                <a:latin typeface="AR CENA" pitchFamily="2" charset="0"/>
              </a:rPr>
              <a:t>S-wave</a:t>
            </a:r>
            <a:r>
              <a:rPr lang="en-US" b="1" dirty="0" smtClean="0">
                <a:solidFill>
                  <a:srgbClr val="00B050"/>
                </a:solidFill>
                <a:latin typeface="AR CENA" pitchFamily="2" charset="0"/>
              </a:rPr>
              <a:t> phase shifts </a:t>
            </a:r>
            <a:r>
              <a:rPr lang="en-US" b="1" dirty="0" smtClean="0">
                <a:solidFill>
                  <a:srgbClr val="C00000"/>
                </a:solidFill>
                <a:latin typeface="AR CENA" pitchFamily="2" charset="0"/>
              </a:rPr>
              <a:t>and D functions</a:t>
            </a:r>
            <a:r>
              <a:rPr lang="en-US" b="1" dirty="0" smtClean="0">
                <a:solidFill>
                  <a:srgbClr val="00B050"/>
                </a:solidFill>
                <a:latin typeface="AR CENA" pitchFamily="2" charset="0"/>
              </a:rPr>
              <a:t> </a:t>
            </a:r>
          </a:p>
          <a:p>
            <a:r>
              <a:rPr lang="en-US" b="1" dirty="0" smtClean="0">
                <a:solidFill>
                  <a:srgbClr val="00B050"/>
                </a:solidFill>
                <a:latin typeface="AR CENA" pitchFamily="2" charset="0"/>
              </a:rPr>
              <a:t>versus the proton kinetic energy </a:t>
            </a:r>
            <a:endParaRPr lang="ru-RU" b="1" dirty="0">
              <a:solidFill>
                <a:srgbClr val="00B050"/>
              </a:solidFill>
            </a:endParaRPr>
          </a:p>
        </p:txBody>
      </p:sp>
      <p:cxnSp>
        <p:nvCxnSpPr>
          <p:cNvPr id="7" name="Прямая со стрелкой 6"/>
          <p:cNvCxnSpPr/>
          <p:nvPr/>
        </p:nvCxnSpPr>
        <p:spPr>
          <a:xfrm rot="5400000">
            <a:off x="3560218" y="2564012"/>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227179" y="1628800"/>
            <a:ext cx="2248353" cy="968044"/>
          </a:xfrm>
          <a:prstGeom prst="rect">
            <a:avLst/>
          </a:prstGeom>
        </p:spPr>
        <p:txBody>
          <a:bodyPr wrap="none" lIns="105242" tIns="52621" rIns="105242" bIns="52621">
            <a:spAutoFit/>
          </a:bodyPr>
          <a:lstStyle/>
          <a:p>
            <a:r>
              <a:rPr lang="en-US" dirty="0" smtClean="0">
                <a:solidFill>
                  <a:srgbClr val="C00000"/>
                </a:solidFill>
                <a:latin typeface="AR CENA" pitchFamily="2" charset="0"/>
              </a:rPr>
              <a:t>compound state </a:t>
            </a:r>
          </a:p>
          <a:p>
            <a:r>
              <a:rPr lang="en-US" dirty="0" smtClean="0">
                <a:solidFill>
                  <a:srgbClr val="C00000"/>
                </a:solidFill>
                <a:latin typeface="AR CENA" pitchFamily="2" charset="0"/>
              </a:rPr>
              <a:t>- primitive</a:t>
            </a:r>
            <a:endParaRPr lang="ru-RU" dirty="0">
              <a:solidFill>
                <a:srgbClr val="C00000"/>
              </a:solidFill>
            </a:endParaRPr>
          </a:p>
        </p:txBody>
      </p:sp>
      <p:sp>
        <p:nvSpPr>
          <p:cNvPr id="12" name="Прямоугольник 11"/>
          <p:cNvSpPr/>
          <p:nvPr/>
        </p:nvSpPr>
        <p:spPr>
          <a:xfrm>
            <a:off x="7492763" y="1628800"/>
            <a:ext cx="2248353" cy="968044"/>
          </a:xfrm>
          <a:prstGeom prst="rect">
            <a:avLst/>
          </a:prstGeom>
        </p:spPr>
        <p:txBody>
          <a:bodyPr wrap="none" lIns="105242" tIns="52621" rIns="105242" bIns="52621">
            <a:spAutoFit/>
          </a:bodyPr>
          <a:lstStyle/>
          <a:p>
            <a:r>
              <a:rPr lang="en-US" dirty="0" smtClean="0">
                <a:solidFill>
                  <a:srgbClr val="C00000"/>
                </a:solidFill>
                <a:latin typeface="AR CENA" pitchFamily="2" charset="0"/>
              </a:rPr>
              <a:t>compound state </a:t>
            </a:r>
          </a:p>
          <a:p>
            <a:r>
              <a:rPr lang="en-US" dirty="0" smtClean="0">
                <a:solidFill>
                  <a:srgbClr val="C00000"/>
                </a:solidFill>
                <a:latin typeface="AR CENA" pitchFamily="2" charset="0"/>
              </a:rPr>
              <a:t>- primitive</a:t>
            </a:r>
            <a:endParaRPr lang="ru-RU" dirty="0">
              <a:solidFill>
                <a:srgbClr val="C00000"/>
              </a:solidFill>
            </a:endParaRPr>
          </a:p>
        </p:txBody>
      </p:sp>
      <p:sp>
        <p:nvSpPr>
          <p:cNvPr id="11" name="Прямоугольник 10"/>
          <p:cNvSpPr/>
          <p:nvPr/>
        </p:nvSpPr>
        <p:spPr>
          <a:xfrm>
            <a:off x="1327076" y="6460885"/>
            <a:ext cx="2823832" cy="352491"/>
          </a:xfrm>
          <a:prstGeom prst="rect">
            <a:avLst/>
          </a:prstGeom>
        </p:spPr>
        <p:txBody>
          <a:bodyPr wrap="none" lIns="105242" tIns="52621" rIns="105242" bIns="52621">
            <a:spAutoFit/>
          </a:bodyPr>
          <a:lstStyle/>
          <a:p>
            <a:r>
              <a:rPr lang="en-AU" sz="1600" b="1" dirty="0" smtClean="0">
                <a:latin typeface="Agency FB" pitchFamily="34" charset="0"/>
              </a:rPr>
              <a:t>M.I.K., Phys. Rev. C 82, 018201 (2010)</a:t>
            </a:r>
            <a:endParaRPr lang="ru-RU" sz="1600" b="1" dirty="0"/>
          </a:p>
        </p:txBody>
      </p:sp>
      <p:cxnSp>
        <p:nvCxnSpPr>
          <p:cNvPr id="15" name="Прямая со стрелкой 14"/>
          <p:cNvCxnSpPr/>
          <p:nvPr/>
        </p:nvCxnSpPr>
        <p:spPr>
          <a:xfrm rot="5400000">
            <a:off x="3882469" y="4652242"/>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5400000">
            <a:off x="7122829" y="2564012"/>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8013929" y="4652242"/>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pic>
        <p:nvPicPr>
          <p:cNvPr id="18" name="Рисунок 17" descr="Unbenannt-2.jpg"/>
          <p:cNvPicPr>
            <a:picLocks noChangeAspect="1"/>
          </p:cNvPicPr>
          <p:nvPr/>
        </p:nvPicPr>
        <p:blipFill>
          <a:blip r:embed="rId8" cstate="print"/>
          <a:stretch>
            <a:fillRect/>
          </a:stretch>
        </p:blipFill>
        <p:spPr>
          <a:xfrm>
            <a:off x="7879804" y="188640"/>
            <a:ext cx="2064512" cy="707136"/>
          </a:xfrm>
          <a:prstGeom prst="rect">
            <a:avLst/>
          </a:prstGeom>
        </p:spPr>
      </p:pic>
      <p:sp>
        <p:nvSpPr>
          <p:cNvPr id="19" name="TextBox 18"/>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ransition advTm="7289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6" name="Прямоугольник 5"/>
          <p:cNvSpPr/>
          <p:nvPr/>
        </p:nvSpPr>
        <p:spPr>
          <a:xfrm>
            <a:off x="688006" y="116632"/>
            <a:ext cx="9154018" cy="996923"/>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NN scattering </a:t>
            </a:r>
            <a:r>
              <a:rPr lang="en-US" b="1" dirty="0" smtClean="0">
                <a:solidFill>
                  <a:srgbClr val="C00000"/>
                </a:solidFill>
                <a:latin typeface="AR CENA" pitchFamily="2" charset="0"/>
              </a:rPr>
              <a:t>P-wave</a:t>
            </a:r>
            <a:r>
              <a:rPr lang="en-US" b="1" dirty="0" smtClean="0">
                <a:solidFill>
                  <a:srgbClr val="00B050"/>
                </a:solidFill>
                <a:latin typeface="AR CENA" pitchFamily="2" charset="0"/>
              </a:rPr>
              <a:t> phase shifts </a:t>
            </a:r>
          </a:p>
          <a:p>
            <a:r>
              <a:rPr lang="en-US" b="1" dirty="0" smtClean="0">
                <a:solidFill>
                  <a:srgbClr val="00B050"/>
                </a:solidFill>
                <a:latin typeface="AR CENA" pitchFamily="2" charset="0"/>
              </a:rPr>
              <a:t>versus the proton kinetic energy </a:t>
            </a:r>
            <a:endParaRPr lang="ru-RU" b="1" dirty="0">
              <a:solidFill>
                <a:srgbClr val="00B050"/>
              </a:solidFill>
            </a:endParaRPr>
          </a:p>
        </p:txBody>
      </p:sp>
      <p:grpSp>
        <p:nvGrpSpPr>
          <p:cNvPr id="12" name="Группа 11"/>
          <p:cNvGrpSpPr/>
          <p:nvPr/>
        </p:nvGrpSpPr>
        <p:grpSpPr>
          <a:xfrm>
            <a:off x="1093050" y="1124744"/>
            <a:ext cx="8386740" cy="5420520"/>
            <a:chOff x="975600" y="896400"/>
            <a:chExt cx="7454880" cy="5420520"/>
          </a:xfrm>
        </p:grpSpPr>
        <p:grpSp>
          <p:nvGrpSpPr>
            <p:cNvPr id="11" name="Группа 10"/>
            <p:cNvGrpSpPr/>
            <p:nvPr/>
          </p:nvGrpSpPr>
          <p:grpSpPr>
            <a:xfrm>
              <a:off x="975600" y="896400"/>
              <a:ext cx="7454880" cy="2887920"/>
              <a:chOff x="975600" y="896400"/>
              <a:chExt cx="7454880" cy="2887920"/>
            </a:xfrm>
          </p:grpSpPr>
          <p:pic>
            <p:nvPicPr>
              <p:cNvPr id="9" name="Содержимое 7" descr="3p1ITsim.EPS"/>
              <p:cNvPicPr>
                <a:picLocks noChangeAspect="1"/>
              </p:cNvPicPr>
              <p:nvPr/>
            </p:nvPicPr>
            <p:blipFill>
              <a:blip r:embed="rId4" cstate="print"/>
              <a:stretch>
                <a:fillRect/>
              </a:stretch>
            </p:blipFill>
            <p:spPr>
              <a:xfrm>
                <a:off x="4690800" y="896400"/>
                <a:ext cx="3739680" cy="2887920"/>
              </a:xfrm>
              <a:prstGeom prst="rect">
                <a:avLst/>
              </a:prstGeom>
            </p:spPr>
          </p:pic>
          <p:pic>
            <p:nvPicPr>
              <p:cNvPr id="8" name="Содержимое 6" descr="1p1ITsim.EPS"/>
              <p:cNvPicPr>
                <a:picLocks noChangeAspect="1"/>
              </p:cNvPicPr>
              <p:nvPr/>
            </p:nvPicPr>
            <p:blipFill>
              <a:blip r:embed="rId5" cstate="print"/>
              <a:stretch>
                <a:fillRect/>
              </a:stretch>
            </p:blipFill>
            <p:spPr>
              <a:xfrm>
                <a:off x="975600" y="896400"/>
                <a:ext cx="3739680" cy="2887920"/>
              </a:xfrm>
              <a:prstGeom prst="rect">
                <a:avLst/>
              </a:prstGeom>
            </p:spPr>
          </p:pic>
        </p:grpSp>
        <p:pic>
          <p:nvPicPr>
            <p:cNvPr id="10" name="Рисунок 9" descr="3p0ITsim.EPS"/>
            <p:cNvPicPr>
              <a:picLocks noChangeAspect="1"/>
            </p:cNvPicPr>
            <p:nvPr/>
          </p:nvPicPr>
          <p:blipFill>
            <a:blip r:embed="rId6" cstate="print"/>
            <a:stretch>
              <a:fillRect/>
            </a:stretch>
          </p:blipFill>
          <p:spPr>
            <a:xfrm>
              <a:off x="3347864" y="3429000"/>
              <a:ext cx="3739680" cy="2887920"/>
            </a:xfrm>
            <a:prstGeom prst="rect">
              <a:avLst/>
            </a:prstGeom>
          </p:spPr>
        </p:pic>
      </p:grpSp>
      <p:sp>
        <p:nvSpPr>
          <p:cNvPr id="13" name="TextBox 12"/>
          <p:cNvSpPr txBox="1"/>
          <p:nvPr/>
        </p:nvSpPr>
        <p:spPr>
          <a:xfrm>
            <a:off x="1498095" y="3140972"/>
            <a:ext cx="1812336" cy="537157"/>
          </a:xfrm>
          <a:prstGeom prst="rect">
            <a:avLst/>
          </a:prstGeom>
          <a:noFill/>
        </p:spPr>
        <p:txBody>
          <a:bodyPr wrap="none" lIns="105242" tIns="52621" rIns="105242" bIns="52621" rtlCol="0">
            <a:spAutoFit/>
          </a:bodyPr>
          <a:lstStyle/>
          <a:p>
            <a:r>
              <a:rPr lang="de-DE" dirty="0" err="1" smtClean="0">
                <a:solidFill>
                  <a:srgbClr val="C00000"/>
                </a:solidFill>
                <a:latin typeface="AR CENA" pitchFamily="2" charset="0"/>
              </a:rPr>
              <a:t>no</a:t>
            </a:r>
            <a:r>
              <a:rPr lang="de-DE" dirty="0" smtClean="0">
                <a:solidFill>
                  <a:srgbClr val="C00000"/>
                </a:solidFill>
                <a:latin typeface="AR CENA" pitchFamily="2" charset="0"/>
              </a:rPr>
              <a:t> primitives</a:t>
            </a:r>
            <a:endParaRPr lang="ru-RU" dirty="0">
              <a:solidFill>
                <a:srgbClr val="C00000"/>
              </a:solidFill>
            </a:endParaRPr>
          </a:p>
        </p:txBody>
      </p:sp>
      <p:sp>
        <p:nvSpPr>
          <p:cNvPr id="14" name="TextBox 13"/>
          <p:cNvSpPr txBox="1"/>
          <p:nvPr/>
        </p:nvSpPr>
        <p:spPr>
          <a:xfrm>
            <a:off x="5710565" y="3140972"/>
            <a:ext cx="1812336" cy="537157"/>
          </a:xfrm>
          <a:prstGeom prst="rect">
            <a:avLst/>
          </a:prstGeom>
          <a:noFill/>
        </p:spPr>
        <p:txBody>
          <a:bodyPr wrap="none" lIns="105242" tIns="52621" rIns="105242" bIns="52621" rtlCol="0">
            <a:spAutoFit/>
          </a:bodyPr>
          <a:lstStyle/>
          <a:p>
            <a:r>
              <a:rPr lang="de-DE" dirty="0" err="1" smtClean="0">
                <a:solidFill>
                  <a:srgbClr val="C00000"/>
                </a:solidFill>
                <a:latin typeface="AR CENA" pitchFamily="2" charset="0"/>
              </a:rPr>
              <a:t>no</a:t>
            </a:r>
            <a:r>
              <a:rPr lang="de-DE" dirty="0" smtClean="0">
                <a:solidFill>
                  <a:srgbClr val="C00000"/>
                </a:solidFill>
                <a:latin typeface="AR CENA" pitchFamily="2" charset="0"/>
              </a:rPr>
              <a:t> primitives</a:t>
            </a:r>
            <a:endParaRPr lang="ru-RU" dirty="0">
              <a:solidFill>
                <a:srgbClr val="C00000"/>
              </a:solidFill>
            </a:endParaRPr>
          </a:p>
        </p:txBody>
      </p:sp>
      <p:cxnSp>
        <p:nvCxnSpPr>
          <p:cNvPr id="16" name="Прямая со стрелкой 15"/>
          <p:cNvCxnSpPr/>
          <p:nvPr/>
        </p:nvCxnSpPr>
        <p:spPr>
          <a:xfrm rot="5400000">
            <a:off x="5099391" y="4940276"/>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5467539" y="4005064"/>
            <a:ext cx="2248353" cy="968044"/>
          </a:xfrm>
          <a:prstGeom prst="rect">
            <a:avLst/>
          </a:prstGeom>
        </p:spPr>
        <p:txBody>
          <a:bodyPr wrap="none" lIns="105242" tIns="52621" rIns="105242" bIns="52621">
            <a:spAutoFit/>
          </a:bodyPr>
          <a:lstStyle/>
          <a:p>
            <a:r>
              <a:rPr lang="en-US" dirty="0" smtClean="0">
                <a:solidFill>
                  <a:srgbClr val="C00000"/>
                </a:solidFill>
                <a:latin typeface="AR CENA" pitchFamily="2" charset="0"/>
              </a:rPr>
              <a:t>compound state </a:t>
            </a:r>
          </a:p>
          <a:p>
            <a:r>
              <a:rPr lang="en-US" dirty="0" smtClean="0">
                <a:solidFill>
                  <a:srgbClr val="C00000"/>
                </a:solidFill>
                <a:latin typeface="AR CENA" pitchFamily="2" charset="0"/>
              </a:rPr>
              <a:t>= primitive</a:t>
            </a:r>
            <a:endParaRPr lang="ru-RU" dirty="0">
              <a:solidFill>
                <a:srgbClr val="C00000"/>
              </a:solidFill>
            </a:endParaRPr>
          </a:p>
        </p:txBody>
      </p:sp>
      <p:sp>
        <p:nvSpPr>
          <p:cNvPr id="18" name="Прямоугольник 17"/>
          <p:cNvSpPr/>
          <p:nvPr/>
        </p:nvSpPr>
        <p:spPr>
          <a:xfrm>
            <a:off x="7735791" y="5661253"/>
            <a:ext cx="1308994" cy="537157"/>
          </a:xfrm>
          <a:prstGeom prst="rect">
            <a:avLst/>
          </a:prstGeom>
        </p:spPr>
        <p:txBody>
          <a:bodyPr wrap="none" lIns="105242" tIns="52621" rIns="105242" bIns="52621">
            <a:spAutoFit/>
          </a:bodyPr>
          <a:lstStyle/>
          <a:p>
            <a:r>
              <a:rPr lang="en-US" smtClean="0">
                <a:solidFill>
                  <a:srgbClr val="FF3399"/>
                </a:solidFill>
                <a:latin typeface="AR CENA" pitchFamily="2" charset="0"/>
              </a:rPr>
              <a:t>CDD pole</a:t>
            </a:r>
            <a:endParaRPr lang="ru-RU">
              <a:solidFill>
                <a:srgbClr val="FF3399"/>
              </a:solidFill>
            </a:endParaRPr>
          </a:p>
        </p:txBody>
      </p:sp>
      <p:cxnSp>
        <p:nvCxnSpPr>
          <p:cNvPr id="19" name="Прямая со стрелкой 18"/>
          <p:cNvCxnSpPr/>
          <p:nvPr/>
        </p:nvCxnSpPr>
        <p:spPr>
          <a:xfrm rot="-5400000">
            <a:off x="7367642" y="5588348"/>
            <a:ext cx="576064" cy="1787"/>
          </a:xfrm>
          <a:prstGeom prst="straightConnector1">
            <a:avLst/>
          </a:prstGeom>
          <a:ln w="25400" cmpd="dbl">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85092" y="6460885"/>
            <a:ext cx="9998968" cy="352491"/>
          </a:xfrm>
          <a:prstGeom prst="rect">
            <a:avLst/>
          </a:prstGeom>
        </p:spPr>
        <p:txBody>
          <a:bodyPr wrap="square" lIns="105242" tIns="52621" rIns="105242" bIns="52621">
            <a:spAutoFit/>
          </a:bodyPr>
          <a:lstStyle/>
          <a:p>
            <a:pPr algn="ctr"/>
            <a:r>
              <a:rPr lang="en-AU" sz="1600" b="1" dirty="0" smtClean="0">
                <a:latin typeface="Agency FB" pitchFamily="34" charset="0"/>
              </a:rPr>
              <a:t>M.I.K., D.K. </a:t>
            </a:r>
            <a:r>
              <a:rPr lang="en-AU" sz="1600" b="1" dirty="0" err="1" smtClean="0">
                <a:latin typeface="Agency FB" pitchFamily="34" charset="0"/>
              </a:rPr>
              <a:t>Nadyozhin</a:t>
            </a:r>
            <a:r>
              <a:rPr lang="en-AU" sz="1600" b="1" dirty="0" smtClean="0">
                <a:latin typeface="Agency FB" pitchFamily="34" charset="0"/>
              </a:rPr>
              <a:t>, T.L. </a:t>
            </a:r>
            <a:r>
              <a:rPr lang="en-AU" sz="1600" b="1" dirty="0" err="1" smtClean="0">
                <a:latin typeface="Agency FB" pitchFamily="34" charset="0"/>
              </a:rPr>
              <a:t>Rasinkova</a:t>
            </a:r>
            <a:r>
              <a:rPr lang="en-AU" sz="1600" b="1" dirty="0" smtClean="0">
                <a:latin typeface="Agency FB" pitchFamily="34" charset="0"/>
              </a:rPr>
              <a:t>, </a:t>
            </a:r>
            <a:r>
              <a:rPr lang="en-AU" sz="1600" b="1" dirty="0" err="1" smtClean="0">
                <a:latin typeface="Agency FB" pitchFamily="34" charset="0"/>
              </a:rPr>
              <a:t>Yu.A</a:t>
            </a:r>
            <a:r>
              <a:rPr lang="en-AU" sz="1600" b="1" dirty="0" smtClean="0">
                <a:latin typeface="Agency FB" pitchFamily="34" charset="0"/>
              </a:rPr>
              <a:t>. Simonov, M.A. </a:t>
            </a:r>
            <a:r>
              <a:rPr lang="en-AU" sz="1600" b="1" dirty="0" err="1" smtClean="0">
                <a:latin typeface="Agency FB" pitchFamily="34" charset="0"/>
              </a:rPr>
              <a:t>Trusov</a:t>
            </a:r>
            <a:r>
              <a:rPr lang="en-AU" sz="1600" b="1" dirty="0" smtClean="0">
                <a:latin typeface="Agency FB" pitchFamily="34" charset="0"/>
              </a:rPr>
              <a:t>, and A.V. </a:t>
            </a:r>
            <a:r>
              <a:rPr lang="en-AU" sz="1600" b="1" dirty="0" err="1" smtClean="0">
                <a:latin typeface="Agency FB" pitchFamily="34" charset="0"/>
              </a:rPr>
              <a:t>Yudin</a:t>
            </a:r>
            <a:r>
              <a:rPr lang="en-AU" sz="1600" b="1" dirty="0" smtClean="0">
                <a:latin typeface="Agency FB" pitchFamily="34" charset="0"/>
              </a:rPr>
              <a:t>,</a:t>
            </a:r>
            <a:r>
              <a:rPr lang="en-US" sz="1600" b="1" dirty="0" smtClean="0">
                <a:latin typeface="Agency FB" pitchFamily="34" charset="0"/>
              </a:rPr>
              <a:t> Phys. At. </a:t>
            </a:r>
            <a:r>
              <a:rPr lang="en-US" sz="1600" b="1" dirty="0" err="1" smtClean="0">
                <a:latin typeface="Agency FB" pitchFamily="34" charset="0"/>
              </a:rPr>
              <a:t>Nucl</a:t>
            </a:r>
            <a:r>
              <a:rPr lang="en-US" sz="1600" b="1" dirty="0" smtClean="0">
                <a:latin typeface="Agency FB" pitchFamily="34" charset="0"/>
              </a:rPr>
              <a:t>. 74, 371 </a:t>
            </a:r>
            <a:r>
              <a:rPr lang="en-AU" sz="1600" b="1" dirty="0" smtClean="0">
                <a:latin typeface="Agency FB" pitchFamily="34" charset="0"/>
              </a:rPr>
              <a:t>(2011)</a:t>
            </a:r>
            <a:endParaRPr lang="ru-RU" sz="1600" b="1" dirty="0"/>
          </a:p>
        </p:txBody>
      </p:sp>
      <p:pic>
        <p:nvPicPr>
          <p:cNvPr id="15" name="Рисунок 14" descr="Unbenannt-2.jpg"/>
          <p:cNvPicPr>
            <a:picLocks noChangeAspect="1"/>
          </p:cNvPicPr>
          <p:nvPr/>
        </p:nvPicPr>
        <p:blipFill>
          <a:blip r:embed="rId7" cstate="print"/>
          <a:stretch>
            <a:fillRect/>
          </a:stretch>
        </p:blipFill>
        <p:spPr>
          <a:xfrm>
            <a:off x="7879804" y="188640"/>
            <a:ext cx="2064512" cy="707136"/>
          </a:xfrm>
          <a:prstGeom prst="rect">
            <a:avLst/>
          </a:prstGeom>
        </p:spPr>
      </p:pic>
      <p:sp>
        <p:nvSpPr>
          <p:cNvPr id="21" name="TextBox 20"/>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ransition advTm="43031"/>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966590" y="1916113"/>
          <a:ext cx="5930900" cy="1169987"/>
        </p:xfrm>
        <a:graphic>
          <a:graphicData uri="http://schemas.openxmlformats.org/presentationml/2006/ole">
            <p:oleObj spid="_x0000_s271362" name="Equation" r:id="rId4" imgW="2577960" imgH="507960" progId="Equation.DSMT4">
              <p:embed/>
            </p:oleObj>
          </a:graphicData>
        </a:graphic>
      </p:graphicFrame>
      <p:sp>
        <p:nvSpPr>
          <p:cNvPr id="4" name="Прямоугольник 3"/>
          <p:cNvSpPr/>
          <p:nvPr/>
        </p:nvSpPr>
        <p:spPr>
          <a:xfrm>
            <a:off x="611560" y="1412776"/>
            <a:ext cx="3270447" cy="461665"/>
          </a:xfrm>
          <a:prstGeom prst="rect">
            <a:avLst/>
          </a:prstGeom>
        </p:spPr>
        <p:txBody>
          <a:bodyPr wrap="none">
            <a:spAutoFit/>
          </a:bodyPr>
          <a:lstStyle/>
          <a:p>
            <a:r>
              <a:rPr lang="en-US" dirty="0" smtClean="0">
                <a:solidFill>
                  <a:srgbClr val="666699"/>
                </a:solidFill>
                <a:latin typeface="Tw Cen MT" pitchFamily="34" charset="0"/>
              </a:rPr>
              <a:t>The scattering amplitude </a:t>
            </a:r>
            <a:endParaRPr lang="ru-RU" dirty="0">
              <a:solidFill>
                <a:srgbClr val="666699"/>
              </a:solidFill>
            </a:endParaRPr>
          </a:p>
        </p:txBody>
      </p:sp>
      <p:sp>
        <p:nvSpPr>
          <p:cNvPr id="5" name="Прямоугольник 4"/>
          <p:cNvSpPr/>
          <p:nvPr/>
        </p:nvSpPr>
        <p:spPr>
          <a:xfrm>
            <a:off x="683568" y="3013502"/>
            <a:ext cx="9500492" cy="523220"/>
          </a:xfrm>
          <a:prstGeom prst="rect">
            <a:avLst/>
          </a:prstGeom>
        </p:spPr>
        <p:txBody>
          <a:bodyPr wrap="square">
            <a:spAutoFit/>
          </a:bodyPr>
          <a:lstStyle/>
          <a:p>
            <a:r>
              <a:rPr lang="en-US" dirty="0" smtClean="0">
                <a:solidFill>
                  <a:srgbClr val="666699"/>
                </a:solidFill>
                <a:latin typeface="Tw Cen MT" pitchFamily="34" charset="0"/>
              </a:rPr>
              <a:t>obeys the generalized Low scattering equation</a:t>
            </a:r>
            <a:endParaRPr lang="ru-RU" dirty="0">
              <a:solidFill>
                <a:srgbClr val="666699"/>
              </a:solidFill>
            </a:endParaRPr>
          </a:p>
        </p:txBody>
      </p:sp>
      <p:graphicFrame>
        <p:nvGraphicFramePr>
          <p:cNvPr id="6" name="Object 4"/>
          <p:cNvGraphicFramePr>
            <a:graphicFrameLocks noChangeAspect="1"/>
          </p:cNvGraphicFramePr>
          <p:nvPr/>
        </p:nvGraphicFramePr>
        <p:xfrm>
          <a:off x="755328" y="3789040"/>
          <a:ext cx="8413750" cy="2482850"/>
        </p:xfrm>
        <a:graphic>
          <a:graphicData uri="http://schemas.openxmlformats.org/presentationml/2006/ole">
            <p:oleObj spid="_x0000_s271363" name="Equation" r:id="rId5" imgW="3657600" imgH="1079280" progId="Equation.DSMT4">
              <p:embed/>
            </p:oleObj>
          </a:graphicData>
        </a:graphic>
      </p:graphicFrame>
      <p:sp>
        <p:nvSpPr>
          <p:cNvPr id="8" name="Овальная выноска 7"/>
          <p:cNvSpPr/>
          <p:nvPr/>
        </p:nvSpPr>
        <p:spPr>
          <a:xfrm rot="10970314">
            <a:off x="7020272" y="4577717"/>
            <a:ext cx="1584176" cy="2016224"/>
          </a:xfrm>
          <a:prstGeom prst="wedgeEllipseCallou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8388424" y="4001653"/>
            <a:ext cx="814647" cy="461665"/>
          </a:xfrm>
          <a:prstGeom prst="rect">
            <a:avLst/>
          </a:prstGeom>
          <a:noFill/>
        </p:spPr>
        <p:txBody>
          <a:bodyPr wrap="none" rtlCol="0">
            <a:spAutoFit/>
          </a:bodyPr>
          <a:lstStyle/>
          <a:p>
            <a:r>
              <a:rPr lang="de-DE" dirty="0" smtClean="0">
                <a:solidFill>
                  <a:srgbClr val="FF3399"/>
                </a:solidFill>
                <a:latin typeface="AR DESTINE" pitchFamily="2" charset="0"/>
              </a:rPr>
              <a:t>NEW</a:t>
            </a:r>
            <a:endParaRPr lang="ru-RU" dirty="0">
              <a:solidFill>
                <a:srgbClr val="FF3399"/>
              </a:solidFill>
            </a:endParaRPr>
          </a:p>
        </p:txBody>
      </p:sp>
      <p:sp>
        <p:nvSpPr>
          <p:cNvPr id="10" name="Заголовок 1"/>
          <p:cNvSpPr>
            <a:spLocks noGrp="1"/>
          </p:cNvSpPr>
          <p:nvPr>
            <p:ph type="title"/>
          </p:nvPr>
        </p:nvSpPr>
        <p:spPr>
          <a:xfrm>
            <a:off x="555426" y="116632"/>
            <a:ext cx="9772650" cy="841248"/>
          </a:xfrm>
        </p:spPr>
        <p:txBody>
          <a:bodyPr>
            <a:normAutofit/>
          </a:bodyPr>
          <a:lstStyle/>
          <a:p>
            <a:r>
              <a:rPr lang="de-DE" sz="2800" b="1" cap="none" dirty="0" smtClean="0">
                <a:solidFill>
                  <a:srgbClr val="0070C0"/>
                </a:solidFill>
                <a:latin typeface="Berlin Sans FB" pitchFamily="34" charset="0"/>
              </a:rPr>
              <a:t>The </a:t>
            </a:r>
            <a:r>
              <a:rPr lang="de-DE" sz="2800" b="1" cap="none" dirty="0" err="1" smtClean="0">
                <a:solidFill>
                  <a:srgbClr val="0070C0"/>
                </a:solidFill>
                <a:latin typeface="Berlin Sans FB" pitchFamily="34" charset="0"/>
              </a:rPr>
              <a:t>generalized</a:t>
            </a:r>
            <a:r>
              <a:rPr lang="de-DE" sz="2800" b="1" cap="none" dirty="0" smtClean="0">
                <a:solidFill>
                  <a:srgbClr val="0070C0"/>
                </a:solidFill>
                <a:latin typeface="Berlin Sans FB" pitchFamily="34" charset="0"/>
              </a:rPr>
              <a:t> Low </a:t>
            </a:r>
            <a:r>
              <a:rPr lang="de-DE" sz="2800" b="1" cap="none" dirty="0" err="1" smtClean="0">
                <a:solidFill>
                  <a:srgbClr val="0070C0"/>
                </a:solidFill>
                <a:latin typeface="Berlin Sans FB" pitchFamily="34" charset="0"/>
              </a:rPr>
              <a:t>scattering</a:t>
            </a:r>
            <a:r>
              <a:rPr lang="de-DE" sz="2800" b="1" cap="none" dirty="0" smtClean="0">
                <a:solidFill>
                  <a:srgbClr val="0070C0"/>
                </a:solidFill>
                <a:latin typeface="Berlin Sans FB" pitchFamily="34" charset="0"/>
              </a:rPr>
              <a:t> </a:t>
            </a:r>
            <a:r>
              <a:rPr lang="de-DE" sz="2800" b="1" cap="none" dirty="0" err="1" smtClean="0">
                <a:solidFill>
                  <a:srgbClr val="0070C0"/>
                </a:solidFill>
                <a:latin typeface="Berlin Sans FB" pitchFamily="34" charset="0"/>
              </a:rPr>
              <a:t>equation</a:t>
            </a:r>
            <a:endParaRPr lang="ru-RU" sz="2800" b="1" dirty="0">
              <a:solidFill>
                <a:srgbClr val="0070C0"/>
              </a:solidFill>
            </a:endParaRPr>
          </a:p>
        </p:txBody>
      </p:sp>
      <p:pic>
        <p:nvPicPr>
          <p:cNvPr id="11" name="Рисунок 10" descr="Unbenannt-2.jpg"/>
          <p:cNvPicPr>
            <a:picLocks noChangeAspect="1"/>
          </p:cNvPicPr>
          <p:nvPr/>
        </p:nvPicPr>
        <p:blipFill>
          <a:blip r:embed="rId6" cstate="print"/>
          <a:stretch>
            <a:fillRect/>
          </a:stretch>
        </p:blipFill>
        <p:spPr>
          <a:xfrm>
            <a:off x="7879804" y="188640"/>
            <a:ext cx="2064512" cy="707136"/>
          </a:xfrm>
          <a:prstGeom prst="rect">
            <a:avLst/>
          </a:prstGeom>
        </p:spPr>
      </p:pic>
      <p:sp>
        <p:nvSpPr>
          <p:cNvPr id="12" name="TextBox 1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graphicFrame>
        <p:nvGraphicFramePr>
          <p:cNvPr id="271364" name="Object 4"/>
          <p:cNvGraphicFramePr>
            <a:graphicFrameLocks noChangeAspect="1"/>
          </p:cNvGraphicFramePr>
          <p:nvPr/>
        </p:nvGraphicFramePr>
        <p:xfrm>
          <a:off x="825153" y="6021288"/>
          <a:ext cx="1870075" cy="614362"/>
        </p:xfrm>
        <a:graphic>
          <a:graphicData uri="http://schemas.openxmlformats.org/presentationml/2006/ole">
            <p:oleObj spid="_x0000_s271364" name="Equation" r:id="rId7" imgW="812520" imgH="2664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grpSp>
        <p:nvGrpSpPr>
          <p:cNvPr id="2" name="Группа 31"/>
          <p:cNvGrpSpPr/>
          <p:nvPr/>
        </p:nvGrpSpPr>
        <p:grpSpPr>
          <a:xfrm>
            <a:off x="3775348" y="4911301"/>
            <a:ext cx="1944216" cy="1758059"/>
            <a:chOff x="4639444" y="476672"/>
            <a:chExt cx="1944216" cy="1830067"/>
          </a:xfrm>
        </p:grpSpPr>
        <p:pic>
          <p:nvPicPr>
            <p:cNvPr id="284681" name="Picture 9"/>
            <p:cNvPicPr>
              <a:picLocks noChangeAspect="1" noChangeArrowheads="1"/>
            </p:cNvPicPr>
            <p:nvPr/>
          </p:nvPicPr>
          <p:blipFill>
            <a:blip r:embed="rId4" cstate="print"/>
            <a:srcRect/>
            <a:stretch>
              <a:fillRect/>
            </a:stretch>
          </p:blipFill>
          <p:spPr bwMode="auto">
            <a:xfrm>
              <a:off x="4639444" y="476672"/>
              <a:ext cx="1944216" cy="1830067"/>
            </a:xfrm>
            <a:prstGeom prst="rect">
              <a:avLst/>
            </a:prstGeom>
            <a:noFill/>
            <a:ln w="9525">
              <a:noFill/>
              <a:miter lim="800000"/>
              <a:headEnd/>
              <a:tailEnd/>
            </a:ln>
          </p:spPr>
        </p:pic>
        <p:sp>
          <p:nvSpPr>
            <p:cNvPr id="25" name="TextBox 24"/>
            <p:cNvSpPr txBox="1"/>
            <p:nvPr/>
          </p:nvSpPr>
          <p:spPr>
            <a:xfrm>
              <a:off x="6165210" y="961564"/>
              <a:ext cx="274434" cy="523220"/>
            </a:xfrm>
            <a:prstGeom prst="rect">
              <a:avLst/>
            </a:prstGeom>
            <a:noFill/>
          </p:spPr>
          <p:txBody>
            <a:bodyPr wrap="none" rtlCol="0">
              <a:spAutoFit/>
            </a:bodyPr>
            <a:lstStyle/>
            <a:p>
              <a:r>
                <a:rPr lang="en-US" b="1" dirty="0" smtClean="0">
                  <a:solidFill>
                    <a:srgbClr val="FF0000"/>
                  </a:solidFill>
                </a:rPr>
                <a:t>.</a:t>
              </a:r>
              <a:endParaRPr lang="ru-RU" b="1" dirty="0">
                <a:solidFill>
                  <a:srgbClr val="FF0000"/>
                </a:solidFill>
              </a:endParaRPr>
            </a:p>
          </p:txBody>
        </p:sp>
        <p:sp>
          <p:nvSpPr>
            <p:cNvPr id="26" name="TextBox 25"/>
            <p:cNvSpPr txBox="1"/>
            <p:nvPr/>
          </p:nvSpPr>
          <p:spPr>
            <a:xfrm>
              <a:off x="6295628" y="980728"/>
              <a:ext cx="274434" cy="523220"/>
            </a:xfrm>
            <a:prstGeom prst="rect">
              <a:avLst/>
            </a:prstGeom>
            <a:noFill/>
          </p:spPr>
          <p:txBody>
            <a:bodyPr wrap="none" rtlCol="0">
              <a:spAutoFit/>
            </a:bodyPr>
            <a:lstStyle/>
            <a:p>
              <a:r>
                <a:rPr lang="en-US" b="1" dirty="0" smtClean="0">
                  <a:solidFill>
                    <a:srgbClr val="FF0000"/>
                  </a:solidFill>
                </a:rPr>
                <a:t>.</a:t>
              </a:r>
              <a:endParaRPr lang="ru-RU" b="1" dirty="0">
                <a:solidFill>
                  <a:srgbClr val="FF0000"/>
                </a:solidFill>
              </a:endParaRPr>
            </a:p>
          </p:txBody>
        </p:sp>
        <p:sp>
          <p:nvSpPr>
            <p:cNvPr id="28" name="TextBox 27"/>
            <p:cNvSpPr txBox="1"/>
            <p:nvPr/>
          </p:nvSpPr>
          <p:spPr>
            <a:xfrm>
              <a:off x="6151612" y="889556"/>
              <a:ext cx="274434" cy="523220"/>
            </a:xfrm>
            <a:prstGeom prst="rect">
              <a:avLst/>
            </a:prstGeom>
            <a:noFill/>
          </p:spPr>
          <p:txBody>
            <a:bodyPr wrap="none" rtlCol="0">
              <a:spAutoFit/>
            </a:bodyPr>
            <a:lstStyle/>
            <a:p>
              <a:r>
                <a:rPr lang="en-US" b="1" dirty="0" smtClean="0">
                  <a:solidFill>
                    <a:srgbClr val="FF0000"/>
                  </a:solidFill>
                </a:rPr>
                <a:t>.</a:t>
              </a:r>
              <a:endParaRPr lang="ru-RU" b="1" dirty="0">
                <a:solidFill>
                  <a:srgbClr val="FF0000"/>
                </a:solidFill>
              </a:endParaRPr>
            </a:p>
          </p:txBody>
        </p:sp>
      </p:grpSp>
      <p:sp>
        <p:nvSpPr>
          <p:cNvPr id="10" name="Заголовок 1"/>
          <p:cNvSpPr>
            <a:spLocks noGrp="1"/>
          </p:cNvSpPr>
          <p:nvPr>
            <p:ph type="title"/>
          </p:nvPr>
        </p:nvSpPr>
        <p:spPr>
          <a:xfrm>
            <a:off x="555426" y="116632"/>
            <a:ext cx="9412610" cy="841248"/>
          </a:xfrm>
        </p:spPr>
        <p:txBody>
          <a:bodyPr>
            <a:normAutofit/>
          </a:bodyPr>
          <a:lstStyle/>
          <a:p>
            <a:r>
              <a:rPr lang="de-DE" sz="2800" b="1" cap="none" dirty="0" err="1" smtClean="0">
                <a:solidFill>
                  <a:srgbClr val="C00000"/>
                </a:solidFill>
                <a:latin typeface="Berlin Sans FB" pitchFamily="34" charset="0"/>
              </a:rPr>
              <a:t>Remark</a:t>
            </a:r>
            <a:r>
              <a:rPr lang="de-DE" sz="2800" b="1" cap="none" dirty="0" smtClean="0">
                <a:solidFill>
                  <a:srgbClr val="C00000"/>
                </a:solidFill>
                <a:latin typeface="Berlin Sans FB" pitchFamily="34" charset="0"/>
              </a:rPr>
              <a:t> on </a:t>
            </a:r>
            <a:r>
              <a:rPr lang="de-DE" sz="2800" b="1" cap="none" dirty="0" err="1" smtClean="0">
                <a:solidFill>
                  <a:srgbClr val="C00000"/>
                </a:solidFill>
                <a:latin typeface="Berlin Sans FB" pitchFamily="34" charset="0"/>
              </a:rPr>
              <a:t>Kato‘s</a:t>
            </a:r>
            <a:r>
              <a:rPr lang="de-DE" sz="2800" b="1" cap="none" dirty="0" smtClean="0">
                <a:solidFill>
                  <a:srgbClr val="C00000"/>
                </a:solidFill>
                <a:latin typeface="Berlin Sans FB" pitchFamily="34" charset="0"/>
              </a:rPr>
              <a:t> </a:t>
            </a:r>
            <a:r>
              <a:rPr lang="de-DE" sz="2800" b="1" cap="none" dirty="0" err="1" smtClean="0">
                <a:solidFill>
                  <a:srgbClr val="C00000"/>
                </a:solidFill>
                <a:latin typeface="Berlin Sans FB" pitchFamily="34" charset="0"/>
              </a:rPr>
              <a:t>formula</a:t>
            </a:r>
            <a:endParaRPr lang="ru-RU" sz="2800" b="1" dirty="0">
              <a:solidFill>
                <a:srgbClr val="C00000"/>
              </a:solidFill>
            </a:endParaRPr>
          </a:p>
        </p:txBody>
      </p:sp>
      <p:pic>
        <p:nvPicPr>
          <p:cNvPr id="11" name="Рисунок 10" descr="Unbenannt-2.jpg"/>
          <p:cNvPicPr>
            <a:picLocks noChangeAspect="1"/>
          </p:cNvPicPr>
          <p:nvPr/>
        </p:nvPicPr>
        <p:blipFill>
          <a:blip r:embed="rId5" cstate="print"/>
          <a:stretch>
            <a:fillRect/>
          </a:stretch>
        </p:blipFill>
        <p:spPr>
          <a:xfrm>
            <a:off x="7879804" y="188640"/>
            <a:ext cx="2064512" cy="707136"/>
          </a:xfrm>
          <a:prstGeom prst="rect">
            <a:avLst/>
          </a:prstGeom>
        </p:spPr>
      </p:pic>
      <p:sp>
        <p:nvSpPr>
          <p:cNvPr id="12" name="TextBox 1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pic>
        <p:nvPicPr>
          <p:cNvPr id="22" name="Picture 2"/>
          <p:cNvPicPr>
            <a:picLocks noChangeAspect="1" noChangeArrowheads="1"/>
          </p:cNvPicPr>
          <p:nvPr/>
        </p:nvPicPr>
        <p:blipFill>
          <a:blip r:embed="rId6" cstate="print"/>
          <a:srcRect/>
          <a:stretch>
            <a:fillRect/>
          </a:stretch>
        </p:blipFill>
        <p:spPr bwMode="auto">
          <a:xfrm>
            <a:off x="6511652" y="1124744"/>
            <a:ext cx="3171825" cy="2232248"/>
          </a:xfrm>
          <a:prstGeom prst="rect">
            <a:avLst/>
          </a:prstGeom>
          <a:noFill/>
          <a:ln w="9525">
            <a:noFill/>
            <a:miter lim="800000"/>
            <a:headEnd/>
            <a:tailEnd/>
          </a:ln>
        </p:spPr>
      </p:pic>
      <p:sp>
        <p:nvSpPr>
          <p:cNvPr id="23" name="TextBox 22"/>
          <p:cNvSpPr txBox="1"/>
          <p:nvPr/>
        </p:nvSpPr>
        <p:spPr>
          <a:xfrm>
            <a:off x="5935588" y="3310533"/>
            <a:ext cx="4176464" cy="1569660"/>
          </a:xfrm>
          <a:prstGeom prst="rect">
            <a:avLst/>
          </a:prstGeom>
          <a:noFill/>
        </p:spPr>
        <p:txBody>
          <a:bodyPr wrap="square" rtlCol="0">
            <a:spAutoFit/>
          </a:bodyPr>
          <a:lstStyle/>
          <a:p>
            <a:r>
              <a:rPr lang="ru-RU" sz="1800" b="1" i="1" dirty="0" smtClean="0">
                <a:solidFill>
                  <a:srgbClr val="C00000"/>
                </a:solidFill>
                <a:latin typeface="Bookman Old Style" pitchFamily="18" charset="0"/>
              </a:rPr>
              <a:t>Стр.4</a:t>
            </a:r>
            <a:r>
              <a:rPr lang="en-US" sz="1800" b="1" i="1" dirty="0" smtClean="0">
                <a:solidFill>
                  <a:srgbClr val="C00000"/>
                </a:solidFill>
                <a:latin typeface="Bookman Old Style" pitchFamily="18" charset="0"/>
              </a:rPr>
              <a:t>78 (</a:t>
            </a:r>
            <a:r>
              <a:rPr lang="ru-RU" sz="1800" b="1" i="1" dirty="0" smtClean="0">
                <a:solidFill>
                  <a:srgbClr val="C00000"/>
                </a:solidFill>
                <a:latin typeface="Bookman Old Style" pitchFamily="18" charset="0"/>
              </a:rPr>
              <a:t>гл.</a:t>
            </a:r>
            <a:r>
              <a:rPr lang="en-US" sz="1800" b="1" i="1" dirty="0" smtClean="0">
                <a:solidFill>
                  <a:srgbClr val="C00000"/>
                </a:solidFill>
                <a:latin typeface="Bookman Old Style" pitchFamily="18" charset="0"/>
              </a:rPr>
              <a:t>17)</a:t>
            </a:r>
            <a:r>
              <a:rPr lang="ru-RU" sz="1800" b="1" i="1" dirty="0" smtClean="0">
                <a:solidFill>
                  <a:srgbClr val="C00000"/>
                </a:solidFill>
                <a:latin typeface="Bookman Old Style" pitchFamily="18" charset="0"/>
              </a:rPr>
              <a:t>: </a:t>
            </a:r>
            <a:r>
              <a:rPr lang="en-US" sz="1800" b="1" i="1" dirty="0" smtClean="0">
                <a:solidFill>
                  <a:srgbClr val="C00000"/>
                </a:solidFill>
                <a:latin typeface="Bookman Old Style" pitchFamily="18" charset="0"/>
              </a:rPr>
              <a:t>  “… </a:t>
            </a:r>
            <a:r>
              <a:rPr lang="ru-RU" sz="1800" b="1" i="1" dirty="0" smtClean="0">
                <a:solidFill>
                  <a:srgbClr val="C00000"/>
                </a:solidFill>
                <a:latin typeface="Bookman Old Style" pitchFamily="18" charset="0"/>
              </a:rPr>
              <a:t>перечисленные ограничения  исчерпывают  </a:t>
            </a:r>
            <a:r>
              <a:rPr lang="en-US" sz="1800" b="1" dirty="0" smtClean="0">
                <a:solidFill>
                  <a:srgbClr val="C00000"/>
                </a:solidFill>
                <a:latin typeface="Bookman Old Style" pitchFamily="18" charset="0"/>
              </a:rPr>
              <a:t>(</a:t>
            </a:r>
            <a:r>
              <a:rPr lang="en-US" sz="2400" b="1" dirty="0" smtClean="0">
                <a:solidFill>
                  <a:srgbClr val="0070C0"/>
                </a:solidFill>
                <a:latin typeface="Bookman Old Style" pitchFamily="18" charset="0"/>
              </a:rPr>
              <a:t>?</a:t>
            </a:r>
            <a:r>
              <a:rPr lang="en-US" sz="1800" b="1" dirty="0" smtClean="0">
                <a:solidFill>
                  <a:srgbClr val="C00000"/>
                </a:solidFill>
                <a:latin typeface="Bookman Old Style" pitchFamily="18" charset="0"/>
              </a:rPr>
              <a:t>)</a:t>
            </a:r>
            <a:r>
              <a:rPr lang="ru-RU" sz="1800" b="1" dirty="0" smtClean="0">
                <a:solidFill>
                  <a:srgbClr val="C00000"/>
                </a:solidFill>
                <a:latin typeface="Bookman Old Style" pitchFamily="18" charset="0"/>
              </a:rPr>
              <a:t> </a:t>
            </a:r>
            <a:r>
              <a:rPr lang="ru-RU" sz="1800" b="1" i="1" dirty="0" smtClean="0">
                <a:solidFill>
                  <a:srgbClr val="C00000"/>
                </a:solidFill>
                <a:latin typeface="Bookman Old Style" pitchFamily="18" charset="0"/>
              </a:rPr>
              <a:t>все условия, которым должна</a:t>
            </a:r>
            <a:r>
              <a:rPr lang="en-US" sz="1800" b="1" i="1" dirty="0" smtClean="0">
                <a:solidFill>
                  <a:srgbClr val="C00000"/>
                </a:solidFill>
                <a:latin typeface="Bookman Old Style" pitchFamily="18" charset="0"/>
              </a:rPr>
              <a:t> </a:t>
            </a:r>
            <a:r>
              <a:rPr lang="ru-RU" sz="1800" b="1" i="1" dirty="0" smtClean="0">
                <a:solidFill>
                  <a:srgbClr val="C00000"/>
                </a:solidFill>
                <a:latin typeface="Bookman Old Style" pitchFamily="18" charset="0"/>
              </a:rPr>
              <a:t>удовлетворять функция </a:t>
            </a:r>
            <a:r>
              <a:rPr lang="en-US" sz="1800" b="1" i="1" dirty="0" smtClean="0">
                <a:solidFill>
                  <a:srgbClr val="C00000"/>
                </a:solidFill>
                <a:latin typeface="Bookman Old Style" pitchFamily="18" charset="0"/>
              </a:rPr>
              <a:t>d(s).” </a:t>
            </a:r>
          </a:p>
        </p:txBody>
      </p:sp>
      <p:sp>
        <p:nvSpPr>
          <p:cNvPr id="24" name="TextBox 23"/>
          <p:cNvSpPr txBox="1"/>
          <p:nvPr/>
        </p:nvSpPr>
        <p:spPr>
          <a:xfrm>
            <a:off x="534988" y="1196752"/>
            <a:ext cx="3917804" cy="400110"/>
          </a:xfrm>
          <a:prstGeom prst="rect">
            <a:avLst/>
          </a:prstGeom>
          <a:noFill/>
        </p:spPr>
        <p:txBody>
          <a:bodyPr wrap="none" rtlCol="0">
            <a:spAutoFit/>
          </a:bodyPr>
          <a:lstStyle/>
          <a:p>
            <a:r>
              <a:rPr lang="en-US" sz="2000" dirty="0" err="1" smtClean="0">
                <a:solidFill>
                  <a:srgbClr val="0070C0"/>
                </a:solidFill>
                <a:latin typeface="Arial Rounded MT Bold" pitchFamily="34" charset="0"/>
              </a:rPr>
              <a:t>LeCourteur</a:t>
            </a:r>
            <a:r>
              <a:rPr lang="en-US" sz="2000" dirty="0" smtClean="0">
                <a:solidFill>
                  <a:srgbClr val="0070C0"/>
                </a:solidFill>
                <a:latin typeface="Arial Rounded MT Bold" pitchFamily="34" charset="0"/>
              </a:rPr>
              <a:t> – Newton method:</a:t>
            </a:r>
            <a:endParaRPr lang="ru-RU" sz="2000" dirty="0">
              <a:solidFill>
                <a:srgbClr val="0070C0"/>
              </a:solidFill>
            </a:endParaRPr>
          </a:p>
        </p:txBody>
      </p:sp>
      <p:grpSp>
        <p:nvGrpSpPr>
          <p:cNvPr id="3" name="Группа 47"/>
          <p:cNvGrpSpPr/>
          <p:nvPr/>
        </p:nvGrpSpPr>
        <p:grpSpPr>
          <a:xfrm>
            <a:off x="6151612" y="5085184"/>
            <a:ext cx="3600400" cy="1296144"/>
            <a:chOff x="6439644" y="5085184"/>
            <a:chExt cx="3600400" cy="1296144"/>
          </a:xfrm>
        </p:grpSpPr>
        <p:sp>
          <p:nvSpPr>
            <p:cNvPr id="36" name="Прямоугольник с одним вырезанным углом 35"/>
            <p:cNvSpPr/>
            <p:nvPr/>
          </p:nvSpPr>
          <p:spPr>
            <a:xfrm>
              <a:off x="6439644" y="5085184"/>
              <a:ext cx="3600400" cy="1296144"/>
            </a:xfrm>
            <a:prstGeom prst="snip1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868867" y="5085184"/>
              <a:ext cx="2715807" cy="1200329"/>
            </a:xfrm>
            <a:prstGeom prst="rect">
              <a:avLst/>
            </a:prstGeom>
            <a:noFill/>
          </p:spPr>
          <p:txBody>
            <a:bodyPr wrap="none" rtlCol="0">
              <a:spAutoFit/>
            </a:bodyPr>
            <a:lstStyle/>
            <a:p>
              <a:pPr algn="ctr"/>
              <a:r>
                <a:rPr lang="en-US" sz="2400" b="1" dirty="0" smtClean="0">
                  <a:solidFill>
                    <a:srgbClr val="0070C0"/>
                  </a:solidFill>
                  <a:latin typeface="Bookman Old Style" pitchFamily="18" charset="0"/>
                </a:rPr>
                <a:t>+</a:t>
              </a:r>
              <a:r>
                <a:rPr lang="ru-RU" sz="2400" b="1" dirty="0" smtClean="0">
                  <a:solidFill>
                    <a:srgbClr val="0070C0"/>
                  </a:solidFill>
                  <a:latin typeface="Bookman Old Style" pitchFamily="18" charset="0"/>
                </a:rPr>
                <a:t> отсутствие </a:t>
              </a:r>
              <a:endParaRPr lang="en-US" sz="2400" b="1" dirty="0" smtClean="0">
                <a:solidFill>
                  <a:srgbClr val="0070C0"/>
                </a:solidFill>
                <a:latin typeface="Bookman Old Style" pitchFamily="18" charset="0"/>
              </a:endParaRPr>
            </a:p>
            <a:p>
              <a:pPr algn="ctr"/>
              <a:r>
                <a:rPr lang="ru-RU" sz="2400" b="1" dirty="0" smtClean="0">
                  <a:solidFill>
                    <a:srgbClr val="0070C0"/>
                  </a:solidFill>
                  <a:latin typeface="Bookman Old Style" pitchFamily="18" charset="0"/>
                </a:rPr>
                <a:t>простых нулей</a:t>
              </a:r>
            </a:p>
            <a:p>
              <a:pPr algn="ctr"/>
              <a:r>
                <a:rPr lang="en-US" sz="2400" b="1" dirty="0" smtClean="0">
                  <a:solidFill>
                    <a:srgbClr val="0070C0"/>
                  </a:solidFill>
                  <a:latin typeface="Bookman Old Style" pitchFamily="18" charset="0"/>
                </a:rPr>
                <a:t>(</a:t>
              </a:r>
              <a:r>
                <a:rPr lang="en-US" sz="2400" b="1" i="1" dirty="0" err="1" smtClean="0">
                  <a:solidFill>
                    <a:srgbClr val="0070C0"/>
                  </a:solidFill>
                  <a:latin typeface="Bookman Old Style" pitchFamily="18" charset="0"/>
                </a:rPr>
                <a:t>S</a:t>
              </a:r>
              <a:r>
                <a:rPr lang="en-US" sz="2400" b="1" i="1" baseline="-25000" dirty="0" err="1" smtClean="0">
                  <a:solidFill>
                    <a:srgbClr val="0070C0"/>
                  </a:solidFill>
                  <a:latin typeface="Bookman Old Style" pitchFamily="18" charset="0"/>
                </a:rPr>
                <a:t>ij</a:t>
              </a:r>
              <a:r>
                <a:rPr lang="en-US" sz="2400" b="1" dirty="0" smtClean="0">
                  <a:solidFill>
                    <a:srgbClr val="0070C0"/>
                  </a:solidFill>
                  <a:latin typeface="Bookman Old Style" pitchFamily="18" charset="0"/>
                </a:rPr>
                <a:t>)</a:t>
              </a:r>
              <a:r>
                <a:rPr lang="en-US" sz="2400" b="1" baseline="30000" dirty="0" smtClean="0">
                  <a:solidFill>
                    <a:srgbClr val="0070C0"/>
                  </a:solidFill>
                  <a:latin typeface="Bookman Old Style" pitchFamily="18" charset="0"/>
                </a:rPr>
                <a:t>2</a:t>
              </a:r>
              <a:endParaRPr lang="ru-RU" sz="2400" b="1" baseline="30000" dirty="0" smtClean="0">
                <a:solidFill>
                  <a:srgbClr val="0070C0"/>
                </a:solidFill>
                <a:latin typeface="Bookman Old Style" pitchFamily="18" charset="0"/>
              </a:endParaRPr>
            </a:p>
          </p:txBody>
        </p:sp>
      </p:grpSp>
      <p:cxnSp>
        <p:nvCxnSpPr>
          <p:cNvPr id="29" name="Прямая со стрелкой 28"/>
          <p:cNvCxnSpPr>
            <a:stCxn id="35" idx="0"/>
            <a:endCxn id="36" idx="2"/>
          </p:cNvCxnSpPr>
          <p:nvPr/>
        </p:nvCxnSpPr>
        <p:spPr>
          <a:xfrm>
            <a:off x="5033714" y="2438586"/>
            <a:ext cx="1117898" cy="3294670"/>
          </a:xfrm>
          <a:prstGeom prst="bentConnector3">
            <a:avLst>
              <a:gd name="adj1" fmla="val 50000"/>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4988" y="4005064"/>
            <a:ext cx="5328592" cy="400110"/>
          </a:xfrm>
          <a:prstGeom prst="rect">
            <a:avLst/>
          </a:prstGeom>
          <a:noFill/>
        </p:spPr>
        <p:txBody>
          <a:bodyPr wrap="square" rtlCol="0">
            <a:spAutoFit/>
          </a:bodyPr>
          <a:lstStyle/>
          <a:p>
            <a:r>
              <a:rPr lang="en-US" sz="2000" b="1" dirty="0" smtClean="0">
                <a:solidFill>
                  <a:srgbClr val="00B050"/>
                </a:solidFill>
                <a:latin typeface="Arial Rounded MT Bold" pitchFamily="34" charset="0"/>
              </a:rPr>
              <a:t>Kato’s polynomial</a:t>
            </a:r>
          </a:p>
        </p:txBody>
      </p:sp>
      <p:grpSp>
        <p:nvGrpSpPr>
          <p:cNvPr id="4" name="Группа 46"/>
          <p:cNvGrpSpPr/>
          <p:nvPr/>
        </p:nvGrpSpPr>
        <p:grpSpPr>
          <a:xfrm>
            <a:off x="1001266" y="1610494"/>
            <a:ext cx="4286250" cy="2394570"/>
            <a:chOff x="1471092" y="1556792"/>
            <a:chExt cx="4286250" cy="2394570"/>
          </a:xfrm>
        </p:grpSpPr>
        <p:pic>
          <p:nvPicPr>
            <p:cNvPr id="284679" name="Picture 7"/>
            <p:cNvPicPr>
              <a:picLocks noChangeAspect="1" noChangeArrowheads="1"/>
            </p:cNvPicPr>
            <p:nvPr/>
          </p:nvPicPr>
          <p:blipFill>
            <a:blip r:embed="rId7" cstate="print"/>
            <a:srcRect/>
            <a:stretch>
              <a:fillRect/>
            </a:stretch>
          </p:blipFill>
          <p:spPr bwMode="auto">
            <a:xfrm>
              <a:off x="1471092" y="2636912"/>
              <a:ext cx="4286250" cy="1314450"/>
            </a:xfrm>
            <a:prstGeom prst="rect">
              <a:avLst/>
            </a:prstGeom>
            <a:noFill/>
            <a:ln w="9525">
              <a:noFill/>
              <a:miter lim="800000"/>
              <a:headEnd/>
              <a:tailEnd/>
            </a:ln>
          </p:spPr>
        </p:pic>
        <p:pic>
          <p:nvPicPr>
            <p:cNvPr id="284678" name="Picture 6"/>
            <p:cNvPicPr>
              <a:picLocks noChangeAspect="1" noChangeArrowheads="1"/>
            </p:cNvPicPr>
            <p:nvPr/>
          </p:nvPicPr>
          <p:blipFill>
            <a:blip r:embed="rId8" cstate="print"/>
            <a:srcRect/>
            <a:stretch>
              <a:fillRect/>
            </a:stretch>
          </p:blipFill>
          <p:spPr bwMode="auto">
            <a:xfrm>
              <a:off x="1759124" y="1556792"/>
              <a:ext cx="3600450" cy="1114425"/>
            </a:xfrm>
            <a:prstGeom prst="rect">
              <a:avLst/>
            </a:prstGeom>
            <a:noFill/>
            <a:ln w="9525">
              <a:noFill/>
              <a:miter lim="800000"/>
              <a:headEnd/>
              <a:tailEnd/>
            </a:ln>
          </p:spPr>
        </p:pic>
        <p:sp>
          <p:nvSpPr>
            <p:cNvPr id="35" name="Прямоугольник с одним вырезанным углом 34"/>
            <p:cNvSpPr/>
            <p:nvPr/>
          </p:nvSpPr>
          <p:spPr>
            <a:xfrm>
              <a:off x="1687116" y="2060848"/>
              <a:ext cx="3816424" cy="648072"/>
            </a:xfrm>
            <a:prstGeom prst="snip1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4" name="TextBox 43"/>
          <p:cNvSpPr txBox="1"/>
          <p:nvPr/>
        </p:nvSpPr>
        <p:spPr>
          <a:xfrm>
            <a:off x="534988" y="5034662"/>
            <a:ext cx="2563522" cy="338554"/>
          </a:xfrm>
          <a:prstGeom prst="rect">
            <a:avLst/>
          </a:prstGeom>
          <a:noFill/>
        </p:spPr>
        <p:txBody>
          <a:bodyPr wrap="none" rtlCol="0">
            <a:spAutoFit/>
          </a:bodyPr>
          <a:lstStyle/>
          <a:p>
            <a:r>
              <a:rPr lang="en-US" sz="1600" b="1" dirty="0" smtClean="0">
                <a:latin typeface="Agency FB" pitchFamily="34" charset="0"/>
              </a:rPr>
              <a:t>M. Kato, Ann. Phys. 31, 130 (1965) </a:t>
            </a:r>
          </a:p>
        </p:txBody>
      </p:sp>
      <p:graphicFrame>
        <p:nvGraphicFramePr>
          <p:cNvPr id="284680" name="Object 8"/>
          <p:cNvGraphicFramePr>
            <a:graphicFrameLocks noChangeAspect="1"/>
          </p:cNvGraphicFramePr>
          <p:nvPr/>
        </p:nvGraphicFramePr>
        <p:xfrm>
          <a:off x="823020" y="4420035"/>
          <a:ext cx="4763393" cy="665149"/>
        </p:xfrm>
        <a:graphic>
          <a:graphicData uri="http://schemas.openxmlformats.org/presentationml/2006/ole">
            <p:oleObj spid="_x0000_s289794" name="Equation" r:id="rId9" imgW="3276360" imgH="457200" progId="Equation.DSMT4">
              <p:embed/>
            </p:oleObj>
          </a:graphicData>
        </a:graphic>
      </p:graphicFrame>
      <p:sp>
        <p:nvSpPr>
          <p:cNvPr id="46" name="TextBox 45"/>
          <p:cNvSpPr txBox="1"/>
          <p:nvPr/>
        </p:nvSpPr>
        <p:spPr>
          <a:xfrm>
            <a:off x="534989" y="5385990"/>
            <a:ext cx="3384375" cy="923330"/>
          </a:xfrm>
          <a:prstGeom prst="rect">
            <a:avLst/>
          </a:prstGeom>
          <a:noFill/>
        </p:spPr>
        <p:txBody>
          <a:bodyPr wrap="square" rtlCol="0">
            <a:spAutoFit/>
          </a:bodyPr>
          <a:lstStyle/>
          <a:p>
            <a:r>
              <a:rPr lang="ru-RU" sz="1800" b="1" dirty="0" smtClean="0">
                <a:solidFill>
                  <a:srgbClr val="0070C0"/>
                </a:solidFill>
                <a:latin typeface="Bookman Old Style" pitchFamily="18" charset="0"/>
              </a:rPr>
              <a:t>… иначе в </a:t>
            </a:r>
            <a:r>
              <a:rPr lang="en-US" sz="1800" b="1" i="1" dirty="0" err="1" smtClean="0">
                <a:solidFill>
                  <a:srgbClr val="0070C0"/>
                </a:solidFill>
                <a:latin typeface="Bookman Old Style" pitchFamily="18" charset="0"/>
              </a:rPr>
              <a:t>S</a:t>
            </a:r>
            <a:r>
              <a:rPr lang="en-US" sz="1800" b="1" i="1" baseline="-25000" dirty="0" err="1" smtClean="0">
                <a:solidFill>
                  <a:srgbClr val="0070C0"/>
                </a:solidFill>
                <a:latin typeface="Bookman Old Style" pitchFamily="18" charset="0"/>
              </a:rPr>
              <a:t>ij</a:t>
            </a:r>
            <a:r>
              <a:rPr lang="ru-RU" sz="1800" b="1" baseline="-25000" dirty="0" smtClean="0">
                <a:solidFill>
                  <a:srgbClr val="0070C0"/>
                </a:solidFill>
                <a:latin typeface="Bookman Old Style" pitchFamily="18" charset="0"/>
              </a:rPr>
              <a:t> </a:t>
            </a:r>
            <a:r>
              <a:rPr lang="ru-RU" sz="1800" b="1" dirty="0" smtClean="0">
                <a:solidFill>
                  <a:srgbClr val="0070C0"/>
                </a:solidFill>
                <a:latin typeface="Bookman Old Style" pitchFamily="18" charset="0"/>
              </a:rPr>
              <a:t>возникают </a:t>
            </a:r>
            <a:r>
              <a:rPr lang="ru-RU" sz="1800" b="1" dirty="0" smtClean="0">
                <a:solidFill>
                  <a:srgbClr val="C00000"/>
                </a:solidFill>
                <a:latin typeface="Bookman Old Style" pitchFamily="18" charset="0"/>
              </a:rPr>
              <a:t>корневые особенности в физической области</a:t>
            </a:r>
            <a:endParaRPr lang="ru-RU" sz="1800" b="1" dirty="0">
              <a:solidFill>
                <a:srgbClr val="0070C0"/>
              </a:solidFill>
              <a:latin typeface="Bookman Old Style" pitchFamily="18" charset="0"/>
            </a:endParaRPr>
          </a:p>
        </p:txBody>
      </p:sp>
      <p:sp>
        <p:nvSpPr>
          <p:cNvPr id="30" name="TextBox 29"/>
          <p:cNvSpPr txBox="1"/>
          <p:nvPr/>
        </p:nvSpPr>
        <p:spPr>
          <a:xfrm>
            <a:off x="1831132" y="6525344"/>
            <a:ext cx="6730240" cy="338554"/>
          </a:xfrm>
          <a:prstGeom prst="rect">
            <a:avLst/>
          </a:prstGeom>
          <a:solidFill>
            <a:schemeClr val="bg1"/>
          </a:solidFill>
        </p:spPr>
        <p:txBody>
          <a:bodyPr wrap="none" rtlCol="0">
            <a:spAutoFit/>
          </a:bodyPr>
          <a:lstStyle/>
          <a:p>
            <a:r>
              <a:rPr lang="sv-SE" sz="1600" b="1" dirty="0" smtClean="0">
                <a:solidFill>
                  <a:srgbClr val="0070C0"/>
                </a:solidFill>
                <a:latin typeface="Andalus"/>
              </a:rPr>
              <a:t>Yu. S. Surovtsev, D. Krupa, M. Nagy, Phys. Rev. D 63, 054024 (2001)</a:t>
            </a:r>
            <a:endParaRPr lang="ru-RU" sz="1600" b="1" dirty="0">
              <a:solidFill>
                <a:srgbClr val="0070C0"/>
              </a:solidFill>
              <a:latin typeface="Andalu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555426" y="188640"/>
            <a:ext cx="9196586" cy="841248"/>
          </a:xfrm>
        </p:spPr>
        <p:txBody>
          <a:bodyPr>
            <a:normAutofit/>
          </a:bodyPr>
          <a:lstStyle/>
          <a:p>
            <a:r>
              <a:rPr lang="de-DE" sz="2800" b="1" cap="none" dirty="0" smtClean="0">
                <a:solidFill>
                  <a:srgbClr val="00B050"/>
                </a:solidFill>
                <a:latin typeface="Berlin Sans FB" pitchFamily="34" charset="0"/>
              </a:rPr>
              <a:t>Motivation </a:t>
            </a:r>
            <a:r>
              <a:rPr lang="de-DE" sz="2800" b="1" cap="none" dirty="0" err="1" smtClean="0">
                <a:solidFill>
                  <a:srgbClr val="00B050"/>
                </a:solidFill>
                <a:latin typeface="Berlin Sans FB" pitchFamily="34" charset="0"/>
              </a:rPr>
              <a:t>for</a:t>
            </a:r>
            <a:r>
              <a:rPr lang="de-DE" sz="2800" b="1" cap="none" dirty="0" smtClean="0">
                <a:solidFill>
                  <a:srgbClr val="00B050"/>
                </a:solidFill>
                <a:latin typeface="Berlin Sans FB" pitchFamily="34" charset="0"/>
              </a:rPr>
              <a:t> an </a:t>
            </a:r>
            <a:r>
              <a:rPr lang="de-DE" sz="2800" b="1" cap="none" dirty="0" smtClean="0">
                <a:solidFill>
                  <a:srgbClr val="FF0000"/>
                </a:solidFill>
                <a:latin typeface="Berlin Sans FB" pitchFamily="34" charset="0"/>
              </a:rPr>
              <a:t>s-</a:t>
            </a:r>
            <a:r>
              <a:rPr lang="de-DE" sz="2800" b="1" cap="none" dirty="0" err="1" smtClean="0">
                <a:solidFill>
                  <a:srgbClr val="FF0000"/>
                </a:solidFill>
                <a:latin typeface="Berlin Sans FB" pitchFamily="34" charset="0"/>
              </a:rPr>
              <a:t>channel</a:t>
            </a:r>
            <a:r>
              <a:rPr lang="de-DE" sz="2800" b="1" cap="none" dirty="0" smtClean="0">
                <a:solidFill>
                  <a:srgbClr val="FF0000"/>
                </a:solidFill>
                <a:latin typeface="Berlin Sans FB" pitchFamily="34" charset="0"/>
              </a:rPr>
              <a:t> NN </a:t>
            </a:r>
            <a:r>
              <a:rPr lang="de-DE" sz="2800" b="1" cap="none" dirty="0" err="1" smtClean="0">
                <a:solidFill>
                  <a:srgbClr val="FF0000"/>
                </a:solidFill>
                <a:latin typeface="Berlin Sans FB" pitchFamily="34" charset="0"/>
              </a:rPr>
              <a:t>interaction</a:t>
            </a:r>
            <a:r>
              <a:rPr lang="de-DE" sz="2800" b="1" cap="none" dirty="0" smtClean="0">
                <a:solidFill>
                  <a:srgbClr val="FF0000"/>
                </a:solidFill>
                <a:latin typeface="Berlin Sans FB" pitchFamily="34" charset="0"/>
              </a:rPr>
              <a:t> </a:t>
            </a:r>
            <a:r>
              <a:rPr lang="de-DE" sz="2800" b="1" cap="none" dirty="0" smtClean="0">
                <a:solidFill>
                  <a:srgbClr val="00B050"/>
                </a:solidFill>
                <a:latin typeface="Berlin Sans FB" pitchFamily="34" charset="0"/>
              </a:rPr>
              <a:t>model</a:t>
            </a:r>
            <a:endParaRPr lang="ru-RU" sz="2800" b="1" dirty="0">
              <a:solidFill>
                <a:srgbClr val="00B050"/>
              </a:solidFill>
            </a:endParaRPr>
          </a:p>
        </p:txBody>
      </p:sp>
      <p:graphicFrame>
        <p:nvGraphicFramePr>
          <p:cNvPr id="12" name="Object 2"/>
          <p:cNvGraphicFramePr>
            <a:graphicFrameLocks noChangeAspect="1"/>
          </p:cNvGraphicFramePr>
          <p:nvPr/>
        </p:nvGraphicFramePr>
        <p:xfrm>
          <a:off x="3271293" y="4437112"/>
          <a:ext cx="3744415" cy="528429"/>
        </p:xfrm>
        <a:graphic>
          <a:graphicData uri="http://schemas.openxmlformats.org/presentationml/2006/ole">
            <p:oleObj spid="_x0000_s206849" name="Equation" r:id="rId4" imgW="1282680" imgH="203040" progId="Equation.DSMT4">
              <p:embed/>
            </p:oleObj>
          </a:graphicData>
        </a:graphic>
      </p:graphicFrame>
      <p:sp>
        <p:nvSpPr>
          <p:cNvPr id="14" name="TextBox 13"/>
          <p:cNvSpPr txBox="1"/>
          <p:nvPr/>
        </p:nvSpPr>
        <p:spPr>
          <a:xfrm>
            <a:off x="675253" y="2780928"/>
            <a:ext cx="9004751" cy="1508105"/>
          </a:xfrm>
          <a:prstGeom prst="rect">
            <a:avLst/>
          </a:prstGeom>
          <a:noFill/>
        </p:spPr>
        <p:txBody>
          <a:bodyPr wrap="square" rtlCol="0">
            <a:spAutoFit/>
          </a:bodyPr>
          <a:lstStyle/>
          <a:p>
            <a:r>
              <a:rPr lang="en-US" b="1" dirty="0" smtClean="0">
                <a:solidFill>
                  <a:srgbClr val="0070C0"/>
                </a:solidFill>
              </a:rPr>
              <a:t>The sphere of radius</a:t>
            </a:r>
            <a:r>
              <a:rPr lang="en-US" b="1" dirty="0" smtClean="0"/>
              <a:t> </a:t>
            </a:r>
            <a:r>
              <a:rPr lang="en-US" b="1" i="1" dirty="0" smtClean="0"/>
              <a:t>r</a:t>
            </a:r>
            <a:r>
              <a:rPr lang="en-US" b="1" dirty="0" smtClean="0"/>
              <a:t> </a:t>
            </a:r>
            <a:r>
              <a:rPr lang="en-US" b="1" dirty="0" smtClean="0">
                <a:solidFill>
                  <a:srgbClr val="0070C0"/>
                </a:solidFill>
              </a:rPr>
              <a:t>is empty, the nearest neighbor is </a:t>
            </a:r>
          </a:p>
          <a:p>
            <a:r>
              <a:rPr lang="en-US" b="1" dirty="0" smtClean="0">
                <a:solidFill>
                  <a:srgbClr val="0070C0"/>
                </a:solidFill>
              </a:rPr>
              <a:t>located in</a:t>
            </a:r>
            <a:r>
              <a:rPr lang="en-US" b="1" dirty="0" smtClean="0"/>
              <a:t> </a:t>
            </a:r>
            <a:r>
              <a:rPr lang="en-US" b="1" i="1" dirty="0" err="1" smtClean="0"/>
              <a:t>dV</a:t>
            </a:r>
            <a:r>
              <a:rPr lang="en-US" b="1" i="1" dirty="0" smtClean="0"/>
              <a:t> </a:t>
            </a:r>
            <a:r>
              <a:rPr lang="en-US" b="1" dirty="0" smtClean="0"/>
              <a:t>= 4</a:t>
            </a:r>
            <a:r>
              <a:rPr lang="el-GR" b="1" dirty="0" smtClean="0"/>
              <a:t>π</a:t>
            </a:r>
            <a:r>
              <a:rPr lang="en-US" b="1" dirty="0" smtClean="0"/>
              <a:t> </a:t>
            </a:r>
            <a:r>
              <a:rPr lang="en-US" b="1" i="1" dirty="0" smtClean="0"/>
              <a:t>r</a:t>
            </a:r>
            <a:r>
              <a:rPr lang="en-US" b="1" baseline="30000" dirty="0" smtClean="0"/>
              <a:t>2</a:t>
            </a:r>
            <a:r>
              <a:rPr lang="en-US" b="1" i="1" dirty="0" smtClean="0"/>
              <a:t>dr</a:t>
            </a:r>
          </a:p>
          <a:p>
            <a:endParaRPr lang="en-US" sz="800" dirty="0" smtClean="0"/>
          </a:p>
          <a:p>
            <a:pPr algn="ctr"/>
            <a:r>
              <a:rPr lang="en-US" b="1" cap="all" dirty="0" err="1" smtClean="0">
                <a:solidFill>
                  <a:srgbClr val="C00000"/>
                </a:solidFill>
              </a:rPr>
              <a:t>Holzmark</a:t>
            </a:r>
            <a:r>
              <a:rPr lang="en-US" b="1" cap="all" dirty="0" smtClean="0">
                <a:solidFill>
                  <a:srgbClr val="C00000"/>
                </a:solidFill>
              </a:rPr>
              <a:t> distribution: </a:t>
            </a:r>
            <a:endParaRPr lang="ru-RU" dirty="0"/>
          </a:p>
        </p:txBody>
      </p:sp>
      <p:pic>
        <p:nvPicPr>
          <p:cNvPr id="15" name="Picture 3"/>
          <p:cNvPicPr>
            <a:picLocks noChangeAspect="1" noChangeArrowheads="1"/>
          </p:cNvPicPr>
          <p:nvPr/>
        </p:nvPicPr>
        <p:blipFill>
          <a:blip r:embed="rId5" cstate="print"/>
          <a:srcRect l="17563" t="19892" r="21075" b="72109"/>
          <a:stretch>
            <a:fillRect/>
          </a:stretch>
        </p:blipFill>
        <p:spPr bwMode="auto">
          <a:xfrm>
            <a:off x="1111052" y="5085184"/>
            <a:ext cx="8175609" cy="752762"/>
          </a:xfrm>
          <a:prstGeom prst="rect">
            <a:avLst/>
          </a:prstGeom>
          <a:noFill/>
          <a:ln w="9525">
            <a:noFill/>
            <a:miter lim="800000"/>
            <a:headEnd/>
            <a:tailEnd/>
          </a:ln>
        </p:spPr>
      </p:pic>
      <p:graphicFrame>
        <p:nvGraphicFramePr>
          <p:cNvPr id="16" name="Object 3"/>
          <p:cNvGraphicFramePr>
            <a:graphicFrameLocks noChangeAspect="1"/>
          </p:cNvGraphicFramePr>
          <p:nvPr/>
        </p:nvGraphicFramePr>
        <p:xfrm>
          <a:off x="1370210" y="5949280"/>
          <a:ext cx="7805738" cy="661988"/>
        </p:xfrm>
        <a:graphic>
          <a:graphicData uri="http://schemas.openxmlformats.org/presentationml/2006/ole">
            <p:oleObj spid="_x0000_s206850" name="Equation" r:id="rId6" imgW="3466800" imgH="330120" progId="Equation.DSMT4">
              <p:embed/>
            </p:oleObj>
          </a:graphicData>
        </a:graphic>
      </p:graphicFrame>
      <p:sp>
        <p:nvSpPr>
          <p:cNvPr id="18" name="TextBox 17"/>
          <p:cNvSpPr txBox="1"/>
          <p:nvPr/>
        </p:nvSpPr>
        <p:spPr>
          <a:xfrm>
            <a:off x="679004" y="1340768"/>
            <a:ext cx="4857355" cy="954107"/>
          </a:xfrm>
          <a:prstGeom prst="rect">
            <a:avLst/>
          </a:prstGeom>
          <a:noFill/>
        </p:spPr>
        <p:txBody>
          <a:bodyPr wrap="none" rtlCol="0">
            <a:spAutoFit/>
          </a:bodyPr>
          <a:lstStyle/>
          <a:p>
            <a:r>
              <a:rPr lang="en-US" b="1" cap="all" dirty="0" smtClean="0">
                <a:solidFill>
                  <a:srgbClr val="C00000"/>
                </a:solidFill>
              </a:rPr>
              <a:t>No free space </a:t>
            </a:r>
            <a:r>
              <a:rPr lang="en-US" b="1" dirty="0" smtClean="0">
                <a:solidFill>
                  <a:srgbClr val="C00000"/>
                </a:solidFill>
              </a:rPr>
              <a:t>in nuclei </a:t>
            </a:r>
          </a:p>
          <a:p>
            <a:r>
              <a:rPr lang="en-US" b="1" dirty="0" smtClean="0">
                <a:solidFill>
                  <a:srgbClr val="C00000"/>
                </a:solidFill>
              </a:rPr>
              <a:t>for </a:t>
            </a:r>
            <a:r>
              <a:rPr lang="en-US" b="1" i="1" dirty="0" smtClean="0">
                <a:solidFill>
                  <a:srgbClr val="C00000"/>
                </a:solidFill>
              </a:rPr>
              <a:t>t</a:t>
            </a:r>
            <a:r>
              <a:rPr lang="en-US" b="1" dirty="0" smtClean="0">
                <a:solidFill>
                  <a:srgbClr val="C00000"/>
                </a:solidFill>
              </a:rPr>
              <a:t>-channel meson exchange:</a:t>
            </a:r>
          </a:p>
        </p:txBody>
      </p:sp>
      <p:pic>
        <p:nvPicPr>
          <p:cNvPr id="10" name="Picture 2"/>
          <p:cNvPicPr>
            <a:picLocks noChangeAspect="1" noChangeArrowheads="1"/>
          </p:cNvPicPr>
          <p:nvPr/>
        </p:nvPicPr>
        <p:blipFill>
          <a:blip r:embed="rId7" cstate="print"/>
          <a:srcRect/>
          <a:stretch>
            <a:fillRect/>
          </a:stretch>
        </p:blipFill>
        <p:spPr bwMode="auto">
          <a:xfrm>
            <a:off x="5922017" y="1185301"/>
            <a:ext cx="3253931" cy="1523619"/>
          </a:xfrm>
          <a:prstGeom prst="rect">
            <a:avLst/>
          </a:prstGeom>
          <a:noFill/>
          <a:ln w="9525">
            <a:noFill/>
            <a:miter lim="800000"/>
            <a:headEnd/>
            <a:tailEnd/>
          </a:ln>
        </p:spPr>
      </p:pic>
      <p:graphicFrame>
        <p:nvGraphicFramePr>
          <p:cNvPr id="206852" name="Object 4"/>
          <p:cNvGraphicFramePr>
            <a:graphicFrameLocks noChangeAspect="1"/>
          </p:cNvGraphicFramePr>
          <p:nvPr/>
        </p:nvGraphicFramePr>
        <p:xfrm>
          <a:off x="8507413" y="3357563"/>
          <a:ext cx="1389062" cy="1295400"/>
        </p:xfrm>
        <a:graphic>
          <a:graphicData uri="http://schemas.openxmlformats.org/presentationml/2006/ole">
            <p:oleObj spid="_x0000_s206852" name="Equation" r:id="rId8" imgW="825480" imgH="86328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426" y="116632"/>
            <a:ext cx="9772650" cy="841248"/>
          </a:xfrm>
        </p:spPr>
        <p:txBody>
          <a:bodyPr>
            <a:normAutofit/>
          </a:bodyPr>
          <a:lstStyle/>
          <a:p>
            <a:r>
              <a:rPr lang="de-DE" sz="2800" b="1" cap="none" dirty="0" smtClean="0">
                <a:solidFill>
                  <a:srgbClr val="00B050"/>
                </a:solidFill>
                <a:latin typeface="Berlin Sans FB" pitchFamily="34" charset="0"/>
              </a:rPr>
              <a:t>(Intermediate)</a:t>
            </a:r>
            <a:r>
              <a:rPr lang="de-DE" sz="2800" b="1" dirty="0" smtClean="0">
                <a:solidFill>
                  <a:srgbClr val="00B050"/>
                </a:solidFill>
                <a:latin typeface="Berlin Sans FB" pitchFamily="34" charset="0"/>
              </a:rPr>
              <a:t> </a:t>
            </a:r>
            <a:r>
              <a:rPr lang="de-DE" sz="2800" b="1" dirty="0" err="1" smtClean="0">
                <a:solidFill>
                  <a:srgbClr val="00B050"/>
                </a:solidFill>
                <a:latin typeface="Berlin Sans FB" pitchFamily="34" charset="0"/>
              </a:rPr>
              <a:t>S</a:t>
            </a:r>
            <a:r>
              <a:rPr lang="de-DE" sz="2800" b="1" cap="none" dirty="0" err="1" smtClean="0">
                <a:solidFill>
                  <a:srgbClr val="00B050"/>
                </a:solidFill>
                <a:latin typeface="Berlin Sans FB" pitchFamily="34" charset="0"/>
              </a:rPr>
              <a:t>ummary</a:t>
            </a:r>
            <a:endParaRPr lang="ru-RU" sz="2800" b="1" dirty="0">
              <a:solidFill>
                <a:srgbClr val="00B050"/>
              </a:solidFill>
            </a:endParaRPr>
          </a:p>
        </p:txBody>
      </p:sp>
      <p:sp>
        <p:nvSpPr>
          <p:cNvPr id="6" name="Прямоугольник 5"/>
          <p:cNvSpPr/>
          <p:nvPr/>
        </p:nvSpPr>
        <p:spPr>
          <a:xfrm>
            <a:off x="363969" y="1988840"/>
            <a:ext cx="9073008" cy="968044"/>
          </a:xfrm>
          <a:prstGeom prst="rect">
            <a:avLst/>
          </a:prstGeom>
        </p:spPr>
        <p:txBody>
          <a:bodyPr wrap="square" lIns="105242" tIns="52621" rIns="105242" bIns="52621">
            <a:spAutoFit/>
          </a:bodyPr>
          <a:lstStyle/>
          <a:p>
            <a:r>
              <a:rPr lang="de-DE" dirty="0" smtClean="0">
                <a:latin typeface="cmsy10"/>
              </a:rPr>
              <a:t>²</a:t>
            </a:r>
            <a:r>
              <a:rPr lang="en-US" dirty="0" smtClean="0">
                <a:latin typeface="AR CENA" pitchFamily="2" charset="0"/>
              </a:rPr>
              <a:t> The CDD poles are related to </a:t>
            </a:r>
            <a:r>
              <a:rPr lang="en-US" b="1" dirty="0" smtClean="0">
                <a:solidFill>
                  <a:srgbClr val="C00000"/>
                </a:solidFill>
                <a:latin typeface="AR CENA" pitchFamily="2" charset="0"/>
              </a:rPr>
              <a:t>bound states</a:t>
            </a:r>
            <a:r>
              <a:rPr lang="en-US" dirty="0" smtClean="0">
                <a:solidFill>
                  <a:srgbClr val="C00000"/>
                </a:solidFill>
                <a:latin typeface="AR CENA" pitchFamily="2" charset="0"/>
              </a:rPr>
              <a:t>, </a:t>
            </a:r>
            <a:r>
              <a:rPr lang="en-US" b="1" dirty="0" smtClean="0">
                <a:solidFill>
                  <a:srgbClr val="C00000"/>
                </a:solidFill>
                <a:latin typeface="AR CENA" pitchFamily="2" charset="0"/>
              </a:rPr>
              <a:t>resonances</a:t>
            </a:r>
            <a:r>
              <a:rPr lang="en-US" dirty="0" smtClean="0">
                <a:latin typeface="AR CENA" pitchFamily="2" charset="0"/>
              </a:rPr>
              <a:t>, and </a:t>
            </a:r>
            <a:r>
              <a:rPr lang="en-US" b="1" dirty="0" smtClean="0">
                <a:solidFill>
                  <a:srgbClr val="00B050"/>
                </a:solidFill>
                <a:latin typeface="AR CENA" pitchFamily="2" charset="0"/>
              </a:rPr>
              <a:t>primitives</a:t>
            </a:r>
            <a:r>
              <a:rPr lang="en-US" dirty="0" smtClean="0">
                <a:latin typeface="AR CENA" pitchFamily="2" charset="0"/>
              </a:rPr>
              <a:t>. </a:t>
            </a:r>
            <a:endParaRPr lang="ru-RU" dirty="0"/>
          </a:p>
        </p:txBody>
      </p:sp>
      <p:sp>
        <p:nvSpPr>
          <p:cNvPr id="8" name="Прямоугольник 7"/>
          <p:cNvSpPr/>
          <p:nvPr/>
        </p:nvSpPr>
        <p:spPr>
          <a:xfrm>
            <a:off x="363969" y="3035859"/>
            <a:ext cx="9073008" cy="537157"/>
          </a:xfrm>
          <a:prstGeom prst="rect">
            <a:avLst/>
          </a:prstGeom>
        </p:spPr>
        <p:txBody>
          <a:bodyPr wrap="square" lIns="105242" tIns="52621" rIns="105242" bIns="52621">
            <a:spAutoFit/>
          </a:bodyPr>
          <a:lstStyle/>
          <a:p>
            <a:r>
              <a:rPr lang="de-DE" dirty="0" smtClean="0">
                <a:solidFill>
                  <a:srgbClr val="FF0000"/>
                </a:solidFill>
                <a:latin typeface="cmsy10"/>
              </a:rPr>
              <a:t>²</a:t>
            </a:r>
            <a:r>
              <a:rPr lang="en-US" dirty="0" smtClean="0">
                <a:solidFill>
                  <a:srgbClr val="FF0000"/>
                </a:solidFill>
                <a:latin typeface="Berlin Sans FB" pitchFamily="34" charset="0"/>
              </a:rPr>
              <a:t> New primitive-type CDD poles occur</a:t>
            </a:r>
          </a:p>
        </p:txBody>
      </p:sp>
      <p:sp>
        <p:nvSpPr>
          <p:cNvPr id="3" name="Прямоугольник 2"/>
          <p:cNvSpPr/>
          <p:nvPr/>
        </p:nvSpPr>
        <p:spPr>
          <a:xfrm>
            <a:off x="363970" y="3740840"/>
            <a:ext cx="8829981" cy="1440120"/>
          </a:xfrm>
          <a:prstGeom prst="rect">
            <a:avLst/>
          </a:prstGeom>
        </p:spPr>
        <p:txBody>
          <a:bodyPr wrap="square" lIns="105242" tIns="52621" rIns="105242" bIns="52621">
            <a:spAutoFit/>
          </a:bodyPr>
          <a:lstStyle/>
          <a:p>
            <a:r>
              <a:rPr lang="de-DE" dirty="0" smtClean="0">
                <a:latin typeface="cmsy10"/>
              </a:rPr>
              <a:t>²</a:t>
            </a:r>
            <a:r>
              <a:rPr lang="en-US" dirty="0" smtClean="0">
                <a:latin typeface="AR CENA" pitchFamily="2" charset="0"/>
              </a:rPr>
              <a:t> In the </a:t>
            </a:r>
            <a:r>
              <a:rPr lang="en-US" baseline="30000" dirty="0" smtClean="0">
                <a:latin typeface="AR CENA" pitchFamily="2" charset="0"/>
              </a:rPr>
              <a:t>3</a:t>
            </a:r>
            <a:r>
              <a:rPr lang="en-US" dirty="0" smtClean="0">
                <a:latin typeface="AR CENA" pitchFamily="2" charset="0"/>
              </a:rPr>
              <a:t>S</a:t>
            </a:r>
            <a:r>
              <a:rPr lang="en-US" baseline="-25000" dirty="0" smtClean="0">
                <a:latin typeface="AR CENA" pitchFamily="2" charset="0"/>
              </a:rPr>
              <a:t>1</a:t>
            </a:r>
            <a:r>
              <a:rPr lang="en-US" dirty="0" smtClean="0">
                <a:latin typeface="AR CENA" pitchFamily="2" charset="0"/>
              </a:rPr>
              <a:t>, </a:t>
            </a:r>
            <a:r>
              <a:rPr lang="en-US" baseline="30000" dirty="0" smtClean="0">
                <a:latin typeface="AR CENA" pitchFamily="2" charset="0"/>
              </a:rPr>
              <a:t>1</a:t>
            </a:r>
            <a:r>
              <a:rPr lang="en-US" dirty="0" smtClean="0">
                <a:latin typeface="AR CENA" pitchFamily="2" charset="0"/>
              </a:rPr>
              <a:t>S</a:t>
            </a:r>
            <a:r>
              <a:rPr lang="en-US" baseline="-25000" dirty="0" smtClean="0">
                <a:latin typeface="AR CENA" pitchFamily="2" charset="0"/>
              </a:rPr>
              <a:t>0</a:t>
            </a:r>
            <a:r>
              <a:rPr lang="en-US" dirty="0" smtClean="0">
                <a:latin typeface="AR CENA" pitchFamily="2" charset="0"/>
              </a:rPr>
              <a:t> and </a:t>
            </a:r>
            <a:r>
              <a:rPr lang="en-US" baseline="30000" dirty="0" smtClean="0">
                <a:latin typeface="AR CENA" pitchFamily="2" charset="0"/>
              </a:rPr>
              <a:t>3</a:t>
            </a:r>
            <a:r>
              <a:rPr lang="en-US" dirty="0" smtClean="0">
                <a:latin typeface="AR CENA" pitchFamily="2" charset="0"/>
              </a:rPr>
              <a:t>P</a:t>
            </a:r>
            <a:r>
              <a:rPr lang="en-US" baseline="-25000" dirty="0" smtClean="0">
                <a:latin typeface="AR CENA" pitchFamily="2" charset="0"/>
              </a:rPr>
              <a:t>0  </a:t>
            </a:r>
            <a:r>
              <a:rPr lang="en-US" dirty="0" smtClean="0">
                <a:latin typeface="AR CENA" pitchFamily="2" charset="0"/>
              </a:rPr>
              <a:t>NN channels, </a:t>
            </a:r>
          </a:p>
          <a:p>
            <a:r>
              <a:rPr lang="en-US" dirty="0" smtClean="0">
                <a:latin typeface="AR CENA" pitchFamily="2" charset="0"/>
              </a:rPr>
              <a:t>the CDD poles at </a:t>
            </a:r>
            <a:r>
              <a:rPr lang="en-US" b="1" i="1" dirty="0" smtClean="0">
                <a:solidFill>
                  <a:srgbClr val="666699"/>
                </a:solidFill>
                <a:latin typeface="AR CENA" pitchFamily="2" charset="0"/>
              </a:rPr>
              <a:t>M </a:t>
            </a:r>
            <a:r>
              <a:rPr lang="en-US" b="1" dirty="0" smtClean="0">
                <a:solidFill>
                  <a:srgbClr val="666699"/>
                </a:solidFill>
                <a:latin typeface="AR CENA" pitchFamily="2" charset="0"/>
              </a:rPr>
              <a:t>= 3203,</a:t>
            </a:r>
            <a:r>
              <a:rPr lang="en-US" dirty="0" smtClean="0">
                <a:latin typeface="AR CENA" pitchFamily="2" charset="0"/>
              </a:rPr>
              <a:t> </a:t>
            </a:r>
            <a:r>
              <a:rPr lang="en-US" b="1" dirty="0" smtClean="0">
                <a:solidFill>
                  <a:srgbClr val="666699"/>
                </a:solidFill>
                <a:latin typeface="AR CENA" pitchFamily="2" charset="0"/>
              </a:rPr>
              <a:t>2916,  and  2650 </a:t>
            </a:r>
            <a:r>
              <a:rPr lang="en-US" b="1" dirty="0" err="1" smtClean="0">
                <a:solidFill>
                  <a:srgbClr val="666699"/>
                </a:solidFill>
                <a:latin typeface="AR CENA" pitchFamily="2" charset="0"/>
              </a:rPr>
              <a:t>MeV</a:t>
            </a:r>
            <a:r>
              <a:rPr lang="en-US" dirty="0" smtClean="0">
                <a:solidFill>
                  <a:srgbClr val="666699"/>
                </a:solidFill>
                <a:latin typeface="AR CENA" pitchFamily="2" charset="0"/>
              </a:rPr>
              <a:t> </a:t>
            </a:r>
            <a:r>
              <a:rPr lang="en-US" dirty="0" smtClean="0">
                <a:latin typeface="AR CENA" pitchFamily="2" charset="0"/>
              </a:rPr>
              <a:t>are associated </a:t>
            </a:r>
          </a:p>
          <a:p>
            <a:r>
              <a:rPr lang="en-US" dirty="0" smtClean="0">
                <a:latin typeface="AR CENA" pitchFamily="2" charset="0"/>
              </a:rPr>
              <a:t>with the </a:t>
            </a:r>
            <a:r>
              <a:rPr lang="en-US" b="1" dirty="0" smtClean="0">
                <a:solidFill>
                  <a:srgbClr val="00B050"/>
                </a:solidFill>
                <a:latin typeface="AR CENA" pitchFamily="2" charset="0"/>
              </a:rPr>
              <a:t>primitives</a:t>
            </a:r>
            <a:r>
              <a:rPr lang="en-US" dirty="0" smtClean="0">
                <a:latin typeface="AR CENA" pitchFamily="2" charset="0"/>
              </a:rPr>
              <a:t> at </a:t>
            </a:r>
            <a:r>
              <a:rPr lang="en-US" b="1" dirty="0" smtClean="0">
                <a:solidFill>
                  <a:srgbClr val="00B050"/>
                </a:solidFill>
                <a:latin typeface="AR CENA" pitchFamily="2" charset="0"/>
              </a:rPr>
              <a:t>2047,</a:t>
            </a:r>
            <a:r>
              <a:rPr lang="en-US" dirty="0" smtClean="0">
                <a:latin typeface="AR CENA" pitchFamily="2" charset="0"/>
              </a:rPr>
              <a:t> </a:t>
            </a:r>
            <a:r>
              <a:rPr lang="en-US" b="1" dirty="0" smtClean="0">
                <a:solidFill>
                  <a:srgbClr val="00B050"/>
                </a:solidFill>
                <a:latin typeface="AR CENA" pitchFamily="2" charset="0"/>
              </a:rPr>
              <a:t>2006, and  1969 </a:t>
            </a:r>
            <a:r>
              <a:rPr lang="en-US" b="1" dirty="0" err="1" smtClean="0">
                <a:solidFill>
                  <a:srgbClr val="00B050"/>
                </a:solidFill>
                <a:latin typeface="AR CENA" pitchFamily="2" charset="0"/>
              </a:rPr>
              <a:t>MeV</a:t>
            </a:r>
            <a:r>
              <a:rPr lang="en-US" dirty="0" smtClean="0">
                <a:latin typeface="AR CENA" pitchFamily="2" charset="0"/>
              </a:rPr>
              <a:t>, respectively.</a:t>
            </a:r>
          </a:p>
        </p:txBody>
      </p:sp>
      <p:grpSp>
        <p:nvGrpSpPr>
          <p:cNvPr id="16" name="Группа 15"/>
          <p:cNvGrpSpPr/>
          <p:nvPr/>
        </p:nvGrpSpPr>
        <p:grpSpPr>
          <a:xfrm>
            <a:off x="2227180" y="3392995"/>
            <a:ext cx="6141254" cy="2503441"/>
            <a:chOff x="1979712" y="3392995"/>
            <a:chExt cx="5458895" cy="2503442"/>
          </a:xfrm>
        </p:grpSpPr>
        <p:cxnSp>
          <p:nvCxnSpPr>
            <p:cNvPr id="15" name="Прямая со стрелкой 14"/>
            <p:cNvCxnSpPr/>
            <p:nvPr/>
          </p:nvCxnSpPr>
          <p:spPr>
            <a:xfrm flipV="1">
              <a:off x="3923928" y="5049181"/>
              <a:ext cx="0" cy="396044"/>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71800" y="5373217"/>
              <a:ext cx="4666807" cy="523220"/>
            </a:xfrm>
            <a:prstGeom prst="rect">
              <a:avLst/>
            </a:prstGeom>
            <a:noFill/>
          </p:spPr>
          <p:txBody>
            <a:bodyPr wrap="none" rtlCol="0">
              <a:spAutoFit/>
            </a:bodyPr>
            <a:lstStyle/>
            <a:p>
              <a:r>
                <a:rPr lang="de-DE" dirty="0" err="1" smtClean="0">
                  <a:latin typeface="AR CENA" pitchFamily="2" charset="0"/>
                </a:rPr>
                <a:t>of</a:t>
              </a:r>
              <a:r>
                <a:rPr lang="de-DE" dirty="0" smtClean="0">
                  <a:latin typeface="AR CENA" pitchFamily="2" charset="0"/>
                </a:rPr>
                <a:t> </a:t>
              </a:r>
              <a:r>
                <a:rPr lang="de-DE" dirty="0" err="1" smtClean="0">
                  <a:latin typeface="AR CENA" pitchFamily="2" charset="0"/>
                </a:rPr>
                <a:t>our</a:t>
              </a:r>
              <a:r>
                <a:rPr lang="de-DE" dirty="0" smtClean="0">
                  <a:latin typeface="AR CENA" pitchFamily="2" charset="0"/>
                </a:rPr>
                <a:t> </a:t>
              </a:r>
              <a:r>
                <a:rPr lang="de-DE" dirty="0" err="1" smtClean="0">
                  <a:latin typeface="AR CENA" pitchFamily="2" charset="0"/>
                </a:rPr>
                <a:t>interest</a:t>
              </a:r>
              <a:r>
                <a:rPr lang="de-DE" dirty="0" smtClean="0">
                  <a:latin typeface="AR CENA" pitchFamily="2" charset="0"/>
                </a:rPr>
                <a:t> -- </a:t>
              </a:r>
              <a:r>
                <a:rPr lang="de-DE" b="1" dirty="0" err="1" smtClean="0">
                  <a:solidFill>
                    <a:srgbClr val="FF0000"/>
                  </a:solidFill>
                  <a:latin typeface="Berlin Sans FB" pitchFamily="34" charset="0"/>
                </a:rPr>
                <a:t>how</a:t>
              </a:r>
              <a:r>
                <a:rPr lang="de-DE" b="1" dirty="0" smtClean="0">
                  <a:solidFill>
                    <a:srgbClr val="FF0000"/>
                  </a:solidFill>
                  <a:latin typeface="Berlin Sans FB" pitchFamily="34" charset="0"/>
                </a:rPr>
                <a:t> </a:t>
              </a:r>
              <a:r>
                <a:rPr lang="de-DE" b="1" dirty="0" err="1" smtClean="0">
                  <a:solidFill>
                    <a:srgbClr val="FF0000"/>
                  </a:solidFill>
                  <a:latin typeface="Berlin Sans FB" pitchFamily="34" charset="0"/>
                </a:rPr>
                <a:t>to</a:t>
              </a:r>
              <a:r>
                <a:rPr lang="de-DE" b="1" dirty="0" smtClean="0">
                  <a:solidFill>
                    <a:srgbClr val="FF0000"/>
                  </a:solidFill>
                  <a:latin typeface="Berlin Sans FB" pitchFamily="34" charset="0"/>
                </a:rPr>
                <a:t> </a:t>
              </a:r>
              <a:r>
                <a:rPr lang="de-DE" b="1" dirty="0" err="1" smtClean="0">
                  <a:solidFill>
                    <a:srgbClr val="FF0000"/>
                  </a:solidFill>
                  <a:latin typeface="Berlin Sans FB" pitchFamily="34" charset="0"/>
                </a:rPr>
                <a:t>detect</a:t>
              </a:r>
              <a:r>
                <a:rPr lang="de-DE" b="1" dirty="0" smtClean="0">
                  <a:solidFill>
                    <a:srgbClr val="FF0000"/>
                  </a:solidFill>
                  <a:latin typeface="Berlin Sans FB" pitchFamily="34" charset="0"/>
                </a:rPr>
                <a:t> </a:t>
              </a:r>
              <a:r>
                <a:rPr lang="de-DE" b="1" dirty="0" err="1" smtClean="0">
                  <a:solidFill>
                    <a:srgbClr val="FF0000"/>
                  </a:solidFill>
                  <a:latin typeface="Berlin Sans FB" pitchFamily="34" charset="0"/>
                </a:rPr>
                <a:t>it</a:t>
              </a:r>
              <a:r>
                <a:rPr lang="de-DE" b="1" dirty="0" smtClean="0">
                  <a:solidFill>
                    <a:srgbClr val="FF0000"/>
                  </a:solidFill>
                  <a:latin typeface="Berlin Sans FB" pitchFamily="34" charset="0"/>
                </a:rPr>
                <a:t>?</a:t>
              </a:r>
              <a:endParaRPr lang="ru-RU" b="1" dirty="0">
                <a:solidFill>
                  <a:srgbClr val="FF0000"/>
                </a:solidFill>
              </a:endParaRPr>
            </a:p>
          </p:txBody>
        </p:sp>
        <p:cxnSp>
          <p:nvCxnSpPr>
            <p:cNvPr id="22" name="Прямая со стрелкой 21"/>
            <p:cNvCxnSpPr/>
            <p:nvPr/>
          </p:nvCxnSpPr>
          <p:spPr>
            <a:xfrm rot="10800000" flipV="1">
              <a:off x="1979712" y="3392995"/>
              <a:ext cx="0" cy="396044"/>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grpSp>
      <p:pic>
        <p:nvPicPr>
          <p:cNvPr id="10" name="Рисунок 9" descr="exclamation.jpg"/>
          <p:cNvPicPr>
            <a:picLocks noChangeAspect="1"/>
          </p:cNvPicPr>
          <p:nvPr/>
        </p:nvPicPr>
        <p:blipFill>
          <a:blip r:embed="rId4" cstate="print"/>
          <a:stretch>
            <a:fillRect/>
          </a:stretch>
        </p:blipFill>
        <p:spPr>
          <a:xfrm>
            <a:off x="8839894" y="2564883"/>
            <a:ext cx="1200150" cy="1512189"/>
          </a:xfrm>
          <a:prstGeom prst="rect">
            <a:avLst/>
          </a:prstGeom>
          <a:solidFill>
            <a:schemeClr val="bg1"/>
          </a:solidFill>
        </p:spPr>
      </p:pic>
      <p:pic>
        <p:nvPicPr>
          <p:cNvPr id="11" name="Рисунок 10" descr="Unbenannt-2.jpg"/>
          <p:cNvPicPr>
            <a:picLocks noChangeAspect="1"/>
          </p:cNvPicPr>
          <p:nvPr/>
        </p:nvPicPr>
        <p:blipFill>
          <a:blip r:embed="rId5" cstate="print"/>
          <a:stretch>
            <a:fillRect/>
          </a:stretch>
        </p:blipFill>
        <p:spPr>
          <a:xfrm>
            <a:off x="7879804" y="188640"/>
            <a:ext cx="2064512" cy="707136"/>
          </a:xfrm>
          <a:prstGeom prst="rect">
            <a:avLst/>
          </a:prstGeom>
        </p:spPr>
      </p:pic>
      <p:sp>
        <p:nvSpPr>
          <p:cNvPr id="12" name="TextBox 1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ransition advTm="7390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2980" y="260648"/>
            <a:ext cx="9289032" cy="537157"/>
          </a:xfrm>
          <a:prstGeom prst="rect">
            <a:avLst/>
          </a:prstGeom>
          <a:noFill/>
          <a:ln w="9525">
            <a:noFill/>
            <a:miter lim="800000"/>
            <a:headEnd/>
            <a:tailEnd/>
          </a:ln>
          <a:effectLst/>
        </p:spPr>
        <p:txBody>
          <a:bodyPr wrap="square" lIns="105242" tIns="52621" rIns="105242" bIns="52621">
            <a:spAutoFit/>
          </a:bodyPr>
          <a:lstStyle/>
          <a:p>
            <a:pPr algn="ctr"/>
            <a:r>
              <a:rPr lang="en-AU" b="1" dirty="0" smtClean="0">
                <a:solidFill>
                  <a:srgbClr val="00B050"/>
                </a:solidFill>
                <a:latin typeface="Berlin Sans FB" pitchFamily="34" charset="0"/>
              </a:rPr>
              <a:t>QCB model for </a:t>
            </a:r>
            <a:r>
              <a:rPr lang="en-AU" b="1" dirty="0" smtClean="0">
                <a:solidFill>
                  <a:srgbClr val="FF0000"/>
                </a:solidFill>
                <a:latin typeface="Berlin Sans FB" pitchFamily="34" charset="0"/>
              </a:rPr>
              <a:t>strong</a:t>
            </a:r>
            <a:r>
              <a:rPr lang="en-AU" b="1" dirty="0" smtClean="0">
                <a:solidFill>
                  <a:srgbClr val="00B050"/>
                </a:solidFill>
                <a:latin typeface="Berlin Sans FB" pitchFamily="34" charset="0"/>
              </a:rPr>
              <a:t> &amp; </a:t>
            </a:r>
            <a:r>
              <a:rPr lang="en-AU" b="1" dirty="0" smtClean="0">
                <a:solidFill>
                  <a:srgbClr val="FF0000"/>
                </a:solidFill>
                <a:latin typeface="Berlin Sans FB" pitchFamily="34" charset="0"/>
              </a:rPr>
              <a:t>electromagnetic</a:t>
            </a:r>
            <a:r>
              <a:rPr lang="en-AU" b="1" dirty="0" smtClean="0">
                <a:solidFill>
                  <a:srgbClr val="00B050"/>
                </a:solidFill>
                <a:latin typeface="Berlin Sans FB" pitchFamily="34" charset="0"/>
              </a:rPr>
              <a:t> interactions</a:t>
            </a:r>
            <a:endParaRPr lang="en-AU" b="1" dirty="0">
              <a:solidFill>
                <a:srgbClr val="00B050"/>
              </a:solidFill>
              <a:latin typeface="Berlin Sans FB" pitchFamily="34" charset="0"/>
            </a:endParaRPr>
          </a:p>
        </p:txBody>
      </p:sp>
      <p:sp>
        <p:nvSpPr>
          <p:cNvPr id="20" name="Прямоугольник 19"/>
          <p:cNvSpPr/>
          <p:nvPr/>
        </p:nvSpPr>
        <p:spPr>
          <a:xfrm>
            <a:off x="201952" y="3546880"/>
            <a:ext cx="9721080" cy="3122480"/>
          </a:xfrm>
          <a:prstGeom prst="rect">
            <a:avLst/>
          </a:prstGeom>
        </p:spPr>
        <p:txBody>
          <a:bodyPr wrap="square" lIns="105242" tIns="52621" rIns="105242" bIns="52621">
            <a:spAutoFit/>
          </a:bodyPr>
          <a:lstStyle/>
          <a:p>
            <a:r>
              <a:rPr lang="en-US" b="1" cap="all" dirty="0" smtClean="0">
                <a:solidFill>
                  <a:srgbClr val="1802BE"/>
                </a:solidFill>
                <a:latin typeface="AR CENA" pitchFamily="2" charset="0"/>
              </a:rPr>
              <a:t>                                       Find the effect of </a:t>
            </a:r>
            <a:r>
              <a:rPr lang="en-US" b="1" i="1" dirty="0" smtClean="0">
                <a:solidFill>
                  <a:srgbClr val="1802BE"/>
                </a:solidFill>
                <a:latin typeface="Symbol" pitchFamily="18" charset="2"/>
              </a:rPr>
              <a:t>a</a:t>
            </a:r>
            <a:r>
              <a:rPr lang="en-US" b="1" dirty="0" smtClean="0">
                <a:solidFill>
                  <a:srgbClr val="1802BE"/>
                </a:solidFill>
                <a:latin typeface="AR CENA" pitchFamily="2" charset="0"/>
              </a:rPr>
              <a:t> = 1/137       </a:t>
            </a:r>
            <a:r>
              <a:rPr lang="en-US" b="1" dirty="0" smtClean="0">
                <a:solidFill>
                  <a:srgbClr val="1802BE"/>
                </a:solidFill>
                <a:latin typeface="AR CENA" pitchFamily="2" charset="0"/>
                <a:sym typeface="ZapfDingbats"/>
              </a:rPr>
              <a:t>0</a:t>
            </a:r>
          </a:p>
          <a:p>
            <a:endParaRPr lang="en-US" b="1" dirty="0" smtClean="0">
              <a:solidFill>
                <a:srgbClr val="1802BE"/>
              </a:solidFill>
              <a:latin typeface="AR CENA" pitchFamily="2" charset="0"/>
              <a:sym typeface="ZapfDingbats"/>
            </a:endParaRPr>
          </a:p>
          <a:p>
            <a:endParaRPr lang="en-US" b="1" dirty="0" smtClean="0">
              <a:solidFill>
                <a:srgbClr val="1802BE"/>
              </a:solidFill>
              <a:latin typeface="AR CENA" pitchFamily="2" charset="0"/>
              <a:sym typeface="ZapfDingbats"/>
            </a:endParaRPr>
          </a:p>
          <a:p>
            <a:endParaRPr lang="en-US" b="1" dirty="0" smtClean="0">
              <a:solidFill>
                <a:srgbClr val="00B050"/>
              </a:solidFill>
              <a:latin typeface="AR CENA" pitchFamily="2" charset="0"/>
              <a:sym typeface="ZapfDingbats"/>
            </a:endParaRPr>
          </a:p>
          <a:p>
            <a:r>
              <a:rPr lang="en-US" b="1" dirty="0" smtClean="0">
                <a:latin typeface="Agency FB" pitchFamily="34" charset="0"/>
                <a:sym typeface="ZapfDingbats"/>
              </a:rPr>
              <a:t>The root of D(s) will move away from the real axis, </a:t>
            </a:r>
          </a:p>
          <a:p>
            <a:endParaRPr lang="en-US" b="1" dirty="0" smtClean="0">
              <a:solidFill>
                <a:srgbClr val="00B050"/>
              </a:solidFill>
              <a:latin typeface="AR CENA" pitchFamily="2" charset="0"/>
              <a:sym typeface="ZapfDingbats"/>
            </a:endParaRPr>
          </a:p>
          <a:p>
            <a:r>
              <a:rPr lang="en-US" b="1" cap="all" dirty="0" smtClean="0">
                <a:solidFill>
                  <a:srgbClr val="00B050"/>
                </a:solidFill>
                <a:latin typeface="AR CENA" pitchFamily="2" charset="0"/>
                <a:sym typeface="ZapfDingbats"/>
              </a:rPr>
              <a:t>       	                         </a:t>
            </a:r>
            <a:r>
              <a:rPr lang="en-US" sz="2400" b="1" cap="all" dirty="0" smtClean="0">
                <a:solidFill>
                  <a:srgbClr val="1802BE"/>
                </a:solidFill>
                <a:effectLst>
                  <a:outerShdw blurRad="38100" dist="38100" dir="2700000" algn="tl">
                    <a:srgbClr val="000000">
                      <a:alpha val="43137"/>
                    </a:srgbClr>
                  </a:outerShdw>
                </a:effectLst>
                <a:latin typeface="Calisto MT" pitchFamily="18" charset="0"/>
                <a:sym typeface="ZapfDingbats"/>
              </a:rPr>
              <a:t>turning primitive to a resonance</a:t>
            </a:r>
            <a:r>
              <a:rPr lang="en-US" sz="2400" b="1" cap="all" dirty="0" smtClean="0">
                <a:solidFill>
                  <a:srgbClr val="1802BE"/>
                </a:solidFill>
                <a:latin typeface="Calisto MT" pitchFamily="18" charset="0"/>
                <a:sym typeface="ZapfDingbats"/>
              </a:rPr>
              <a:t> </a:t>
            </a:r>
            <a:r>
              <a:rPr lang="en-US" b="1" cap="all" dirty="0" smtClean="0">
                <a:solidFill>
                  <a:srgbClr val="1802BE"/>
                </a:solidFill>
                <a:latin typeface="AR CENA" pitchFamily="2" charset="0"/>
                <a:sym typeface="ZapfDingbats"/>
              </a:rPr>
              <a:t> </a:t>
            </a:r>
            <a:r>
              <a:rPr lang="en-US" b="1" cap="all" dirty="0" smtClean="0">
                <a:solidFill>
                  <a:srgbClr val="1802BE"/>
                </a:solidFill>
                <a:latin typeface="AR CENA" pitchFamily="2" charset="0"/>
              </a:rPr>
              <a:t> </a:t>
            </a:r>
          </a:p>
        </p:txBody>
      </p:sp>
      <p:pic>
        <p:nvPicPr>
          <p:cNvPr id="21" name="Рисунок 20" descr="3.EPS"/>
          <p:cNvPicPr>
            <a:picLocks noChangeAspect="1"/>
          </p:cNvPicPr>
          <p:nvPr/>
        </p:nvPicPr>
        <p:blipFill>
          <a:blip r:embed="rId3" cstate="print"/>
          <a:stretch>
            <a:fillRect/>
          </a:stretch>
        </p:blipFill>
        <p:spPr>
          <a:xfrm>
            <a:off x="-122085" y="1959882"/>
            <a:ext cx="3756375" cy="2578501"/>
          </a:xfrm>
          <a:prstGeom prst="rect">
            <a:avLst/>
          </a:prstGeom>
        </p:spPr>
      </p:pic>
      <p:sp>
        <p:nvSpPr>
          <p:cNvPr id="23" name="Прямоугольник 22"/>
          <p:cNvSpPr/>
          <p:nvPr/>
        </p:nvSpPr>
        <p:spPr>
          <a:xfrm>
            <a:off x="850023" y="1095784"/>
            <a:ext cx="8100900" cy="2506927"/>
          </a:xfrm>
          <a:prstGeom prst="rect">
            <a:avLst/>
          </a:prstGeom>
        </p:spPr>
        <p:txBody>
          <a:bodyPr wrap="square" lIns="105242" tIns="52621" rIns="105242" bIns="52621">
            <a:spAutoFit/>
          </a:bodyPr>
          <a:lstStyle/>
          <a:p>
            <a:r>
              <a:rPr lang="en-US" cap="all" dirty="0" smtClean="0">
                <a:solidFill>
                  <a:srgbClr val="C00000"/>
                </a:solidFill>
                <a:latin typeface="AR ESSENCE" pitchFamily="2" charset="0"/>
              </a:rPr>
              <a:t>Assuming that In the bare strong interaction </a:t>
            </a:r>
          </a:p>
          <a:p>
            <a:r>
              <a:rPr lang="de-DE" dirty="0" smtClean="0">
                <a:solidFill>
                  <a:srgbClr val="C00000"/>
                </a:solidFill>
                <a:latin typeface="AR ESSENCE" pitchFamily="2" charset="0"/>
              </a:rPr>
              <a:t>i.e.</a:t>
            </a:r>
            <a:r>
              <a:rPr lang="de-DE" cap="all" dirty="0" smtClean="0">
                <a:solidFill>
                  <a:srgbClr val="C00000"/>
                </a:solidFill>
                <a:latin typeface="AR ESSENCE" pitchFamily="2" charset="0"/>
              </a:rPr>
              <a:t> </a:t>
            </a:r>
            <a:r>
              <a:rPr lang="en-US" cap="all" dirty="0" smtClean="0">
                <a:solidFill>
                  <a:srgbClr val="C00000"/>
                </a:solidFill>
                <a:latin typeface="AR ESSENCE" pitchFamily="2" charset="0"/>
              </a:rPr>
              <a:t>for</a:t>
            </a:r>
            <a:r>
              <a:rPr lang="en-US" dirty="0" smtClean="0">
                <a:solidFill>
                  <a:srgbClr val="C00000"/>
                </a:solidFill>
                <a:latin typeface="AR ESSENCE" pitchFamily="2" charset="0"/>
              </a:rPr>
              <a:t> </a:t>
            </a:r>
            <a:r>
              <a:rPr lang="en-US" b="1" i="1" dirty="0" smtClean="0">
                <a:solidFill>
                  <a:srgbClr val="C00000"/>
                </a:solidFill>
                <a:latin typeface="Symbol" pitchFamily="18" charset="2"/>
              </a:rPr>
              <a:t>a</a:t>
            </a:r>
            <a:r>
              <a:rPr lang="en-US" dirty="0" smtClean="0">
                <a:solidFill>
                  <a:srgbClr val="C00000"/>
                </a:solidFill>
                <a:latin typeface="AR ESSENCE" pitchFamily="2" charset="0"/>
              </a:rPr>
              <a:t> = 1/137 </a:t>
            </a:r>
            <a:r>
              <a:rPr lang="en-US" dirty="0" smtClean="0">
                <a:solidFill>
                  <a:srgbClr val="C00000"/>
                </a:solidFill>
                <a:latin typeface="AR ESSENCE" pitchFamily="2" charset="0"/>
                <a:sym typeface="ZapfDingbats"/>
              </a:rPr>
              <a:t> 0 </a:t>
            </a:r>
            <a:r>
              <a:rPr lang="en-US" cap="all" dirty="0" smtClean="0">
                <a:solidFill>
                  <a:srgbClr val="C00000"/>
                </a:solidFill>
                <a:latin typeface="AR ESSENCE" pitchFamily="2" charset="0"/>
              </a:rPr>
              <a:t>the root of equation</a:t>
            </a:r>
            <a:endParaRPr lang="en-US" dirty="0" smtClean="0">
              <a:solidFill>
                <a:srgbClr val="C00000"/>
              </a:solidFill>
              <a:latin typeface="AR ESSENCE" pitchFamily="2" charset="0"/>
              <a:sym typeface="ZapfDingbats"/>
            </a:endParaRPr>
          </a:p>
          <a:p>
            <a:endParaRPr lang="en-US" sz="1800" dirty="0" smtClean="0">
              <a:latin typeface="AR CENA" pitchFamily="2" charset="0"/>
              <a:sym typeface="ZapfDingbats"/>
            </a:endParaRPr>
          </a:p>
          <a:p>
            <a:r>
              <a:rPr lang="en-US" b="1" dirty="0" smtClean="0">
                <a:latin typeface="AR CENA" pitchFamily="2" charset="0"/>
                <a:sym typeface="ZapfDingbats"/>
              </a:rPr>
              <a:t>                                                 </a:t>
            </a:r>
            <a:r>
              <a:rPr lang="en-US" sz="3600" b="1" dirty="0" smtClean="0">
                <a:latin typeface="AR CENA" pitchFamily="2" charset="0"/>
                <a:sym typeface="ZapfDingbats"/>
              </a:rPr>
              <a:t>D(s) = 0</a:t>
            </a:r>
          </a:p>
          <a:p>
            <a:endParaRPr lang="en-US" sz="1200" b="1" dirty="0" smtClean="0">
              <a:latin typeface="AR CENA" pitchFamily="2" charset="0"/>
              <a:sym typeface="ZapfDingbats"/>
            </a:endParaRPr>
          </a:p>
          <a:p>
            <a:r>
              <a:rPr lang="en-US" cap="all" dirty="0" smtClean="0">
                <a:latin typeface="AR CENA" pitchFamily="2" charset="0"/>
              </a:rPr>
              <a:t>                                       </a:t>
            </a:r>
            <a:r>
              <a:rPr lang="en-US" cap="all" dirty="0" smtClean="0">
                <a:solidFill>
                  <a:srgbClr val="C00000"/>
                </a:solidFill>
                <a:latin typeface="AR ESSENCE" pitchFamily="2" charset="0"/>
              </a:rPr>
              <a:t>lies On the real axis:</a:t>
            </a:r>
            <a:r>
              <a:rPr lang="en-US" b="1" dirty="0" smtClean="0">
                <a:solidFill>
                  <a:srgbClr val="C00000"/>
                </a:solidFill>
                <a:latin typeface="AR ESSENCE" pitchFamily="2" charset="0"/>
              </a:rPr>
              <a:t> </a:t>
            </a:r>
            <a:endParaRPr lang="ru-RU" b="1" dirty="0">
              <a:solidFill>
                <a:srgbClr val="C00000"/>
              </a:solidFill>
            </a:endParaRPr>
          </a:p>
        </p:txBody>
      </p:sp>
      <p:sp>
        <p:nvSpPr>
          <p:cNvPr id="24" name="Не равно 23"/>
          <p:cNvSpPr/>
          <p:nvPr/>
        </p:nvSpPr>
        <p:spPr>
          <a:xfrm>
            <a:off x="8203840" y="3688072"/>
            <a:ext cx="324036" cy="172819"/>
          </a:xfrm>
          <a:prstGeom prst="mathNotEqual">
            <a:avLst/>
          </a:prstGeom>
          <a:solidFill>
            <a:srgbClr val="1802BE"/>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solidFill>
                <a:schemeClr val="tx1"/>
              </a:solidFill>
            </a:endParaRPr>
          </a:p>
        </p:txBody>
      </p:sp>
      <p:grpSp>
        <p:nvGrpSpPr>
          <p:cNvPr id="25" name="Группа 24"/>
          <p:cNvGrpSpPr/>
          <p:nvPr/>
        </p:nvGrpSpPr>
        <p:grpSpPr>
          <a:xfrm>
            <a:off x="4576438" y="4149080"/>
            <a:ext cx="2976750" cy="1314035"/>
            <a:chOff x="4067944" y="3735144"/>
            <a:chExt cx="2646000" cy="1314036"/>
          </a:xfrm>
        </p:grpSpPr>
        <p:pic>
          <p:nvPicPr>
            <p:cNvPr id="27" name="Рисунок 26" descr="comp.eps"/>
            <p:cNvPicPr>
              <a:picLocks noChangeAspect="1"/>
            </p:cNvPicPr>
            <p:nvPr/>
          </p:nvPicPr>
          <p:blipFill>
            <a:blip r:embed="rId4" cstate="print"/>
            <a:stretch>
              <a:fillRect/>
            </a:stretch>
          </p:blipFill>
          <p:spPr>
            <a:xfrm>
              <a:off x="4067944" y="3735144"/>
              <a:ext cx="2646000" cy="990000"/>
            </a:xfrm>
            <a:prstGeom prst="rect">
              <a:avLst/>
            </a:prstGeom>
          </p:spPr>
        </p:pic>
        <p:cxnSp>
          <p:nvCxnSpPr>
            <p:cNvPr id="30" name="Прямая со стрелкой 29"/>
            <p:cNvCxnSpPr/>
            <p:nvPr/>
          </p:nvCxnSpPr>
          <p:spPr>
            <a:xfrm flipV="1">
              <a:off x="6300192" y="4653136"/>
              <a:ext cx="0" cy="3960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1" name="Прямая со стрелкой 30"/>
          <p:cNvCxnSpPr/>
          <p:nvPr/>
        </p:nvCxnSpPr>
        <p:spPr>
          <a:xfrm rot="10800000" flipV="1">
            <a:off x="2652750" y="2535947"/>
            <a:ext cx="0" cy="3960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nodeType="clickEffect">
                                  <p:stCondLst>
                                    <p:cond delay="0"/>
                                  </p:stCondLst>
                                  <p:childTnLst>
                                    <p:set>
                                      <p:cBhvr>
                                        <p:cTn id="10" dur="1000">
                                          <p:stCondLst>
                                            <p:cond delay="0"/>
                                          </p:stCondLst>
                                        </p:cTn>
                                        <p:tgtEl>
                                          <p:spTgt spid="25"/>
                                        </p:tgtEl>
                                        <p:attrNameLst>
                                          <p:attrName>style.visibility</p:attrName>
                                        </p:attrNameLst>
                                      </p:cBhvr>
                                      <p:to>
                                        <p:strVal val="visible"/>
                                      </p:to>
                                    </p:set>
                                  </p:childTnLst>
                                </p:cTn>
                              </p:par>
                              <p:par>
                                <p:cTn id="11" presetID="11" presetClass="entr" presetSubtype="0" repeatCount="indefinite" fill="hold" nodeType="withEffect">
                                  <p:stCondLst>
                                    <p:cond delay="0"/>
                                  </p:stCondLst>
                                  <p:childTnLst>
                                    <p:set>
                                      <p:cBhvr>
                                        <p:cTn id="12" dur="1000">
                                          <p:stCondLst>
                                            <p:cond delay="0"/>
                                          </p:stCondLst>
                                        </p:cTn>
                                        <p:tgtEl>
                                          <p:spTgt spid="20">
                                            <p:txEl>
                                              <p:pRg st="4" end="4"/>
                                            </p:txEl>
                                          </p:spTgt>
                                        </p:tgtEl>
                                        <p:attrNameLst>
                                          <p:attrName>style.visibility</p:attrName>
                                        </p:attrNameLst>
                                      </p:cBhvr>
                                      <p:to>
                                        <p:strVal val="visible"/>
                                      </p:to>
                                    </p:set>
                                  </p:childTnLst>
                                </p:cTn>
                              </p:par>
                              <p:par>
                                <p:cTn id="13" presetID="11" presetClass="entr" presetSubtype="0" repeatCount="indefinite" fill="hold" nodeType="withEffect">
                                  <p:stCondLst>
                                    <p:cond delay="0"/>
                                  </p:stCondLst>
                                  <p:childTnLst>
                                    <p:set>
                                      <p:cBhvr>
                                        <p:cTn id="14" dur="1000">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graphicFrame>
        <p:nvGraphicFramePr>
          <p:cNvPr id="122887" name="Object 7"/>
          <p:cNvGraphicFramePr>
            <a:graphicFrameLocks noChangeAspect="1"/>
          </p:cNvGraphicFramePr>
          <p:nvPr/>
        </p:nvGraphicFramePr>
        <p:xfrm>
          <a:off x="2932258" y="2204864"/>
          <a:ext cx="4884539" cy="1828800"/>
        </p:xfrm>
        <a:graphic>
          <a:graphicData uri="http://schemas.openxmlformats.org/presentationml/2006/ole">
            <p:oleObj spid="_x0000_s310275" name="Equation" r:id="rId4" imgW="2171520" imgH="914400" progId="Equation.DSMT4">
              <p:embed/>
            </p:oleObj>
          </a:graphicData>
        </a:graphic>
      </p:graphicFrame>
      <p:sp>
        <p:nvSpPr>
          <p:cNvPr id="3" name="Text Box 4"/>
          <p:cNvSpPr txBox="1">
            <a:spLocks noChangeArrowheads="1"/>
          </p:cNvSpPr>
          <p:nvPr/>
        </p:nvSpPr>
        <p:spPr bwMode="auto">
          <a:xfrm>
            <a:off x="2296717" y="2784477"/>
            <a:ext cx="212604" cy="537157"/>
          </a:xfrm>
          <a:prstGeom prst="rect">
            <a:avLst/>
          </a:prstGeom>
          <a:noFill/>
          <a:ln w="9525">
            <a:noFill/>
            <a:miter lim="800000"/>
            <a:headEnd/>
            <a:tailEnd/>
          </a:ln>
          <a:effectLst/>
        </p:spPr>
        <p:txBody>
          <a:bodyPr wrap="none" lIns="105242" tIns="52621" rIns="105242" bIns="52621">
            <a:spAutoFit/>
          </a:bodyPr>
          <a:lstStyle/>
          <a:p>
            <a:endParaRPr lang="en-AU">
              <a:latin typeface="AR CENA" pitchFamily="2" charset="0"/>
            </a:endParaRPr>
          </a:p>
        </p:txBody>
      </p:sp>
      <p:sp>
        <p:nvSpPr>
          <p:cNvPr id="4" name="Text Box 6"/>
          <p:cNvSpPr txBox="1">
            <a:spLocks noChangeArrowheads="1"/>
          </p:cNvSpPr>
          <p:nvPr/>
        </p:nvSpPr>
        <p:spPr bwMode="auto">
          <a:xfrm>
            <a:off x="462980" y="260648"/>
            <a:ext cx="9289032" cy="537157"/>
          </a:xfrm>
          <a:prstGeom prst="rect">
            <a:avLst/>
          </a:prstGeom>
          <a:noFill/>
          <a:ln w="9525">
            <a:noFill/>
            <a:miter lim="800000"/>
            <a:headEnd/>
            <a:tailEnd/>
          </a:ln>
          <a:effectLst/>
        </p:spPr>
        <p:txBody>
          <a:bodyPr wrap="square" lIns="105242" tIns="52621" rIns="105242" bIns="52621">
            <a:spAutoFit/>
          </a:bodyPr>
          <a:lstStyle/>
          <a:p>
            <a:pPr algn="ctr"/>
            <a:r>
              <a:rPr lang="en-AU" b="1" dirty="0" smtClean="0">
                <a:solidFill>
                  <a:srgbClr val="00B050"/>
                </a:solidFill>
                <a:latin typeface="Berlin Sans FB" pitchFamily="34" charset="0"/>
              </a:rPr>
              <a:t>QCB model for </a:t>
            </a:r>
            <a:r>
              <a:rPr lang="en-AU" b="1" dirty="0" smtClean="0">
                <a:solidFill>
                  <a:srgbClr val="FF0000"/>
                </a:solidFill>
                <a:latin typeface="Berlin Sans FB" pitchFamily="34" charset="0"/>
              </a:rPr>
              <a:t>strong</a:t>
            </a:r>
            <a:r>
              <a:rPr lang="en-AU" b="1" dirty="0" smtClean="0">
                <a:solidFill>
                  <a:srgbClr val="00B050"/>
                </a:solidFill>
                <a:latin typeface="Berlin Sans FB" pitchFamily="34" charset="0"/>
              </a:rPr>
              <a:t> &amp; </a:t>
            </a:r>
            <a:r>
              <a:rPr lang="en-AU" b="1" dirty="0" smtClean="0">
                <a:solidFill>
                  <a:srgbClr val="FF0000"/>
                </a:solidFill>
                <a:latin typeface="Berlin Sans FB" pitchFamily="34" charset="0"/>
              </a:rPr>
              <a:t>electromagnetic</a:t>
            </a:r>
            <a:r>
              <a:rPr lang="en-AU" b="1" dirty="0" smtClean="0">
                <a:solidFill>
                  <a:srgbClr val="00B050"/>
                </a:solidFill>
                <a:latin typeface="Berlin Sans FB" pitchFamily="34" charset="0"/>
              </a:rPr>
              <a:t> interactions</a:t>
            </a:r>
            <a:endParaRPr lang="en-AU" b="1" dirty="0">
              <a:solidFill>
                <a:srgbClr val="00B050"/>
              </a:solidFill>
              <a:latin typeface="Berlin Sans FB" pitchFamily="34" charset="0"/>
            </a:endParaRPr>
          </a:p>
        </p:txBody>
      </p:sp>
      <p:sp>
        <p:nvSpPr>
          <p:cNvPr id="5" name="Прямоугольник 4"/>
          <p:cNvSpPr/>
          <p:nvPr/>
        </p:nvSpPr>
        <p:spPr>
          <a:xfrm>
            <a:off x="282960" y="1196756"/>
            <a:ext cx="9721080" cy="537157"/>
          </a:xfrm>
          <a:prstGeom prst="rect">
            <a:avLst/>
          </a:prstGeom>
        </p:spPr>
        <p:txBody>
          <a:bodyPr wrap="square" lIns="105242" tIns="52621" rIns="105242" bIns="52621">
            <a:spAutoFit/>
          </a:bodyPr>
          <a:lstStyle/>
          <a:p>
            <a:r>
              <a:rPr lang="en-US" dirty="0" smtClean="0">
                <a:latin typeface="AR CENA" pitchFamily="2" charset="0"/>
              </a:rPr>
              <a:t>        D function                               </a:t>
            </a:r>
            <a:r>
              <a:rPr lang="en-US" dirty="0" smtClean="0">
                <a:solidFill>
                  <a:srgbClr val="FF0000"/>
                </a:solidFill>
                <a:latin typeface="AR CENA" pitchFamily="2" charset="0"/>
              </a:rPr>
              <a:t>A(s) = N(s)/D(s) &amp; </a:t>
            </a:r>
            <a:r>
              <a:rPr lang="en-US" dirty="0" err="1" smtClean="0">
                <a:solidFill>
                  <a:srgbClr val="FF0000"/>
                </a:solidFill>
                <a:latin typeface="AR CENA" pitchFamily="2" charset="0"/>
              </a:rPr>
              <a:t>ImD</a:t>
            </a:r>
            <a:r>
              <a:rPr lang="en-US" dirty="0" smtClean="0">
                <a:solidFill>
                  <a:srgbClr val="FF0000"/>
                </a:solidFill>
                <a:latin typeface="AR CENA" pitchFamily="2" charset="0"/>
              </a:rPr>
              <a:t>(s) = - N(s)</a:t>
            </a:r>
            <a:endParaRPr lang="en-US" sz="2400" dirty="0" smtClean="0">
              <a:solidFill>
                <a:srgbClr val="FF0000"/>
              </a:solidFill>
              <a:latin typeface="AR CENA" pitchFamily="2" charset="0"/>
            </a:endParaRPr>
          </a:p>
        </p:txBody>
      </p:sp>
      <p:graphicFrame>
        <p:nvGraphicFramePr>
          <p:cNvPr id="122886" name="Object 6"/>
          <p:cNvGraphicFramePr>
            <a:graphicFrameLocks noChangeAspect="1"/>
          </p:cNvGraphicFramePr>
          <p:nvPr/>
        </p:nvGraphicFramePr>
        <p:xfrm>
          <a:off x="3686176" y="1772817"/>
          <a:ext cx="2802137" cy="406400"/>
        </p:xfrm>
        <a:graphic>
          <a:graphicData uri="http://schemas.openxmlformats.org/presentationml/2006/ole">
            <p:oleObj spid="_x0000_s310274" name="Equation" r:id="rId5" imgW="1244520" imgH="203040" progId="Equation.DSMT4">
              <p:embed/>
            </p:oleObj>
          </a:graphicData>
        </a:graphic>
      </p:graphicFrame>
      <p:sp>
        <p:nvSpPr>
          <p:cNvPr id="22" name="Прямоугольник 21"/>
          <p:cNvSpPr/>
          <p:nvPr/>
        </p:nvSpPr>
        <p:spPr>
          <a:xfrm>
            <a:off x="282960" y="2031235"/>
            <a:ext cx="9721080" cy="553724"/>
          </a:xfrm>
          <a:prstGeom prst="rect">
            <a:avLst/>
          </a:prstGeom>
        </p:spPr>
        <p:txBody>
          <a:bodyPr wrap="square" lIns="105242" tIns="52621" rIns="105242" bIns="52621">
            <a:spAutoFit/>
          </a:bodyPr>
          <a:lstStyle/>
          <a:p>
            <a:r>
              <a:rPr lang="en-US" dirty="0" smtClean="0">
                <a:latin typeface="AR CENA" pitchFamily="2" charset="0"/>
              </a:rPr>
              <a:t> with</a:t>
            </a:r>
          </a:p>
        </p:txBody>
      </p:sp>
      <p:grpSp>
        <p:nvGrpSpPr>
          <p:cNvPr id="2" name="Группа 15"/>
          <p:cNvGrpSpPr/>
          <p:nvPr/>
        </p:nvGrpSpPr>
        <p:grpSpPr>
          <a:xfrm>
            <a:off x="5793941" y="2348883"/>
            <a:ext cx="4206599" cy="769312"/>
            <a:chOff x="5414115" y="2348880"/>
            <a:chExt cx="3739199" cy="769312"/>
          </a:xfrm>
        </p:grpSpPr>
        <p:sp>
          <p:nvSpPr>
            <p:cNvPr id="18" name="Овал 17"/>
            <p:cNvSpPr/>
            <p:nvPr/>
          </p:nvSpPr>
          <p:spPr>
            <a:xfrm rot="20174816">
              <a:off x="5414115" y="2375955"/>
              <a:ext cx="648072" cy="7422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p:cNvCxnSpPr/>
            <p:nvPr/>
          </p:nvCxnSpPr>
          <p:spPr>
            <a:xfrm flipV="1">
              <a:off x="6156176" y="2636912"/>
              <a:ext cx="396044" cy="1080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88224" y="2348880"/>
              <a:ext cx="2565090" cy="523220"/>
            </a:xfrm>
            <a:prstGeom prst="rect">
              <a:avLst/>
            </a:prstGeom>
            <a:noFill/>
          </p:spPr>
          <p:txBody>
            <a:bodyPr wrap="none" rtlCol="0">
              <a:spAutoFit/>
            </a:bodyPr>
            <a:lstStyle/>
            <a:p>
              <a:r>
                <a:rPr lang="de-DE" dirty="0" smtClean="0">
                  <a:solidFill>
                    <a:srgbClr val="00B050"/>
                  </a:solidFill>
                  <a:latin typeface="AR CENA" pitchFamily="2" charset="0"/>
                </a:rPr>
                <a:t>4-fermion </a:t>
              </a:r>
              <a:r>
                <a:rPr lang="de-DE" dirty="0" err="1" smtClean="0">
                  <a:solidFill>
                    <a:srgbClr val="00B050"/>
                  </a:solidFill>
                  <a:latin typeface="AR CENA" pitchFamily="2" charset="0"/>
                </a:rPr>
                <a:t>interaction</a:t>
              </a:r>
              <a:endParaRPr lang="ru-RU" dirty="0">
                <a:solidFill>
                  <a:srgbClr val="00B050"/>
                </a:solidFill>
              </a:endParaRPr>
            </a:p>
          </p:txBody>
        </p:sp>
      </p:grpSp>
      <p:grpSp>
        <p:nvGrpSpPr>
          <p:cNvPr id="6" name="Группа 16"/>
          <p:cNvGrpSpPr/>
          <p:nvPr/>
        </p:nvGrpSpPr>
        <p:grpSpPr>
          <a:xfrm>
            <a:off x="282960" y="4119462"/>
            <a:ext cx="9721080" cy="1397770"/>
            <a:chOff x="251520" y="3975447"/>
            <a:chExt cx="8640960" cy="1397769"/>
          </a:xfrm>
        </p:grpSpPr>
        <p:sp>
          <p:nvSpPr>
            <p:cNvPr id="29" name="Прямоугольник 28"/>
            <p:cNvSpPr/>
            <p:nvPr/>
          </p:nvSpPr>
          <p:spPr>
            <a:xfrm>
              <a:off x="251520" y="3975447"/>
              <a:ext cx="8640960" cy="523220"/>
            </a:xfrm>
            <a:prstGeom prst="rect">
              <a:avLst/>
            </a:prstGeom>
          </p:spPr>
          <p:txBody>
            <a:bodyPr wrap="square">
              <a:spAutoFit/>
            </a:bodyPr>
            <a:lstStyle/>
            <a:p>
              <a:r>
                <a:rPr lang="en-US" dirty="0" smtClean="0">
                  <a:solidFill>
                    <a:srgbClr val="C00000"/>
                  </a:solidFill>
                  <a:latin typeface="Adobe Caslon Pro Bold" pitchFamily="18" charset="0"/>
                </a:rPr>
                <a:t>          In the pp channel the form factor is modified:</a:t>
              </a:r>
            </a:p>
          </p:txBody>
        </p:sp>
        <p:graphicFrame>
          <p:nvGraphicFramePr>
            <p:cNvPr id="122888" name="Object 8"/>
            <p:cNvGraphicFramePr>
              <a:graphicFrameLocks noChangeAspect="1"/>
            </p:cNvGraphicFramePr>
            <p:nvPr/>
          </p:nvGraphicFramePr>
          <p:xfrm>
            <a:off x="3046413" y="4358804"/>
            <a:ext cx="3602037" cy="1014412"/>
          </p:xfrm>
          <a:graphic>
            <a:graphicData uri="http://schemas.openxmlformats.org/presentationml/2006/ole">
              <p:oleObj spid="_x0000_s310276" name="Equation" r:id="rId6" imgW="1803240" imgH="507960" progId="Equation.DSMT4">
                <p:embed/>
              </p:oleObj>
            </a:graphicData>
          </a:graphic>
        </p:graphicFrame>
      </p:grpSp>
      <p:grpSp>
        <p:nvGrpSpPr>
          <p:cNvPr id="7" name="Группа 18"/>
          <p:cNvGrpSpPr/>
          <p:nvPr/>
        </p:nvGrpSpPr>
        <p:grpSpPr>
          <a:xfrm>
            <a:off x="282960" y="5373216"/>
            <a:ext cx="9721080" cy="1270249"/>
            <a:chOff x="251520" y="5373216"/>
            <a:chExt cx="8640960" cy="1270248"/>
          </a:xfrm>
        </p:grpSpPr>
        <p:graphicFrame>
          <p:nvGraphicFramePr>
            <p:cNvPr id="122889" name="Object 9"/>
            <p:cNvGraphicFramePr>
              <a:graphicFrameLocks noChangeAspect="1"/>
            </p:cNvGraphicFramePr>
            <p:nvPr/>
          </p:nvGraphicFramePr>
          <p:xfrm>
            <a:off x="2263775" y="5805264"/>
            <a:ext cx="4957763" cy="838200"/>
          </p:xfrm>
          <a:graphic>
            <a:graphicData uri="http://schemas.openxmlformats.org/presentationml/2006/ole">
              <p:oleObj spid="_x0000_s310277" name="Equation" r:id="rId7" imgW="2476440" imgH="419040" progId="Equation.DSMT4">
                <p:embed/>
              </p:oleObj>
            </a:graphicData>
          </a:graphic>
        </p:graphicFrame>
        <p:sp>
          <p:nvSpPr>
            <p:cNvPr id="33" name="Прямоугольник 32"/>
            <p:cNvSpPr/>
            <p:nvPr/>
          </p:nvSpPr>
          <p:spPr>
            <a:xfrm>
              <a:off x="251520" y="5373216"/>
              <a:ext cx="8640960" cy="523220"/>
            </a:xfrm>
            <a:prstGeom prst="rect">
              <a:avLst/>
            </a:prstGeom>
          </p:spPr>
          <p:txBody>
            <a:bodyPr wrap="square">
              <a:spAutoFit/>
            </a:bodyPr>
            <a:lstStyle/>
            <a:p>
              <a:r>
                <a:rPr lang="en-US" dirty="0" smtClean="0">
                  <a:latin typeface="AR ESSENCE" pitchFamily="2" charset="0"/>
                </a:rPr>
                <a:t> where C</a:t>
              </a:r>
              <a:r>
                <a:rPr lang="en-US" baseline="-25000" dirty="0" smtClean="0">
                  <a:latin typeface="AR ESSENCE" pitchFamily="2" charset="0"/>
                </a:rPr>
                <a:t>0</a:t>
              </a:r>
              <a:r>
                <a:rPr lang="en-US" dirty="0" smtClean="0">
                  <a:latin typeface="AR ESSENCE" pitchFamily="2" charset="0"/>
                </a:rPr>
                <a:t>(s) is the Gamow-</a:t>
              </a:r>
              <a:r>
                <a:rPr lang="en-US" dirty="0" err="1" smtClean="0">
                  <a:latin typeface="AR ESSENCE" pitchFamily="2" charset="0"/>
                </a:rPr>
                <a:t>Sommerfeld</a:t>
              </a:r>
              <a:r>
                <a:rPr lang="en-US" dirty="0" smtClean="0">
                  <a:latin typeface="AR ESSENCE" pitchFamily="2" charset="0"/>
                </a:rPr>
                <a:t> factor</a:t>
              </a:r>
            </a:p>
          </p:txBody>
        </p:sp>
        <p:sp>
          <p:nvSpPr>
            <p:cNvPr id="38" name="Прямоугольник 37"/>
            <p:cNvSpPr/>
            <p:nvPr/>
          </p:nvSpPr>
          <p:spPr>
            <a:xfrm>
              <a:off x="5364088" y="5949280"/>
              <a:ext cx="642911" cy="523220"/>
            </a:xfrm>
            <a:prstGeom prst="rect">
              <a:avLst/>
            </a:prstGeom>
          </p:spPr>
          <p:txBody>
            <a:bodyPr wrap="none">
              <a:spAutoFit/>
            </a:bodyPr>
            <a:lstStyle/>
            <a:p>
              <a:r>
                <a:rPr lang="en-US" dirty="0" smtClean="0">
                  <a:latin typeface="AR ESSENCE" pitchFamily="2" charset="0"/>
                </a:rPr>
                <a:t>with</a:t>
              </a:r>
              <a:endParaRPr lang="ru-RU"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nodeType="clickEffect">
                                  <p:stCondLst>
                                    <p:cond delay="0"/>
                                  </p:stCondLst>
                                  <p:childTnLst>
                                    <p:set>
                                      <p:cBhvr>
                                        <p:cTn id="10" dur="1000">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repeatCount="indefinite" fill="hold" nodeType="clickEffect">
                                  <p:stCondLst>
                                    <p:cond delay="0"/>
                                  </p:stCondLst>
                                  <p:childTnLst>
                                    <p:set>
                                      <p:cBhvr>
                                        <p:cTn id="14" dur="1000">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2980" y="260648"/>
            <a:ext cx="9289032" cy="537157"/>
          </a:xfrm>
          <a:prstGeom prst="rect">
            <a:avLst/>
          </a:prstGeom>
          <a:noFill/>
          <a:ln w="9525">
            <a:noFill/>
            <a:miter lim="800000"/>
            <a:headEnd/>
            <a:tailEnd/>
          </a:ln>
          <a:effectLst/>
        </p:spPr>
        <p:txBody>
          <a:bodyPr wrap="square" lIns="105242" tIns="52621" rIns="105242" bIns="52621">
            <a:spAutoFit/>
          </a:bodyPr>
          <a:lstStyle/>
          <a:p>
            <a:pPr algn="ctr"/>
            <a:r>
              <a:rPr lang="en-AU" b="1" dirty="0" smtClean="0">
                <a:solidFill>
                  <a:srgbClr val="00B050"/>
                </a:solidFill>
                <a:latin typeface="Berlin Sans FB" pitchFamily="34" charset="0"/>
              </a:rPr>
              <a:t>QCB model for </a:t>
            </a:r>
            <a:r>
              <a:rPr lang="en-AU" b="1" dirty="0" smtClean="0">
                <a:solidFill>
                  <a:srgbClr val="FF0000"/>
                </a:solidFill>
                <a:latin typeface="Berlin Sans FB" pitchFamily="34" charset="0"/>
              </a:rPr>
              <a:t>strong</a:t>
            </a:r>
            <a:r>
              <a:rPr lang="en-AU" b="1" dirty="0" smtClean="0">
                <a:solidFill>
                  <a:srgbClr val="00B050"/>
                </a:solidFill>
                <a:latin typeface="Berlin Sans FB" pitchFamily="34" charset="0"/>
              </a:rPr>
              <a:t> &amp; </a:t>
            </a:r>
            <a:r>
              <a:rPr lang="en-AU" b="1" dirty="0" smtClean="0">
                <a:solidFill>
                  <a:srgbClr val="FF0000"/>
                </a:solidFill>
                <a:latin typeface="Berlin Sans FB" pitchFamily="34" charset="0"/>
              </a:rPr>
              <a:t>electromagnetic</a:t>
            </a:r>
            <a:r>
              <a:rPr lang="en-AU" b="1" dirty="0" smtClean="0">
                <a:solidFill>
                  <a:srgbClr val="00B050"/>
                </a:solidFill>
                <a:latin typeface="Berlin Sans FB" pitchFamily="34" charset="0"/>
              </a:rPr>
              <a:t> interactions</a:t>
            </a:r>
            <a:endParaRPr lang="en-AU" b="1" dirty="0">
              <a:solidFill>
                <a:srgbClr val="00B050"/>
              </a:solidFill>
              <a:latin typeface="Berlin Sans FB" pitchFamily="34" charset="0"/>
            </a:endParaRPr>
          </a:p>
        </p:txBody>
      </p:sp>
      <p:graphicFrame>
        <p:nvGraphicFramePr>
          <p:cNvPr id="19" name="Object 6"/>
          <p:cNvGraphicFramePr>
            <a:graphicFrameLocks noChangeAspect="1"/>
          </p:cNvGraphicFramePr>
          <p:nvPr/>
        </p:nvGraphicFramePr>
        <p:xfrm>
          <a:off x="351692" y="1754808"/>
          <a:ext cx="9733361" cy="1352550"/>
        </p:xfrm>
        <a:graphic>
          <a:graphicData uri="http://schemas.openxmlformats.org/presentationml/2006/ole">
            <p:oleObj spid="_x0000_s294918" name="Equation" r:id="rId4" imgW="5359320" imgH="838080" progId="Equation.DSMT4">
              <p:embed/>
            </p:oleObj>
          </a:graphicData>
        </a:graphic>
      </p:graphicFrame>
      <p:sp>
        <p:nvSpPr>
          <p:cNvPr id="20" name="Прямоугольник 19"/>
          <p:cNvSpPr/>
          <p:nvPr/>
        </p:nvSpPr>
        <p:spPr>
          <a:xfrm>
            <a:off x="850023" y="1178747"/>
            <a:ext cx="8100900" cy="553724"/>
          </a:xfrm>
          <a:prstGeom prst="rect">
            <a:avLst/>
          </a:prstGeom>
        </p:spPr>
        <p:txBody>
          <a:bodyPr wrap="square" lIns="105242" tIns="52621" rIns="105242" bIns="52621">
            <a:spAutoFit/>
          </a:bodyPr>
          <a:lstStyle/>
          <a:p>
            <a:r>
              <a:rPr lang="en-US" dirty="0" smtClean="0">
                <a:latin typeface="AR CENA" pitchFamily="2" charset="0"/>
              </a:rPr>
              <a:t> </a:t>
            </a:r>
            <a:r>
              <a:rPr lang="en-US" dirty="0" smtClean="0">
                <a:latin typeface="Adobe Caslon Pro Bold" pitchFamily="18" charset="0"/>
              </a:rPr>
              <a:t>The dispersion integral can be evaluated to give</a:t>
            </a:r>
            <a:endParaRPr lang="ru-RU" dirty="0"/>
          </a:p>
        </p:txBody>
      </p:sp>
      <p:sp>
        <p:nvSpPr>
          <p:cNvPr id="21" name="Прямоугольник 20"/>
          <p:cNvSpPr/>
          <p:nvPr/>
        </p:nvSpPr>
        <p:spPr>
          <a:xfrm>
            <a:off x="282960" y="3156062"/>
            <a:ext cx="9721080" cy="553724"/>
          </a:xfrm>
          <a:prstGeom prst="rect">
            <a:avLst/>
          </a:prstGeom>
        </p:spPr>
        <p:txBody>
          <a:bodyPr wrap="square" lIns="105242" tIns="52621" rIns="105242" bIns="52621">
            <a:spAutoFit/>
          </a:bodyPr>
          <a:lstStyle/>
          <a:p>
            <a:r>
              <a:rPr lang="en-US" dirty="0" smtClean="0">
                <a:latin typeface="Adobe Caslon Pro Bold" pitchFamily="18" charset="0"/>
              </a:rPr>
              <a:t>where</a:t>
            </a:r>
            <a:r>
              <a:rPr lang="en-US" dirty="0" smtClean="0">
                <a:latin typeface="AR CENA" pitchFamily="2" charset="0"/>
              </a:rPr>
              <a:t> </a:t>
            </a:r>
            <a:r>
              <a:rPr lang="en-US" i="1" dirty="0" smtClean="0">
                <a:latin typeface="Symbol" pitchFamily="18" charset="2"/>
              </a:rPr>
              <a:t>k</a:t>
            </a:r>
            <a:r>
              <a:rPr lang="en-US" dirty="0" smtClean="0">
                <a:latin typeface="AR CENA" pitchFamily="2" charset="0"/>
              </a:rPr>
              <a:t> = 2mb/</a:t>
            </a:r>
            <a:r>
              <a:rPr lang="en-US" i="1" dirty="0" smtClean="0">
                <a:latin typeface="Symbol" pitchFamily="18" charset="2"/>
              </a:rPr>
              <a:t>p</a:t>
            </a:r>
            <a:r>
              <a:rPr lang="en-US" dirty="0" smtClean="0">
                <a:latin typeface="AR CENA" pitchFamily="2" charset="0"/>
              </a:rPr>
              <a:t> </a:t>
            </a:r>
            <a:r>
              <a:rPr lang="en-US" dirty="0" smtClean="0">
                <a:latin typeface="Adobe Caslon Pro Bold" pitchFamily="18" charset="0"/>
              </a:rPr>
              <a:t>in units</a:t>
            </a:r>
            <a:r>
              <a:rPr lang="en-US" dirty="0" smtClean="0">
                <a:latin typeface="AR CENA" pitchFamily="2" charset="0"/>
              </a:rPr>
              <a:t> </a:t>
            </a:r>
            <a:r>
              <a:rPr lang="en-US" i="1" dirty="0" smtClean="0">
                <a:latin typeface="Symbol" pitchFamily="18" charset="2"/>
              </a:rPr>
              <a:t>am</a:t>
            </a:r>
            <a:r>
              <a:rPr lang="en-US" dirty="0" smtClean="0">
                <a:latin typeface="Symbol" pitchFamily="18" charset="2"/>
              </a:rPr>
              <a:t> </a:t>
            </a:r>
            <a:r>
              <a:rPr lang="en-US" dirty="0" smtClean="0">
                <a:latin typeface="AR CENA" pitchFamily="2" charset="0"/>
              </a:rPr>
              <a:t>= 1.</a:t>
            </a:r>
          </a:p>
        </p:txBody>
      </p:sp>
      <p:grpSp>
        <p:nvGrpSpPr>
          <p:cNvPr id="23" name="Группа 22"/>
          <p:cNvGrpSpPr/>
          <p:nvPr/>
        </p:nvGrpSpPr>
        <p:grpSpPr>
          <a:xfrm>
            <a:off x="282960" y="4707136"/>
            <a:ext cx="9721080" cy="1321048"/>
            <a:chOff x="251520" y="4005064"/>
            <a:chExt cx="8640960" cy="1321048"/>
          </a:xfrm>
        </p:grpSpPr>
        <p:sp>
          <p:nvSpPr>
            <p:cNvPr id="24" name="Прямоугольник 23"/>
            <p:cNvSpPr/>
            <p:nvPr/>
          </p:nvSpPr>
          <p:spPr>
            <a:xfrm>
              <a:off x="251520" y="4005064"/>
              <a:ext cx="8640960" cy="523220"/>
            </a:xfrm>
            <a:prstGeom prst="rect">
              <a:avLst/>
            </a:prstGeom>
          </p:spPr>
          <p:txBody>
            <a:bodyPr wrap="square">
              <a:spAutoFit/>
            </a:bodyPr>
            <a:lstStyle/>
            <a:p>
              <a:r>
                <a:rPr lang="en-US" dirty="0" smtClean="0">
                  <a:solidFill>
                    <a:srgbClr val="C00000"/>
                  </a:solidFill>
                  <a:latin typeface="AR CENA" pitchFamily="2" charset="0"/>
                </a:rPr>
                <a:t> with</a:t>
              </a:r>
            </a:p>
          </p:txBody>
        </p:sp>
        <p:graphicFrame>
          <p:nvGraphicFramePr>
            <p:cNvPr id="25" name="Object 9"/>
            <p:cNvGraphicFramePr>
              <a:graphicFrameLocks noChangeAspect="1"/>
            </p:cNvGraphicFramePr>
            <p:nvPr/>
          </p:nvGraphicFramePr>
          <p:xfrm>
            <a:off x="1079004" y="4437112"/>
            <a:ext cx="7237412" cy="889000"/>
          </p:xfrm>
          <a:graphic>
            <a:graphicData uri="http://schemas.openxmlformats.org/presentationml/2006/ole">
              <p:oleObj spid="_x0000_s294919" name="Equation" r:id="rId5" imgW="3619440" imgH="444240" progId="Equation.DSMT4">
                <p:embed/>
              </p:oleObj>
            </a:graphicData>
          </a:graphic>
        </p:graphicFrame>
      </p:grpSp>
      <p:sp>
        <p:nvSpPr>
          <p:cNvPr id="27" name="Прямоугольник 26"/>
          <p:cNvSpPr/>
          <p:nvPr/>
        </p:nvSpPr>
        <p:spPr>
          <a:xfrm>
            <a:off x="3442312" y="6291315"/>
            <a:ext cx="3969441" cy="553724"/>
          </a:xfrm>
          <a:prstGeom prst="rect">
            <a:avLst/>
          </a:prstGeom>
        </p:spPr>
        <p:txBody>
          <a:bodyPr wrap="square" lIns="105242" tIns="52621" rIns="105242" bIns="52621">
            <a:spAutoFit/>
          </a:bodyPr>
          <a:lstStyle/>
          <a:p>
            <a:r>
              <a:rPr lang="en-US" dirty="0" smtClean="0">
                <a:latin typeface="AR CENA" pitchFamily="2" charset="0"/>
              </a:rPr>
              <a:t> </a:t>
            </a:r>
          </a:p>
        </p:txBody>
      </p:sp>
      <p:grpSp>
        <p:nvGrpSpPr>
          <p:cNvPr id="30" name="Группа 29"/>
          <p:cNvGrpSpPr/>
          <p:nvPr/>
        </p:nvGrpSpPr>
        <p:grpSpPr>
          <a:xfrm>
            <a:off x="282962" y="5859266"/>
            <a:ext cx="3564397" cy="955268"/>
            <a:chOff x="251520" y="5157192"/>
            <a:chExt cx="3168352" cy="955268"/>
          </a:xfrm>
        </p:grpSpPr>
        <p:sp>
          <p:nvSpPr>
            <p:cNvPr id="31" name="Прямоугольник 30"/>
            <p:cNvSpPr/>
            <p:nvPr/>
          </p:nvSpPr>
          <p:spPr>
            <a:xfrm>
              <a:off x="251520" y="5589240"/>
              <a:ext cx="3168352" cy="523220"/>
            </a:xfrm>
            <a:prstGeom prst="rect">
              <a:avLst/>
            </a:prstGeom>
          </p:spPr>
          <p:txBody>
            <a:bodyPr wrap="square">
              <a:spAutoFit/>
            </a:bodyPr>
            <a:lstStyle/>
            <a:p>
              <a:r>
                <a:rPr lang="en-US" dirty="0" smtClean="0">
                  <a:latin typeface="AR CENA" pitchFamily="2" charset="0"/>
                </a:rPr>
                <a:t> coupling with continuum</a:t>
              </a:r>
            </a:p>
          </p:txBody>
        </p:sp>
        <p:cxnSp>
          <p:nvCxnSpPr>
            <p:cNvPr id="32" name="Прямая со стрелкой 31"/>
            <p:cNvCxnSpPr/>
            <p:nvPr/>
          </p:nvCxnSpPr>
          <p:spPr>
            <a:xfrm flipV="1">
              <a:off x="2195736" y="5157192"/>
              <a:ext cx="0" cy="39604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4" name="Rectangle 11"/>
          <p:cNvSpPr>
            <a:spLocks noChangeArrowheads="1"/>
          </p:cNvSpPr>
          <p:nvPr/>
        </p:nvSpPr>
        <p:spPr bwMode="auto">
          <a:xfrm>
            <a:off x="0" y="433493"/>
            <a:ext cx="212604" cy="537157"/>
          </a:xfrm>
          <a:prstGeom prst="rect">
            <a:avLst/>
          </a:prstGeom>
          <a:noFill/>
          <a:ln w="9525">
            <a:noFill/>
            <a:miter lim="800000"/>
            <a:headEnd/>
            <a:tailEnd/>
          </a:ln>
          <a:effectLst/>
        </p:spPr>
        <p:txBody>
          <a:bodyPr vert="horz" wrap="none" lIns="105242" tIns="52621" rIns="105242" bIns="52621" numCol="1" anchor="ctr" anchorCtr="0" compatLnSpc="1">
            <a:prstTxWarp prst="textNoShape">
              <a:avLst/>
            </a:prstTxWarp>
            <a:spAutoFit/>
          </a:bodyPr>
          <a:lstStyle/>
          <a:p>
            <a:endParaRPr lang="ru-RU"/>
          </a:p>
        </p:txBody>
      </p:sp>
      <p:sp>
        <p:nvSpPr>
          <p:cNvPr id="35" name="Rectangle 13"/>
          <p:cNvSpPr>
            <a:spLocks noChangeArrowheads="1"/>
          </p:cNvSpPr>
          <p:nvPr/>
        </p:nvSpPr>
        <p:spPr bwMode="auto">
          <a:xfrm>
            <a:off x="0" y="433493"/>
            <a:ext cx="212604" cy="537157"/>
          </a:xfrm>
          <a:prstGeom prst="rect">
            <a:avLst/>
          </a:prstGeom>
          <a:noFill/>
          <a:ln w="9525">
            <a:noFill/>
            <a:miter lim="800000"/>
            <a:headEnd/>
            <a:tailEnd/>
          </a:ln>
          <a:effectLst/>
        </p:spPr>
        <p:txBody>
          <a:bodyPr vert="horz" wrap="none" lIns="105242" tIns="52621" rIns="105242" bIns="52621" numCol="1" anchor="ctr" anchorCtr="0" compatLnSpc="1">
            <a:prstTxWarp prst="textNoShape">
              <a:avLst/>
            </a:prstTxWarp>
            <a:spAutoFit/>
          </a:bodyPr>
          <a:lstStyle/>
          <a:p>
            <a:endParaRPr lang="ru-RU"/>
          </a:p>
        </p:txBody>
      </p:sp>
      <p:grpSp>
        <p:nvGrpSpPr>
          <p:cNvPr id="36" name="Группа 35"/>
          <p:cNvGrpSpPr/>
          <p:nvPr/>
        </p:nvGrpSpPr>
        <p:grpSpPr>
          <a:xfrm>
            <a:off x="282960" y="3669410"/>
            <a:ext cx="9721080" cy="1304056"/>
            <a:chOff x="251520" y="2967335"/>
            <a:chExt cx="8640960" cy="1304057"/>
          </a:xfrm>
        </p:grpSpPr>
        <p:graphicFrame>
          <p:nvGraphicFramePr>
            <p:cNvPr id="37" name="Object 8"/>
            <p:cNvGraphicFramePr>
              <a:graphicFrameLocks noChangeAspect="1"/>
            </p:cNvGraphicFramePr>
            <p:nvPr/>
          </p:nvGraphicFramePr>
          <p:xfrm>
            <a:off x="1835696" y="3356992"/>
            <a:ext cx="4800600" cy="914400"/>
          </p:xfrm>
          <a:graphic>
            <a:graphicData uri="http://schemas.openxmlformats.org/presentationml/2006/ole">
              <p:oleObj spid="_x0000_s294920" name="Equation" r:id="rId6" imgW="2400120" imgH="457200" progId="Equation.DSMT4">
                <p:embed/>
              </p:oleObj>
            </a:graphicData>
          </a:graphic>
        </p:graphicFrame>
        <p:sp>
          <p:nvSpPr>
            <p:cNvPr id="39" name="Прямоугольник 38"/>
            <p:cNvSpPr/>
            <p:nvPr/>
          </p:nvSpPr>
          <p:spPr>
            <a:xfrm>
              <a:off x="251520" y="2967335"/>
              <a:ext cx="8640960" cy="523220"/>
            </a:xfrm>
            <a:prstGeom prst="rect">
              <a:avLst/>
            </a:prstGeom>
          </p:spPr>
          <p:txBody>
            <a:bodyPr wrap="square">
              <a:spAutoFit/>
            </a:bodyPr>
            <a:lstStyle/>
            <a:p>
              <a:r>
                <a:rPr lang="en-US" dirty="0" smtClean="0">
                  <a:solidFill>
                    <a:srgbClr val="C00000"/>
                  </a:solidFill>
                  <a:latin typeface="AR CENA" pitchFamily="2" charset="0"/>
                </a:rPr>
                <a:t>       </a:t>
              </a:r>
              <a:r>
                <a:rPr lang="en-US" dirty="0" smtClean="0">
                  <a:solidFill>
                    <a:srgbClr val="C00000"/>
                  </a:solidFill>
                  <a:latin typeface="Symbol" pitchFamily="18" charset="2"/>
                </a:rPr>
                <a:t>L</a:t>
              </a:r>
              <a:r>
                <a:rPr lang="en-US" baseline="30000" dirty="0" smtClean="0">
                  <a:solidFill>
                    <a:srgbClr val="C00000"/>
                  </a:solidFill>
                  <a:latin typeface="AR CENA" pitchFamily="2" charset="0"/>
                </a:rPr>
                <a:t>-1</a:t>
              </a:r>
              <a:r>
                <a:rPr lang="en-US" dirty="0" smtClean="0">
                  <a:solidFill>
                    <a:srgbClr val="C00000"/>
                  </a:solidFill>
                  <a:latin typeface="AR CENA" pitchFamily="2" charset="0"/>
                </a:rPr>
                <a:t>(s) has a single pole corresponding to a 6q-compound state </a:t>
              </a:r>
            </a:p>
          </p:txBody>
        </p:sp>
      </p:grpSp>
      <p:grpSp>
        <p:nvGrpSpPr>
          <p:cNvPr id="40" name="Группа 39"/>
          <p:cNvGrpSpPr/>
          <p:nvPr/>
        </p:nvGrpSpPr>
        <p:grpSpPr>
          <a:xfrm>
            <a:off x="7447756" y="5859267"/>
            <a:ext cx="2839243" cy="955267"/>
            <a:chOff x="6948264" y="5157192"/>
            <a:chExt cx="1944216" cy="955268"/>
          </a:xfrm>
        </p:grpSpPr>
        <p:cxnSp>
          <p:nvCxnSpPr>
            <p:cNvPr id="41" name="Прямая со стрелкой 40"/>
            <p:cNvCxnSpPr/>
            <p:nvPr/>
          </p:nvCxnSpPr>
          <p:spPr>
            <a:xfrm flipV="1">
              <a:off x="7740352" y="5157192"/>
              <a:ext cx="0" cy="39604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6948264" y="5589240"/>
              <a:ext cx="1944216" cy="523220"/>
            </a:xfrm>
            <a:prstGeom prst="rect">
              <a:avLst/>
            </a:prstGeom>
          </p:spPr>
          <p:txBody>
            <a:bodyPr wrap="square">
              <a:spAutoFit/>
            </a:bodyPr>
            <a:lstStyle/>
            <a:p>
              <a:r>
                <a:rPr lang="en-US" dirty="0" smtClean="0">
                  <a:latin typeface="AR CENA" pitchFamily="2" charset="0"/>
                </a:rPr>
                <a:t>analyticity of D </a:t>
              </a:r>
              <a:r>
                <a:rPr lang="en-US" dirty="0" err="1" smtClean="0">
                  <a:latin typeface="AR CENA" pitchFamily="2" charset="0"/>
                </a:rPr>
                <a:t>funct</a:t>
              </a:r>
              <a:r>
                <a:rPr lang="en-US" dirty="0" smtClean="0">
                  <a:latin typeface="AR CENA" pitchFamily="2" charset="0"/>
                </a:rPr>
                <a:t>.</a:t>
              </a:r>
            </a:p>
          </p:txBody>
        </p:sp>
      </p:grpSp>
      <p:grpSp>
        <p:nvGrpSpPr>
          <p:cNvPr id="43" name="Группа 42"/>
          <p:cNvGrpSpPr/>
          <p:nvPr/>
        </p:nvGrpSpPr>
        <p:grpSpPr>
          <a:xfrm>
            <a:off x="3604329" y="5859266"/>
            <a:ext cx="4059451" cy="955269"/>
            <a:chOff x="3203848" y="5157192"/>
            <a:chExt cx="3240360" cy="955269"/>
          </a:xfrm>
        </p:grpSpPr>
        <p:cxnSp>
          <p:nvCxnSpPr>
            <p:cNvPr id="44" name="Прямая со стрелкой 43"/>
            <p:cNvCxnSpPr/>
            <p:nvPr/>
          </p:nvCxnSpPr>
          <p:spPr>
            <a:xfrm flipV="1">
              <a:off x="3635896" y="5157192"/>
              <a:ext cx="0" cy="39604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3203848" y="5589241"/>
              <a:ext cx="3240360" cy="523220"/>
            </a:xfrm>
            <a:prstGeom prst="rect">
              <a:avLst/>
            </a:prstGeom>
          </p:spPr>
          <p:txBody>
            <a:bodyPr wrap="square">
              <a:spAutoFit/>
            </a:bodyPr>
            <a:lstStyle/>
            <a:p>
              <a:r>
                <a:rPr lang="en-US" dirty="0" smtClean="0">
                  <a:latin typeface="AR CENA" pitchFamily="2" charset="0"/>
                </a:rPr>
                <a:t>residue of the free P matrix</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nodeType="clickEffect">
                                  <p:stCondLst>
                                    <p:cond delay="0"/>
                                  </p:stCondLst>
                                  <p:childTnLst>
                                    <p:set>
                                      <p:cBhvr>
                                        <p:cTn id="10" dur="1000">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repeatCount="indefinite" fill="hold" nodeType="clickEffect">
                                  <p:stCondLst>
                                    <p:cond delay="0"/>
                                  </p:stCondLst>
                                  <p:childTnLst>
                                    <p:set>
                                      <p:cBhvr>
                                        <p:cTn id="14" dur="1000">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nodeType="clickEffect">
                                  <p:stCondLst>
                                    <p:cond delay="0"/>
                                  </p:stCondLst>
                                  <p:childTnLst>
                                    <p:set>
                                      <p:cBhvr>
                                        <p:cTn id="18" dur="1000">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repeatCount="indefinite" fill="hold" nodeType="clickEffect">
                                  <p:stCondLst>
                                    <p:cond delay="0"/>
                                  </p:stCondLst>
                                  <p:childTnLst>
                                    <p:set>
                                      <p:cBhvr>
                                        <p:cTn id="22" dur="1000">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2980" y="260648"/>
            <a:ext cx="9289032" cy="537157"/>
          </a:xfrm>
          <a:prstGeom prst="rect">
            <a:avLst/>
          </a:prstGeom>
          <a:noFill/>
          <a:ln w="9525">
            <a:noFill/>
            <a:miter lim="800000"/>
            <a:headEnd/>
            <a:tailEnd/>
          </a:ln>
          <a:effectLst/>
        </p:spPr>
        <p:txBody>
          <a:bodyPr wrap="square" lIns="105242" tIns="52621" rIns="105242" bIns="52621">
            <a:spAutoFit/>
          </a:bodyPr>
          <a:lstStyle/>
          <a:p>
            <a:pPr algn="ctr"/>
            <a:r>
              <a:rPr lang="en-AU" b="1" dirty="0" smtClean="0">
                <a:solidFill>
                  <a:srgbClr val="00B050"/>
                </a:solidFill>
                <a:latin typeface="Berlin Sans FB" pitchFamily="34" charset="0"/>
              </a:rPr>
              <a:t>QCB model for </a:t>
            </a:r>
            <a:r>
              <a:rPr lang="en-AU" b="1" dirty="0" smtClean="0">
                <a:solidFill>
                  <a:srgbClr val="FF0000"/>
                </a:solidFill>
                <a:latin typeface="Berlin Sans FB" pitchFamily="34" charset="0"/>
              </a:rPr>
              <a:t>strong</a:t>
            </a:r>
            <a:r>
              <a:rPr lang="en-AU" b="1" dirty="0" smtClean="0">
                <a:solidFill>
                  <a:srgbClr val="00B050"/>
                </a:solidFill>
                <a:latin typeface="Berlin Sans FB" pitchFamily="34" charset="0"/>
              </a:rPr>
              <a:t> &amp; </a:t>
            </a:r>
            <a:r>
              <a:rPr lang="en-AU" b="1" dirty="0" smtClean="0">
                <a:solidFill>
                  <a:srgbClr val="FF0000"/>
                </a:solidFill>
                <a:latin typeface="Berlin Sans FB" pitchFamily="34" charset="0"/>
              </a:rPr>
              <a:t>electromagnetic</a:t>
            </a:r>
            <a:r>
              <a:rPr lang="en-AU" b="1" dirty="0" smtClean="0">
                <a:solidFill>
                  <a:srgbClr val="00B050"/>
                </a:solidFill>
                <a:latin typeface="Berlin Sans FB" pitchFamily="34" charset="0"/>
              </a:rPr>
              <a:t> interactions</a:t>
            </a:r>
            <a:endParaRPr lang="en-AU" b="1" dirty="0">
              <a:solidFill>
                <a:srgbClr val="00B050"/>
              </a:solidFill>
              <a:latin typeface="Berlin Sans FB" pitchFamily="34" charset="0"/>
            </a:endParaRPr>
          </a:p>
        </p:txBody>
      </p:sp>
      <p:sp>
        <p:nvSpPr>
          <p:cNvPr id="34" name="Rectangle 11"/>
          <p:cNvSpPr>
            <a:spLocks noChangeArrowheads="1"/>
          </p:cNvSpPr>
          <p:nvPr/>
        </p:nvSpPr>
        <p:spPr bwMode="auto">
          <a:xfrm>
            <a:off x="0" y="433493"/>
            <a:ext cx="212604" cy="537157"/>
          </a:xfrm>
          <a:prstGeom prst="rect">
            <a:avLst/>
          </a:prstGeom>
          <a:noFill/>
          <a:ln w="9525">
            <a:noFill/>
            <a:miter lim="800000"/>
            <a:headEnd/>
            <a:tailEnd/>
          </a:ln>
          <a:effectLst/>
        </p:spPr>
        <p:txBody>
          <a:bodyPr vert="horz" wrap="none" lIns="105242" tIns="52621" rIns="105242" bIns="52621" numCol="1" anchor="ctr" anchorCtr="0" compatLnSpc="1">
            <a:prstTxWarp prst="textNoShape">
              <a:avLst/>
            </a:prstTxWarp>
            <a:spAutoFit/>
          </a:bodyPr>
          <a:lstStyle/>
          <a:p>
            <a:endParaRPr lang="ru-RU"/>
          </a:p>
        </p:txBody>
      </p:sp>
      <p:sp>
        <p:nvSpPr>
          <p:cNvPr id="35" name="Rectangle 13"/>
          <p:cNvSpPr>
            <a:spLocks noChangeArrowheads="1"/>
          </p:cNvSpPr>
          <p:nvPr/>
        </p:nvSpPr>
        <p:spPr bwMode="auto">
          <a:xfrm>
            <a:off x="0" y="433493"/>
            <a:ext cx="212604" cy="537157"/>
          </a:xfrm>
          <a:prstGeom prst="rect">
            <a:avLst/>
          </a:prstGeom>
          <a:noFill/>
          <a:ln w="9525">
            <a:noFill/>
            <a:miter lim="800000"/>
            <a:headEnd/>
            <a:tailEnd/>
          </a:ln>
          <a:effectLst/>
        </p:spPr>
        <p:txBody>
          <a:bodyPr vert="horz" wrap="none" lIns="105242" tIns="52621" rIns="105242" bIns="52621" numCol="1" anchor="ctr" anchorCtr="0" compatLnSpc="1">
            <a:prstTxWarp prst="textNoShape">
              <a:avLst/>
            </a:prstTxWarp>
            <a:spAutoFit/>
          </a:bodyPr>
          <a:lstStyle/>
          <a:p>
            <a:endParaRPr lang="ru-RU"/>
          </a:p>
        </p:txBody>
      </p:sp>
      <p:graphicFrame>
        <p:nvGraphicFramePr>
          <p:cNvPr id="26" name="Object 6"/>
          <p:cNvGraphicFramePr>
            <a:graphicFrameLocks noChangeAspect="1"/>
          </p:cNvGraphicFramePr>
          <p:nvPr/>
        </p:nvGraphicFramePr>
        <p:xfrm>
          <a:off x="2348508" y="1897002"/>
          <a:ext cx="5343525" cy="784225"/>
        </p:xfrm>
        <a:graphic>
          <a:graphicData uri="http://schemas.openxmlformats.org/presentationml/2006/ole">
            <p:oleObj spid="_x0000_s295941" name="Equation" r:id="rId4" imgW="2387520" imgH="393480" progId="Equation.DSMT4">
              <p:embed/>
            </p:oleObj>
          </a:graphicData>
        </a:graphic>
      </p:graphicFrame>
      <p:sp>
        <p:nvSpPr>
          <p:cNvPr id="28" name="Прямоугольник 27"/>
          <p:cNvSpPr/>
          <p:nvPr/>
        </p:nvSpPr>
        <p:spPr>
          <a:xfrm>
            <a:off x="850023" y="1176699"/>
            <a:ext cx="8100900" cy="996923"/>
          </a:xfrm>
          <a:prstGeom prst="rect">
            <a:avLst/>
          </a:prstGeom>
        </p:spPr>
        <p:txBody>
          <a:bodyPr wrap="square" lIns="105242" tIns="52621" rIns="105242" bIns="52621">
            <a:spAutoFit/>
          </a:bodyPr>
          <a:lstStyle/>
          <a:p>
            <a:r>
              <a:rPr lang="en-US" dirty="0" smtClean="0">
                <a:latin typeface="AR CENA" pitchFamily="2" charset="0"/>
              </a:rPr>
              <a:t>In the pp channel, we use the series expansion around k = 0 Bethe (1949)</a:t>
            </a:r>
            <a:endParaRPr lang="ru-RU" dirty="0"/>
          </a:p>
        </p:txBody>
      </p:sp>
      <p:sp>
        <p:nvSpPr>
          <p:cNvPr id="29" name="Прямоугольник 28"/>
          <p:cNvSpPr/>
          <p:nvPr/>
        </p:nvSpPr>
        <p:spPr>
          <a:xfrm>
            <a:off x="282960" y="2688870"/>
            <a:ext cx="9721080" cy="553724"/>
          </a:xfrm>
          <a:prstGeom prst="rect">
            <a:avLst/>
          </a:prstGeom>
        </p:spPr>
        <p:txBody>
          <a:bodyPr wrap="square" lIns="105242" tIns="52621" rIns="105242" bIns="52621">
            <a:spAutoFit/>
          </a:bodyPr>
          <a:lstStyle/>
          <a:p>
            <a:r>
              <a:rPr lang="en-US" dirty="0" smtClean="0">
                <a:latin typeface="AR CENA" pitchFamily="2" charset="0"/>
              </a:rPr>
              <a:t>where h(k) is defined by</a:t>
            </a:r>
          </a:p>
        </p:txBody>
      </p:sp>
      <p:sp>
        <p:nvSpPr>
          <p:cNvPr id="30" name="Прямоугольник 29"/>
          <p:cNvSpPr/>
          <p:nvPr/>
        </p:nvSpPr>
        <p:spPr>
          <a:xfrm>
            <a:off x="282961" y="3883387"/>
            <a:ext cx="9680005" cy="553724"/>
          </a:xfrm>
          <a:prstGeom prst="rect">
            <a:avLst/>
          </a:prstGeom>
        </p:spPr>
        <p:txBody>
          <a:bodyPr wrap="square" lIns="105242" tIns="52621" rIns="105242" bIns="52621">
            <a:spAutoFit/>
          </a:bodyPr>
          <a:lstStyle/>
          <a:p>
            <a:r>
              <a:rPr lang="en-US" b="1" dirty="0" smtClean="0">
                <a:solidFill>
                  <a:srgbClr val="00B050"/>
                </a:solidFill>
                <a:latin typeface="Symbol" pitchFamily="18" charset="2"/>
              </a:rPr>
              <a:t>g</a:t>
            </a:r>
            <a:r>
              <a:rPr lang="en-US" b="1" dirty="0" smtClean="0">
                <a:solidFill>
                  <a:srgbClr val="00B050"/>
                </a:solidFill>
                <a:latin typeface="AR CENA" pitchFamily="2" charset="0"/>
              </a:rPr>
              <a:t> is determined by the scattering length, the effective range is predicted:</a:t>
            </a:r>
            <a:endParaRPr lang="ru-RU" b="1" dirty="0">
              <a:solidFill>
                <a:srgbClr val="00B050"/>
              </a:solidFill>
            </a:endParaRPr>
          </a:p>
        </p:txBody>
      </p:sp>
      <p:sp>
        <p:nvSpPr>
          <p:cNvPr id="33" name="Rectangle 11"/>
          <p:cNvSpPr>
            <a:spLocks noChangeArrowheads="1"/>
          </p:cNvSpPr>
          <p:nvPr/>
        </p:nvSpPr>
        <p:spPr bwMode="auto">
          <a:xfrm>
            <a:off x="0" y="431447"/>
            <a:ext cx="212604" cy="537157"/>
          </a:xfrm>
          <a:prstGeom prst="rect">
            <a:avLst/>
          </a:prstGeom>
          <a:noFill/>
          <a:ln w="9525">
            <a:noFill/>
            <a:miter lim="800000"/>
            <a:headEnd/>
            <a:tailEnd/>
          </a:ln>
          <a:effectLst/>
        </p:spPr>
        <p:txBody>
          <a:bodyPr vert="horz" wrap="none" lIns="105242" tIns="52621" rIns="105242" bIns="52621" numCol="1" anchor="ctr" anchorCtr="0" compatLnSpc="1">
            <a:prstTxWarp prst="textNoShape">
              <a:avLst/>
            </a:prstTxWarp>
            <a:spAutoFit/>
          </a:bodyPr>
          <a:lstStyle/>
          <a:p>
            <a:endParaRPr lang="ru-RU"/>
          </a:p>
        </p:txBody>
      </p:sp>
      <p:graphicFrame>
        <p:nvGraphicFramePr>
          <p:cNvPr id="38" name="Object 5"/>
          <p:cNvGraphicFramePr>
            <a:graphicFrameLocks noChangeAspect="1"/>
          </p:cNvGraphicFramePr>
          <p:nvPr/>
        </p:nvGraphicFramePr>
        <p:xfrm>
          <a:off x="2075262" y="3120965"/>
          <a:ext cx="5890022" cy="787402"/>
        </p:xfrm>
        <a:graphic>
          <a:graphicData uri="http://schemas.openxmlformats.org/presentationml/2006/ole">
            <p:oleObj spid="_x0000_s295942" name="Equation" r:id="rId5" imgW="2616120" imgH="393480" progId="Equation.DSMT4">
              <p:embed/>
            </p:oleObj>
          </a:graphicData>
        </a:graphic>
      </p:graphicFrame>
      <p:graphicFrame>
        <p:nvGraphicFramePr>
          <p:cNvPr id="40" name="Object 6"/>
          <p:cNvGraphicFramePr>
            <a:graphicFrameLocks noChangeAspect="1"/>
          </p:cNvGraphicFramePr>
          <p:nvPr/>
        </p:nvGraphicFramePr>
        <p:xfrm>
          <a:off x="1003783" y="4417060"/>
          <a:ext cx="8433197" cy="1565275"/>
        </p:xfrm>
        <a:graphic>
          <a:graphicData uri="http://schemas.openxmlformats.org/presentationml/2006/ole">
            <p:oleObj spid="_x0000_s295943" name="Equation" r:id="rId6" imgW="4622760" imgH="965160" progId="Equation.DSMT4">
              <p:embed/>
            </p:oleObj>
          </a:graphicData>
        </a:graphic>
      </p:graphicFrame>
      <p:sp>
        <p:nvSpPr>
          <p:cNvPr id="43" name="Прямоугольник 42"/>
          <p:cNvSpPr/>
          <p:nvPr/>
        </p:nvSpPr>
        <p:spPr>
          <a:xfrm>
            <a:off x="282960" y="6043628"/>
            <a:ext cx="9721080" cy="553724"/>
          </a:xfrm>
          <a:prstGeom prst="rect">
            <a:avLst/>
          </a:prstGeom>
        </p:spPr>
        <p:txBody>
          <a:bodyPr wrap="square" lIns="105242" tIns="52621" rIns="105242" bIns="52621">
            <a:spAutoFit/>
          </a:bodyPr>
          <a:lstStyle/>
          <a:p>
            <a:r>
              <a:rPr lang="en-US" dirty="0" smtClean="0">
                <a:latin typeface="AR CENA" pitchFamily="2" charset="0"/>
              </a:rPr>
              <a:t>In the </a:t>
            </a:r>
            <a:r>
              <a:rPr lang="en-US" baseline="30000" dirty="0" smtClean="0">
                <a:latin typeface="AR CENA" pitchFamily="2" charset="0"/>
              </a:rPr>
              <a:t>1</a:t>
            </a:r>
            <a:r>
              <a:rPr lang="en-US" dirty="0" smtClean="0">
                <a:latin typeface="AR CENA" pitchFamily="2" charset="0"/>
              </a:rPr>
              <a:t>S</a:t>
            </a:r>
            <a:r>
              <a:rPr lang="en-US" baseline="-25000" dirty="0" smtClean="0">
                <a:latin typeface="AR CENA" pitchFamily="2" charset="0"/>
              </a:rPr>
              <a:t>0</a:t>
            </a:r>
            <a:r>
              <a:rPr lang="en-US" dirty="0" smtClean="0">
                <a:latin typeface="AR CENA" pitchFamily="2" charset="0"/>
              </a:rPr>
              <a:t> </a:t>
            </a:r>
            <a:r>
              <a:rPr lang="en-US" dirty="0" err="1" smtClean="0">
                <a:latin typeface="AR CENA" pitchFamily="2" charset="0"/>
              </a:rPr>
              <a:t>np</a:t>
            </a:r>
            <a:r>
              <a:rPr lang="en-US" dirty="0" smtClean="0">
                <a:latin typeface="AR CENA" pitchFamily="2" charset="0"/>
              </a:rPr>
              <a:t> channel, we obtain r = 2.1 fm versus 2.8 fm in OBE models</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71" y="239942"/>
            <a:ext cx="9559061" cy="906489"/>
          </a:xfrm>
          <a:prstGeom prst="rect">
            <a:avLst/>
          </a:prstGeom>
        </p:spPr>
        <p:txBody>
          <a:bodyPr wrap="square" lIns="105242" tIns="52621" rIns="105242" bIns="52621">
            <a:spAutoFit/>
          </a:bodyPr>
          <a:lstStyle/>
          <a:p>
            <a:r>
              <a:rPr lang="en-US" dirty="0" smtClean="0">
                <a:latin typeface="AR CENA" pitchFamily="2" charset="0"/>
              </a:rPr>
              <a:t>      </a:t>
            </a:r>
            <a:r>
              <a:rPr lang="en-US" sz="2400" dirty="0" smtClean="0">
                <a:latin typeface="Adobe Caslon Pro Bold" pitchFamily="18" charset="0"/>
              </a:rPr>
              <a:t>The zeros of </a:t>
            </a:r>
            <a:r>
              <a:rPr lang="en-US" sz="2400" dirty="0" err="1" smtClean="0">
                <a:latin typeface="Adobe Caslon Pro Bold" pitchFamily="18" charset="0"/>
              </a:rPr>
              <a:t>Im</a:t>
            </a:r>
            <a:r>
              <a:rPr lang="en-US" sz="2400" dirty="0" smtClean="0">
                <a:latin typeface="Adobe Caslon Pro Bold" pitchFamily="18" charset="0"/>
              </a:rPr>
              <a:t> D(s) are the zeros of the phase shift and the zeros of the form factor</a:t>
            </a:r>
            <a:endParaRPr lang="en-US" sz="2400" dirty="0" smtClean="0">
              <a:latin typeface="Adobe Caslon Pro Bold" pitchFamily="18" charset="0"/>
              <a:sym typeface="ZapfDingbats"/>
            </a:endParaRPr>
          </a:p>
        </p:txBody>
      </p:sp>
      <p:graphicFrame>
        <p:nvGraphicFramePr>
          <p:cNvPr id="5" name="Object 2"/>
          <p:cNvGraphicFramePr>
            <a:graphicFrameLocks noChangeAspect="1"/>
          </p:cNvGraphicFramePr>
          <p:nvPr/>
        </p:nvGraphicFramePr>
        <p:xfrm>
          <a:off x="3280772" y="1005553"/>
          <a:ext cx="4023717" cy="1014412"/>
        </p:xfrm>
        <a:graphic>
          <a:graphicData uri="http://schemas.openxmlformats.org/presentationml/2006/ole">
            <p:oleObj spid="_x0000_s296962" name="Equation" r:id="rId4" imgW="1790640" imgH="507960" progId="Equation.DSMT4">
              <p:embed/>
            </p:oleObj>
          </a:graphicData>
        </a:graphic>
      </p:graphicFrame>
      <p:sp>
        <p:nvSpPr>
          <p:cNvPr id="6" name="Прямоугольник 5"/>
          <p:cNvSpPr/>
          <p:nvPr/>
        </p:nvSpPr>
        <p:spPr>
          <a:xfrm>
            <a:off x="363969" y="2128412"/>
            <a:ext cx="8586954" cy="553724"/>
          </a:xfrm>
          <a:prstGeom prst="rect">
            <a:avLst/>
          </a:prstGeom>
        </p:spPr>
        <p:txBody>
          <a:bodyPr wrap="square" lIns="105242" tIns="52621" rIns="105242" bIns="52621">
            <a:spAutoFit/>
          </a:bodyPr>
          <a:lstStyle/>
          <a:p>
            <a:r>
              <a:rPr lang="en-US" dirty="0" smtClean="0">
                <a:latin typeface="AR CENA" pitchFamily="2" charset="0"/>
              </a:rPr>
              <a:t>We thus find k*</a:t>
            </a:r>
            <a:r>
              <a:rPr lang="en-US" baseline="-25000" dirty="0" smtClean="0">
                <a:latin typeface="AR CENA" pitchFamily="2" charset="0"/>
              </a:rPr>
              <a:t>0</a:t>
            </a:r>
            <a:r>
              <a:rPr lang="en-US" dirty="0" smtClean="0">
                <a:latin typeface="AR CENA" pitchFamily="2" charset="0"/>
              </a:rPr>
              <a:t> = </a:t>
            </a:r>
            <a:r>
              <a:rPr lang="en-US" dirty="0" smtClean="0">
                <a:latin typeface="Symbol" pitchFamily="18" charset="2"/>
              </a:rPr>
              <a:t>p</a:t>
            </a:r>
            <a:r>
              <a:rPr lang="en-US" dirty="0" smtClean="0">
                <a:latin typeface="AR CENA" pitchFamily="2" charset="0"/>
              </a:rPr>
              <a:t>/b</a:t>
            </a:r>
            <a:r>
              <a:rPr lang="en-US" baseline="-25000" dirty="0" smtClean="0">
                <a:latin typeface="AR CENA" pitchFamily="2" charset="0"/>
              </a:rPr>
              <a:t>0</a:t>
            </a:r>
            <a:r>
              <a:rPr lang="en-US" dirty="0" smtClean="0">
                <a:latin typeface="AR CENA" pitchFamily="2" charset="0"/>
              </a:rPr>
              <a:t> and the primitive mass</a:t>
            </a:r>
            <a:endParaRPr lang="en-US" dirty="0" smtClean="0">
              <a:latin typeface="AR CENA" pitchFamily="2" charset="0"/>
              <a:sym typeface="ZapfDingbats"/>
            </a:endParaRPr>
          </a:p>
        </p:txBody>
      </p:sp>
      <p:graphicFrame>
        <p:nvGraphicFramePr>
          <p:cNvPr id="7" name="Object 5"/>
          <p:cNvGraphicFramePr>
            <a:graphicFrameLocks noChangeAspect="1"/>
          </p:cNvGraphicFramePr>
          <p:nvPr/>
        </p:nvGraphicFramePr>
        <p:xfrm>
          <a:off x="3766347" y="2734094"/>
          <a:ext cx="3023593" cy="582612"/>
        </p:xfrm>
        <a:graphic>
          <a:graphicData uri="http://schemas.openxmlformats.org/presentationml/2006/ole">
            <p:oleObj spid="_x0000_s296963" name="Equation" r:id="rId5" imgW="1346040" imgH="291960" progId="Equation.DSMT4">
              <p:embed/>
            </p:oleObj>
          </a:graphicData>
        </a:graphic>
      </p:graphicFrame>
      <p:sp>
        <p:nvSpPr>
          <p:cNvPr id="8" name="Прямоугольник 7"/>
          <p:cNvSpPr/>
          <p:nvPr/>
        </p:nvSpPr>
        <p:spPr>
          <a:xfrm>
            <a:off x="363971" y="3352545"/>
            <a:ext cx="9559061" cy="3276368"/>
          </a:xfrm>
          <a:prstGeom prst="rect">
            <a:avLst/>
          </a:prstGeom>
        </p:spPr>
        <p:txBody>
          <a:bodyPr wrap="square" lIns="105242" tIns="52621" rIns="105242" bIns="52621">
            <a:spAutoFit/>
          </a:bodyPr>
          <a:lstStyle/>
          <a:p>
            <a:r>
              <a:rPr lang="en-US" sz="2400" b="1" dirty="0" smtClean="0">
                <a:solidFill>
                  <a:srgbClr val="FF0000"/>
                </a:solidFill>
                <a:latin typeface="Adobe Caslon Pro Bold" pitchFamily="18" charset="0"/>
              </a:rPr>
              <a:t>In the strong interaction + QED</a:t>
            </a:r>
            <a:r>
              <a:rPr lang="en-US" sz="2400" dirty="0" smtClean="0">
                <a:latin typeface="Adobe Caslon Pro Bold" pitchFamily="18" charset="0"/>
              </a:rPr>
              <a:t>,  the zero of D(s) is shifted due to:</a:t>
            </a:r>
          </a:p>
          <a:p>
            <a:endParaRPr lang="en-US" sz="1400" dirty="0" smtClean="0">
              <a:latin typeface="AR CENA" pitchFamily="2" charset="0"/>
            </a:endParaRPr>
          </a:p>
          <a:p>
            <a:r>
              <a:rPr lang="en-US" dirty="0" smtClean="0">
                <a:latin typeface="AR CENA" pitchFamily="2" charset="0"/>
                <a:sym typeface="ZapfDingbats"/>
              </a:rPr>
              <a:t>	1.  </a:t>
            </a:r>
            <a:r>
              <a:rPr lang="en-US" dirty="0" smtClean="0">
                <a:latin typeface="AR CENA" pitchFamily="2" charset="0"/>
              </a:rPr>
              <a:t>m</a:t>
            </a:r>
            <a:r>
              <a:rPr lang="en-US" baseline="-25000" dirty="0" smtClean="0">
                <a:latin typeface="AR CENA" pitchFamily="2" charset="0"/>
              </a:rPr>
              <a:t>0  </a:t>
            </a:r>
            <a:r>
              <a:rPr lang="en-US" dirty="0" smtClean="0">
                <a:latin typeface="AR CENA" pitchFamily="2" charset="0"/>
                <a:sym typeface="ZapfDingbats"/>
              </a:rPr>
              <a:t> m = </a:t>
            </a:r>
            <a:r>
              <a:rPr lang="en-US" dirty="0" smtClean="0">
                <a:latin typeface="AR CENA" pitchFamily="2" charset="0"/>
              </a:rPr>
              <a:t>m</a:t>
            </a:r>
            <a:r>
              <a:rPr lang="en-US" baseline="-25000" dirty="0" smtClean="0">
                <a:latin typeface="AR CENA" pitchFamily="2" charset="0"/>
              </a:rPr>
              <a:t>0 </a:t>
            </a:r>
            <a:r>
              <a:rPr lang="en-US" dirty="0" smtClean="0">
                <a:latin typeface="AR CENA" pitchFamily="2" charset="0"/>
                <a:sym typeface="ZapfDingbats"/>
              </a:rPr>
              <a:t>+ </a:t>
            </a:r>
            <a:r>
              <a:rPr lang="en-US" dirty="0" smtClean="0">
                <a:latin typeface="Symbol" pitchFamily="18" charset="2"/>
                <a:sym typeface="ZapfDingbats"/>
              </a:rPr>
              <a:t>D</a:t>
            </a:r>
            <a:r>
              <a:rPr lang="en-US" dirty="0" smtClean="0">
                <a:latin typeface="AR CENA" pitchFamily="2" charset="0"/>
                <a:sym typeface="ZapfDingbats"/>
              </a:rPr>
              <a:t>m 	</a:t>
            </a:r>
            <a:r>
              <a:rPr lang="en-US" sz="2400" b="1" dirty="0" smtClean="0">
                <a:solidFill>
                  <a:srgbClr val="0070C0"/>
                </a:solidFill>
                <a:latin typeface="Adobe Caslon Pro Bold" pitchFamily="18" charset="0"/>
                <a:sym typeface="ZapfDingbats"/>
              </a:rPr>
              <a:t>EM shift of the nucleon mass</a:t>
            </a:r>
          </a:p>
          <a:p>
            <a:r>
              <a:rPr lang="en-US" dirty="0" smtClean="0">
                <a:latin typeface="AR CENA" pitchFamily="2" charset="0"/>
                <a:sym typeface="ZapfDingbats"/>
              </a:rPr>
              <a:t>	2. </a:t>
            </a:r>
            <a:r>
              <a:rPr lang="en-US" dirty="0" smtClean="0">
                <a:latin typeface="AR CENA" pitchFamily="2" charset="0"/>
              </a:rPr>
              <a:t>M</a:t>
            </a:r>
            <a:r>
              <a:rPr lang="en-US" baseline="-25000" dirty="0" smtClean="0">
                <a:latin typeface="AR CENA" pitchFamily="2" charset="0"/>
              </a:rPr>
              <a:t>0</a:t>
            </a:r>
            <a:r>
              <a:rPr lang="en-US" dirty="0" smtClean="0">
                <a:latin typeface="AR CENA" pitchFamily="2" charset="0"/>
                <a:sym typeface="ZapfDingbats"/>
              </a:rPr>
              <a:t>  M = </a:t>
            </a:r>
            <a:r>
              <a:rPr lang="en-US" dirty="0" smtClean="0">
                <a:latin typeface="AR CENA" pitchFamily="2" charset="0"/>
              </a:rPr>
              <a:t>M</a:t>
            </a:r>
            <a:r>
              <a:rPr lang="en-US" baseline="-25000" dirty="0" smtClean="0">
                <a:latin typeface="AR CENA" pitchFamily="2" charset="0"/>
              </a:rPr>
              <a:t>0 </a:t>
            </a:r>
            <a:r>
              <a:rPr lang="en-US" dirty="0" smtClean="0">
                <a:latin typeface="AR CENA" pitchFamily="2" charset="0"/>
                <a:sym typeface="ZapfDingbats"/>
              </a:rPr>
              <a:t>+ </a:t>
            </a:r>
            <a:r>
              <a:rPr lang="en-US" dirty="0" smtClean="0">
                <a:latin typeface="Symbol" pitchFamily="18" charset="2"/>
                <a:sym typeface="ZapfDingbats"/>
              </a:rPr>
              <a:t>D</a:t>
            </a:r>
            <a:r>
              <a:rPr lang="en-US" dirty="0" smtClean="0">
                <a:latin typeface="AR CENA" pitchFamily="2" charset="0"/>
                <a:sym typeface="ZapfDingbats"/>
              </a:rPr>
              <a:t>M 	</a:t>
            </a:r>
            <a:r>
              <a:rPr lang="en-US" sz="2400" b="1" dirty="0" smtClean="0">
                <a:solidFill>
                  <a:srgbClr val="0070C0"/>
                </a:solidFill>
                <a:latin typeface="Adobe Caslon Pro Bold" pitchFamily="18" charset="0"/>
                <a:sym typeface="ZapfDingbats"/>
              </a:rPr>
              <a:t>EM shift of the primitive mass</a:t>
            </a:r>
          </a:p>
          <a:p>
            <a:r>
              <a:rPr lang="en-US" dirty="0" smtClean="0">
                <a:latin typeface="AR CENA" pitchFamily="2" charset="0"/>
                <a:sym typeface="ZapfDingbats"/>
              </a:rPr>
              <a:t>	3. </a:t>
            </a:r>
            <a:r>
              <a:rPr lang="en-US" dirty="0" smtClean="0">
                <a:latin typeface="AR CENA" pitchFamily="2" charset="0"/>
              </a:rPr>
              <a:t>b</a:t>
            </a:r>
            <a:r>
              <a:rPr lang="en-US" baseline="-25000" dirty="0" smtClean="0">
                <a:latin typeface="AR CENA" pitchFamily="2" charset="0"/>
              </a:rPr>
              <a:t>0</a:t>
            </a:r>
            <a:r>
              <a:rPr lang="en-US" dirty="0" smtClean="0">
                <a:latin typeface="AR CENA" pitchFamily="2" charset="0"/>
                <a:sym typeface="ZapfDingbats"/>
              </a:rPr>
              <a:t>   b = </a:t>
            </a:r>
            <a:r>
              <a:rPr lang="en-US" dirty="0" smtClean="0">
                <a:latin typeface="AR CENA" pitchFamily="2" charset="0"/>
              </a:rPr>
              <a:t>b</a:t>
            </a:r>
            <a:r>
              <a:rPr lang="en-US" baseline="-25000" dirty="0" smtClean="0">
                <a:latin typeface="AR CENA" pitchFamily="2" charset="0"/>
              </a:rPr>
              <a:t>0 </a:t>
            </a:r>
            <a:r>
              <a:rPr lang="en-US" dirty="0" smtClean="0">
                <a:latin typeface="AR CENA" pitchFamily="2" charset="0"/>
                <a:sym typeface="ZapfDingbats"/>
              </a:rPr>
              <a:t>+ </a:t>
            </a:r>
            <a:r>
              <a:rPr lang="en-US" dirty="0" smtClean="0">
                <a:latin typeface="Symbol" pitchFamily="18" charset="2"/>
                <a:sym typeface="ZapfDingbats"/>
              </a:rPr>
              <a:t>D</a:t>
            </a:r>
            <a:r>
              <a:rPr lang="en-US" dirty="0" smtClean="0">
                <a:latin typeface="AR CENA" pitchFamily="2" charset="0"/>
                <a:sym typeface="ZapfDingbats"/>
              </a:rPr>
              <a:t>b	          </a:t>
            </a:r>
            <a:r>
              <a:rPr lang="en-US" sz="2400" b="1" dirty="0" smtClean="0">
                <a:solidFill>
                  <a:srgbClr val="0070C0"/>
                </a:solidFill>
                <a:latin typeface="Adobe Caslon Pro Bold" pitchFamily="18" charset="0"/>
                <a:sym typeface="ZapfDingbats"/>
              </a:rPr>
              <a:t>EM shift of the interaction radius</a:t>
            </a:r>
          </a:p>
          <a:p>
            <a:r>
              <a:rPr lang="en-US" dirty="0" smtClean="0">
                <a:latin typeface="AR CENA" pitchFamily="2" charset="0"/>
                <a:sym typeface="ZapfDingbats"/>
              </a:rPr>
              <a:t>	4. </a:t>
            </a:r>
            <a:r>
              <a:rPr lang="en-US" dirty="0" smtClean="0">
                <a:latin typeface="AR CENA" pitchFamily="2" charset="0"/>
              </a:rPr>
              <a:t>The Coulomb interaction of the protons</a:t>
            </a:r>
          </a:p>
          <a:p>
            <a:r>
              <a:rPr lang="en-US" dirty="0" smtClean="0">
                <a:latin typeface="AR CENA" pitchFamily="2" charset="0"/>
                <a:sym typeface="ZapfDingbats"/>
              </a:rPr>
              <a:t>	5. The scattering length</a:t>
            </a:r>
          </a:p>
          <a:p>
            <a:r>
              <a:rPr lang="en-US" dirty="0" smtClean="0">
                <a:latin typeface="AR CENA" pitchFamily="2" charset="0"/>
                <a:sym typeface="ZapfDingbats"/>
              </a:rPr>
              <a:t>	6. g</a:t>
            </a:r>
            <a:r>
              <a:rPr lang="en-US" baseline="-25000" dirty="0" smtClean="0">
                <a:latin typeface="AR CENA" pitchFamily="2" charset="0"/>
                <a:sym typeface="ZapfDingbats"/>
              </a:rPr>
              <a:t>1</a:t>
            </a:r>
            <a:r>
              <a:rPr lang="en-US" dirty="0" smtClean="0">
                <a:latin typeface="AR CENA" pitchFamily="2" charset="0"/>
                <a:sym typeface="ZapfDingbats"/>
              </a:rPr>
              <a:t> is hard to control, </a:t>
            </a:r>
            <a:r>
              <a:rPr lang="en-US" dirty="0" smtClean="0">
                <a:latin typeface="Symbol" pitchFamily="18" charset="2"/>
                <a:sym typeface="ZapfDingbats"/>
              </a:rPr>
              <a:t>D</a:t>
            </a:r>
            <a:r>
              <a:rPr lang="en-US" dirty="0" smtClean="0">
                <a:latin typeface="AR CENA" pitchFamily="2" charset="0"/>
                <a:sym typeface="ZapfDingbats"/>
              </a:rPr>
              <a:t>g</a:t>
            </a:r>
            <a:r>
              <a:rPr lang="en-US" baseline="-25000" dirty="0" smtClean="0">
                <a:latin typeface="AR CENA" pitchFamily="2" charset="0"/>
                <a:sym typeface="ZapfDingbats"/>
              </a:rPr>
              <a:t>1</a:t>
            </a:r>
            <a:r>
              <a:rPr lang="en-US" dirty="0" smtClean="0">
                <a:latin typeface="AR CENA" pitchFamily="2" charset="0"/>
                <a:sym typeface="ZapfDingbats"/>
              </a:rPr>
              <a:t> 0.</a:t>
            </a:r>
            <a:r>
              <a:rPr lang="en-US" baseline="-25000" dirty="0" smtClean="0">
                <a:latin typeface="AR CENA" pitchFamily="2" charset="0"/>
                <a:sym typeface="ZapfDingbats"/>
              </a:rPr>
              <a:t> </a:t>
            </a:r>
            <a:endParaRPr lang="en-US" dirty="0" smtClean="0">
              <a:latin typeface="AR CENA" pitchFamily="2" charset="0"/>
              <a:sym typeface="ZapfDingbat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nodeType="clickEffect">
                                  <p:stCondLst>
                                    <p:cond delay="0"/>
                                  </p:stCondLst>
                                  <p:childTnLst>
                                    <p:set>
                                      <p:cBhvr>
                                        <p:cTn id="10" dur="1000">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repeatCount="indefinite" fill="hold" nodeType="clickEffect">
                                  <p:stCondLst>
                                    <p:cond delay="0"/>
                                  </p:stCondLst>
                                  <p:childTnLst>
                                    <p:set>
                                      <p:cBhvr>
                                        <p:cTn id="14" dur="1000">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nodeType="clickEffect">
                                  <p:stCondLst>
                                    <p:cond delay="0"/>
                                  </p:stCondLst>
                                  <p:childTnLst>
                                    <p:set>
                                      <p:cBhvr>
                                        <p:cTn id="18" dur="1000">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repeatCount="indefinite" fill="hold" nodeType="clickEffect">
                                  <p:stCondLst>
                                    <p:cond delay="0"/>
                                  </p:stCondLst>
                                  <p:childTnLst>
                                    <p:set>
                                      <p:cBhvr>
                                        <p:cTn id="22" dur="1000">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checkerboard(across)">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repeatCount="indefinite" fill="hold" nodeType="clickEffect">
                                  <p:stCondLst>
                                    <p:cond delay="0"/>
                                  </p:stCondLst>
                                  <p:childTnLst>
                                    <p:set>
                                      <p:cBhvr>
                                        <p:cTn id="31" dur="1000">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71" y="502806"/>
            <a:ext cx="9559061" cy="553724"/>
          </a:xfrm>
          <a:prstGeom prst="rect">
            <a:avLst/>
          </a:prstGeom>
        </p:spPr>
        <p:txBody>
          <a:bodyPr wrap="square" lIns="105242" tIns="52621" rIns="105242" bIns="52621">
            <a:spAutoFit/>
          </a:bodyPr>
          <a:lstStyle/>
          <a:p>
            <a:r>
              <a:rPr lang="en-US" b="1" dirty="0" smtClean="0">
                <a:solidFill>
                  <a:schemeClr val="accent6">
                    <a:lumMod val="75000"/>
                  </a:schemeClr>
                </a:solidFill>
                <a:latin typeface="AR CENA" pitchFamily="2" charset="0"/>
              </a:rPr>
              <a:t>      </a:t>
            </a:r>
            <a:r>
              <a:rPr lang="en-US" b="1" dirty="0" smtClean="0">
                <a:solidFill>
                  <a:srgbClr val="0070C0"/>
                </a:solidFill>
                <a:latin typeface="AR CENA" pitchFamily="2" charset="0"/>
              </a:rPr>
              <a:t>Electromagnetic mass shifts (# 1,2)</a:t>
            </a:r>
            <a:endParaRPr lang="en-US" b="1" dirty="0" smtClean="0">
              <a:solidFill>
                <a:srgbClr val="0070C0"/>
              </a:solidFill>
              <a:latin typeface="AR CENA" pitchFamily="2" charset="0"/>
              <a:sym typeface="ZapfDingbats"/>
            </a:endParaRPr>
          </a:p>
        </p:txBody>
      </p:sp>
      <p:sp>
        <p:nvSpPr>
          <p:cNvPr id="3" name="Прямоугольник 2"/>
          <p:cNvSpPr/>
          <p:nvPr/>
        </p:nvSpPr>
        <p:spPr>
          <a:xfrm>
            <a:off x="363971" y="1167138"/>
            <a:ext cx="9559061" cy="1275821"/>
          </a:xfrm>
          <a:prstGeom prst="rect">
            <a:avLst/>
          </a:prstGeom>
        </p:spPr>
        <p:txBody>
          <a:bodyPr wrap="square" lIns="105242" tIns="52621" rIns="105242" bIns="52621">
            <a:spAutoFit/>
          </a:bodyPr>
          <a:lstStyle/>
          <a:p>
            <a:r>
              <a:rPr lang="en-US" dirty="0" smtClean="0">
                <a:latin typeface="AR CENA" pitchFamily="2" charset="0"/>
              </a:rPr>
              <a:t>      </a:t>
            </a:r>
            <a:r>
              <a:rPr lang="en-US" sz="2400" dirty="0" smtClean="0">
                <a:latin typeface="Adobe Caslon Pro Bold" pitchFamily="18" charset="0"/>
              </a:rPr>
              <a:t>Electromagnetic mass splitting of hadrons is attributed to </a:t>
            </a:r>
          </a:p>
          <a:p>
            <a:r>
              <a:rPr lang="en-US" sz="2400" dirty="0" smtClean="0">
                <a:latin typeface="Adobe Caslon Pro Bold" pitchFamily="18" charset="0"/>
              </a:rPr>
              <a:t>	</a:t>
            </a:r>
            <a:r>
              <a:rPr lang="en-US" sz="2400" dirty="0" smtClean="0">
                <a:solidFill>
                  <a:schemeClr val="accent6">
                    <a:lumMod val="75000"/>
                  </a:schemeClr>
                </a:solidFill>
                <a:latin typeface="Adobe Caslon Pro Bold" pitchFamily="18" charset="0"/>
              </a:rPr>
              <a:t>Coulomb interaction</a:t>
            </a:r>
          </a:p>
          <a:p>
            <a:r>
              <a:rPr lang="en-US" sz="2400" dirty="0" smtClean="0">
                <a:solidFill>
                  <a:schemeClr val="accent6">
                    <a:lumMod val="75000"/>
                  </a:schemeClr>
                </a:solidFill>
                <a:latin typeface="Adobe Caslon Pro Bold" pitchFamily="18" charset="0"/>
              </a:rPr>
              <a:t>                &amp; spin-spin interaction of quarks</a:t>
            </a:r>
          </a:p>
        </p:txBody>
      </p:sp>
      <p:graphicFrame>
        <p:nvGraphicFramePr>
          <p:cNvPr id="4" name="Object 2"/>
          <p:cNvGraphicFramePr>
            <a:graphicFrameLocks noChangeAspect="1"/>
          </p:cNvGraphicFramePr>
          <p:nvPr/>
        </p:nvGraphicFramePr>
        <p:xfrm>
          <a:off x="2516777" y="2644207"/>
          <a:ext cx="5381030" cy="712789"/>
        </p:xfrm>
        <a:graphic>
          <a:graphicData uri="http://schemas.openxmlformats.org/presentationml/2006/ole">
            <p:oleObj spid="_x0000_s297986" name="Equation" r:id="rId4" imgW="2387520" imgH="355320" progId="Equation.DSMT4">
              <p:embed/>
            </p:oleObj>
          </a:graphicData>
        </a:graphic>
      </p:graphicFrame>
      <p:sp>
        <p:nvSpPr>
          <p:cNvPr id="5" name="Прямоугольник 4"/>
          <p:cNvSpPr/>
          <p:nvPr/>
        </p:nvSpPr>
        <p:spPr>
          <a:xfrm>
            <a:off x="363971" y="3429001"/>
            <a:ext cx="9559061" cy="2769715"/>
          </a:xfrm>
          <a:prstGeom prst="rect">
            <a:avLst/>
          </a:prstGeom>
        </p:spPr>
        <p:txBody>
          <a:bodyPr wrap="square" lIns="105242" tIns="52621" rIns="105242" bIns="52621">
            <a:spAutoFit/>
          </a:bodyPr>
          <a:lstStyle/>
          <a:p>
            <a:pPr lvl="0"/>
            <a:r>
              <a:rPr lang="en-US" dirty="0" smtClean="0">
                <a:solidFill>
                  <a:srgbClr val="0070C0"/>
                </a:solidFill>
                <a:latin typeface="AR CENA" pitchFamily="2" charset="0"/>
                <a:ea typeface="Times New Roman" pitchFamily="18" charset="0"/>
                <a:cs typeface="Calibri" pitchFamily="34" charset="0"/>
              </a:rPr>
              <a:t>      In octet-baryon </a:t>
            </a:r>
            <a:r>
              <a:rPr lang="en-US" dirty="0" err="1" smtClean="0">
                <a:solidFill>
                  <a:srgbClr val="0070C0"/>
                </a:solidFill>
                <a:latin typeface="AR CENA" pitchFamily="2" charset="0"/>
                <a:ea typeface="Times New Roman" pitchFamily="18" charset="0"/>
                <a:cs typeface="Calibri" pitchFamily="34" charset="0"/>
              </a:rPr>
              <a:t>isomultiplets</a:t>
            </a:r>
            <a:r>
              <a:rPr lang="en-US" dirty="0" smtClean="0">
                <a:solidFill>
                  <a:srgbClr val="0070C0"/>
                </a:solidFill>
                <a:latin typeface="AR CENA" pitchFamily="2" charset="0"/>
                <a:ea typeface="Times New Roman" pitchFamily="18" charset="0"/>
                <a:cs typeface="Calibri" pitchFamily="34" charset="0"/>
              </a:rPr>
              <a:t>, accounting for the fixed mass difference of </a:t>
            </a:r>
            <a:r>
              <a:rPr lang="en-US" dirty="0" err="1" smtClean="0">
                <a:solidFill>
                  <a:srgbClr val="0070C0"/>
                </a:solidFill>
                <a:latin typeface="AR CENA" pitchFamily="2" charset="0"/>
                <a:ea typeface="Times New Roman" pitchFamily="18" charset="0"/>
                <a:cs typeface="Calibri" pitchFamily="34" charset="0"/>
              </a:rPr>
              <a:t>nonstrange</a:t>
            </a:r>
            <a:r>
              <a:rPr lang="en-US" dirty="0" smtClean="0">
                <a:solidFill>
                  <a:srgbClr val="0070C0"/>
                </a:solidFill>
                <a:latin typeface="AR CENA" pitchFamily="2" charset="0"/>
                <a:ea typeface="Times New Roman" pitchFamily="18" charset="0"/>
                <a:cs typeface="Calibri" pitchFamily="34" charset="0"/>
              </a:rPr>
              <a:t> quarks,</a:t>
            </a:r>
          </a:p>
          <a:p>
            <a:pPr lvl="0"/>
            <a:r>
              <a:rPr lang="en-US" dirty="0" smtClean="0">
                <a:latin typeface="AR CENA" pitchFamily="2" charset="0"/>
                <a:ea typeface="Times New Roman" pitchFamily="18" charset="0"/>
                <a:cs typeface="Calibri" pitchFamily="34" charset="0"/>
              </a:rPr>
              <a:t> </a:t>
            </a:r>
          </a:p>
          <a:p>
            <a:pPr lvl="0"/>
            <a:r>
              <a:rPr lang="en-US" dirty="0" smtClean="0">
                <a:latin typeface="AR CENA" pitchFamily="2" charset="0"/>
                <a:ea typeface="Times New Roman" pitchFamily="18" charset="0"/>
                <a:cs typeface="Calibri" pitchFamily="34" charset="0"/>
              </a:rPr>
              <a:t>	</a:t>
            </a:r>
            <a:r>
              <a:rPr lang="en-US" dirty="0" smtClean="0">
                <a:solidFill>
                  <a:schemeClr val="accent6">
                    <a:lumMod val="75000"/>
                  </a:schemeClr>
                </a:solidFill>
                <a:latin typeface="AR CENA" pitchFamily="2" charset="0"/>
                <a:ea typeface="Times New Roman" pitchFamily="18" charset="0"/>
                <a:cs typeface="Calibri" pitchFamily="34" charset="0"/>
              </a:rPr>
              <a:t>c = 3.06 </a:t>
            </a:r>
            <a:r>
              <a:rPr lang="en-US" dirty="0" err="1" smtClean="0">
                <a:solidFill>
                  <a:schemeClr val="accent6">
                    <a:lumMod val="75000"/>
                  </a:schemeClr>
                </a:solidFill>
                <a:latin typeface="AR CENA" pitchFamily="2" charset="0"/>
                <a:ea typeface="Times New Roman" pitchFamily="18" charset="0"/>
                <a:cs typeface="Calibri" pitchFamily="34" charset="0"/>
              </a:rPr>
              <a:t>MeV</a:t>
            </a:r>
            <a:r>
              <a:rPr lang="en-US" dirty="0" smtClean="0">
                <a:solidFill>
                  <a:schemeClr val="accent6">
                    <a:lumMod val="75000"/>
                  </a:schemeClr>
                </a:solidFill>
                <a:latin typeface="AR CENA" pitchFamily="2" charset="0"/>
                <a:ea typeface="Times New Roman" pitchFamily="18" charset="0"/>
                <a:cs typeface="Calibri" pitchFamily="34" charset="0"/>
              </a:rPr>
              <a:t>, h = -1.35 </a:t>
            </a:r>
            <a:r>
              <a:rPr lang="en-US" dirty="0" err="1" smtClean="0">
                <a:solidFill>
                  <a:schemeClr val="accent6">
                    <a:lumMod val="75000"/>
                  </a:schemeClr>
                </a:solidFill>
                <a:latin typeface="AR CENA" pitchFamily="2" charset="0"/>
                <a:ea typeface="Times New Roman" pitchFamily="18" charset="0"/>
                <a:cs typeface="Calibri" pitchFamily="34" charset="0"/>
              </a:rPr>
              <a:t>MeV</a:t>
            </a:r>
            <a:r>
              <a:rPr lang="en-US" dirty="0" smtClean="0">
                <a:solidFill>
                  <a:schemeClr val="accent6">
                    <a:lumMod val="75000"/>
                  </a:schemeClr>
                </a:solidFill>
                <a:latin typeface="AR CENA" pitchFamily="2" charset="0"/>
                <a:ea typeface="Times New Roman" pitchFamily="18" charset="0"/>
                <a:cs typeface="Calibri" pitchFamily="34" charset="0"/>
              </a:rPr>
              <a:t>,</a:t>
            </a:r>
          </a:p>
          <a:p>
            <a:endParaRPr lang="en-US" dirty="0" smtClean="0">
              <a:latin typeface="AR CENA" pitchFamily="2" charset="0"/>
            </a:endParaRPr>
          </a:p>
          <a:p>
            <a:r>
              <a:rPr lang="en-US" dirty="0" smtClean="0">
                <a:solidFill>
                  <a:srgbClr val="0070C0"/>
                </a:solidFill>
                <a:latin typeface="AR CENA" pitchFamily="2" charset="0"/>
              </a:rPr>
              <a:t>according to </a:t>
            </a:r>
            <a:r>
              <a:rPr lang="en-US" sz="1800" b="1" dirty="0" smtClean="0">
                <a:latin typeface="Agency FB" pitchFamily="34" charset="0"/>
              </a:rPr>
              <a:t>J. L. </a:t>
            </a:r>
            <a:r>
              <a:rPr lang="en-US" sz="1800" b="1" dirty="0" err="1" smtClean="0">
                <a:latin typeface="Agency FB" pitchFamily="34" charset="0"/>
              </a:rPr>
              <a:t>Rosner</a:t>
            </a:r>
            <a:r>
              <a:rPr lang="en-US" sz="1800" b="1" dirty="0" smtClean="0">
                <a:latin typeface="Agency FB" pitchFamily="34" charset="0"/>
              </a:rPr>
              <a:t>, Phys. Rev. D 57, 4310 (1998).</a:t>
            </a:r>
            <a:endParaRPr lang="ru-RU" sz="1800" b="1" dirty="0" smtClean="0"/>
          </a:p>
        </p:txBody>
      </p:sp>
      <p:sp>
        <p:nvSpPr>
          <p:cNvPr id="6" name="Прямоугольник 5"/>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1.  </a:t>
            </a:r>
            <a:r>
              <a:rPr lang="en-US" sz="2000" dirty="0" smtClean="0">
                <a:latin typeface="AR CENA" pitchFamily="2" charset="0"/>
              </a:rPr>
              <a:t>m</a:t>
            </a:r>
            <a:r>
              <a:rPr lang="en-US" sz="2000" baseline="-25000" dirty="0" smtClean="0">
                <a:latin typeface="AR CENA" pitchFamily="2" charset="0"/>
              </a:rPr>
              <a:t>0  </a:t>
            </a:r>
            <a:r>
              <a:rPr lang="en-US" sz="2000" dirty="0" smtClean="0">
                <a:latin typeface="AR CENA" pitchFamily="2" charset="0"/>
                <a:sym typeface="ZapfDingbats"/>
              </a:rPr>
              <a:t> m = </a:t>
            </a:r>
            <a:r>
              <a:rPr lang="en-US" sz="2000" dirty="0" smtClean="0">
                <a:latin typeface="AR CENA" pitchFamily="2" charset="0"/>
              </a:rPr>
              <a:t>m</a:t>
            </a:r>
            <a:r>
              <a:rPr lang="en-US" sz="2000" baseline="-25000" dirty="0" smtClean="0">
                <a:latin typeface="AR CENA" pitchFamily="2" charset="0"/>
              </a:rPr>
              <a:t>0 </a:t>
            </a:r>
            <a:r>
              <a:rPr lang="en-US" sz="2000" dirty="0" smtClean="0">
                <a:latin typeface="AR CENA" pitchFamily="2" charset="0"/>
                <a:sym typeface="ZapfDingbats"/>
              </a:rPr>
              <a:t>+ </a:t>
            </a:r>
            <a:r>
              <a:rPr lang="en-US" sz="2000" dirty="0" smtClean="0">
                <a:latin typeface="Symbol" pitchFamily="18" charset="2"/>
                <a:sym typeface="ZapfDingbats"/>
              </a:rPr>
              <a:t>D</a:t>
            </a:r>
            <a:r>
              <a:rPr lang="en-US" sz="2000" dirty="0" smtClean="0">
                <a:latin typeface="AR CENA" pitchFamily="2" charset="0"/>
                <a:sym typeface="ZapfDingbats"/>
              </a:rPr>
              <a:t>m 	</a:t>
            </a:r>
            <a:endParaRPr lang="en-US" sz="2000" b="1" dirty="0" smtClean="0">
              <a:latin typeface="Adobe Caslon Pro Bold" pitchFamily="18" charset="0"/>
              <a:sym typeface="ZapfDingbats"/>
            </a:endParaRPr>
          </a:p>
          <a:p>
            <a:r>
              <a:rPr lang="en-US" sz="2000" dirty="0" smtClean="0">
                <a:latin typeface="AR CENA" pitchFamily="2" charset="0"/>
                <a:sym typeface="ZapfDingbats"/>
              </a:rPr>
              <a:t>	2. </a:t>
            </a:r>
            <a:r>
              <a:rPr lang="en-US" sz="2000" dirty="0" smtClean="0">
                <a:latin typeface="AR CENA" pitchFamily="2" charset="0"/>
              </a:rPr>
              <a:t>M</a:t>
            </a:r>
            <a:r>
              <a:rPr lang="en-US" sz="2000" baseline="-25000" dirty="0" smtClean="0">
                <a:latin typeface="AR CENA" pitchFamily="2" charset="0"/>
              </a:rPr>
              <a:t>0</a:t>
            </a:r>
            <a:r>
              <a:rPr lang="en-US" sz="2000" dirty="0" smtClean="0">
                <a:latin typeface="AR CENA" pitchFamily="2" charset="0"/>
                <a:sym typeface="ZapfDingbats"/>
              </a:rPr>
              <a:t>  M = </a:t>
            </a:r>
            <a:r>
              <a:rPr lang="en-US" sz="2000" dirty="0" smtClean="0">
                <a:latin typeface="AR CENA" pitchFamily="2" charset="0"/>
              </a:rPr>
              <a:t>M</a:t>
            </a:r>
            <a:r>
              <a:rPr lang="en-US" sz="2000" baseline="-25000" dirty="0" smtClean="0">
                <a:latin typeface="AR CENA" pitchFamily="2" charset="0"/>
              </a:rPr>
              <a:t>0 </a:t>
            </a:r>
            <a:r>
              <a:rPr lang="en-US" sz="2000" dirty="0" smtClean="0">
                <a:latin typeface="AR CENA" pitchFamily="2" charset="0"/>
                <a:sym typeface="ZapfDingbats"/>
              </a:rPr>
              <a:t>+ </a:t>
            </a:r>
            <a:r>
              <a:rPr lang="en-US" sz="2000" dirty="0" smtClean="0">
                <a:latin typeface="Symbol" pitchFamily="18" charset="2"/>
                <a:sym typeface="ZapfDingbats"/>
              </a:rPr>
              <a:t>D</a:t>
            </a:r>
            <a:r>
              <a:rPr lang="en-US" sz="2000" dirty="0" smtClean="0">
                <a:latin typeface="AR CENA" pitchFamily="2" charset="0"/>
                <a:sym typeface="ZapfDingbats"/>
              </a:rPr>
              <a:t>M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3.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b =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b	</a:t>
            </a:r>
            <a:endParaRPr lang="en-US" sz="2000" b="1" dirty="0" smtClean="0">
              <a:solidFill>
                <a:schemeClr val="bg1">
                  <a:lumMod val="65000"/>
                </a:schemeClr>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4. </a:t>
            </a:r>
            <a:r>
              <a:rPr lang="en-US" sz="2000" dirty="0" smtClean="0">
                <a:solidFill>
                  <a:schemeClr val="bg1">
                    <a:lumMod val="65000"/>
                  </a:schemeClr>
                </a:solidFill>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5. The scattering length</a:t>
            </a:r>
          </a:p>
          <a:p>
            <a:r>
              <a:rPr lang="en-US" sz="2000" dirty="0" smtClean="0">
                <a:solidFill>
                  <a:schemeClr val="bg1">
                    <a:lumMod val="65000"/>
                  </a:schemeClr>
                </a:solidFill>
                <a:latin typeface="AR CENA" pitchFamily="2" charset="0"/>
                <a:sym typeface="ZapfDingbats"/>
              </a:rPr>
              <a:t>	6. 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is hard to control,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0.</a:t>
            </a:r>
            <a:r>
              <a:rPr lang="en-US" sz="2000" baseline="-25000" dirty="0" smtClean="0">
                <a:solidFill>
                  <a:schemeClr val="bg1">
                    <a:lumMod val="65000"/>
                  </a:schemeClr>
                </a:solidFill>
                <a:latin typeface="AR CENA" pitchFamily="2" charset="0"/>
                <a:sym typeface="ZapfDingbats"/>
              </a:rPr>
              <a:t> </a:t>
            </a:r>
            <a:endParaRPr lang="en-US" sz="2000" dirty="0" smtClean="0">
              <a:solidFill>
                <a:schemeClr val="bg1">
                  <a:lumMod val="65000"/>
                </a:schemeClr>
              </a:solidFill>
              <a:latin typeface="AR CENA" pitchFamily="2" charset="0"/>
              <a:sym typeface="ZapfDingbat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Нашивка 1"/>
          <p:cNvSpPr/>
          <p:nvPr/>
        </p:nvSpPr>
        <p:spPr>
          <a:xfrm>
            <a:off x="444979" y="3573017"/>
            <a:ext cx="243000" cy="216024"/>
          </a:xfrm>
          <a:prstGeom prst="chevron">
            <a:avLst/>
          </a:prstGeom>
          <a:solidFill>
            <a:srgbClr val="FFFF00"/>
          </a:solidFill>
          <a:ln>
            <a:solidFill>
              <a:schemeClr val="tx1">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sz="1600" dirty="0">
              <a:solidFill>
                <a:srgbClr val="00B050"/>
              </a:solidFill>
            </a:endParaRPr>
          </a:p>
        </p:txBody>
      </p:sp>
      <p:grpSp>
        <p:nvGrpSpPr>
          <p:cNvPr id="3" name="Группа 2"/>
          <p:cNvGrpSpPr/>
          <p:nvPr/>
        </p:nvGrpSpPr>
        <p:grpSpPr>
          <a:xfrm>
            <a:off x="9355969" y="3429000"/>
            <a:ext cx="648073" cy="1285690"/>
            <a:chOff x="8028384" y="3930834"/>
            <a:chExt cx="576064" cy="1285691"/>
          </a:xfrm>
        </p:grpSpPr>
        <p:sp>
          <p:nvSpPr>
            <p:cNvPr id="4" name="Прямоугольник 3"/>
            <p:cNvSpPr/>
            <p:nvPr/>
          </p:nvSpPr>
          <p:spPr>
            <a:xfrm>
              <a:off x="8028384" y="3930834"/>
              <a:ext cx="576064" cy="523220"/>
            </a:xfrm>
            <a:prstGeom prst="rect">
              <a:avLst/>
            </a:prstGeom>
          </p:spPr>
          <p:txBody>
            <a:bodyPr wrap="square">
              <a:spAutoFit/>
            </a:bodyPr>
            <a:lstStyle/>
            <a:p>
              <a:r>
                <a:rPr lang="en-US" dirty="0" smtClean="0">
                  <a:solidFill>
                    <a:srgbClr val="00B050"/>
                  </a:solidFill>
                  <a:latin typeface="AR CENA" pitchFamily="2" charset="0"/>
                </a:rPr>
                <a:t>pp</a:t>
              </a:r>
            </a:p>
          </p:txBody>
        </p:sp>
        <p:sp>
          <p:nvSpPr>
            <p:cNvPr id="5" name="Прямоугольник 4"/>
            <p:cNvSpPr/>
            <p:nvPr/>
          </p:nvSpPr>
          <p:spPr>
            <a:xfrm>
              <a:off x="8028384" y="4333265"/>
              <a:ext cx="576064" cy="523220"/>
            </a:xfrm>
            <a:prstGeom prst="rect">
              <a:avLst/>
            </a:prstGeom>
          </p:spPr>
          <p:txBody>
            <a:bodyPr wrap="square">
              <a:spAutoFit/>
            </a:bodyPr>
            <a:lstStyle/>
            <a:p>
              <a:r>
                <a:rPr lang="en-US" dirty="0" err="1" smtClean="0">
                  <a:solidFill>
                    <a:srgbClr val="00B050"/>
                  </a:solidFill>
                  <a:latin typeface="AR CENA" pitchFamily="2" charset="0"/>
                </a:rPr>
                <a:t>np</a:t>
              </a:r>
              <a:endParaRPr lang="en-US" dirty="0" smtClean="0">
                <a:solidFill>
                  <a:srgbClr val="00B050"/>
                </a:solidFill>
                <a:latin typeface="AR CENA" pitchFamily="2" charset="0"/>
              </a:endParaRPr>
            </a:p>
          </p:txBody>
        </p:sp>
        <p:sp>
          <p:nvSpPr>
            <p:cNvPr id="6" name="Прямоугольник 5"/>
            <p:cNvSpPr/>
            <p:nvPr/>
          </p:nvSpPr>
          <p:spPr>
            <a:xfrm>
              <a:off x="8028384" y="4693305"/>
              <a:ext cx="576064" cy="523220"/>
            </a:xfrm>
            <a:prstGeom prst="rect">
              <a:avLst/>
            </a:prstGeom>
          </p:spPr>
          <p:txBody>
            <a:bodyPr wrap="square">
              <a:spAutoFit/>
            </a:bodyPr>
            <a:lstStyle/>
            <a:p>
              <a:r>
                <a:rPr lang="en-US" dirty="0" err="1" smtClean="0">
                  <a:solidFill>
                    <a:srgbClr val="00B050"/>
                  </a:solidFill>
                  <a:latin typeface="AR CENA" pitchFamily="2" charset="0"/>
                </a:rPr>
                <a:t>nn</a:t>
              </a:r>
              <a:endParaRPr lang="en-US" dirty="0" smtClean="0">
                <a:solidFill>
                  <a:srgbClr val="00B050"/>
                </a:solidFill>
                <a:latin typeface="AR CENA" pitchFamily="2" charset="0"/>
              </a:endParaRPr>
            </a:p>
          </p:txBody>
        </p:sp>
      </p:grpSp>
      <p:pic>
        <p:nvPicPr>
          <p:cNvPr id="7" name="Picture 1"/>
          <p:cNvPicPr>
            <a:picLocks noChangeAspect="1" noChangeArrowheads="1"/>
          </p:cNvPicPr>
          <p:nvPr/>
        </p:nvPicPr>
        <p:blipFill>
          <a:blip r:embed="rId3" cstate="print"/>
          <a:srcRect/>
          <a:stretch>
            <a:fillRect/>
          </a:stretch>
        </p:blipFill>
        <p:spPr bwMode="auto">
          <a:xfrm>
            <a:off x="1567860" y="1916834"/>
            <a:ext cx="7383066" cy="2897506"/>
          </a:xfrm>
          <a:prstGeom prst="rect">
            <a:avLst/>
          </a:prstGeom>
          <a:noFill/>
          <a:ln w="9525">
            <a:noFill/>
            <a:miter lim="800000"/>
            <a:headEnd/>
            <a:tailEnd/>
          </a:ln>
        </p:spPr>
      </p:pic>
      <p:sp>
        <p:nvSpPr>
          <p:cNvPr id="8" name="Прямоугольник 7"/>
          <p:cNvSpPr/>
          <p:nvPr/>
        </p:nvSpPr>
        <p:spPr>
          <a:xfrm>
            <a:off x="363971" y="500482"/>
            <a:ext cx="9559061" cy="1440120"/>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      Average values of the spin-</a:t>
            </a:r>
            <a:r>
              <a:rPr lang="en-US" b="1" dirty="0" err="1" smtClean="0">
                <a:solidFill>
                  <a:srgbClr val="00B050"/>
                </a:solidFill>
                <a:latin typeface="AR CENA" pitchFamily="2" charset="0"/>
              </a:rPr>
              <a:t>isospin</a:t>
            </a:r>
            <a:r>
              <a:rPr lang="en-US" b="1" dirty="0" smtClean="0">
                <a:solidFill>
                  <a:srgbClr val="00B050"/>
                </a:solidFill>
                <a:latin typeface="AR CENA" pitchFamily="2" charset="0"/>
              </a:rPr>
              <a:t> operators and electromagnetic mass shifts of the proton, the neutron, and the 6q-compound states d*(2000) with </a:t>
            </a:r>
            <a:r>
              <a:rPr lang="en-US" b="1" dirty="0" err="1" smtClean="0">
                <a:solidFill>
                  <a:srgbClr val="00B050"/>
                </a:solidFill>
                <a:latin typeface="AR CENA" pitchFamily="2" charset="0"/>
              </a:rPr>
              <a:t>isospin</a:t>
            </a:r>
            <a:r>
              <a:rPr lang="en-US" b="1" dirty="0" smtClean="0">
                <a:solidFill>
                  <a:srgbClr val="00B050"/>
                </a:solidFill>
                <a:latin typeface="AR CENA" pitchFamily="2" charset="0"/>
              </a:rPr>
              <a:t> projections I = +1, 0, -1 (in </a:t>
            </a:r>
            <a:r>
              <a:rPr lang="en-US" b="1" dirty="0" err="1" smtClean="0">
                <a:solidFill>
                  <a:srgbClr val="00B050"/>
                </a:solidFill>
                <a:latin typeface="AR CENA" pitchFamily="2" charset="0"/>
              </a:rPr>
              <a:t>MeV</a:t>
            </a:r>
            <a:r>
              <a:rPr lang="en-US" b="1" dirty="0" smtClean="0">
                <a:solidFill>
                  <a:srgbClr val="00B050"/>
                </a:solidFill>
                <a:latin typeface="AR CENA" pitchFamily="2" charset="0"/>
              </a:rPr>
              <a:t>).</a:t>
            </a:r>
            <a:endParaRPr lang="ru-RU" b="1" dirty="0" smtClean="0">
              <a:solidFill>
                <a:srgbClr val="00B050"/>
              </a:solidFill>
            </a:endParaRPr>
          </a:p>
        </p:txBody>
      </p:sp>
      <p:sp>
        <p:nvSpPr>
          <p:cNvPr id="10" name="Прямоугольник 9"/>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1.  </a:t>
            </a:r>
            <a:r>
              <a:rPr lang="en-US" sz="2000" dirty="0" smtClean="0">
                <a:latin typeface="AR CENA" pitchFamily="2" charset="0"/>
              </a:rPr>
              <a:t>m</a:t>
            </a:r>
            <a:r>
              <a:rPr lang="en-US" sz="2000" baseline="-25000" dirty="0" smtClean="0">
                <a:latin typeface="AR CENA" pitchFamily="2" charset="0"/>
              </a:rPr>
              <a:t>0  </a:t>
            </a:r>
            <a:r>
              <a:rPr lang="en-US" sz="2000" dirty="0" smtClean="0">
                <a:latin typeface="AR CENA" pitchFamily="2" charset="0"/>
                <a:sym typeface="ZapfDingbats"/>
              </a:rPr>
              <a:t> m = </a:t>
            </a:r>
            <a:r>
              <a:rPr lang="en-US" sz="2000" dirty="0" smtClean="0">
                <a:latin typeface="AR CENA" pitchFamily="2" charset="0"/>
              </a:rPr>
              <a:t>m</a:t>
            </a:r>
            <a:r>
              <a:rPr lang="en-US" sz="2000" baseline="-25000" dirty="0" smtClean="0">
                <a:latin typeface="AR CENA" pitchFamily="2" charset="0"/>
              </a:rPr>
              <a:t>0 </a:t>
            </a:r>
            <a:r>
              <a:rPr lang="en-US" sz="2000" dirty="0" smtClean="0">
                <a:latin typeface="AR CENA" pitchFamily="2" charset="0"/>
                <a:sym typeface="ZapfDingbats"/>
              </a:rPr>
              <a:t>+ </a:t>
            </a:r>
            <a:r>
              <a:rPr lang="en-US" sz="2000" dirty="0" smtClean="0">
                <a:latin typeface="Symbol" pitchFamily="18" charset="2"/>
                <a:sym typeface="ZapfDingbats"/>
              </a:rPr>
              <a:t>D</a:t>
            </a:r>
            <a:r>
              <a:rPr lang="en-US" sz="2000" dirty="0" smtClean="0">
                <a:latin typeface="AR CENA" pitchFamily="2" charset="0"/>
                <a:sym typeface="ZapfDingbats"/>
              </a:rPr>
              <a:t>m 	</a:t>
            </a:r>
            <a:endParaRPr lang="en-US" sz="2000" b="1" dirty="0" smtClean="0">
              <a:latin typeface="Adobe Caslon Pro Bold" pitchFamily="18" charset="0"/>
              <a:sym typeface="ZapfDingbats"/>
            </a:endParaRPr>
          </a:p>
          <a:p>
            <a:r>
              <a:rPr lang="en-US" sz="2000" dirty="0" smtClean="0">
                <a:latin typeface="AR CENA" pitchFamily="2" charset="0"/>
                <a:sym typeface="ZapfDingbats"/>
              </a:rPr>
              <a:t>	2. </a:t>
            </a:r>
            <a:r>
              <a:rPr lang="en-US" sz="2000" dirty="0" smtClean="0">
                <a:latin typeface="AR CENA" pitchFamily="2" charset="0"/>
              </a:rPr>
              <a:t>M</a:t>
            </a:r>
            <a:r>
              <a:rPr lang="en-US" sz="2000" baseline="-25000" dirty="0" smtClean="0">
                <a:latin typeface="AR CENA" pitchFamily="2" charset="0"/>
              </a:rPr>
              <a:t>0</a:t>
            </a:r>
            <a:r>
              <a:rPr lang="en-US" sz="2000" dirty="0" smtClean="0">
                <a:latin typeface="AR CENA" pitchFamily="2" charset="0"/>
                <a:sym typeface="ZapfDingbats"/>
              </a:rPr>
              <a:t>  M = </a:t>
            </a:r>
            <a:r>
              <a:rPr lang="en-US" sz="2000" dirty="0" smtClean="0">
                <a:latin typeface="AR CENA" pitchFamily="2" charset="0"/>
              </a:rPr>
              <a:t>M</a:t>
            </a:r>
            <a:r>
              <a:rPr lang="en-US" sz="2000" baseline="-25000" dirty="0" smtClean="0">
                <a:latin typeface="AR CENA" pitchFamily="2" charset="0"/>
              </a:rPr>
              <a:t>0 </a:t>
            </a:r>
            <a:r>
              <a:rPr lang="en-US" sz="2000" dirty="0" smtClean="0">
                <a:latin typeface="AR CENA" pitchFamily="2" charset="0"/>
                <a:sym typeface="ZapfDingbats"/>
              </a:rPr>
              <a:t>+ </a:t>
            </a:r>
            <a:r>
              <a:rPr lang="en-US" sz="2000" dirty="0" smtClean="0">
                <a:latin typeface="Symbol" pitchFamily="18" charset="2"/>
                <a:sym typeface="ZapfDingbats"/>
              </a:rPr>
              <a:t>D</a:t>
            </a:r>
            <a:r>
              <a:rPr lang="en-US" sz="2000" dirty="0" smtClean="0">
                <a:latin typeface="AR CENA" pitchFamily="2" charset="0"/>
                <a:sym typeface="ZapfDingbats"/>
              </a:rPr>
              <a:t>M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3.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b =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b	</a:t>
            </a:r>
            <a:endParaRPr lang="en-US" sz="2000" b="1" dirty="0" smtClean="0">
              <a:solidFill>
                <a:schemeClr val="bg1">
                  <a:lumMod val="65000"/>
                </a:schemeClr>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4. </a:t>
            </a:r>
            <a:r>
              <a:rPr lang="en-US" sz="2000" dirty="0" smtClean="0">
                <a:solidFill>
                  <a:schemeClr val="bg1">
                    <a:lumMod val="65000"/>
                  </a:schemeClr>
                </a:solidFill>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5. The scattering length</a:t>
            </a:r>
          </a:p>
          <a:p>
            <a:r>
              <a:rPr lang="en-US" sz="2000" dirty="0" smtClean="0">
                <a:solidFill>
                  <a:schemeClr val="bg1">
                    <a:lumMod val="65000"/>
                  </a:schemeClr>
                </a:solidFill>
                <a:latin typeface="AR CENA" pitchFamily="2" charset="0"/>
                <a:sym typeface="ZapfDingbats"/>
              </a:rPr>
              <a:t>	6. 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is hard to control,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0.</a:t>
            </a:r>
            <a:r>
              <a:rPr lang="en-US" sz="2000" baseline="-25000" dirty="0" smtClean="0">
                <a:solidFill>
                  <a:schemeClr val="bg1">
                    <a:lumMod val="65000"/>
                  </a:schemeClr>
                </a:solidFill>
                <a:latin typeface="AR CENA" pitchFamily="2" charset="0"/>
                <a:sym typeface="ZapfDingbats"/>
              </a:rPr>
              <a:t> </a:t>
            </a:r>
            <a:endParaRPr lang="en-US" sz="2000" dirty="0" smtClean="0">
              <a:solidFill>
                <a:schemeClr val="bg1">
                  <a:lumMod val="65000"/>
                </a:schemeClr>
              </a:solidFill>
              <a:latin typeface="AR CENA" pitchFamily="2" charset="0"/>
              <a:sym typeface="ZapfDingbat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grpId="0" nodeType="click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71" y="476676"/>
            <a:ext cx="9559061" cy="553724"/>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      Electromagnetic </a:t>
            </a:r>
            <a:r>
              <a:rPr lang="en-US" b="1" dirty="0" smtClean="0">
                <a:solidFill>
                  <a:srgbClr val="00B050"/>
                </a:solidFill>
                <a:latin typeface="AR CENA" pitchFamily="2" charset="0"/>
                <a:sym typeface="ZapfDingbats"/>
              </a:rPr>
              <a:t>shift of the interaction radius</a:t>
            </a:r>
            <a:r>
              <a:rPr lang="en-US" b="1" dirty="0" smtClean="0">
                <a:solidFill>
                  <a:srgbClr val="00B050"/>
                </a:solidFill>
                <a:latin typeface="AR CENA" pitchFamily="2" charset="0"/>
              </a:rPr>
              <a:t> (# 3)</a:t>
            </a:r>
            <a:endParaRPr lang="en-US" b="1" dirty="0" smtClean="0">
              <a:solidFill>
                <a:srgbClr val="00B050"/>
              </a:solidFill>
              <a:latin typeface="AR CENA" pitchFamily="2" charset="0"/>
              <a:sym typeface="ZapfDingbats"/>
            </a:endParaRPr>
          </a:p>
        </p:txBody>
      </p:sp>
      <p:sp>
        <p:nvSpPr>
          <p:cNvPr id="3" name="Прямоугольник 2"/>
          <p:cNvSpPr/>
          <p:nvPr/>
        </p:nvSpPr>
        <p:spPr>
          <a:xfrm>
            <a:off x="363971" y="1196755"/>
            <a:ext cx="9559061" cy="996923"/>
          </a:xfrm>
          <a:prstGeom prst="rect">
            <a:avLst/>
          </a:prstGeom>
        </p:spPr>
        <p:txBody>
          <a:bodyPr wrap="square" lIns="105242" tIns="52621" rIns="105242" bIns="52621">
            <a:spAutoFit/>
          </a:bodyPr>
          <a:lstStyle/>
          <a:p>
            <a:r>
              <a:rPr lang="en-US" dirty="0" smtClean="0">
                <a:latin typeface="AR CENA" pitchFamily="2" charset="0"/>
              </a:rPr>
              <a:t>      The MIT bag model gives b </a:t>
            </a:r>
            <a:r>
              <a:rPr lang="en-US" dirty="0" smtClean="0">
                <a:latin typeface="Symbol" pitchFamily="18" charset="2"/>
                <a:sym typeface="Symbol"/>
              </a:rPr>
              <a:t></a:t>
            </a:r>
            <a:r>
              <a:rPr lang="en-US" dirty="0" smtClean="0">
                <a:latin typeface="AR CENA" pitchFamily="2" charset="0"/>
              </a:rPr>
              <a:t> R and M </a:t>
            </a:r>
            <a:r>
              <a:rPr lang="en-US" dirty="0" smtClean="0">
                <a:latin typeface="Symbol" pitchFamily="18" charset="2"/>
                <a:sym typeface="Symbol"/>
              </a:rPr>
              <a:t></a:t>
            </a:r>
            <a:r>
              <a:rPr lang="en-US" dirty="0" smtClean="0">
                <a:latin typeface="AR CENA" pitchFamily="2" charset="0"/>
              </a:rPr>
              <a:t> R</a:t>
            </a:r>
            <a:r>
              <a:rPr lang="en-US" baseline="30000" dirty="0" smtClean="0">
                <a:latin typeface="AR CENA" pitchFamily="2" charset="0"/>
              </a:rPr>
              <a:t>3</a:t>
            </a:r>
            <a:r>
              <a:rPr lang="en-US" dirty="0" smtClean="0">
                <a:latin typeface="AR CENA" pitchFamily="2" charset="0"/>
              </a:rPr>
              <a:t>, where R is the radius of the 6-quark bag</a:t>
            </a:r>
            <a:endParaRPr lang="en-US" dirty="0" smtClean="0">
              <a:latin typeface="AR CENA" pitchFamily="2" charset="0"/>
              <a:sym typeface="ZapfDingbats"/>
            </a:endParaRPr>
          </a:p>
        </p:txBody>
      </p:sp>
      <p:graphicFrame>
        <p:nvGraphicFramePr>
          <p:cNvPr id="4" name="Object 3"/>
          <p:cNvGraphicFramePr>
            <a:graphicFrameLocks noChangeAspect="1"/>
          </p:cNvGraphicFramePr>
          <p:nvPr/>
        </p:nvGraphicFramePr>
        <p:xfrm>
          <a:off x="4252405" y="2132856"/>
          <a:ext cx="1603772" cy="788988"/>
        </p:xfrm>
        <a:graphic>
          <a:graphicData uri="http://schemas.openxmlformats.org/presentationml/2006/ole">
            <p:oleObj spid="_x0000_s299010" name="Equation" r:id="rId4" imgW="711000" imgH="393480" progId="Equation.DSMT4">
              <p:embed/>
            </p:oleObj>
          </a:graphicData>
        </a:graphic>
      </p:graphicFrame>
      <p:sp>
        <p:nvSpPr>
          <p:cNvPr id="6" name="Прямоугольник 5"/>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1.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endParaRPr lang="en-US" sz="2000" b="1" dirty="0" smtClean="0">
              <a:solidFill>
                <a:schemeClr val="bg1">
                  <a:lumMod val="65000"/>
                </a:schemeClr>
              </a:solidFill>
              <a:latin typeface="Adobe Caslon Pro Bold" pitchFamily="18" charset="0"/>
              <a:sym typeface="ZapfDingbats"/>
            </a:endParaRPr>
          </a:p>
          <a:p>
            <a:r>
              <a:rPr lang="en-US" sz="2000" dirty="0" smtClean="0">
                <a:solidFill>
                  <a:schemeClr val="bg1">
                    <a:lumMod val="65000"/>
                  </a:schemeClr>
                </a:solidFill>
                <a:latin typeface="AR CENA" pitchFamily="2" charset="0"/>
                <a:sym typeface="ZapfDingbats"/>
              </a:rPr>
              <a:t>	2.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3. </a:t>
            </a:r>
            <a:r>
              <a:rPr lang="en-US" sz="2000" dirty="0" smtClean="0">
                <a:latin typeface="AR CENA" pitchFamily="2" charset="0"/>
              </a:rPr>
              <a:t>b</a:t>
            </a:r>
            <a:r>
              <a:rPr lang="en-US" sz="2000" baseline="-25000" dirty="0" smtClean="0">
                <a:latin typeface="AR CENA" pitchFamily="2" charset="0"/>
              </a:rPr>
              <a:t>0</a:t>
            </a:r>
            <a:r>
              <a:rPr lang="en-US" sz="2000" dirty="0" smtClean="0">
                <a:latin typeface="AR CENA" pitchFamily="2" charset="0"/>
                <a:sym typeface="ZapfDingbats"/>
              </a:rPr>
              <a:t>   b = </a:t>
            </a:r>
            <a:r>
              <a:rPr lang="en-US" sz="2000" dirty="0" smtClean="0">
                <a:latin typeface="AR CENA" pitchFamily="2" charset="0"/>
              </a:rPr>
              <a:t>b</a:t>
            </a:r>
            <a:r>
              <a:rPr lang="en-US" sz="2000" baseline="-25000" dirty="0" smtClean="0">
                <a:latin typeface="AR CENA" pitchFamily="2" charset="0"/>
              </a:rPr>
              <a:t>0 </a:t>
            </a:r>
            <a:r>
              <a:rPr lang="en-US" sz="2000" dirty="0" smtClean="0">
                <a:latin typeface="AR CENA" pitchFamily="2" charset="0"/>
                <a:sym typeface="ZapfDingbats"/>
              </a:rPr>
              <a:t>+ </a:t>
            </a:r>
            <a:r>
              <a:rPr lang="en-US" sz="2000" dirty="0" smtClean="0">
                <a:latin typeface="Symbol" pitchFamily="18" charset="2"/>
                <a:sym typeface="ZapfDingbats"/>
              </a:rPr>
              <a:t>D</a:t>
            </a:r>
            <a:r>
              <a:rPr lang="en-US" sz="2000" dirty="0" smtClean="0">
                <a:latin typeface="AR CENA" pitchFamily="2" charset="0"/>
                <a:sym typeface="ZapfDingbats"/>
              </a:rPr>
              <a:t>b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4. </a:t>
            </a:r>
            <a:r>
              <a:rPr lang="en-US" sz="2000" dirty="0" smtClean="0">
                <a:solidFill>
                  <a:schemeClr val="bg1">
                    <a:lumMod val="65000"/>
                  </a:schemeClr>
                </a:solidFill>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5. The scattering length</a:t>
            </a:r>
          </a:p>
          <a:p>
            <a:r>
              <a:rPr lang="en-US" sz="2000" dirty="0" smtClean="0">
                <a:solidFill>
                  <a:schemeClr val="bg1">
                    <a:lumMod val="65000"/>
                  </a:schemeClr>
                </a:solidFill>
                <a:latin typeface="AR CENA" pitchFamily="2" charset="0"/>
                <a:sym typeface="ZapfDingbats"/>
              </a:rPr>
              <a:t>	6. 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is hard to control,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0.</a:t>
            </a:r>
            <a:r>
              <a:rPr lang="en-US" sz="2000" baseline="-25000" dirty="0" smtClean="0">
                <a:solidFill>
                  <a:schemeClr val="bg1">
                    <a:lumMod val="65000"/>
                  </a:schemeClr>
                </a:solidFill>
                <a:latin typeface="AR CENA" pitchFamily="2" charset="0"/>
                <a:sym typeface="ZapfDingbats"/>
              </a:rPr>
              <a:t> </a:t>
            </a:r>
            <a:endParaRPr lang="en-US" sz="2000" dirty="0" smtClean="0">
              <a:solidFill>
                <a:schemeClr val="bg1">
                  <a:lumMod val="65000"/>
                </a:schemeClr>
              </a:solidFill>
              <a:latin typeface="AR CENA" pitchFamily="2" charset="0"/>
              <a:sym typeface="ZapfDingbat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71" y="476676"/>
            <a:ext cx="9559061" cy="553724"/>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      Electromagnetic </a:t>
            </a:r>
            <a:r>
              <a:rPr lang="en-US" b="1" dirty="0" smtClean="0">
                <a:solidFill>
                  <a:srgbClr val="00B050"/>
                </a:solidFill>
                <a:latin typeface="AR CENA" pitchFamily="2" charset="0"/>
                <a:sym typeface="ZapfDingbats"/>
              </a:rPr>
              <a:t>shift of the interaction radius</a:t>
            </a:r>
            <a:r>
              <a:rPr lang="en-US" b="1" dirty="0" smtClean="0">
                <a:solidFill>
                  <a:srgbClr val="00B050"/>
                </a:solidFill>
                <a:latin typeface="AR CENA" pitchFamily="2" charset="0"/>
              </a:rPr>
              <a:t> (# 3)</a:t>
            </a:r>
            <a:endParaRPr lang="en-US" b="1" dirty="0" smtClean="0">
              <a:solidFill>
                <a:srgbClr val="00B050"/>
              </a:solidFill>
              <a:latin typeface="AR CENA" pitchFamily="2" charset="0"/>
              <a:sym typeface="ZapfDingbats"/>
            </a:endParaRPr>
          </a:p>
        </p:txBody>
      </p:sp>
      <p:sp>
        <p:nvSpPr>
          <p:cNvPr id="3" name="Прямоугольник 2"/>
          <p:cNvSpPr/>
          <p:nvPr/>
        </p:nvSpPr>
        <p:spPr>
          <a:xfrm>
            <a:off x="363971" y="1196755"/>
            <a:ext cx="9559061" cy="996923"/>
          </a:xfrm>
          <a:prstGeom prst="rect">
            <a:avLst/>
          </a:prstGeom>
        </p:spPr>
        <p:txBody>
          <a:bodyPr wrap="square" lIns="105242" tIns="52621" rIns="105242" bIns="52621">
            <a:spAutoFit/>
          </a:bodyPr>
          <a:lstStyle/>
          <a:p>
            <a:r>
              <a:rPr lang="en-US" dirty="0" smtClean="0">
                <a:latin typeface="AR CENA" pitchFamily="2" charset="0"/>
              </a:rPr>
              <a:t>      The MIT bag model gives b </a:t>
            </a:r>
            <a:r>
              <a:rPr lang="en-US" dirty="0" smtClean="0">
                <a:latin typeface="Symbol" pitchFamily="18" charset="2"/>
                <a:sym typeface="Symbol"/>
              </a:rPr>
              <a:t></a:t>
            </a:r>
            <a:r>
              <a:rPr lang="en-US" dirty="0" smtClean="0">
                <a:latin typeface="AR CENA" pitchFamily="2" charset="0"/>
              </a:rPr>
              <a:t> R and M </a:t>
            </a:r>
            <a:r>
              <a:rPr lang="en-US" dirty="0" smtClean="0">
                <a:latin typeface="Symbol" pitchFamily="18" charset="2"/>
                <a:sym typeface="Symbol"/>
              </a:rPr>
              <a:t></a:t>
            </a:r>
            <a:r>
              <a:rPr lang="en-US" dirty="0" smtClean="0">
                <a:latin typeface="AR CENA" pitchFamily="2" charset="0"/>
              </a:rPr>
              <a:t> R</a:t>
            </a:r>
            <a:r>
              <a:rPr lang="en-US" baseline="30000" dirty="0" smtClean="0">
                <a:latin typeface="AR CENA" pitchFamily="2" charset="0"/>
              </a:rPr>
              <a:t>3</a:t>
            </a:r>
            <a:r>
              <a:rPr lang="en-US" dirty="0" smtClean="0">
                <a:latin typeface="AR CENA" pitchFamily="2" charset="0"/>
              </a:rPr>
              <a:t>, where R is the radius of the 6-quark bag</a:t>
            </a:r>
            <a:endParaRPr lang="en-US" dirty="0" smtClean="0">
              <a:latin typeface="AR CENA" pitchFamily="2" charset="0"/>
              <a:sym typeface="ZapfDingbats"/>
            </a:endParaRPr>
          </a:p>
        </p:txBody>
      </p:sp>
      <p:graphicFrame>
        <p:nvGraphicFramePr>
          <p:cNvPr id="4" name="Object 3"/>
          <p:cNvGraphicFramePr>
            <a:graphicFrameLocks noChangeAspect="1"/>
          </p:cNvGraphicFramePr>
          <p:nvPr/>
        </p:nvGraphicFramePr>
        <p:xfrm>
          <a:off x="4252405" y="2132856"/>
          <a:ext cx="1603772" cy="788988"/>
        </p:xfrm>
        <a:graphic>
          <a:graphicData uri="http://schemas.openxmlformats.org/presentationml/2006/ole">
            <p:oleObj spid="_x0000_s303106" name="Equation" r:id="rId4" imgW="711000" imgH="393480" progId="Equation.DSMT4">
              <p:embed/>
            </p:oleObj>
          </a:graphicData>
        </a:graphic>
      </p:graphicFrame>
      <p:sp>
        <p:nvSpPr>
          <p:cNvPr id="6" name="Прямоугольник 5"/>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1.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endParaRPr lang="en-US" sz="2000" b="1" dirty="0" smtClean="0">
              <a:solidFill>
                <a:schemeClr val="bg1">
                  <a:lumMod val="65000"/>
                </a:schemeClr>
              </a:solidFill>
              <a:latin typeface="Adobe Caslon Pro Bold" pitchFamily="18" charset="0"/>
              <a:sym typeface="ZapfDingbats"/>
            </a:endParaRPr>
          </a:p>
          <a:p>
            <a:r>
              <a:rPr lang="en-US" sz="2000" dirty="0" smtClean="0">
                <a:solidFill>
                  <a:schemeClr val="bg1">
                    <a:lumMod val="65000"/>
                  </a:schemeClr>
                </a:solidFill>
                <a:latin typeface="AR CENA" pitchFamily="2" charset="0"/>
                <a:sym typeface="ZapfDingbats"/>
              </a:rPr>
              <a:t>	2.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3.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b =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b</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4. </a:t>
            </a:r>
            <a:r>
              <a:rPr lang="en-US" sz="2000" dirty="0" smtClean="0">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5. The scattering length</a:t>
            </a:r>
          </a:p>
          <a:p>
            <a:r>
              <a:rPr lang="en-US" sz="2000" dirty="0" smtClean="0">
                <a:solidFill>
                  <a:schemeClr val="bg1">
                    <a:lumMod val="65000"/>
                  </a:schemeClr>
                </a:solidFill>
                <a:latin typeface="AR CENA" pitchFamily="2" charset="0"/>
                <a:sym typeface="ZapfDingbats"/>
              </a:rPr>
              <a:t>	6. 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is hard to control,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0.</a:t>
            </a:r>
            <a:r>
              <a:rPr lang="en-US" sz="2000" baseline="-25000" dirty="0" smtClean="0">
                <a:solidFill>
                  <a:schemeClr val="bg1">
                    <a:lumMod val="65000"/>
                  </a:schemeClr>
                </a:solidFill>
                <a:latin typeface="AR CENA" pitchFamily="2" charset="0"/>
                <a:sym typeface="ZapfDingbats"/>
              </a:rPr>
              <a:t> </a:t>
            </a:r>
            <a:endParaRPr lang="en-US" sz="2000" dirty="0" smtClean="0">
              <a:solidFill>
                <a:schemeClr val="bg1">
                  <a:lumMod val="65000"/>
                </a:schemeClr>
              </a:solidFill>
              <a:latin typeface="AR CENA" pitchFamily="2" charset="0"/>
              <a:sym typeface="ZapfDingbat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555426" y="188640"/>
            <a:ext cx="9196586" cy="841248"/>
          </a:xfrm>
        </p:spPr>
        <p:txBody>
          <a:bodyPr>
            <a:normAutofit/>
          </a:bodyPr>
          <a:lstStyle/>
          <a:p>
            <a:r>
              <a:rPr lang="de-DE" sz="2800" b="1" cap="none" dirty="0" smtClean="0">
                <a:solidFill>
                  <a:srgbClr val="00B050"/>
                </a:solidFill>
                <a:latin typeface="Berlin Sans FB" pitchFamily="34" charset="0"/>
              </a:rPr>
              <a:t>Motivation </a:t>
            </a:r>
            <a:r>
              <a:rPr lang="de-DE" sz="2800" b="1" cap="none" dirty="0" err="1" smtClean="0">
                <a:solidFill>
                  <a:srgbClr val="00B050"/>
                </a:solidFill>
                <a:latin typeface="Berlin Sans FB" pitchFamily="34" charset="0"/>
              </a:rPr>
              <a:t>for</a:t>
            </a:r>
            <a:r>
              <a:rPr lang="de-DE" sz="2800" b="1" cap="none" dirty="0" smtClean="0">
                <a:solidFill>
                  <a:srgbClr val="00B050"/>
                </a:solidFill>
                <a:latin typeface="Berlin Sans FB" pitchFamily="34" charset="0"/>
              </a:rPr>
              <a:t> an </a:t>
            </a:r>
            <a:r>
              <a:rPr lang="de-DE" sz="2800" b="1" cap="none" dirty="0" smtClean="0">
                <a:solidFill>
                  <a:srgbClr val="FF0000"/>
                </a:solidFill>
                <a:latin typeface="Berlin Sans FB" pitchFamily="34" charset="0"/>
              </a:rPr>
              <a:t>s-</a:t>
            </a:r>
            <a:r>
              <a:rPr lang="de-DE" sz="2800" b="1" cap="none" dirty="0" err="1" smtClean="0">
                <a:solidFill>
                  <a:srgbClr val="FF0000"/>
                </a:solidFill>
                <a:latin typeface="Berlin Sans FB" pitchFamily="34" charset="0"/>
              </a:rPr>
              <a:t>channel</a:t>
            </a:r>
            <a:r>
              <a:rPr lang="de-DE" sz="2800" b="1" cap="none" dirty="0" smtClean="0">
                <a:solidFill>
                  <a:srgbClr val="FF0000"/>
                </a:solidFill>
                <a:latin typeface="Berlin Sans FB" pitchFamily="34" charset="0"/>
              </a:rPr>
              <a:t> NN </a:t>
            </a:r>
            <a:r>
              <a:rPr lang="de-DE" sz="2800" b="1" cap="none" dirty="0" err="1" smtClean="0">
                <a:solidFill>
                  <a:srgbClr val="FF0000"/>
                </a:solidFill>
                <a:latin typeface="Berlin Sans FB" pitchFamily="34" charset="0"/>
              </a:rPr>
              <a:t>interaction</a:t>
            </a:r>
            <a:r>
              <a:rPr lang="de-DE" sz="2800" b="1" cap="none" dirty="0" smtClean="0">
                <a:solidFill>
                  <a:srgbClr val="FF0000"/>
                </a:solidFill>
                <a:latin typeface="Berlin Sans FB" pitchFamily="34" charset="0"/>
              </a:rPr>
              <a:t> </a:t>
            </a:r>
            <a:r>
              <a:rPr lang="de-DE" sz="2800" b="1" cap="none" dirty="0" smtClean="0">
                <a:solidFill>
                  <a:srgbClr val="00B050"/>
                </a:solidFill>
                <a:latin typeface="Berlin Sans FB" pitchFamily="34" charset="0"/>
              </a:rPr>
              <a:t>model</a:t>
            </a:r>
            <a:endParaRPr lang="ru-RU" sz="2800" b="1" dirty="0">
              <a:solidFill>
                <a:srgbClr val="00B050"/>
              </a:solidFill>
            </a:endParaRPr>
          </a:p>
        </p:txBody>
      </p:sp>
      <p:sp>
        <p:nvSpPr>
          <p:cNvPr id="12" name="TextBox 11"/>
          <p:cNvSpPr txBox="1"/>
          <p:nvPr/>
        </p:nvSpPr>
        <p:spPr>
          <a:xfrm>
            <a:off x="606996" y="1340768"/>
            <a:ext cx="9073008" cy="2246769"/>
          </a:xfrm>
          <a:prstGeom prst="rect">
            <a:avLst/>
          </a:prstGeom>
          <a:noFill/>
        </p:spPr>
        <p:txBody>
          <a:bodyPr wrap="square" rtlCol="0">
            <a:spAutoFit/>
          </a:bodyPr>
          <a:lstStyle/>
          <a:p>
            <a:pPr algn="ctr"/>
            <a:r>
              <a:rPr lang="en-US" dirty="0" smtClean="0">
                <a:solidFill>
                  <a:srgbClr val="C00000"/>
                </a:solidFill>
                <a:latin typeface="Elephant" pitchFamily="18" charset="0"/>
              </a:rPr>
              <a:t>Neutron stars</a:t>
            </a:r>
            <a:r>
              <a:rPr lang="ru-RU" dirty="0" smtClean="0">
                <a:solidFill>
                  <a:srgbClr val="C00000"/>
                </a:solidFill>
              </a:rPr>
              <a:t> </a:t>
            </a:r>
            <a:r>
              <a:rPr lang="en-US" dirty="0" smtClean="0">
                <a:solidFill>
                  <a:srgbClr val="C00000"/>
                </a:solidFill>
                <a:latin typeface="Elephant" pitchFamily="18" charset="0"/>
              </a:rPr>
              <a:t>with mass </a:t>
            </a:r>
            <a:r>
              <a:rPr lang="ru-RU" dirty="0" smtClean="0">
                <a:solidFill>
                  <a:srgbClr val="C00000"/>
                </a:solidFill>
              </a:rPr>
              <a:t>2</a:t>
            </a:r>
            <a:r>
              <a:rPr lang="en-US" dirty="0" smtClean="0">
                <a:solidFill>
                  <a:srgbClr val="C00000"/>
                </a:solidFill>
                <a:latin typeface="Elephant" pitchFamily="18" charset="0"/>
              </a:rPr>
              <a:t>M</a:t>
            </a:r>
            <a:r>
              <a:rPr lang="ru-RU" baseline="-25000" dirty="0" smtClean="0">
                <a:solidFill>
                  <a:srgbClr val="C00000"/>
                </a:solidFill>
                <a:sym typeface="Wingdings"/>
              </a:rPr>
              <a:t></a:t>
            </a:r>
            <a:r>
              <a:rPr lang="ru-RU" dirty="0" smtClean="0">
                <a:solidFill>
                  <a:srgbClr val="C00000"/>
                </a:solidFill>
              </a:rPr>
              <a:t> </a:t>
            </a:r>
            <a:r>
              <a:rPr lang="en-US" dirty="0" smtClean="0">
                <a:solidFill>
                  <a:srgbClr val="C00000"/>
                </a:solidFill>
                <a:latin typeface="Elephant" pitchFamily="18" charset="0"/>
              </a:rPr>
              <a:t>are observed</a:t>
            </a:r>
          </a:p>
          <a:p>
            <a:pPr algn="ctr"/>
            <a:endParaRPr lang="en-US" b="1" dirty="0" smtClean="0">
              <a:solidFill>
                <a:srgbClr val="C00000"/>
              </a:solidFill>
              <a:latin typeface="cmsy10"/>
            </a:endParaRPr>
          </a:p>
          <a:p>
            <a:pPr algn="ctr"/>
            <a:endParaRPr lang="en-US" b="1" dirty="0" smtClean="0">
              <a:solidFill>
                <a:srgbClr val="0070C0"/>
              </a:solidFill>
              <a:latin typeface="cmsy10"/>
            </a:endParaRPr>
          </a:p>
          <a:p>
            <a:pPr algn="ctr"/>
            <a:endParaRPr lang="en-US" b="1" dirty="0" smtClean="0">
              <a:solidFill>
                <a:srgbClr val="0070C0"/>
              </a:solidFill>
              <a:latin typeface="cmsy10"/>
            </a:endParaRPr>
          </a:p>
          <a:p>
            <a:pPr algn="ctr"/>
            <a:r>
              <a:rPr lang="en-US" b="1" dirty="0" smtClean="0">
                <a:solidFill>
                  <a:srgbClr val="0070C0"/>
                </a:solidFill>
                <a:latin typeface="cmsy10"/>
              </a:rPr>
              <a:t>² </a:t>
            </a:r>
            <a:r>
              <a:rPr lang="en-US" b="1" dirty="0" smtClean="0">
                <a:solidFill>
                  <a:srgbClr val="0070C0"/>
                </a:solidFill>
              </a:rPr>
              <a:t>Soft </a:t>
            </a:r>
            <a:r>
              <a:rPr lang="en-US" b="1" dirty="0" err="1" smtClean="0">
                <a:solidFill>
                  <a:srgbClr val="0070C0"/>
                </a:solidFill>
              </a:rPr>
              <a:t>EoS</a:t>
            </a:r>
            <a:r>
              <a:rPr lang="en-US" b="1" dirty="0" smtClean="0">
                <a:solidFill>
                  <a:srgbClr val="0070C0"/>
                </a:solidFill>
              </a:rPr>
              <a:t> of </a:t>
            </a:r>
            <a:r>
              <a:rPr lang="en-US" b="1" i="1" dirty="0" smtClean="0">
                <a:solidFill>
                  <a:srgbClr val="0070C0"/>
                </a:solidFill>
              </a:rPr>
              <a:t>t</a:t>
            </a:r>
            <a:r>
              <a:rPr lang="en-US" b="1" dirty="0" smtClean="0">
                <a:solidFill>
                  <a:srgbClr val="0070C0"/>
                </a:solidFill>
              </a:rPr>
              <a:t>-channel OBE models are excluded,</a:t>
            </a:r>
            <a:endParaRPr lang="ru-RU" b="1" dirty="0">
              <a:solidFill>
                <a:srgbClr val="0070C0"/>
              </a:solidFill>
            </a:endParaRPr>
          </a:p>
        </p:txBody>
      </p:sp>
      <p:sp>
        <p:nvSpPr>
          <p:cNvPr id="13" name="TextBox 12"/>
          <p:cNvSpPr txBox="1"/>
          <p:nvPr/>
        </p:nvSpPr>
        <p:spPr>
          <a:xfrm>
            <a:off x="4129646" y="1949931"/>
            <a:ext cx="6054414" cy="830997"/>
          </a:xfrm>
          <a:prstGeom prst="rect">
            <a:avLst/>
          </a:prstGeom>
          <a:noFill/>
        </p:spPr>
        <p:txBody>
          <a:bodyPr wrap="none" rtlCol="0">
            <a:spAutoFit/>
          </a:bodyPr>
          <a:lstStyle/>
          <a:p>
            <a:r>
              <a:rPr lang="en-US" sz="2400" dirty="0" smtClean="0">
                <a:latin typeface="Adobe Caslon Pro" pitchFamily="18" charset="0"/>
              </a:rPr>
              <a:t>P. B. Demorest et al., Nature </a:t>
            </a:r>
            <a:r>
              <a:rPr lang="en-US" sz="2400" b="1" dirty="0" smtClean="0">
                <a:latin typeface="Adobe Caslon Pro" pitchFamily="18" charset="0"/>
              </a:rPr>
              <a:t>467</a:t>
            </a:r>
            <a:r>
              <a:rPr lang="en-US" sz="2400" dirty="0" smtClean="0">
                <a:latin typeface="Adobe Caslon Pro" pitchFamily="18" charset="0"/>
              </a:rPr>
              <a:t>, 1081 (2010). </a:t>
            </a:r>
            <a:endParaRPr lang="ru-RU" sz="2400" dirty="0" smtClean="0"/>
          </a:p>
          <a:p>
            <a:r>
              <a:rPr lang="en-US" sz="2400" dirty="0" smtClean="0">
                <a:latin typeface="Adobe Caslon Pro" pitchFamily="18" charset="0"/>
              </a:rPr>
              <a:t>J. Antoniadis et al., Science </a:t>
            </a:r>
            <a:r>
              <a:rPr lang="en-US" sz="2400" b="1" dirty="0" smtClean="0">
                <a:latin typeface="Adobe Caslon Pro" pitchFamily="18" charset="0"/>
              </a:rPr>
              <a:t>340</a:t>
            </a:r>
            <a:r>
              <a:rPr lang="en-US" sz="2400" dirty="0" smtClean="0">
                <a:latin typeface="Adobe Caslon Pro" pitchFamily="18" charset="0"/>
              </a:rPr>
              <a:t>, 448 (2013).</a:t>
            </a:r>
            <a:endParaRPr lang="ru-RU" sz="2400" dirty="0" smtClean="0"/>
          </a:p>
        </p:txBody>
      </p:sp>
      <p:sp>
        <p:nvSpPr>
          <p:cNvPr id="15" name="TextBox 14"/>
          <p:cNvSpPr txBox="1"/>
          <p:nvPr/>
        </p:nvSpPr>
        <p:spPr>
          <a:xfrm>
            <a:off x="679004" y="3573016"/>
            <a:ext cx="6367449" cy="2369880"/>
          </a:xfrm>
          <a:prstGeom prst="rect">
            <a:avLst/>
          </a:prstGeom>
          <a:noFill/>
        </p:spPr>
        <p:txBody>
          <a:bodyPr wrap="none" rtlCol="0">
            <a:spAutoFit/>
          </a:bodyPr>
          <a:lstStyle/>
          <a:p>
            <a:pPr marL="526208" indent="-526208"/>
            <a:r>
              <a:rPr lang="de-DE" dirty="0" smtClean="0">
                <a:solidFill>
                  <a:srgbClr val="0070C0"/>
                </a:solidFill>
                <a:latin typeface="Berlin Sans FB Demi" pitchFamily="34" charset="0"/>
              </a:rPr>
              <a:t>in </a:t>
            </a:r>
            <a:r>
              <a:rPr lang="de-DE" dirty="0" err="1" smtClean="0">
                <a:solidFill>
                  <a:srgbClr val="0070C0"/>
                </a:solidFill>
                <a:latin typeface="Berlin Sans FB Demi" pitchFamily="34" charset="0"/>
              </a:rPr>
              <a:t>particular</a:t>
            </a:r>
            <a:endParaRPr lang="de-DE" dirty="0" smtClean="0">
              <a:solidFill>
                <a:srgbClr val="0070C0"/>
              </a:solidFill>
              <a:latin typeface="Berlin Sans FB Demi" pitchFamily="34" charset="0"/>
            </a:endParaRPr>
          </a:p>
          <a:p>
            <a:pPr marL="526208" indent="-526208"/>
            <a:endParaRPr lang="de-DE" sz="800" dirty="0" smtClean="0">
              <a:solidFill>
                <a:srgbClr val="C00000"/>
              </a:solidFill>
              <a:latin typeface="Berlin Sans FB Demi" pitchFamily="34" charset="0"/>
            </a:endParaRPr>
          </a:p>
          <a:p>
            <a:pPr marL="526208" indent="-526208">
              <a:buFont typeface="Wingdings" pitchFamily="2" charset="2"/>
              <a:buChar char="§"/>
            </a:pPr>
            <a:r>
              <a:rPr lang="en-US" b="1" dirty="0" smtClean="0">
                <a:solidFill>
                  <a:srgbClr val="00B050"/>
                </a:solidFill>
                <a:latin typeface="Adobe Caslon Pro" pitchFamily="18" charset="0"/>
              </a:rPr>
              <a:t>pion/kaon condensate </a:t>
            </a:r>
            <a:r>
              <a:rPr lang="en-US" b="1" dirty="0" err="1" smtClean="0">
                <a:solidFill>
                  <a:srgbClr val="00B050"/>
                </a:solidFill>
                <a:latin typeface="Adobe Caslon Pro" pitchFamily="18" charset="0"/>
              </a:rPr>
              <a:t>EoS</a:t>
            </a:r>
            <a:endParaRPr lang="en-US" b="1" dirty="0" smtClean="0">
              <a:solidFill>
                <a:srgbClr val="00B050"/>
              </a:solidFill>
              <a:latin typeface="Adobe Caslon Pro" pitchFamily="18" charset="0"/>
            </a:endParaRPr>
          </a:p>
          <a:p>
            <a:pPr marL="526208" indent="-526208">
              <a:buFont typeface="Wingdings" pitchFamily="2" charset="2"/>
              <a:buChar char="§"/>
            </a:pPr>
            <a:r>
              <a:rPr lang="en-US" b="1" dirty="0" smtClean="0">
                <a:solidFill>
                  <a:srgbClr val="00B050"/>
                </a:solidFill>
                <a:latin typeface="Adobe Caslon Pro" pitchFamily="18" charset="0"/>
              </a:rPr>
              <a:t>Reid soft core model </a:t>
            </a:r>
            <a:endParaRPr lang="ru-RU" b="1" dirty="0" smtClean="0">
              <a:solidFill>
                <a:srgbClr val="00B050"/>
              </a:solidFill>
              <a:latin typeface="Adobe Caslon Pro" pitchFamily="18" charset="0"/>
            </a:endParaRPr>
          </a:p>
          <a:p>
            <a:pPr marL="526208" indent="-526208"/>
            <a:r>
              <a:rPr lang="ru-RU" b="1" dirty="0" smtClean="0">
                <a:solidFill>
                  <a:srgbClr val="00B050"/>
                </a:solidFill>
                <a:latin typeface="Adobe Caslon Pro" pitchFamily="18" charset="0"/>
              </a:rPr>
              <a:t>                  </a:t>
            </a:r>
            <a:r>
              <a:rPr lang="en-US" b="1" dirty="0" smtClean="0">
                <a:solidFill>
                  <a:srgbClr val="00B050"/>
                </a:solidFill>
                <a:latin typeface="Adobe Caslon Pro" pitchFamily="18" charset="0"/>
              </a:rPr>
              <a:t>for NN interaction potential</a:t>
            </a:r>
          </a:p>
          <a:p>
            <a:pPr marL="526208" indent="-526208">
              <a:buFont typeface="Wingdings" pitchFamily="2" charset="2"/>
              <a:buChar char="§"/>
            </a:pPr>
            <a:r>
              <a:rPr lang="en-US" b="1" dirty="0" smtClean="0">
                <a:solidFill>
                  <a:srgbClr val="0070C0"/>
                </a:solidFill>
                <a:latin typeface="Adobe Caslon Pro" pitchFamily="18" charset="0"/>
              </a:rPr>
              <a:t>All earlier hyperon </a:t>
            </a:r>
            <a:r>
              <a:rPr lang="en-US" b="1" dirty="0" err="1" smtClean="0">
                <a:solidFill>
                  <a:srgbClr val="0070C0"/>
                </a:solidFill>
                <a:latin typeface="Adobe Caslon Pro" pitchFamily="18" charset="0"/>
              </a:rPr>
              <a:t>EoS</a:t>
            </a:r>
            <a:r>
              <a:rPr lang="en-US" b="1" dirty="0" smtClean="0">
                <a:solidFill>
                  <a:srgbClr val="0070C0"/>
                </a:solidFill>
                <a:latin typeface="Adobe Caslon Pro" pitchFamily="18" charset="0"/>
              </a:rPr>
              <a:t> </a:t>
            </a:r>
            <a:endParaRPr lang="ru-RU" dirty="0" smtClean="0">
              <a:solidFill>
                <a:srgbClr val="0070C0"/>
              </a:solidFill>
            </a:endParaRPr>
          </a:p>
        </p:txBody>
      </p:sp>
      <p:sp>
        <p:nvSpPr>
          <p:cNvPr id="6" name="TextBox 5"/>
          <p:cNvSpPr txBox="1"/>
          <p:nvPr/>
        </p:nvSpPr>
        <p:spPr>
          <a:xfrm>
            <a:off x="7087716" y="3914472"/>
            <a:ext cx="2886239" cy="738664"/>
          </a:xfrm>
          <a:prstGeom prst="rect">
            <a:avLst/>
          </a:prstGeom>
          <a:solidFill>
            <a:schemeClr val="bg1"/>
          </a:solidFill>
        </p:spPr>
        <p:txBody>
          <a:bodyPr wrap="none" rtlCol="0">
            <a:spAutoFit/>
          </a:bodyPr>
          <a:lstStyle/>
          <a:p>
            <a:r>
              <a:rPr lang="en-US" sz="1400" b="1" spc="-100" dirty="0" smtClean="0">
                <a:latin typeface="Segoe UI" pitchFamily="34" charset="0"/>
                <a:cs typeface="Segoe UI" pitchFamily="34" charset="0"/>
              </a:rPr>
              <a:t>S. L. Shapiro and S. A. </a:t>
            </a:r>
            <a:r>
              <a:rPr lang="en-US" sz="1400" b="1" spc="-100" dirty="0" err="1" smtClean="0">
                <a:latin typeface="Segoe UI" pitchFamily="34" charset="0"/>
                <a:cs typeface="Segoe UI" pitchFamily="34" charset="0"/>
              </a:rPr>
              <a:t>Teukolsky</a:t>
            </a:r>
            <a:r>
              <a:rPr lang="en-US" sz="1400" b="1" spc="-100" dirty="0" smtClean="0">
                <a:latin typeface="Segoe UI" pitchFamily="34" charset="0"/>
                <a:cs typeface="Segoe UI" pitchFamily="34" charset="0"/>
              </a:rPr>
              <a:t>, </a:t>
            </a:r>
            <a:endParaRPr lang="ru-RU" sz="1400" b="1" spc="-100" dirty="0" smtClean="0">
              <a:latin typeface="Segoe UI" pitchFamily="34" charset="0"/>
              <a:cs typeface="Segoe UI" pitchFamily="34" charset="0"/>
            </a:endParaRPr>
          </a:p>
          <a:p>
            <a:r>
              <a:rPr lang="en-US" sz="1400" b="1" spc="-100" dirty="0" smtClean="0">
                <a:latin typeface="Segoe UI" pitchFamily="34" charset="0"/>
                <a:cs typeface="Segoe UI" pitchFamily="34" charset="0"/>
              </a:rPr>
              <a:t>Black Holes, White Dwarfs, and </a:t>
            </a:r>
            <a:endParaRPr lang="ru-RU" sz="1400" b="1" spc="-100" dirty="0" smtClean="0">
              <a:latin typeface="Segoe UI" pitchFamily="34" charset="0"/>
              <a:cs typeface="Segoe UI" pitchFamily="34" charset="0"/>
            </a:endParaRPr>
          </a:p>
          <a:p>
            <a:r>
              <a:rPr lang="en-US" sz="1400" b="1" spc="-100" dirty="0" smtClean="0">
                <a:latin typeface="Segoe UI" pitchFamily="34" charset="0"/>
                <a:cs typeface="Segoe UI" pitchFamily="34" charset="0"/>
              </a:rPr>
              <a:t>Neutron Stars, (Cornell U., N. Y., 1983)</a:t>
            </a:r>
            <a:endParaRPr lang="ru-RU" sz="1400" b="1" spc="-100" dirty="0">
              <a:latin typeface="Segoe UI" pitchFamily="34" charset="0"/>
              <a:cs typeface="Segoe UI" pitchFamily="34" charset="0"/>
            </a:endParaRPr>
          </a:p>
        </p:txBody>
      </p:sp>
      <p:grpSp>
        <p:nvGrpSpPr>
          <p:cNvPr id="10" name="Группа 9"/>
          <p:cNvGrpSpPr/>
          <p:nvPr/>
        </p:nvGrpSpPr>
        <p:grpSpPr>
          <a:xfrm>
            <a:off x="7061388" y="4689874"/>
            <a:ext cx="2834640" cy="1907477"/>
            <a:chOff x="7205404" y="4689874"/>
            <a:chExt cx="2834640" cy="1907477"/>
          </a:xfrm>
        </p:grpSpPr>
        <p:pic>
          <p:nvPicPr>
            <p:cNvPr id="7" name="Picture 1"/>
            <p:cNvPicPr>
              <a:picLocks noChangeAspect="1" noChangeArrowheads="1"/>
            </p:cNvPicPr>
            <p:nvPr/>
          </p:nvPicPr>
          <p:blipFill>
            <a:blip r:embed="rId3" cstate="print"/>
            <a:srcRect/>
            <a:stretch>
              <a:fillRect/>
            </a:stretch>
          </p:blipFill>
          <p:spPr bwMode="auto">
            <a:xfrm rot="-5400000">
              <a:off x="7668985" y="4226293"/>
              <a:ext cx="1907477" cy="2834640"/>
            </a:xfrm>
            <a:prstGeom prst="rect">
              <a:avLst/>
            </a:prstGeom>
            <a:noFill/>
            <a:ln w="9525">
              <a:noFill/>
              <a:miter lim="800000"/>
              <a:headEnd/>
              <a:tailEnd/>
            </a:ln>
          </p:spPr>
        </p:pic>
        <p:cxnSp>
          <p:nvCxnSpPr>
            <p:cNvPr id="8" name="Прямая соединительная линия 7"/>
            <p:cNvCxnSpPr/>
            <p:nvPr/>
          </p:nvCxnSpPr>
          <p:spPr>
            <a:xfrm flipH="1">
              <a:off x="8455868" y="5517232"/>
              <a:ext cx="432048" cy="2160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flipV="1">
              <a:off x="8447484" y="5580856"/>
              <a:ext cx="512440" cy="803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71" y="476676"/>
            <a:ext cx="9559061" cy="553724"/>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      Electromagnetic </a:t>
            </a:r>
            <a:r>
              <a:rPr lang="en-US" b="1" dirty="0" smtClean="0">
                <a:solidFill>
                  <a:srgbClr val="00B050"/>
                </a:solidFill>
                <a:latin typeface="AR CENA" pitchFamily="2" charset="0"/>
                <a:sym typeface="ZapfDingbats"/>
              </a:rPr>
              <a:t>shift of the interaction radius</a:t>
            </a:r>
            <a:r>
              <a:rPr lang="en-US" b="1" dirty="0" smtClean="0">
                <a:solidFill>
                  <a:srgbClr val="00B050"/>
                </a:solidFill>
                <a:latin typeface="AR CENA" pitchFamily="2" charset="0"/>
              </a:rPr>
              <a:t> (# 3)</a:t>
            </a:r>
            <a:endParaRPr lang="en-US" b="1" dirty="0" smtClean="0">
              <a:solidFill>
                <a:srgbClr val="00B050"/>
              </a:solidFill>
              <a:latin typeface="AR CENA" pitchFamily="2" charset="0"/>
              <a:sym typeface="ZapfDingbats"/>
            </a:endParaRPr>
          </a:p>
        </p:txBody>
      </p:sp>
      <p:sp>
        <p:nvSpPr>
          <p:cNvPr id="3" name="Прямоугольник 2"/>
          <p:cNvSpPr/>
          <p:nvPr/>
        </p:nvSpPr>
        <p:spPr>
          <a:xfrm>
            <a:off x="363971" y="1196755"/>
            <a:ext cx="9559061" cy="996923"/>
          </a:xfrm>
          <a:prstGeom prst="rect">
            <a:avLst/>
          </a:prstGeom>
        </p:spPr>
        <p:txBody>
          <a:bodyPr wrap="square" lIns="105242" tIns="52621" rIns="105242" bIns="52621">
            <a:spAutoFit/>
          </a:bodyPr>
          <a:lstStyle/>
          <a:p>
            <a:r>
              <a:rPr lang="en-US" dirty="0" smtClean="0">
                <a:latin typeface="AR CENA" pitchFamily="2" charset="0"/>
              </a:rPr>
              <a:t>      The MIT bag model gives b </a:t>
            </a:r>
            <a:r>
              <a:rPr lang="en-US" dirty="0" smtClean="0">
                <a:latin typeface="Symbol" pitchFamily="18" charset="2"/>
                <a:sym typeface="Symbol"/>
              </a:rPr>
              <a:t></a:t>
            </a:r>
            <a:r>
              <a:rPr lang="en-US" dirty="0" smtClean="0">
                <a:latin typeface="AR CENA" pitchFamily="2" charset="0"/>
              </a:rPr>
              <a:t> R and M </a:t>
            </a:r>
            <a:r>
              <a:rPr lang="en-US" dirty="0" smtClean="0">
                <a:latin typeface="Symbol" pitchFamily="18" charset="2"/>
                <a:sym typeface="Symbol"/>
              </a:rPr>
              <a:t></a:t>
            </a:r>
            <a:r>
              <a:rPr lang="en-US" dirty="0" smtClean="0">
                <a:latin typeface="AR CENA" pitchFamily="2" charset="0"/>
              </a:rPr>
              <a:t> R</a:t>
            </a:r>
            <a:r>
              <a:rPr lang="en-US" baseline="30000" dirty="0" smtClean="0">
                <a:latin typeface="AR CENA" pitchFamily="2" charset="0"/>
              </a:rPr>
              <a:t>3</a:t>
            </a:r>
            <a:r>
              <a:rPr lang="en-US" dirty="0" smtClean="0">
                <a:latin typeface="AR CENA" pitchFamily="2" charset="0"/>
              </a:rPr>
              <a:t>, where R is the radius of the 6-quark bag</a:t>
            </a:r>
            <a:endParaRPr lang="en-US" dirty="0" smtClean="0">
              <a:latin typeface="AR CENA" pitchFamily="2" charset="0"/>
              <a:sym typeface="ZapfDingbats"/>
            </a:endParaRPr>
          </a:p>
        </p:txBody>
      </p:sp>
      <p:graphicFrame>
        <p:nvGraphicFramePr>
          <p:cNvPr id="4" name="Object 3"/>
          <p:cNvGraphicFramePr>
            <a:graphicFrameLocks noChangeAspect="1"/>
          </p:cNvGraphicFramePr>
          <p:nvPr/>
        </p:nvGraphicFramePr>
        <p:xfrm>
          <a:off x="4252405" y="2132856"/>
          <a:ext cx="1603772" cy="788988"/>
        </p:xfrm>
        <a:graphic>
          <a:graphicData uri="http://schemas.openxmlformats.org/presentationml/2006/ole">
            <p:oleObj spid="_x0000_s304130" name="Equation" r:id="rId4" imgW="711000" imgH="393480" progId="Equation.DSMT4">
              <p:embed/>
            </p:oleObj>
          </a:graphicData>
        </a:graphic>
      </p:graphicFrame>
      <p:sp>
        <p:nvSpPr>
          <p:cNvPr id="6" name="Прямоугольник 5"/>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1.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endParaRPr lang="en-US" sz="2000" b="1" dirty="0" smtClean="0">
              <a:solidFill>
                <a:schemeClr val="bg1">
                  <a:lumMod val="65000"/>
                </a:schemeClr>
              </a:solidFill>
              <a:latin typeface="Adobe Caslon Pro Bold" pitchFamily="18" charset="0"/>
              <a:sym typeface="ZapfDingbats"/>
            </a:endParaRPr>
          </a:p>
          <a:p>
            <a:r>
              <a:rPr lang="en-US" sz="2000" dirty="0" smtClean="0">
                <a:solidFill>
                  <a:schemeClr val="bg1">
                    <a:lumMod val="65000"/>
                  </a:schemeClr>
                </a:solidFill>
                <a:latin typeface="AR CENA" pitchFamily="2" charset="0"/>
                <a:sym typeface="ZapfDingbats"/>
              </a:rPr>
              <a:t>	2.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3.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b =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b</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4. </a:t>
            </a:r>
            <a:r>
              <a:rPr lang="en-US" sz="2000" dirty="0" smtClean="0">
                <a:solidFill>
                  <a:schemeClr val="bg1">
                    <a:lumMod val="65000"/>
                  </a:schemeClr>
                </a:solidFill>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a:t>
            </a:r>
            <a:r>
              <a:rPr lang="en-US" sz="2000" dirty="0" smtClean="0">
                <a:latin typeface="AR CENA" pitchFamily="2" charset="0"/>
                <a:sym typeface="ZapfDingbats"/>
              </a:rPr>
              <a:t>5. The scattering length</a:t>
            </a:r>
          </a:p>
          <a:p>
            <a:r>
              <a:rPr lang="en-US" sz="2000" dirty="0" smtClean="0">
                <a:solidFill>
                  <a:schemeClr val="bg1">
                    <a:lumMod val="65000"/>
                  </a:schemeClr>
                </a:solidFill>
                <a:latin typeface="AR CENA" pitchFamily="2" charset="0"/>
                <a:sym typeface="ZapfDingbats"/>
              </a:rPr>
              <a:t>	6. 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is hard to control,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0.</a:t>
            </a:r>
            <a:r>
              <a:rPr lang="en-US" sz="2000" baseline="-25000" dirty="0" smtClean="0">
                <a:solidFill>
                  <a:schemeClr val="bg1">
                    <a:lumMod val="65000"/>
                  </a:schemeClr>
                </a:solidFill>
                <a:latin typeface="AR CENA" pitchFamily="2" charset="0"/>
                <a:sym typeface="ZapfDingbats"/>
              </a:rPr>
              <a:t> </a:t>
            </a:r>
            <a:endParaRPr lang="en-US" sz="2000" dirty="0" smtClean="0">
              <a:solidFill>
                <a:schemeClr val="bg1">
                  <a:lumMod val="65000"/>
                </a:schemeClr>
              </a:solidFill>
              <a:latin typeface="AR CENA" pitchFamily="2" charset="0"/>
              <a:sym typeface="ZapfDingbat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71" y="502806"/>
            <a:ext cx="9559061" cy="553724"/>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      S</a:t>
            </a:r>
            <a:r>
              <a:rPr lang="en-US" b="1" dirty="0" smtClean="0">
                <a:solidFill>
                  <a:srgbClr val="00B050"/>
                </a:solidFill>
                <a:latin typeface="AR CENA" pitchFamily="2" charset="0"/>
                <a:sym typeface="ZapfDingbats"/>
              </a:rPr>
              <a:t>cattering length</a:t>
            </a:r>
            <a:r>
              <a:rPr lang="en-US" b="1" dirty="0" smtClean="0">
                <a:solidFill>
                  <a:srgbClr val="00B050"/>
                </a:solidFill>
                <a:latin typeface="AR CENA" pitchFamily="2" charset="0"/>
              </a:rPr>
              <a:t> (# 5) using heuristic arguments:</a:t>
            </a:r>
            <a:endParaRPr lang="en-US" b="1" dirty="0" smtClean="0">
              <a:solidFill>
                <a:srgbClr val="00B050"/>
              </a:solidFill>
              <a:latin typeface="AR CENA" pitchFamily="2" charset="0"/>
              <a:sym typeface="ZapfDingbats"/>
            </a:endParaRPr>
          </a:p>
        </p:txBody>
      </p:sp>
      <p:sp>
        <p:nvSpPr>
          <p:cNvPr id="3" name="Прямоугольник 2"/>
          <p:cNvSpPr/>
          <p:nvPr/>
        </p:nvSpPr>
        <p:spPr>
          <a:xfrm>
            <a:off x="363971" y="1124744"/>
            <a:ext cx="9559061" cy="553724"/>
          </a:xfrm>
          <a:prstGeom prst="rect">
            <a:avLst/>
          </a:prstGeom>
        </p:spPr>
        <p:txBody>
          <a:bodyPr wrap="square" lIns="105242" tIns="52621" rIns="105242" bIns="52621">
            <a:spAutoFit/>
          </a:bodyPr>
          <a:lstStyle/>
          <a:p>
            <a:r>
              <a:rPr lang="en-US" b="1" dirty="0" smtClean="0">
                <a:solidFill>
                  <a:srgbClr val="00B050"/>
                </a:solidFill>
                <a:latin typeface="AR CENA" pitchFamily="2" charset="0"/>
              </a:rPr>
              <a:t>      </a:t>
            </a:r>
            <a:r>
              <a:rPr lang="en-US" dirty="0" smtClean="0">
                <a:latin typeface="AR CENA" pitchFamily="2" charset="0"/>
              </a:rPr>
              <a:t>In the Born approximation, </a:t>
            </a:r>
            <a:endParaRPr lang="ru-RU" dirty="0"/>
          </a:p>
        </p:txBody>
      </p:sp>
      <p:graphicFrame>
        <p:nvGraphicFramePr>
          <p:cNvPr id="4" name="Object 12"/>
          <p:cNvGraphicFramePr>
            <a:graphicFrameLocks noChangeAspect="1"/>
          </p:cNvGraphicFramePr>
          <p:nvPr/>
        </p:nvGraphicFramePr>
        <p:xfrm>
          <a:off x="3604332" y="1556792"/>
          <a:ext cx="3723679" cy="788987"/>
        </p:xfrm>
        <a:graphic>
          <a:graphicData uri="http://schemas.openxmlformats.org/presentationml/2006/ole">
            <p:oleObj spid="_x0000_s300034" name="Equation" r:id="rId4" imgW="1650960" imgH="393480" progId="Equation.DSMT4">
              <p:embed/>
            </p:oleObj>
          </a:graphicData>
        </a:graphic>
      </p:graphicFrame>
      <p:sp>
        <p:nvSpPr>
          <p:cNvPr id="5" name="Прямоугольник 4"/>
          <p:cNvSpPr/>
          <p:nvPr/>
        </p:nvSpPr>
        <p:spPr>
          <a:xfrm>
            <a:off x="363971" y="2348880"/>
            <a:ext cx="9559061" cy="844934"/>
          </a:xfrm>
          <a:prstGeom prst="rect">
            <a:avLst/>
          </a:prstGeom>
        </p:spPr>
        <p:txBody>
          <a:bodyPr wrap="square" lIns="105242" tIns="52621" rIns="105242" bIns="52621">
            <a:spAutoFit/>
          </a:bodyPr>
          <a:lstStyle/>
          <a:p>
            <a:r>
              <a:rPr lang="en-US" sz="2400" b="1" dirty="0" smtClean="0">
                <a:solidFill>
                  <a:srgbClr val="0070C0"/>
                </a:solidFill>
                <a:latin typeface="Adobe Caslon Pro Bold" pitchFamily="18" charset="0"/>
              </a:rPr>
              <a:t>        </a:t>
            </a:r>
            <a:r>
              <a:rPr lang="en-US" sz="2400" dirty="0" smtClean="0">
                <a:solidFill>
                  <a:srgbClr val="0070C0"/>
                </a:solidFill>
                <a:latin typeface="Adobe Caslon Pro Bold" pitchFamily="18" charset="0"/>
              </a:rPr>
              <a:t>The scattering length is proportional to the averaged interaction potential:</a:t>
            </a:r>
          </a:p>
        </p:txBody>
      </p:sp>
      <p:graphicFrame>
        <p:nvGraphicFramePr>
          <p:cNvPr id="6" name="Object 13"/>
          <p:cNvGraphicFramePr>
            <a:graphicFrameLocks noChangeAspect="1"/>
          </p:cNvGraphicFramePr>
          <p:nvPr/>
        </p:nvGraphicFramePr>
        <p:xfrm>
          <a:off x="3361305" y="2974653"/>
          <a:ext cx="4211241" cy="814387"/>
        </p:xfrm>
        <a:graphic>
          <a:graphicData uri="http://schemas.openxmlformats.org/presentationml/2006/ole">
            <p:oleObj spid="_x0000_s300035" name="Equation" r:id="rId5" imgW="1866600" imgH="406080" progId="Equation.DSMT4">
              <p:embed/>
            </p:oleObj>
          </a:graphicData>
        </a:graphic>
      </p:graphicFrame>
      <p:sp>
        <p:nvSpPr>
          <p:cNvPr id="7" name="Прямоугольник 6"/>
          <p:cNvSpPr/>
          <p:nvPr/>
        </p:nvSpPr>
        <p:spPr>
          <a:xfrm>
            <a:off x="363971" y="3894151"/>
            <a:ext cx="9559061" cy="968044"/>
          </a:xfrm>
          <a:prstGeom prst="rect">
            <a:avLst/>
          </a:prstGeom>
        </p:spPr>
        <p:txBody>
          <a:bodyPr wrap="square" lIns="105242" tIns="52621" rIns="105242" bIns="52621">
            <a:spAutoFit/>
          </a:bodyPr>
          <a:lstStyle/>
          <a:p>
            <a:r>
              <a:rPr lang="en-US" dirty="0" smtClean="0">
                <a:latin typeface="AR CENA" pitchFamily="2" charset="0"/>
              </a:rPr>
              <a:t>      </a:t>
            </a:r>
            <a:r>
              <a:rPr lang="en-US" dirty="0" err="1" smtClean="0">
                <a:latin typeface="AR CENA" pitchFamily="2" charset="0"/>
              </a:rPr>
              <a:t>Isospin</a:t>
            </a:r>
            <a:r>
              <a:rPr lang="en-US" dirty="0" smtClean="0">
                <a:latin typeface="AR CENA" pitchFamily="2" charset="0"/>
              </a:rPr>
              <a:t>-dependent part of U(x) leads to a difference of scattering lengths in different </a:t>
            </a:r>
            <a:r>
              <a:rPr lang="en-US" dirty="0" err="1" smtClean="0">
                <a:latin typeface="AR CENA" pitchFamily="2" charset="0"/>
              </a:rPr>
              <a:t>isospin</a:t>
            </a:r>
            <a:r>
              <a:rPr lang="en-US" dirty="0" smtClean="0">
                <a:latin typeface="AR CENA" pitchFamily="2" charset="0"/>
              </a:rPr>
              <a:t> channels.</a:t>
            </a:r>
            <a:endParaRPr lang="ru-RU" dirty="0" smtClean="0"/>
          </a:p>
        </p:txBody>
      </p:sp>
      <p:sp>
        <p:nvSpPr>
          <p:cNvPr id="8" name="Прямоугольник 7"/>
          <p:cNvSpPr/>
          <p:nvPr/>
        </p:nvSpPr>
        <p:spPr>
          <a:xfrm>
            <a:off x="363971" y="5036986"/>
            <a:ext cx="9559061" cy="1214265"/>
          </a:xfrm>
          <a:prstGeom prst="rect">
            <a:avLst/>
          </a:prstGeom>
        </p:spPr>
        <p:txBody>
          <a:bodyPr wrap="square" lIns="105242" tIns="52621" rIns="105242" bIns="52621">
            <a:spAutoFit/>
          </a:bodyPr>
          <a:lstStyle/>
          <a:p>
            <a:r>
              <a:rPr lang="en-US" sz="2400" dirty="0" smtClean="0">
                <a:solidFill>
                  <a:srgbClr val="00B050"/>
                </a:solidFill>
                <a:latin typeface="Adobe Caslon Pro Bold" pitchFamily="18" charset="0"/>
              </a:rPr>
              <a:t>         </a:t>
            </a:r>
            <a:r>
              <a:rPr lang="en-US" sz="2400" dirty="0" err="1" smtClean="0">
                <a:solidFill>
                  <a:srgbClr val="00B050"/>
                </a:solidFill>
                <a:latin typeface="Adobe Caslon Pro Bold" pitchFamily="18" charset="0"/>
              </a:rPr>
              <a:t>Isospin</a:t>
            </a:r>
            <a:r>
              <a:rPr lang="en-US" sz="2400" dirty="0" smtClean="0">
                <a:solidFill>
                  <a:srgbClr val="00B050"/>
                </a:solidFill>
                <a:latin typeface="Adobe Caslon Pro Bold" pitchFamily="18" charset="0"/>
              </a:rPr>
              <a:t>-dependent mass splitting of hadrons is also determined by averaging the electromagnetic potential, although of quarks rather than nucleons.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68" y="476675"/>
            <a:ext cx="9721080" cy="3322535"/>
          </a:xfrm>
          <a:prstGeom prst="rect">
            <a:avLst/>
          </a:prstGeom>
        </p:spPr>
        <p:txBody>
          <a:bodyPr wrap="square" lIns="105242" tIns="52621" rIns="105242" bIns="52621">
            <a:spAutoFit/>
          </a:bodyPr>
          <a:lstStyle/>
          <a:p>
            <a:r>
              <a:rPr lang="en-US" dirty="0" smtClean="0">
                <a:latin typeface="AR CENA" pitchFamily="2" charset="0"/>
              </a:rPr>
              <a:t>       In any case, the equation </a:t>
            </a:r>
          </a:p>
          <a:p>
            <a:r>
              <a:rPr lang="en-US" sz="1200" dirty="0" smtClean="0">
                <a:latin typeface="AR CENA" pitchFamily="2" charset="0"/>
              </a:rPr>
              <a:t> </a:t>
            </a:r>
          </a:p>
          <a:p>
            <a:pPr algn="ctr"/>
            <a:r>
              <a:rPr lang="en-US" sz="3200" dirty="0" smtClean="0">
                <a:solidFill>
                  <a:srgbClr val="00B050"/>
                </a:solidFill>
                <a:latin typeface="AR CENA" pitchFamily="2" charset="0"/>
              </a:rPr>
              <a:t>  a = a</a:t>
            </a:r>
            <a:r>
              <a:rPr lang="en-US" sz="3200" baseline="-25000" dirty="0" smtClean="0">
                <a:solidFill>
                  <a:srgbClr val="00B050"/>
                </a:solidFill>
                <a:latin typeface="AR CENA" pitchFamily="2" charset="0"/>
              </a:rPr>
              <a:t>0</a:t>
            </a:r>
            <a:r>
              <a:rPr lang="en-US" sz="3200" dirty="0" smtClean="0">
                <a:solidFill>
                  <a:srgbClr val="00B050"/>
                </a:solidFill>
                <a:latin typeface="AR CENA" pitchFamily="2" charset="0"/>
              </a:rPr>
              <a:t> + C</a:t>
            </a:r>
            <a:r>
              <a:rPr lang="en-US" sz="3200" baseline="-25000" dirty="0" smtClean="0">
                <a:solidFill>
                  <a:srgbClr val="00B050"/>
                </a:solidFill>
                <a:latin typeface="AR CENA" pitchFamily="2" charset="0"/>
              </a:rPr>
              <a:t>2</a:t>
            </a:r>
            <a:r>
              <a:rPr lang="en-US" sz="3200" dirty="0" smtClean="0">
                <a:solidFill>
                  <a:srgbClr val="00B050"/>
                </a:solidFill>
                <a:latin typeface="Symbol" pitchFamily="18" charset="2"/>
              </a:rPr>
              <a:t>D</a:t>
            </a:r>
            <a:r>
              <a:rPr lang="en-US" sz="3200" dirty="0" smtClean="0">
                <a:solidFill>
                  <a:srgbClr val="00B050"/>
                </a:solidFill>
                <a:latin typeface="AR CENA" pitchFamily="2" charset="0"/>
              </a:rPr>
              <a:t>M,</a:t>
            </a:r>
            <a:endParaRPr lang="en-US" sz="3200" dirty="0" smtClean="0">
              <a:latin typeface="AR CENA" pitchFamily="2" charset="0"/>
            </a:endParaRPr>
          </a:p>
          <a:p>
            <a:endParaRPr lang="en-US" sz="900" dirty="0" smtClean="0">
              <a:latin typeface="AR CENA" pitchFamily="2" charset="0"/>
            </a:endParaRPr>
          </a:p>
          <a:p>
            <a:r>
              <a:rPr lang="en-US" dirty="0" smtClean="0">
                <a:latin typeface="AR CENA" pitchFamily="2" charset="0"/>
              </a:rPr>
              <a:t>with a</a:t>
            </a:r>
            <a:r>
              <a:rPr lang="en-US" baseline="-25000" dirty="0" smtClean="0">
                <a:latin typeface="AR CENA" pitchFamily="2" charset="0"/>
              </a:rPr>
              <a:t>0</a:t>
            </a:r>
            <a:r>
              <a:rPr lang="en-US" dirty="0" smtClean="0">
                <a:latin typeface="AR CENA" pitchFamily="2" charset="0"/>
              </a:rPr>
              <a:t> = 14.45 fm and C</a:t>
            </a:r>
            <a:r>
              <a:rPr lang="en-US" baseline="-25000" dirty="0" smtClean="0">
                <a:latin typeface="AR CENA" pitchFamily="2" charset="0"/>
              </a:rPr>
              <a:t>2</a:t>
            </a:r>
            <a:r>
              <a:rPr lang="en-US" dirty="0" smtClean="0">
                <a:latin typeface="AR CENA" pitchFamily="2" charset="0"/>
              </a:rPr>
              <a:t> = - 1.45 fm/</a:t>
            </a:r>
            <a:r>
              <a:rPr lang="en-US" dirty="0" err="1" smtClean="0">
                <a:latin typeface="AR CENA" pitchFamily="2" charset="0"/>
              </a:rPr>
              <a:t>MeV</a:t>
            </a:r>
            <a:r>
              <a:rPr lang="en-US" dirty="0" smtClean="0">
                <a:latin typeface="AR CENA" pitchFamily="2" charset="0"/>
              </a:rPr>
              <a:t>, gives scattering lengths</a:t>
            </a:r>
          </a:p>
          <a:p>
            <a:endParaRPr lang="en-US" sz="2000" dirty="0" smtClean="0">
              <a:latin typeface="AR CENA" pitchFamily="2" charset="0"/>
            </a:endParaRPr>
          </a:p>
          <a:p>
            <a:pPr algn="ctr"/>
            <a:r>
              <a:rPr lang="en-US" sz="3200" dirty="0" smtClean="0">
                <a:solidFill>
                  <a:srgbClr val="00B050"/>
                </a:solidFill>
                <a:latin typeface="AR CENA" pitchFamily="2" charset="0"/>
              </a:rPr>
              <a:t>7.3 fm, 23.4 fm, and 16.6 fm</a:t>
            </a:r>
            <a:r>
              <a:rPr lang="en-US" sz="3200" dirty="0" smtClean="0">
                <a:latin typeface="AR CENA" pitchFamily="2" charset="0"/>
              </a:rPr>
              <a:t> </a:t>
            </a:r>
          </a:p>
          <a:p>
            <a:endParaRPr lang="en-US" sz="2000" dirty="0" smtClean="0">
              <a:latin typeface="AR CENA" pitchFamily="2" charset="0"/>
            </a:endParaRPr>
          </a:p>
          <a:p>
            <a:r>
              <a:rPr lang="en-US" dirty="0" smtClean="0">
                <a:latin typeface="AR CENA" pitchFamily="2" charset="0"/>
              </a:rPr>
              <a:t>in the </a:t>
            </a:r>
            <a:r>
              <a:rPr lang="en-US" dirty="0" smtClean="0">
                <a:solidFill>
                  <a:srgbClr val="00B050"/>
                </a:solidFill>
                <a:latin typeface="AR CENA" pitchFamily="2" charset="0"/>
              </a:rPr>
              <a:t>I = +1, 0, -1</a:t>
            </a:r>
            <a:r>
              <a:rPr lang="en-US" dirty="0" smtClean="0">
                <a:latin typeface="AR CENA" pitchFamily="2" charset="0"/>
              </a:rPr>
              <a:t> channels, which agrees well with the empirical data.</a:t>
            </a:r>
            <a:endParaRPr lang="ru-RU" dirty="0" smtClean="0"/>
          </a:p>
        </p:txBody>
      </p:sp>
      <p:sp>
        <p:nvSpPr>
          <p:cNvPr id="4" name="Прямоугольник 3"/>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1.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endParaRPr lang="en-US" sz="2000" b="1" dirty="0" smtClean="0">
              <a:solidFill>
                <a:schemeClr val="bg1">
                  <a:lumMod val="65000"/>
                </a:schemeClr>
              </a:solidFill>
              <a:latin typeface="Adobe Caslon Pro Bold" pitchFamily="18" charset="0"/>
              <a:sym typeface="ZapfDingbats"/>
            </a:endParaRPr>
          </a:p>
          <a:p>
            <a:r>
              <a:rPr lang="en-US" sz="2000" dirty="0" smtClean="0">
                <a:solidFill>
                  <a:schemeClr val="bg1">
                    <a:lumMod val="65000"/>
                  </a:schemeClr>
                </a:solidFill>
                <a:latin typeface="AR CENA" pitchFamily="2" charset="0"/>
                <a:sym typeface="ZapfDingbats"/>
              </a:rPr>
              <a:t>	2.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3.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b =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b</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4. </a:t>
            </a:r>
            <a:r>
              <a:rPr lang="en-US" sz="2000" dirty="0" smtClean="0">
                <a:solidFill>
                  <a:schemeClr val="bg1">
                    <a:lumMod val="65000"/>
                  </a:schemeClr>
                </a:solidFill>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a:t>
            </a:r>
            <a:r>
              <a:rPr lang="en-US" sz="2000" dirty="0" smtClean="0">
                <a:latin typeface="AR CENA" pitchFamily="2" charset="0"/>
                <a:sym typeface="ZapfDingbats"/>
              </a:rPr>
              <a:t>5. The scattering length</a:t>
            </a:r>
          </a:p>
          <a:p>
            <a:r>
              <a:rPr lang="en-US" sz="2000" dirty="0" smtClean="0">
                <a:solidFill>
                  <a:schemeClr val="bg1">
                    <a:lumMod val="65000"/>
                  </a:schemeClr>
                </a:solidFill>
                <a:latin typeface="AR CENA" pitchFamily="2" charset="0"/>
                <a:sym typeface="ZapfDingbats"/>
              </a:rPr>
              <a:t>	6. 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is hard to control,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g</a:t>
            </a:r>
            <a:r>
              <a:rPr lang="en-US" sz="2000" baseline="-25000" dirty="0" smtClean="0">
                <a:solidFill>
                  <a:schemeClr val="bg1">
                    <a:lumMod val="65000"/>
                  </a:schemeClr>
                </a:solidFill>
                <a:latin typeface="AR CENA" pitchFamily="2" charset="0"/>
                <a:sym typeface="ZapfDingbats"/>
              </a:rPr>
              <a:t>1</a:t>
            </a:r>
            <a:r>
              <a:rPr lang="en-US" sz="2000" dirty="0" smtClean="0">
                <a:solidFill>
                  <a:schemeClr val="bg1">
                    <a:lumMod val="65000"/>
                  </a:schemeClr>
                </a:solidFill>
                <a:latin typeface="AR CENA" pitchFamily="2" charset="0"/>
                <a:sym typeface="ZapfDingbats"/>
              </a:rPr>
              <a:t> 0.</a:t>
            </a:r>
            <a:r>
              <a:rPr lang="en-US" sz="2000" baseline="-25000" dirty="0" smtClean="0">
                <a:solidFill>
                  <a:schemeClr val="bg1">
                    <a:lumMod val="65000"/>
                  </a:schemeClr>
                </a:solidFill>
                <a:latin typeface="AR CENA" pitchFamily="2" charset="0"/>
                <a:sym typeface="ZapfDingbats"/>
              </a:rPr>
              <a:t> </a:t>
            </a:r>
            <a:endParaRPr lang="en-US" sz="2000" dirty="0" smtClean="0">
              <a:solidFill>
                <a:schemeClr val="bg1">
                  <a:lumMod val="65000"/>
                </a:schemeClr>
              </a:solidFill>
              <a:latin typeface="AR CENA" pitchFamily="2" charset="0"/>
              <a:sym typeface="ZapfDingbat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Прямоугольник 1"/>
          <p:cNvSpPr/>
          <p:nvPr/>
        </p:nvSpPr>
        <p:spPr>
          <a:xfrm>
            <a:off x="363968" y="476675"/>
            <a:ext cx="9721080" cy="3322535"/>
          </a:xfrm>
          <a:prstGeom prst="rect">
            <a:avLst/>
          </a:prstGeom>
        </p:spPr>
        <p:txBody>
          <a:bodyPr wrap="square" lIns="105242" tIns="52621" rIns="105242" bIns="52621">
            <a:spAutoFit/>
          </a:bodyPr>
          <a:lstStyle/>
          <a:p>
            <a:r>
              <a:rPr lang="en-US" dirty="0" smtClean="0">
                <a:latin typeface="AR CENA" pitchFamily="2" charset="0"/>
              </a:rPr>
              <a:t>       In any case, the equation </a:t>
            </a:r>
          </a:p>
          <a:p>
            <a:r>
              <a:rPr lang="en-US" sz="1200" dirty="0" smtClean="0">
                <a:latin typeface="AR CENA" pitchFamily="2" charset="0"/>
              </a:rPr>
              <a:t> </a:t>
            </a:r>
          </a:p>
          <a:p>
            <a:pPr algn="ctr"/>
            <a:r>
              <a:rPr lang="en-US" sz="3200" dirty="0" smtClean="0">
                <a:solidFill>
                  <a:srgbClr val="00B050"/>
                </a:solidFill>
                <a:latin typeface="AR CENA" pitchFamily="2" charset="0"/>
              </a:rPr>
              <a:t>  a = a</a:t>
            </a:r>
            <a:r>
              <a:rPr lang="en-US" sz="3200" baseline="-25000" dirty="0" smtClean="0">
                <a:solidFill>
                  <a:srgbClr val="00B050"/>
                </a:solidFill>
                <a:latin typeface="AR CENA" pitchFamily="2" charset="0"/>
              </a:rPr>
              <a:t>0</a:t>
            </a:r>
            <a:r>
              <a:rPr lang="en-US" sz="3200" dirty="0" smtClean="0">
                <a:solidFill>
                  <a:srgbClr val="00B050"/>
                </a:solidFill>
                <a:latin typeface="AR CENA" pitchFamily="2" charset="0"/>
              </a:rPr>
              <a:t> + C</a:t>
            </a:r>
            <a:r>
              <a:rPr lang="en-US" sz="3200" baseline="-25000" dirty="0" smtClean="0">
                <a:solidFill>
                  <a:srgbClr val="00B050"/>
                </a:solidFill>
                <a:latin typeface="AR CENA" pitchFamily="2" charset="0"/>
              </a:rPr>
              <a:t>2</a:t>
            </a:r>
            <a:r>
              <a:rPr lang="en-US" sz="3200" dirty="0" smtClean="0">
                <a:solidFill>
                  <a:srgbClr val="00B050"/>
                </a:solidFill>
                <a:latin typeface="Symbol" pitchFamily="18" charset="2"/>
              </a:rPr>
              <a:t>D</a:t>
            </a:r>
            <a:r>
              <a:rPr lang="en-US" sz="3200" dirty="0" smtClean="0">
                <a:solidFill>
                  <a:srgbClr val="00B050"/>
                </a:solidFill>
                <a:latin typeface="AR CENA" pitchFamily="2" charset="0"/>
              </a:rPr>
              <a:t>M,</a:t>
            </a:r>
            <a:endParaRPr lang="en-US" sz="3200" dirty="0" smtClean="0">
              <a:latin typeface="AR CENA" pitchFamily="2" charset="0"/>
            </a:endParaRPr>
          </a:p>
          <a:p>
            <a:endParaRPr lang="en-US" sz="900" dirty="0" smtClean="0">
              <a:latin typeface="AR CENA" pitchFamily="2" charset="0"/>
            </a:endParaRPr>
          </a:p>
          <a:p>
            <a:r>
              <a:rPr lang="en-US" dirty="0" smtClean="0">
                <a:latin typeface="AR CENA" pitchFamily="2" charset="0"/>
              </a:rPr>
              <a:t>with a</a:t>
            </a:r>
            <a:r>
              <a:rPr lang="en-US" baseline="-25000" dirty="0" smtClean="0">
                <a:latin typeface="AR CENA" pitchFamily="2" charset="0"/>
              </a:rPr>
              <a:t>0</a:t>
            </a:r>
            <a:r>
              <a:rPr lang="en-US" dirty="0" smtClean="0">
                <a:latin typeface="AR CENA" pitchFamily="2" charset="0"/>
              </a:rPr>
              <a:t> = 14.45 fm and C</a:t>
            </a:r>
            <a:r>
              <a:rPr lang="en-US" baseline="-25000" dirty="0" smtClean="0">
                <a:latin typeface="AR CENA" pitchFamily="2" charset="0"/>
              </a:rPr>
              <a:t>2</a:t>
            </a:r>
            <a:r>
              <a:rPr lang="en-US" dirty="0" smtClean="0">
                <a:latin typeface="AR CENA" pitchFamily="2" charset="0"/>
              </a:rPr>
              <a:t> = - 1.45 fm/</a:t>
            </a:r>
            <a:r>
              <a:rPr lang="en-US" dirty="0" err="1" smtClean="0">
                <a:latin typeface="AR CENA" pitchFamily="2" charset="0"/>
              </a:rPr>
              <a:t>MeV</a:t>
            </a:r>
            <a:r>
              <a:rPr lang="en-US" dirty="0" smtClean="0">
                <a:latin typeface="AR CENA" pitchFamily="2" charset="0"/>
              </a:rPr>
              <a:t>, gives scattering lengths</a:t>
            </a:r>
          </a:p>
          <a:p>
            <a:endParaRPr lang="en-US" sz="2000" dirty="0" smtClean="0">
              <a:latin typeface="AR CENA" pitchFamily="2" charset="0"/>
            </a:endParaRPr>
          </a:p>
          <a:p>
            <a:pPr algn="ctr"/>
            <a:r>
              <a:rPr lang="en-US" sz="3200" dirty="0" smtClean="0">
                <a:solidFill>
                  <a:srgbClr val="00B050"/>
                </a:solidFill>
                <a:latin typeface="AR CENA" pitchFamily="2" charset="0"/>
              </a:rPr>
              <a:t>7.3 fm, 23.4 fm, and 16.6 fm</a:t>
            </a:r>
            <a:r>
              <a:rPr lang="en-US" sz="3200" dirty="0" smtClean="0">
                <a:latin typeface="AR CENA" pitchFamily="2" charset="0"/>
              </a:rPr>
              <a:t> </a:t>
            </a:r>
          </a:p>
          <a:p>
            <a:endParaRPr lang="en-US" sz="2000" dirty="0" smtClean="0">
              <a:latin typeface="AR CENA" pitchFamily="2" charset="0"/>
            </a:endParaRPr>
          </a:p>
          <a:p>
            <a:r>
              <a:rPr lang="en-US" dirty="0" smtClean="0">
                <a:latin typeface="AR CENA" pitchFamily="2" charset="0"/>
              </a:rPr>
              <a:t>in the </a:t>
            </a:r>
            <a:r>
              <a:rPr lang="en-US" dirty="0" smtClean="0">
                <a:solidFill>
                  <a:srgbClr val="00B050"/>
                </a:solidFill>
                <a:latin typeface="AR CENA" pitchFamily="2" charset="0"/>
              </a:rPr>
              <a:t>I = +1, 0, -1</a:t>
            </a:r>
            <a:r>
              <a:rPr lang="en-US" dirty="0" smtClean="0">
                <a:latin typeface="AR CENA" pitchFamily="2" charset="0"/>
              </a:rPr>
              <a:t> channels, which agrees well with the empirical data.</a:t>
            </a:r>
            <a:endParaRPr lang="ru-RU" dirty="0" smtClean="0"/>
          </a:p>
        </p:txBody>
      </p:sp>
      <p:sp>
        <p:nvSpPr>
          <p:cNvPr id="3" name="Прямоугольник 2"/>
          <p:cNvSpPr/>
          <p:nvPr/>
        </p:nvSpPr>
        <p:spPr>
          <a:xfrm>
            <a:off x="363969" y="3777930"/>
            <a:ext cx="9532059" cy="1398931"/>
          </a:xfrm>
          <a:prstGeom prst="rect">
            <a:avLst/>
          </a:prstGeom>
        </p:spPr>
        <p:txBody>
          <a:bodyPr wrap="square" lIns="105242" tIns="52621" rIns="105242" bIns="52621">
            <a:spAutoFit/>
          </a:bodyPr>
          <a:lstStyle/>
          <a:p>
            <a:r>
              <a:rPr lang="en-US" dirty="0" smtClean="0">
                <a:latin typeface="AR CENA" pitchFamily="2" charset="0"/>
              </a:rPr>
              <a:t>       </a:t>
            </a:r>
            <a:r>
              <a:rPr lang="en-US" b="1" dirty="0" smtClean="0">
                <a:solidFill>
                  <a:srgbClr val="0070C0"/>
                </a:solidFill>
                <a:latin typeface="Adobe Caslon Pro Bold" pitchFamily="18" charset="0"/>
              </a:rPr>
              <a:t>#6: Coupling with the continuum</a:t>
            </a:r>
            <a:r>
              <a:rPr lang="en-US" dirty="0" smtClean="0">
                <a:solidFill>
                  <a:srgbClr val="0070C0"/>
                </a:solidFill>
                <a:latin typeface="Adobe Caslon Pro Bold" pitchFamily="18" charset="0"/>
              </a:rPr>
              <a:t> </a:t>
            </a:r>
          </a:p>
          <a:p>
            <a:endParaRPr lang="en-US" dirty="0" smtClean="0">
              <a:latin typeface="AR CENA" pitchFamily="2" charset="0"/>
            </a:endParaRPr>
          </a:p>
          <a:p>
            <a:r>
              <a:rPr lang="en-US" dirty="0" smtClean="0">
                <a:latin typeface="AR CENA" pitchFamily="2" charset="0"/>
              </a:rPr>
              <a:t>             </a:t>
            </a:r>
            <a:r>
              <a:rPr lang="en-US" dirty="0" smtClean="0">
                <a:solidFill>
                  <a:srgbClr val="0070C0"/>
                </a:solidFill>
                <a:latin typeface="Symbol" pitchFamily="18" charset="2"/>
              </a:rPr>
              <a:t>D</a:t>
            </a:r>
            <a:r>
              <a:rPr lang="en-US" dirty="0" smtClean="0">
                <a:solidFill>
                  <a:srgbClr val="0070C0"/>
                </a:solidFill>
                <a:latin typeface="AR CENA" pitchFamily="2" charset="0"/>
              </a:rPr>
              <a:t>g</a:t>
            </a:r>
            <a:r>
              <a:rPr lang="en-US" baseline="-25000" dirty="0" smtClean="0">
                <a:solidFill>
                  <a:srgbClr val="0070C0"/>
                </a:solidFill>
                <a:latin typeface="AR CENA" pitchFamily="2" charset="0"/>
              </a:rPr>
              <a:t>1 </a:t>
            </a:r>
            <a:r>
              <a:rPr lang="en-US" dirty="0" smtClean="0">
                <a:solidFill>
                  <a:srgbClr val="0070C0"/>
                </a:solidFill>
                <a:latin typeface="AR CENA" pitchFamily="2" charset="0"/>
              </a:rPr>
              <a:t> = 0 (</a:t>
            </a:r>
            <a:r>
              <a:rPr lang="en-US" dirty="0" smtClean="0">
                <a:solidFill>
                  <a:srgbClr val="0070C0"/>
                </a:solidFill>
                <a:latin typeface="Adobe Caslon Pro Bold" pitchFamily="18" charset="0"/>
              </a:rPr>
              <a:t>not modified) </a:t>
            </a:r>
            <a:endParaRPr lang="ru-RU" dirty="0" smtClean="0">
              <a:solidFill>
                <a:srgbClr val="0070C0"/>
              </a:solidFill>
            </a:endParaRPr>
          </a:p>
        </p:txBody>
      </p:sp>
      <p:sp>
        <p:nvSpPr>
          <p:cNvPr id="4" name="Прямоугольник 3"/>
          <p:cNvSpPr/>
          <p:nvPr/>
        </p:nvSpPr>
        <p:spPr>
          <a:xfrm>
            <a:off x="4999484" y="4725144"/>
            <a:ext cx="4968552" cy="1938992"/>
          </a:xfrm>
          <a:prstGeom prst="rect">
            <a:avLst/>
          </a:prstGeom>
        </p:spPr>
        <p:txBody>
          <a:bodyPr wrap="square">
            <a:spAutoFit/>
          </a:bodyPr>
          <a:lstStyle/>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1.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endParaRPr lang="en-US" sz="2000" b="1" dirty="0" smtClean="0">
              <a:solidFill>
                <a:schemeClr val="bg1">
                  <a:lumMod val="65000"/>
                </a:schemeClr>
              </a:solidFill>
              <a:latin typeface="Adobe Caslon Pro Bold" pitchFamily="18" charset="0"/>
              <a:sym typeface="ZapfDingbats"/>
            </a:endParaRPr>
          </a:p>
          <a:p>
            <a:r>
              <a:rPr lang="en-US" sz="2000" dirty="0" smtClean="0">
                <a:solidFill>
                  <a:schemeClr val="bg1">
                    <a:lumMod val="65000"/>
                  </a:schemeClr>
                </a:solidFill>
                <a:latin typeface="AR CENA" pitchFamily="2" charset="0"/>
                <a:sym typeface="ZapfDingbats"/>
              </a:rPr>
              <a:t>	2.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M = </a:t>
            </a:r>
            <a:r>
              <a:rPr lang="en-US" sz="2000" dirty="0" smtClean="0">
                <a:solidFill>
                  <a:schemeClr val="bg1">
                    <a:lumMod val="65000"/>
                  </a:schemeClr>
                </a:solidFill>
                <a:latin typeface="AR CENA" pitchFamily="2" charset="0"/>
              </a:rPr>
              <a:t>M</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M </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3.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a:t>
            </a:r>
            <a:r>
              <a:rPr lang="en-US" sz="2000" dirty="0" smtClean="0">
                <a:solidFill>
                  <a:schemeClr val="bg1">
                    <a:lumMod val="65000"/>
                  </a:schemeClr>
                </a:solidFill>
                <a:latin typeface="AR CENA" pitchFamily="2" charset="0"/>
                <a:sym typeface="ZapfDingbats"/>
              </a:rPr>
              <a:t>   b = </a:t>
            </a:r>
            <a:r>
              <a:rPr lang="en-US" sz="2000" dirty="0" smtClean="0">
                <a:solidFill>
                  <a:schemeClr val="bg1">
                    <a:lumMod val="65000"/>
                  </a:schemeClr>
                </a:solidFill>
                <a:latin typeface="AR CENA" pitchFamily="2" charset="0"/>
              </a:rPr>
              <a:t>b</a:t>
            </a:r>
            <a:r>
              <a:rPr lang="en-US" sz="2000" baseline="-25000" dirty="0" smtClean="0">
                <a:solidFill>
                  <a:schemeClr val="bg1">
                    <a:lumMod val="65000"/>
                  </a:schemeClr>
                </a:solidFill>
                <a:latin typeface="AR CENA" pitchFamily="2" charset="0"/>
              </a:rPr>
              <a:t>0 </a:t>
            </a:r>
            <a:r>
              <a:rPr lang="en-US" sz="2000" dirty="0" smtClean="0">
                <a:solidFill>
                  <a:schemeClr val="bg1">
                    <a:lumMod val="65000"/>
                  </a:schemeClr>
                </a:solidFill>
                <a:latin typeface="AR CENA" pitchFamily="2" charset="0"/>
                <a:sym typeface="ZapfDingbats"/>
              </a:rPr>
              <a:t>+ </a:t>
            </a:r>
            <a:r>
              <a:rPr lang="en-US" sz="2000" dirty="0" smtClean="0">
                <a:solidFill>
                  <a:schemeClr val="bg1">
                    <a:lumMod val="65000"/>
                  </a:schemeClr>
                </a:solidFill>
                <a:latin typeface="Symbol" pitchFamily="18" charset="2"/>
                <a:sym typeface="ZapfDingbats"/>
              </a:rPr>
              <a:t>D</a:t>
            </a:r>
            <a:r>
              <a:rPr lang="en-US" sz="2000" dirty="0" smtClean="0">
                <a:solidFill>
                  <a:schemeClr val="bg1">
                    <a:lumMod val="65000"/>
                  </a:schemeClr>
                </a:solidFill>
                <a:latin typeface="AR CENA" pitchFamily="2" charset="0"/>
                <a:sym typeface="ZapfDingbats"/>
              </a:rPr>
              <a:t>b</a:t>
            </a:r>
            <a:r>
              <a:rPr lang="en-US" sz="2000" dirty="0" smtClean="0">
                <a:latin typeface="AR CENA" pitchFamily="2" charset="0"/>
                <a:sym typeface="ZapfDingbats"/>
              </a:rPr>
              <a:t>	</a:t>
            </a:r>
            <a:endParaRPr lang="en-US" sz="2000" b="1" dirty="0" smtClean="0">
              <a:solidFill>
                <a:srgbClr val="0070C0"/>
              </a:solidFill>
              <a:latin typeface="Adobe Caslon Pro Bold" pitchFamily="18" charset="0"/>
              <a:sym typeface="ZapfDingbats"/>
            </a:endParaRPr>
          </a:p>
          <a:p>
            <a:r>
              <a:rPr lang="en-US" sz="2000" dirty="0" smtClean="0">
                <a:latin typeface="AR CENA" pitchFamily="2" charset="0"/>
                <a:sym typeface="ZapfDingbats"/>
              </a:rPr>
              <a:t>	</a:t>
            </a:r>
            <a:r>
              <a:rPr lang="en-US" sz="2000" dirty="0" smtClean="0">
                <a:solidFill>
                  <a:schemeClr val="bg1">
                    <a:lumMod val="65000"/>
                  </a:schemeClr>
                </a:solidFill>
                <a:latin typeface="AR CENA" pitchFamily="2" charset="0"/>
                <a:sym typeface="ZapfDingbats"/>
              </a:rPr>
              <a:t>4. </a:t>
            </a:r>
            <a:r>
              <a:rPr lang="en-US" sz="2000" dirty="0" smtClean="0">
                <a:solidFill>
                  <a:schemeClr val="bg1">
                    <a:lumMod val="65000"/>
                  </a:schemeClr>
                </a:solidFill>
                <a:latin typeface="AR CENA" pitchFamily="2" charset="0"/>
              </a:rPr>
              <a:t>The Coulomb interaction of the protons</a:t>
            </a:r>
          </a:p>
          <a:p>
            <a:r>
              <a:rPr lang="en-US" sz="2000" dirty="0" smtClean="0">
                <a:solidFill>
                  <a:schemeClr val="bg1">
                    <a:lumMod val="65000"/>
                  </a:schemeClr>
                </a:solidFill>
                <a:latin typeface="AR CENA" pitchFamily="2" charset="0"/>
                <a:sym typeface="ZapfDingbats"/>
              </a:rPr>
              <a:t>	5. The scattering length</a:t>
            </a:r>
          </a:p>
          <a:p>
            <a:r>
              <a:rPr lang="en-US" sz="2000" dirty="0" smtClean="0">
                <a:solidFill>
                  <a:schemeClr val="bg1">
                    <a:lumMod val="65000"/>
                  </a:schemeClr>
                </a:solidFill>
                <a:latin typeface="AR CENA" pitchFamily="2" charset="0"/>
                <a:sym typeface="ZapfDingbats"/>
              </a:rPr>
              <a:t>	</a:t>
            </a:r>
            <a:r>
              <a:rPr lang="en-US" sz="2000" dirty="0" smtClean="0">
                <a:solidFill>
                  <a:srgbClr val="0070C0"/>
                </a:solidFill>
                <a:latin typeface="AR CENA" pitchFamily="2" charset="0"/>
                <a:sym typeface="ZapfDingbats"/>
              </a:rPr>
              <a:t>6. g</a:t>
            </a:r>
            <a:r>
              <a:rPr lang="en-US" sz="2000" baseline="-25000" dirty="0" smtClean="0">
                <a:solidFill>
                  <a:srgbClr val="0070C0"/>
                </a:solidFill>
                <a:latin typeface="AR CENA" pitchFamily="2" charset="0"/>
                <a:sym typeface="ZapfDingbats"/>
              </a:rPr>
              <a:t>1</a:t>
            </a:r>
            <a:r>
              <a:rPr lang="en-US" sz="2000" dirty="0" smtClean="0">
                <a:solidFill>
                  <a:srgbClr val="0070C0"/>
                </a:solidFill>
                <a:latin typeface="AR CENA" pitchFamily="2" charset="0"/>
                <a:sym typeface="ZapfDingbats"/>
              </a:rPr>
              <a:t> is hard to control, </a:t>
            </a:r>
            <a:r>
              <a:rPr lang="en-US" sz="2000" dirty="0" smtClean="0">
                <a:solidFill>
                  <a:srgbClr val="0070C0"/>
                </a:solidFill>
                <a:latin typeface="Symbol" pitchFamily="18" charset="2"/>
                <a:sym typeface="ZapfDingbats"/>
              </a:rPr>
              <a:t>D</a:t>
            </a:r>
            <a:r>
              <a:rPr lang="en-US" sz="2000" dirty="0" smtClean="0">
                <a:solidFill>
                  <a:srgbClr val="0070C0"/>
                </a:solidFill>
                <a:latin typeface="AR CENA" pitchFamily="2" charset="0"/>
                <a:sym typeface="ZapfDingbats"/>
              </a:rPr>
              <a:t>g</a:t>
            </a:r>
            <a:r>
              <a:rPr lang="en-US" sz="2000" baseline="-25000" dirty="0" smtClean="0">
                <a:solidFill>
                  <a:srgbClr val="0070C0"/>
                </a:solidFill>
                <a:latin typeface="AR CENA" pitchFamily="2" charset="0"/>
                <a:sym typeface="ZapfDingbats"/>
              </a:rPr>
              <a:t>1</a:t>
            </a:r>
            <a:r>
              <a:rPr lang="en-US" sz="2000" dirty="0" smtClean="0">
                <a:solidFill>
                  <a:srgbClr val="0070C0"/>
                </a:solidFill>
                <a:latin typeface="AR CENA" pitchFamily="2" charset="0"/>
                <a:sym typeface="ZapfDingbats"/>
              </a:rPr>
              <a:t> 0.</a:t>
            </a:r>
            <a:r>
              <a:rPr lang="en-US" sz="2000" baseline="-25000" dirty="0" smtClean="0">
                <a:solidFill>
                  <a:srgbClr val="0070C0"/>
                </a:solidFill>
                <a:latin typeface="AR CENA" pitchFamily="2" charset="0"/>
                <a:sym typeface="ZapfDingbats"/>
              </a:rPr>
              <a:t> </a:t>
            </a:r>
            <a:endParaRPr lang="en-US" sz="2000" dirty="0" smtClean="0">
              <a:solidFill>
                <a:srgbClr val="0070C0"/>
              </a:solidFill>
              <a:latin typeface="AR CENA" pitchFamily="2" charset="0"/>
              <a:sym typeface="ZapfDingbat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390972" y="332656"/>
            <a:ext cx="8748972" cy="553724"/>
          </a:xfrm>
          <a:prstGeom prst="rect">
            <a:avLst/>
          </a:prstGeom>
        </p:spPr>
        <p:txBody>
          <a:bodyPr wrap="square" lIns="105242" tIns="52621" rIns="105242" bIns="52621">
            <a:spAutoFit/>
          </a:bodyPr>
          <a:lstStyle/>
          <a:p>
            <a:r>
              <a:rPr lang="en-US" b="1" dirty="0" smtClean="0">
                <a:solidFill>
                  <a:srgbClr val="00B050"/>
                </a:solidFill>
                <a:latin typeface="Adobe Caslon Pro Bold" pitchFamily="18" charset="0"/>
              </a:rPr>
              <a:t>How  to fix</a:t>
            </a:r>
            <a:r>
              <a:rPr lang="en-US" b="1" cap="all" dirty="0" smtClean="0">
                <a:solidFill>
                  <a:srgbClr val="00B050"/>
                </a:solidFill>
                <a:latin typeface="Adobe Caslon Pro Bold" pitchFamily="18" charset="0"/>
              </a:rPr>
              <a:t> Parameters:</a:t>
            </a:r>
            <a:endParaRPr lang="ru-RU" b="1" cap="all" dirty="0" smtClean="0">
              <a:solidFill>
                <a:srgbClr val="00B050"/>
              </a:solidFill>
            </a:endParaRPr>
          </a:p>
        </p:txBody>
      </p:sp>
      <p:grpSp>
        <p:nvGrpSpPr>
          <p:cNvPr id="6" name="Группа 5"/>
          <p:cNvGrpSpPr/>
          <p:nvPr/>
        </p:nvGrpSpPr>
        <p:grpSpPr>
          <a:xfrm>
            <a:off x="462980" y="1103832"/>
            <a:ext cx="9721080" cy="5061472"/>
            <a:chOff x="282960" y="836712"/>
            <a:chExt cx="9721080" cy="5061472"/>
          </a:xfrm>
        </p:grpSpPr>
        <p:sp>
          <p:nvSpPr>
            <p:cNvPr id="2" name="Прямоугольник 1"/>
            <p:cNvSpPr/>
            <p:nvPr/>
          </p:nvSpPr>
          <p:spPr>
            <a:xfrm>
              <a:off x="282960" y="836712"/>
              <a:ext cx="9721080" cy="5061472"/>
            </a:xfrm>
            <a:prstGeom prst="rect">
              <a:avLst/>
            </a:prstGeom>
          </p:spPr>
          <p:txBody>
            <a:bodyPr wrap="square" lIns="105242" tIns="52621" rIns="105242" bIns="52621">
              <a:spAutoFit/>
            </a:bodyPr>
            <a:lstStyle/>
            <a:p>
              <a:r>
                <a:rPr lang="en-US" dirty="0" smtClean="0">
                  <a:latin typeface="AR CENA" pitchFamily="2" charset="0"/>
                </a:rPr>
                <a:t>       The proton kinetic energy T</a:t>
              </a:r>
              <a:r>
                <a:rPr lang="en-US" baseline="-25000" dirty="0" smtClean="0">
                  <a:latin typeface="Symbol" pitchFamily="18" charset="2"/>
                </a:rPr>
                <a:t>d</a:t>
              </a:r>
              <a:r>
                <a:rPr lang="en-US" dirty="0" smtClean="0">
                  <a:latin typeface="AR CENA" pitchFamily="2" charset="0"/>
                </a:rPr>
                <a:t> = 244 </a:t>
              </a:r>
              <a:r>
                <a:rPr lang="en-US" dirty="0" err="1" smtClean="0">
                  <a:latin typeface="AR CENA" pitchFamily="2" charset="0"/>
                </a:rPr>
                <a:t>MeV</a:t>
              </a:r>
              <a:r>
                <a:rPr lang="en-US" dirty="0" smtClean="0">
                  <a:latin typeface="AR CENA" pitchFamily="2" charset="0"/>
                </a:rPr>
                <a:t> </a:t>
              </a:r>
              <a:r>
                <a:rPr lang="en-US" dirty="0" smtClean="0">
                  <a:latin typeface="AR CENA" pitchFamily="2" charset="0"/>
                  <a:sym typeface="ZapfDingbats"/>
                </a:rPr>
                <a:t> </a:t>
              </a:r>
              <a:r>
                <a:rPr lang="en-US" dirty="0" smtClean="0">
                  <a:latin typeface="AR CENA" pitchFamily="2" charset="0"/>
                </a:rPr>
                <a:t>a vanishing phase shift.  In the center-of-mass frame, the momentum of the protons</a:t>
              </a:r>
            </a:p>
            <a:p>
              <a:endParaRPr lang="en-US" dirty="0" smtClean="0">
                <a:latin typeface="AR CENA" pitchFamily="2" charset="0"/>
              </a:endParaRPr>
            </a:p>
            <a:p>
              <a:endParaRPr lang="en-US" sz="800" dirty="0" smtClean="0">
                <a:latin typeface="AR CENA" pitchFamily="2" charset="0"/>
              </a:endParaRPr>
            </a:p>
            <a:p>
              <a:r>
                <a:rPr lang="en-US" dirty="0" smtClean="0">
                  <a:latin typeface="AR CENA" pitchFamily="2" charset="0"/>
                </a:rPr>
                <a:t>and their total energy</a:t>
              </a:r>
            </a:p>
            <a:p>
              <a:endParaRPr lang="en-US" sz="1400" dirty="0" smtClean="0">
                <a:latin typeface="AR CENA" pitchFamily="2" charset="0"/>
              </a:endParaRPr>
            </a:p>
            <a:p>
              <a:r>
                <a:rPr lang="en-US" dirty="0" smtClean="0">
                  <a:latin typeface="AR CENA" pitchFamily="2" charset="0"/>
                </a:rPr>
                <a:t>                                                                     </a:t>
              </a:r>
            </a:p>
            <a:p>
              <a:endParaRPr lang="en-US" sz="800" dirty="0" smtClean="0">
                <a:latin typeface="AR CENA" pitchFamily="2" charset="0"/>
              </a:endParaRPr>
            </a:p>
            <a:p>
              <a:r>
                <a:rPr lang="en-US" dirty="0" smtClean="0">
                  <a:latin typeface="AR CENA" pitchFamily="2" charset="0"/>
                </a:rPr>
                <a:t>       </a:t>
              </a:r>
              <a:r>
                <a:rPr lang="en-US" dirty="0" smtClean="0">
                  <a:solidFill>
                    <a:srgbClr val="00B050"/>
                  </a:solidFill>
                  <a:latin typeface="AR CENA" pitchFamily="2" charset="0"/>
                </a:rPr>
                <a:t>The phase shift vanishes provided that the imaginary part of the D function vanishes </a:t>
              </a:r>
              <a:r>
                <a:rPr lang="en-US" sz="3200" dirty="0" err="1" smtClean="0">
                  <a:latin typeface="AR CENA" pitchFamily="2" charset="0"/>
                </a:rPr>
                <a:t>k</a:t>
              </a:r>
              <a:r>
                <a:rPr lang="en-US" sz="3200" baseline="-25000" dirty="0" err="1" smtClean="0">
                  <a:latin typeface="Symbol" pitchFamily="18" charset="2"/>
                </a:rPr>
                <a:t>d</a:t>
              </a:r>
              <a:r>
                <a:rPr lang="en-US" sz="3200" dirty="0" err="1" smtClean="0">
                  <a:latin typeface="AR CENA" pitchFamily="2" charset="0"/>
                </a:rPr>
                <a:t>b</a:t>
              </a:r>
              <a:r>
                <a:rPr lang="en-US" sz="3200" dirty="0" smtClean="0">
                  <a:latin typeface="AR CENA" pitchFamily="2" charset="0"/>
                </a:rPr>
                <a:t> = </a:t>
              </a:r>
              <a:r>
                <a:rPr lang="en-US" sz="3200" dirty="0" smtClean="0">
                  <a:latin typeface="Symbol" pitchFamily="18" charset="2"/>
                </a:rPr>
                <a:t>p</a:t>
              </a:r>
              <a:r>
                <a:rPr lang="en-US" sz="3200" dirty="0" smtClean="0">
                  <a:latin typeface="AR CENA" pitchFamily="2" charset="0"/>
                </a:rPr>
                <a:t>,</a:t>
              </a:r>
              <a:r>
                <a:rPr lang="en-US" dirty="0" smtClean="0">
                  <a:solidFill>
                    <a:srgbClr val="00B050"/>
                  </a:solidFill>
                  <a:latin typeface="AR CENA" pitchFamily="2" charset="0"/>
                </a:rPr>
                <a:t> so the interaction radius b is fixed.</a:t>
              </a:r>
              <a:r>
                <a:rPr lang="en-US" dirty="0" smtClean="0">
                  <a:latin typeface="AR CENA" pitchFamily="2" charset="0"/>
                </a:rPr>
                <a:t> </a:t>
              </a:r>
            </a:p>
            <a:p>
              <a:endParaRPr lang="en-US" sz="800" dirty="0" smtClean="0">
                <a:latin typeface="AR CENA" pitchFamily="2" charset="0"/>
              </a:endParaRPr>
            </a:p>
            <a:p>
              <a:r>
                <a:rPr lang="en-US" dirty="0" smtClean="0">
                  <a:latin typeface="AR CENA" pitchFamily="2" charset="0"/>
                </a:rPr>
                <a:t>       The masses of the compound state M</a:t>
              </a:r>
              <a:r>
                <a:rPr lang="en-US" baseline="-25000" dirty="0" smtClean="0">
                  <a:latin typeface="AR CENA" pitchFamily="2" charset="0"/>
                </a:rPr>
                <a:t>0</a:t>
              </a:r>
              <a:r>
                <a:rPr lang="en-US" dirty="0" smtClean="0">
                  <a:latin typeface="AR CENA" pitchFamily="2" charset="0"/>
                </a:rPr>
                <a:t> and M = M</a:t>
              </a:r>
              <a:r>
                <a:rPr lang="en-US" baseline="-25000" dirty="0" smtClean="0">
                  <a:latin typeface="AR CENA" pitchFamily="2" charset="0"/>
                </a:rPr>
                <a:t>0</a:t>
              </a:r>
              <a:r>
                <a:rPr lang="en-US" dirty="0" smtClean="0">
                  <a:latin typeface="AR CENA" pitchFamily="2" charset="0"/>
                </a:rPr>
                <a:t>+</a:t>
              </a:r>
              <a:r>
                <a:rPr lang="en-US" dirty="0" smtClean="0">
                  <a:latin typeface="Symbol" pitchFamily="18" charset="2"/>
                </a:rPr>
                <a:t>D</a:t>
              </a:r>
              <a:r>
                <a:rPr lang="en-US" dirty="0" smtClean="0">
                  <a:latin typeface="AR CENA" pitchFamily="2" charset="0"/>
                </a:rPr>
                <a:t>M </a:t>
              </a:r>
              <a:r>
                <a:rPr lang="en-US" dirty="0" smtClean="0">
                  <a:latin typeface="AR CENA" pitchFamily="2" charset="0"/>
                  <a:sym typeface="Symbol"/>
                </a:rPr>
                <a:t> </a:t>
              </a:r>
              <a:r>
                <a:rPr lang="en-US" dirty="0" err="1" smtClean="0">
                  <a:latin typeface="AR CENA" pitchFamily="2" charset="0"/>
                </a:rPr>
                <a:t>M</a:t>
              </a:r>
              <a:r>
                <a:rPr lang="en-US" baseline="-25000" dirty="0" err="1" smtClean="0">
                  <a:latin typeface="Symbol" pitchFamily="18" charset="2"/>
                </a:rPr>
                <a:t>d</a:t>
              </a:r>
              <a:r>
                <a:rPr lang="en-US" dirty="0" smtClean="0">
                  <a:latin typeface="AR CENA" pitchFamily="2" charset="0"/>
                </a:rPr>
                <a:t> are known, so we find the interaction radius b</a:t>
              </a:r>
              <a:r>
                <a:rPr lang="en-US" baseline="-25000" dirty="0" smtClean="0">
                  <a:latin typeface="AR CENA" pitchFamily="2" charset="0"/>
                </a:rPr>
                <a:t>0</a:t>
              </a:r>
              <a:r>
                <a:rPr lang="en-US" dirty="0" smtClean="0">
                  <a:latin typeface="AR CENA" pitchFamily="2" charset="0"/>
                </a:rPr>
                <a:t> with the electromagnetic interaction switched off with accuracy O(</a:t>
              </a:r>
              <a:r>
                <a:rPr lang="en-US" dirty="0" smtClean="0">
                  <a:latin typeface="Symbol" pitchFamily="18" charset="2"/>
                </a:rPr>
                <a:t>D</a:t>
              </a:r>
              <a:r>
                <a:rPr lang="en-US" dirty="0" smtClean="0">
                  <a:latin typeface="AR CENA" pitchFamily="2" charset="0"/>
                </a:rPr>
                <a:t>M).</a:t>
              </a:r>
            </a:p>
          </p:txBody>
        </p:sp>
        <p:graphicFrame>
          <p:nvGraphicFramePr>
            <p:cNvPr id="4" name="Object 2"/>
            <p:cNvGraphicFramePr>
              <a:graphicFrameLocks noChangeAspect="1"/>
            </p:cNvGraphicFramePr>
            <p:nvPr/>
          </p:nvGraphicFramePr>
          <p:xfrm>
            <a:off x="3875907" y="1817066"/>
            <a:ext cx="1996678" cy="531814"/>
          </p:xfrm>
          <a:graphic>
            <a:graphicData uri="http://schemas.openxmlformats.org/presentationml/2006/ole">
              <p:oleObj spid="_x0000_s301058" name="Equation" r:id="rId4" imgW="888840" imgH="266400" progId="Equation.DSMT4">
                <p:embed/>
              </p:oleObj>
            </a:graphicData>
          </a:graphic>
        </p:graphicFrame>
        <p:graphicFrame>
          <p:nvGraphicFramePr>
            <p:cNvPr id="5" name="Object 3"/>
            <p:cNvGraphicFramePr>
              <a:graphicFrameLocks noChangeAspect="1"/>
            </p:cNvGraphicFramePr>
            <p:nvPr/>
          </p:nvGraphicFramePr>
          <p:xfrm>
            <a:off x="2568181" y="2845691"/>
            <a:ext cx="4763096" cy="582612"/>
          </p:xfrm>
          <a:graphic>
            <a:graphicData uri="http://schemas.openxmlformats.org/presentationml/2006/ole">
              <p:oleObj spid="_x0000_s301059" name="Equation" r:id="rId5" imgW="2120760" imgH="291960" progId="Equation.DSMT4">
                <p:embed/>
              </p:oleObj>
            </a:graphicData>
          </a:graphic>
        </p:graphicFrame>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a:stretch>
            <a:fillRect/>
          </a:stretch>
        </p:blipFill>
        <p:spPr bwMode="auto">
          <a:xfrm>
            <a:off x="1012045" y="2484406"/>
            <a:ext cx="7383066" cy="1547813"/>
          </a:xfrm>
          <a:prstGeom prst="rect">
            <a:avLst/>
          </a:prstGeom>
          <a:noFill/>
          <a:ln w="9525">
            <a:noFill/>
            <a:miter lim="800000"/>
            <a:headEnd/>
            <a:tailEnd/>
          </a:ln>
        </p:spPr>
      </p:pic>
      <p:sp>
        <p:nvSpPr>
          <p:cNvPr id="3" name="Прямоугольник 2"/>
          <p:cNvSpPr/>
          <p:nvPr/>
        </p:nvSpPr>
        <p:spPr>
          <a:xfrm rot="19200000">
            <a:off x="1986693" y="1460398"/>
            <a:ext cx="2434302"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Scattering length </a:t>
            </a:r>
            <a:endParaRPr lang="ru-RU" dirty="0">
              <a:solidFill>
                <a:srgbClr val="0070C0"/>
              </a:solidFill>
            </a:endParaRPr>
          </a:p>
        </p:txBody>
      </p:sp>
      <p:sp>
        <p:nvSpPr>
          <p:cNvPr id="4" name="Прямоугольник 3"/>
          <p:cNvSpPr/>
          <p:nvPr/>
        </p:nvSpPr>
        <p:spPr>
          <a:xfrm rot="19200000">
            <a:off x="2818810" y="1545405"/>
            <a:ext cx="2121717"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Effective range</a:t>
            </a:r>
            <a:endParaRPr lang="ru-RU" dirty="0">
              <a:solidFill>
                <a:srgbClr val="0070C0"/>
              </a:solidFill>
            </a:endParaRPr>
          </a:p>
        </p:txBody>
      </p:sp>
      <p:sp>
        <p:nvSpPr>
          <p:cNvPr id="5" name="Прямоугольник 4"/>
          <p:cNvSpPr/>
          <p:nvPr/>
        </p:nvSpPr>
        <p:spPr>
          <a:xfrm rot="19200000">
            <a:off x="3621975" y="1491401"/>
            <a:ext cx="2410257"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Interaction radius</a:t>
            </a:r>
            <a:endParaRPr lang="ru-RU" dirty="0">
              <a:solidFill>
                <a:srgbClr val="0070C0"/>
              </a:solidFill>
            </a:endParaRPr>
          </a:p>
        </p:txBody>
      </p:sp>
      <p:sp>
        <p:nvSpPr>
          <p:cNvPr id="6" name="Прямоугольник 5"/>
          <p:cNvSpPr/>
          <p:nvPr/>
        </p:nvSpPr>
        <p:spPr>
          <a:xfrm rot="19200000">
            <a:off x="4593608" y="1645865"/>
            <a:ext cx="1757834"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Proton mass</a:t>
            </a:r>
            <a:endParaRPr lang="ru-RU" dirty="0">
              <a:solidFill>
                <a:srgbClr val="0070C0"/>
              </a:solidFill>
            </a:endParaRPr>
          </a:p>
        </p:txBody>
      </p:sp>
      <p:sp>
        <p:nvSpPr>
          <p:cNvPr id="7" name="Прямоугольник 6"/>
          <p:cNvSpPr/>
          <p:nvPr/>
        </p:nvSpPr>
        <p:spPr>
          <a:xfrm rot="19200000">
            <a:off x="5427314" y="1338351"/>
            <a:ext cx="2902378"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Compound state mass</a:t>
            </a:r>
            <a:endParaRPr lang="ru-RU" dirty="0">
              <a:solidFill>
                <a:srgbClr val="0070C0"/>
              </a:solidFill>
            </a:endParaRPr>
          </a:p>
        </p:txBody>
      </p:sp>
      <p:sp>
        <p:nvSpPr>
          <p:cNvPr id="8" name="Прямоугольник 7"/>
          <p:cNvSpPr/>
          <p:nvPr/>
        </p:nvSpPr>
        <p:spPr>
          <a:xfrm rot="19200000">
            <a:off x="6378627" y="1281348"/>
            <a:ext cx="2990544"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Prim/Resonance mass</a:t>
            </a:r>
            <a:endParaRPr lang="ru-RU" dirty="0">
              <a:solidFill>
                <a:srgbClr val="0070C0"/>
              </a:solidFill>
            </a:endParaRPr>
          </a:p>
        </p:txBody>
      </p:sp>
      <p:sp>
        <p:nvSpPr>
          <p:cNvPr id="9" name="Прямоугольник 8"/>
          <p:cNvSpPr/>
          <p:nvPr/>
        </p:nvSpPr>
        <p:spPr>
          <a:xfrm rot="19200000">
            <a:off x="7398297" y="1409154"/>
            <a:ext cx="2408654" cy="537157"/>
          </a:xfrm>
          <a:prstGeom prst="rect">
            <a:avLst/>
          </a:prstGeom>
        </p:spPr>
        <p:txBody>
          <a:bodyPr wrap="none" lIns="105242" tIns="52621" rIns="105242" bIns="52621">
            <a:spAutoFit/>
          </a:bodyPr>
          <a:lstStyle/>
          <a:p>
            <a:r>
              <a:rPr lang="en-US" dirty="0" smtClean="0">
                <a:solidFill>
                  <a:srgbClr val="0070C0"/>
                </a:solidFill>
                <a:latin typeface="AR CENA" pitchFamily="2" charset="0"/>
              </a:rPr>
              <a:t>Prim/</a:t>
            </a:r>
            <a:r>
              <a:rPr lang="en-US" dirty="0" err="1" smtClean="0">
                <a:solidFill>
                  <a:srgbClr val="0070C0"/>
                </a:solidFill>
                <a:latin typeface="AR CENA" pitchFamily="2" charset="0"/>
              </a:rPr>
              <a:t>Reso</a:t>
            </a:r>
            <a:r>
              <a:rPr lang="en-US" dirty="0" smtClean="0">
                <a:solidFill>
                  <a:srgbClr val="0070C0"/>
                </a:solidFill>
                <a:latin typeface="AR CENA" pitchFamily="2" charset="0"/>
              </a:rPr>
              <a:t>. width</a:t>
            </a:r>
            <a:endParaRPr lang="ru-RU" dirty="0">
              <a:solidFill>
                <a:srgbClr val="0070C0"/>
              </a:solidFill>
            </a:endParaRPr>
          </a:p>
        </p:txBody>
      </p:sp>
      <p:sp>
        <p:nvSpPr>
          <p:cNvPr id="10" name="TextBox 9"/>
          <p:cNvSpPr txBox="1"/>
          <p:nvPr/>
        </p:nvSpPr>
        <p:spPr>
          <a:xfrm>
            <a:off x="466250" y="404668"/>
            <a:ext cx="2949058" cy="537157"/>
          </a:xfrm>
          <a:prstGeom prst="rect">
            <a:avLst/>
          </a:prstGeom>
          <a:noFill/>
        </p:spPr>
        <p:txBody>
          <a:bodyPr wrap="none" lIns="105242" tIns="52621" rIns="105242" bIns="52621" rtlCol="0">
            <a:spAutoFit/>
          </a:bodyPr>
          <a:lstStyle/>
          <a:p>
            <a:r>
              <a:rPr lang="de-DE" dirty="0" err="1" smtClean="0">
                <a:solidFill>
                  <a:srgbClr val="0070C0"/>
                </a:solidFill>
                <a:latin typeface="Adobe Caslon Pro Bold" pitchFamily="18" charset="0"/>
              </a:rPr>
              <a:t>Summary</a:t>
            </a:r>
            <a:r>
              <a:rPr lang="de-DE" dirty="0" smtClean="0">
                <a:solidFill>
                  <a:srgbClr val="0070C0"/>
                </a:solidFill>
                <a:latin typeface="Adobe Caslon Pro Bold" pitchFamily="18" charset="0"/>
              </a:rPr>
              <a:t> TABLE</a:t>
            </a:r>
            <a:endParaRPr lang="ru-RU" dirty="0">
              <a:solidFill>
                <a:srgbClr val="0070C0"/>
              </a:solidFill>
            </a:endParaRPr>
          </a:p>
        </p:txBody>
      </p:sp>
      <p:sp>
        <p:nvSpPr>
          <p:cNvPr id="11" name="Прямоугольник 10"/>
          <p:cNvSpPr/>
          <p:nvPr/>
        </p:nvSpPr>
        <p:spPr>
          <a:xfrm>
            <a:off x="363971" y="4365108"/>
            <a:ext cx="9559061" cy="553724"/>
          </a:xfrm>
          <a:prstGeom prst="rect">
            <a:avLst/>
          </a:prstGeom>
        </p:spPr>
        <p:txBody>
          <a:bodyPr wrap="square" lIns="105242" tIns="52621" rIns="105242" bIns="52621">
            <a:spAutoFit/>
          </a:bodyPr>
          <a:lstStyle/>
          <a:p>
            <a:r>
              <a:rPr lang="en-US" dirty="0" smtClean="0">
                <a:latin typeface="AR CENA" pitchFamily="2" charset="0"/>
              </a:rPr>
              <a:t>The narrow resonance is associated with the complex root of the equation </a:t>
            </a:r>
            <a:endParaRPr lang="en-US" dirty="0">
              <a:latin typeface="AR CENA" pitchFamily="2" charset="0"/>
            </a:endParaRPr>
          </a:p>
        </p:txBody>
      </p:sp>
      <p:graphicFrame>
        <p:nvGraphicFramePr>
          <p:cNvPr id="12" name="Object 15"/>
          <p:cNvGraphicFramePr>
            <a:graphicFrameLocks noChangeAspect="1"/>
          </p:cNvGraphicFramePr>
          <p:nvPr/>
        </p:nvGraphicFramePr>
        <p:xfrm>
          <a:off x="3776312" y="4869162"/>
          <a:ext cx="2825353" cy="482599"/>
        </p:xfrm>
        <a:graphic>
          <a:graphicData uri="http://schemas.openxmlformats.org/presentationml/2006/ole">
            <p:oleObj spid="_x0000_s302082" name="Equation" r:id="rId5" imgW="1257120" imgH="241200" progId="Equation.DSMT4">
              <p:embed/>
            </p:oleObj>
          </a:graphicData>
        </a:graphic>
      </p:graphicFrame>
      <p:sp>
        <p:nvSpPr>
          <p:cNvPr id="13" name="Прямоугольник 12"/>
          <p:cNvSpPr/>
          <p:nvPr/>
        </p:nvSpPr>
        <p:spPr>
          <a:xfrm>
            <a:off x="363971" y="5397026"/>
            <a:ext cx="9559061" cy="1440120"/>
          </a:xfrm>
          <a:prstGeom prst="rect">
            <a:avLst/>
          </a:prstGeom>
        </p:spPr>
        <p:txBody>
          <a:bodyPr wrap="square" lIns="105242" tIns="52621" rIns="105242" bIns="52621">
            <a:spAutoFit/>
          </a:bodyPr>
          <a:lstStyle/>
          <a:p>
            <a:r>
              <a:rPr lang="en-US" dirty="0" smtClean="0">
                <a:latin typeface="AR CENA" pitchFamily="2" charset="0"/>
              </a:rPr>
              <a:t>A primitive root corresponding to  </a:t>
            </a:r>
            <a:r>
              <a:rPr lang="en-US" dirty="0" smtClean="0">
                <a:latin typeface="Symbol" pitchFamily="18" charset="2"/>
              </a:rPr>
              <a:t>G</a:t>
            </a:r>
            <a:r>
              <a:rPr lang="en-US" baseline="-25000" dirty="0" smtClean="0">
                <a:latin typeface="Symbol" pitchFamily="18" charset="2"/>
              </a:rPr>
              <a:t>*</a:t>
            </a:r>
            <a:r>
              <a:rPr lang="en-US" dirty="0" smtClean="0">
                <a:latin typeface="AR CENA" pitchFamily="2" charset="0"/>
              </a:rPr>
              <a:t> = 0	</a:t>
            </a:r>
            <a:r>
              <a:rPr lang="en-US" b="1" dirty="0" smtClean="0">
                <a:solidFill>
                  <a:srgbClr val="0070C0"/>
                </a:solidFill>
                <a:latin typeface="AR CENA" pitchFamily="2" charset="0"/>
                <a:sym typeface="ZapfDingbats"/>
              </a:rPr>
              <a:t></a:t>
            </a:r>
            <a:r>
              <a:rPr lang="en-US" b="1" dirty="0" smtClean="0">
                <a:latin typeface="AR CENA" pitchFamily="2" charset="0"/>
                <a:sym typeface="ZapfDingbats"/>
              </a:rPr>
              <a:t>  </a:t>
            </a:r>
            <a:r>
              <a:rPr lang="en-US" b="1" dirty="0" smtClean="0">
                <a:solidFill>
                  <a:srgbClr val="0070C0"/>
                </a:solidFill>
                <a:latin typeface="AR CENA" pitchFamily="2" charset="0"/>
              </a:rPr>
              <a:t>bare strong interaction</a:t>
            </a:r>
            <a:r>
              <a:rPr lang="en-US" b="1" dirty="0" smtClean="0">
                <a:latin typeface="AR CENA" pitchFamily="2" charset="0"/>
              </a:rPr>
              <a:t> </a:t>
            </a:r>
          </a:p>
          <a:p>
            <a:r>
              <a:rPr lang="en-US" dirty="0" smtClean="0">
                <a:latin typeface="AR CENA" pitchFamily="2" charset="0"/>
              </a:rPr>
              <a:t>A resonance with </a:t>
            </a:r>
            <a:r>
              <a:rPr lang="en-US" dirty="0" smtClean="0">
                <a:latin typeface="Symbol" pitchFamily="18" charset="2"/>
              </a:rPr>
              <a:t>G</a:t>
            </a:r>
            <a:r>
              <a:rPr lang="en-US" baseline="-25000" dirty="0" smtClean="0">
                <a:latin typeface="Symbol" pitchFamily="18" charset="2"/>
              </a:rPr>
              <a:t>*</a:t>
            </a:r>
            <a:r>
              <a:rPr lang="en-US" dirty="0" smtClean="0">
                <a:latin typeface="AR CENA" pitchFamily="2" charset="0"/>
              </a:rPr>
              <a:t> </a:t>
            </a:r>
            <a:r>
              <a:rPr lang="en-US" dirty="0" smtClean="0">
                <a:latin typeface="AR CENA" pitchFamily="2" charset="0"/>
                <a:sym typeface="Symbol"/>
              </a:rPr>
              <a:t>  0</a:t>
            </a:r>
            <a:r>
              <a:rPr lang="en-US" dirty="0" smtClean="0">
                <a:latin typeface="AR CENA" pitchFamily="2" charset="0"/>
              </a:rPr>
              <a:t> occurs in the neighborhood of the primitive                       					          </a:t>
            </a:r>
            <a:r>
              <a:rPr lang="en-US" b="1" dirty="0" smtClean="0">
                <a:solidFill>
                  <a:srgbClr val="0070C0"/>
                </a:solidFill>
                <a:latin typeface="AR CENA" pitchFamily="2" charset="0"/>
                <a:sym typeface="ZapfDingbats"/>
              </a:rPr>
              <a:t></a:t>
            </a:r>
            <a:r>
              <a:rPr lang="en-US" b="1" dirty="0" smtClean="0">
                <a:latin typeface="AR CENA" pitchFamily="2" charset="0"/>
              </a:rPr>
              <a:t>  </a:t>
            </a:r>
            <a:r>
              <a:rPr lang="en-US" b="1" dirty="0" smtClean="0">
                <a:solidFill>
                  <a:srgbClr val="0070C0"/>
                </a:solidFill>
                <a:latin typeface="AR CENA" pitchFamily="2" charset="0"/>
              </a:rPr>
              <a:t>strong interaction + QED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318964" y="1124744"/>
            <a:ext cx="9361040" cy="537157"/>
          </a:xfrm>
          <a:prstGeom prst="rect">
            <a:avLst/>
          </a:prstGeom>
        </p:spPr>
        <p:txBody>
          <a:bodyPr wrap="square" lIns="105242" tIns="52621" rIns="105242" bIns="52621">
            <a:spAutoFit/>
          </a:bodyPr>
          <a:lstStyle/>
          <a:p>
            <a:r>
              <a:rPr lang="en-US" dirty="0" smtClean="0">
                <a:latin typeface="AR CENA" pitchFamily="2" charset="0"/>
              </a:rPr>
              <a:t>The narrow resonance is associated with the complex root of the equation </a:t>
            </a:r>
            <a:endParaRPr lang="en-US" dirty="0">
              <a:latin typeface="AR CENA" pitchFamily="2" charset="0"/>
            </a:endParaRPr>
          </a:p>
        </p:txBody>
      </p:sp>
      <p:graphicFrame>
        <p:nvGraphicFramePr>
          <p:cNvPr id="4" name="Object 15"/>
          <p:cNvGraphicFramePr>
            <a:graphicFrameLocks noChangeAspect="1"/>
          </p:cNvGraphicFramePr>
          <p:nvPr/>
        </p:nvGraphicFramePr>
        <p:xfrm>
          <a:off x="3776312" y="1628798"/>
          <a:ext cx="2825353" cy="482599"/>
        </p:xfrm>
        <a:graphic>
          <a:graphicData uri="http://schemas.openxmlformats.org/presentationml/2006/ole">
            <p:oleObj spid="_x0000_s210946" name="Equation" r:id="rId4" imgW="1257120" imgH="241200" progId="Equation.DSMT4">
              <p:embed/>
            </p:oleObj>
          </a:graphicData>
        </a:graphic>
      </p:graphicFrame>
      <p:sp>
        <p:nvSpPr>
          <p:cNvPr id="5" name="Прямоугольник 4"/>
          <p:cNvSpPr/>
          <p:nvPr/>
        </p:nvSpPr>
        <p:spPr>
          <a:xfrm>
            <a:off x="363971" y="2060848"/>
            <a:ext cx="9748081" cy="1398931"/>
          </a:xfrm>
          <a:prstGeom prst="rect">
            <a:avLst/>
          </a:prstGeom>
        </p:spPr>
        <p:txBody>
          <a:bodyPr wrap="square" lIns="105242" tIns="52621" rIns="105242" bIns="52621">
            <a:spAutoFit/>
          </a:bodyPr>
          <a:lstStyle/>
          <a:p>
            <a:r>
              <a:rPr lang="en-US" dirty="0" smtClean="0">
                <a:latin typeface="AR CENA" pitchFamily="2" charset="0"/>
              </a:rPr>
              <a:t>A primitive-type root corresponding to  </a:t>
            </a:r>
            <a:r>
              <a:rPr lang="en-US" dirty="0" smtClean="0">
                <a:latin typeface="Symbol" pitchFamily="18" charset="2"/>
              </a:rPr>
              <a:t>G</a:t>
            </a:r>
            <a:r>
              <a:rPr lang="en-US" baseline="-25000" dirty="0" smtClean="0">
                <a:latin typeface="Symbol" pitchFamily="18" charset="2"/>
              </a:rPr>
              <a:t>*</a:t>
            </a:r>
            <a:r>
              <a:rPr lang="en-US" dirty="0" smtClean="0">
                <a:latin typeface="AR CENA" pitchFamily="2" charset="0"/>
              </a:rPr>
              <a:t> = 0 </a:t>
            </a:r>
            <a:r>
              <a:rPr lang="en-US" b="1" dirty="0" smtClean="0">
                <a:solidFill>
                  <a:srgbClr val="0070C0"/>
                </a:solidFill>
                <a:latin typeface="AR CENA" pitchFamily="2" charset="0"/>
                <a:sym typeface="ZapfDingbats"/>
              </a:rPr>
              <a:t></a:t>
            </a:r>
            <a:r>
              <a:rPr lang="en-US" b="1" dirty="0" smtClean="0">
                <a:latin typeface="AR CENA" pitchFamily="2" charset="0"/>
                <a:sym typeface="ZapfDingbats"/>
              </a:rPr>
              <a:t>  </a:t>
            </a:r>
            <a:r>
              <a:rPr lang="en-US" b="1" dirty="0" smtClean="0">
                <a:solidFill>
                  <a:srgbClr val="0070C0"/>
                </a:solidFill>
                <a:latin typeface="AR CENA" pitchFamily="2" charset="0"/>
              </a:rPr>
              <a:t>bare strong interaction</a:t>
            </a:r>
            <a:r>
              <a:rPr lang="en-US" b="1" dirty="0" smtClean="0">
                <a:latin typeface="AR CENA" pitchFamily="2" charset="0"/>
              </a:rPr>
              <a:t> </a:t>
            </a:r>
          </a:p>
          <a:p>
            <a:r>
              <a:rPr lang="en-US" dirty="0" smtClean="0">
                <a:latin typeface="AR CENA" pitchFamily="2" charset="0"/>
              </a:rPr>
              <a:t>A resonance with </a:t>
            </a:r>
            <a:r>
              <a:rPr lang="en-US" dirty="0" smtClean="0">
                <a:latin typeface="Symbol" pitchFamily="18" charset="2"/>
              </a:rPr>
              <a:t>G</a:t>
            </a:r>
            <a:r>
              <a:rPr lang="en-US" baseline="-25000" dirty="0" smtClean="0">
                <a:latin typeface="Symbol" pitchFamily="18" charset="2"/>
              </a:rPr>
              <a:t>*</a:t>
            </a:r>
            <a:r>
              <a:rPr lang="en-US" dirty="0" smtClean="0">
                <a:latin typeface="AR CENA" pitchFamily="2" charset="0"/>
              </a:rPr>
              <a:t> </a:t>
            </a:r>
            <a:r>
              <a:rPr lang="en-US" dirty="0" smtClean="0">
                <a:latin typeface="AR CENA" pitchFamily="2" charset="0"/>
                <a:sym typeface="Symbol"/>
              </a:rPr>
              <a:t>  0</a:t>
            </a:r>
            <a:r>
              <a:rPr lang="en-US" dirty="0" smtClean="0">
                <a:latin typeface="AR CENA" pitchFamily="2" charset="0"/>
              </a:rPr>
              <a:t> occurs in the neighborhood of the primitive                       					              </a:t>
            </a:r>
            <a:r>
              <a:rPr lang="en-US" b="1" dirty="0" smtClean="0">
                <a:solidFill>
                  <a:srgbClr val="0070C0"/>
                </a:solidFill>
                <a:latin typeface="AR CENA" pitchFamily="2" charset="0"/>
                <a:sym typeface="ZapfDingbats"/>
              </a:rPr>
              <a:t></a:t>
            </a:r>
            <a:r>
              <a:rPr lang="en-US" b="1" dirty="0" smtClean="0">
                <a:latin typeface="AR CENA" pitchFamily="2" charset="0"/>
              </a:rPr>
              <a:t>  </a:t>
            </a:r>
            <a:r>
              <a:rPr lang="en-US" b="1" dirty="0" smtClean="0">
                <a:solidFill>
                  <a:srgbClr val="0070C0"/>
                </a:solidFill>
                <a:latin typeface="AR CENA" pitchFamily="2" charset="0"/>
              </a:rPr>
              <a:t>strong interaction + QED</a:t>
            </a:r>
          </a:p>
        </p:txBody>
      </p:sp>
      <p:sp>
        <p:nvSpPr>
          <p:cNvPr id="6" name="Прямоугольник 5"/>
          <p:cNvSpPr/>
          <p:nvPr/>
        </p:nvSpPr>
        <p:spPr>
          <a:xfrm>
            <a:off x="606996" y="44624"/>
            <a:ext cx="9217024" cy="968044"/>
          </a:xfrm>
          <a:prstGeom prst="rect">
            <a:avLst/>
          </a:prstGeom>
        </p:spPr>
        <p:txBody>
          <a:bodyPr wrap="square" lIns="105242" tIns="52621" rIns="105242" bIns="52621">
            <a:spAutoFit/>
          </a:bodyPr>
          <a:lstStyle/>
          <a:p>
            <a:r>
              <a:rPr lang="en-US" b="1" cap="all" dirty="0" smtClean="0">
                <a:solidFill>
                  <a:srgbClr val="00B050"/>
                </a:solidFill>
                <a:latin typeface="Berlin Sans FB" pitchFamily="34" charset="0"/>
              </a:rPr>
              <a:t>Primitive-to-resonance conversion </a:t>
            </a:r>
          </a:p>
          <a:p>
            <a:r>
              <a:rPr lang="en-US" b="1" cap="all" dirty="0" smtClean="0">
                <a:solidFill>
                  <a:srgbClr val="00B050"/>
                </a:solidFill>
                <a:latin typeface="Berlin Sans FB" pitchFamily="34" charset="0"/>
              </a:rPr>
              <a:t>                                                       in the </a:t>
            </a:r>
            <a:r>
              <a:rPr lang="en-US" b="1" cap="all" baseline="30000" dirty="0" smtClean="0">
                <a:solidFill>
                  <a:srgbClr val="00B050"/>
                </a:solidFill>
                <a:latin typeface="Berlin Sans FB" pitchFamily="34" charset="0"/>
              </a:rPr>
              <a:t>1</a:t>
            </a:r>
            <a:r>
              <a:rPr lang="en-US" b="1" cap="all" dirty="0" smtClean="0">
                <a:solidFill>
                  <a:srgbClr val="00B050"/>
                </a:solidFill>
                <a:latin typeface="Berlin Sans FB" pitchFamily="34" charset="0"/>
              </a:rPr>
              <a:t>S</a:t>
            </a:r>
            <a:r>
              <a:rPr lang="en-US" b="1" cap="all" baseline="-25000" dirty="0" smtClean="0">
                <a:solidFill>
                  <a:srgbClr val="00B050"/>
                </a:solidFill>
                <a:latin typeface="Berlin Sans FB" pitchFamily="34" charset="0"/>
              </a:rPr>
              <a:t>0</a:t>
            </a:r>
            <a:r>
              <a:rPr lang="en-US" b="1" cap="all" dirty="0" smtClean="0">
                <a:solidFill>
                  <a:srgbClr val="00B050"/>
                </a:solidFill>
                <a:latin typeface="Berlin Sans FB" pitchFamily="34" charset="0"/>
              </a:rPr>
              <a:t> </a:t>
            </a:r>
            <a:r>
              <a:rPr lang="en-US" b="1" dirty="0" smtClean="0">
                <a:solidFill>
                  <a:srgbClr val="00B050"/>
                </a:solidFill>
                <a:latin typeface="Berlin Sans FB" pitchFamily="34" charset="0"/>
              </a:rPr>
              <a:t>pp</a:t>
            </a:r>
            <a:r>
              <a:rPr lang="en-US" b="1" cap="all" dirty="0" smtClean="0">
                <a:solidFill>
                  <a:srgbClr val="00B050"/>
                </a:solidFill>
                <a:latin typeface="Berlin Sans FB" pitchFamily="34" charset="0"/>
              </a:rPr>
              <a:t> channel</a:t>
            </a:r>
            <a:endParaRPr lang="ru-RU" b="1" cap="all" dirty="0" smtClean="0">
              <a:solidFill>
                <a:srgbClr val="00B050"/>
              </a:solidFill>
            </a:endParaRPr>
          </a:p>
        </p:txBody>
      </p:sp>
      <p:pic>
        <p:nvPicPr>
          <p:cNvPr id="7" name="Picture 2"/>
          <p:cNvPicPr>
            <a:picLocks noChangeAspect="1" noChangeArrowheads="1"/>
          </p:cNvPicPr>
          <p:nvPr/>
        </p:nvPicPr>
        <p:blipFill>
          <a:blip r:embed="rId5" cstate="print"/>
          <a:srcRect/>
          <a:stretch>
            <a:fillRect/>
          </a:stretch>
        </p:blipFill>
        <p:spPr bwMode="auto">
          <a:xfrm>
            <a:off x="973777" y="3356992"/>
            <a:ext cx="3826193" cy="2953226"/>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5860102" y="3356991"/>
            <a:ext cx="3826193" cy="2953226"/>
          </a:xfrm>
          <a:prstGeom prst="rect">
            <a:avLst/>
          </a:prstGeom>
          <a:noFill/>
          <a:ln w="9525">
            <a:noFill/>
            <a:miter lim="800000"/>
            <a:headEnd/>
            <a:tailEnd/>
          </a:ln>
        </p:spPr>
      </p:pic>
      <p:sp>
        <p:nvSpPr>
          <p:cNvPr id="9" name="TextBox 8"/>
          <p:cNvSpPr txBox="1"/>
          <p:nvPr/>
        </p:nvSpPr>
        <p:spPr>
          <a:xfrm>
            <a:off x="462980" y="6381328"/>
            <a:ext cx="2714205" cy="338554"/>
          </a:xfrm>
          <a:prstGeom prst="rect">
            <a:avLst/>
          </a:prstGeom>
          <a:noFill/>
        </p:spPr>
        <p:txBody>
          <a:bodyPr wrap="none" rtlCol="0">
            <a:spAutoFit/>
          </a:bodyPr>
          <a:lstStyle/>
          <a:p>
            <a:r>
              <a:rPr lang="en-AU" sz="1600" b="1" dirty="0" smtClean="0">
                <a:latin typeface="Agency FB" pitchFamily="34" charset="0"/>
              </a:rPr>
              <a:t>M.I.K. Phys. Rev. C 84, 015206 (2011)</a:t>
            </a:r>
            <a:endParaRPr lang="ru-RU" sz="16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363971" y="120688"/>
            <a:ext cx="9559061" cy="6692688"/>
          </a:xfrm>
          <a:prstGeom prst="rect">
            <a:avLst/>
          </a:prstGeom>
        </p:spPr>
        <p:txBody>
          <a:bodyPr wrap="square" lIns="105242" tIns="52621" rIns="105242" bIns="52621">
            <a:spAutoFit/>
          </a:bodyPr>
          <a:lstStyle/>
          <a:p>
            <a:r>
              <a:rPr lang="en-US" dirty="0" smtClean="0">
                <a:latin typeface="AR CENA" pitchFamily="2" charset="0"/>
              </a:rPr>
              <a:t> 	</a:t>
            </a:r>
            <a:r>
              <a:rPr lang="en-US" dirty="0" smtClean="0">
                <a:latin typeface="Berlin Sans FB" pitchFamily="34" charset="0"/>
              </a:rPr>
              <a:t>For an experimental search for narrow </a:t>
            </a:r>
            <a:r>
              <a:rPr lang="en-US" dirty="0" err="1" smtClean="0">
                <a:latin typeface="Berlin Sans FB" pitchFamily="34" charset="0"/>
              </a:rPr>
              <a:t>dibaryon</a:t>
            </a:r>
            <a:r>
              <a:rPr lang="en-US" dirty="0" smtClean="0">
                <a:latin typeface="Berlin Sans FB" pitchFamily="34" charset="0"/>
              </a:rPr>
              <a:t> resonances,  </a:t>
            </a:r>
            <a:r>
              <a:rPr lang="en-US" b="1" dirty="0" smtClean="0">
                <a:solidFill>
                  <a:srgbClr val="00B050"/>
                </a:solidFill>
                <a:latin typeface="Berlin Sans FB" pitchFamily="34" charset="0"/>
              </a:rPr>
              <a:t>one should have a </a:t>
            </a:r>
            <a:r>
              <a:rPr lang="en-US" b="1" cap="all" dirty="0" smtClean="0">
                <a:solidFill>
                  <a:srgbClr val="FF0000"/>
                </a:solidFill>
                <a:latin typeface="Berlin Sans FB" pitchFamily="34" charset="0"/>
              </a:rPr>
              <a:t>beam of protons</a:t>
            </a:r>
          </a:p>
          <a:p>
            <a:r>
              <a:rPr lang="en-US" sz="800" b="1" dirty="0" smtClean="0">
                <a:solidFill>
                  <a:srgbClr val="00B050"/>
                </a:solidFill>
                <a:latin typeface="Berlin Sans FB" pitchFamily="34" charset="0"/>
              </a:rPr>
              <a:t> </a:t>
            </a:r>
          </a:p>
          <a:p>
            <a:r>
              <a:rPr lang="en-US" b="1" dirty="0" smtClean="0">
                <a:solidFill>
                  <a:srgbClr val="00B050"/>
                </a:solidFill>
                <a:latin typeface="AR CENA" pitchFamily="2" charset="0"/>
              </a:rPr>
              <a:t>	</a:t>
            </a:r>
            <a:r>
              <a:rPr lang="de-DE" dirty="0" smtClean="0">
                <a:solidFill>
                  <a:srgbClr val="0070C0"/>
                </a:solidFill>
                <a:latin typeface="cmsy10"/>
              </a:rPr>
              <a:t> ²  </a:t>
            </a:r>
            <a:r>
              <a:rPr lang="en-US" b="1" dirty="0" smtClean="0">
                <a:solidFill>
                  <a:srgbClr val="00B050"/>
                </a:solidFill>
                <a:latin typeface="AR CENA" pitchFamily="2" charset="0"/>
              </a:rPr>
              <a:t>with a kinetic energy of T </a:t>
            </a:r>
            <a:r>
              <a:rPr lang="en-US" b="1" dirty="0" smtClean="0">
                <a:solidFill>
                  <a:srgbClr val="00B050"/>
                </a:solidFill>
                <a:latin typeface="AR CENA" pitchFamily="2" charset="0"/>
                <a:sym typeface="Symbol"/>
              </a:rPr>
              <a:t></a:t>
            </a:r>
            <a:r>
              <a:rPr lang="en-US" b="1" dirty="0" smtClean="0">
                <a:solidFill>
                  <a:srgbClr val="00B050"/>
                </a:solidFill>
                <a:latin typeface="AR CENA" pitchFamily="2" charset="0"/>
              </a:rPr>
              <a:t> 250 </a:t>
            </a:r>
            <a:r>
              <a:rPr lang="en-US" b="1" dirty="0" err="1" smtClean="0">
                <a:solidFill>
                  <a:srgbClr val="00B050"/>
                </a:solidFill>
                <a:latin typeface="AR CENA" pitchFamily="2" charset="0"/>
              </a:rPr>
              <a:t>MeV</a:t>
            </a:r>
            <a:r>
              <a:rPr lang="en-US" b="1" dirty="0" smtClean="0">
                <a:solidFill>
                  <a:srgbClr val="00B050"/>
                </a:solidFill>
                <a:latin typeface="AR CENA" pitchFamily="2" charset="0"/>
              </a:rPr>
              <a:t> and </a:t>
            </a:r>
          </a:p>
          <a:p>
            <a:r>
              <a:rPr lang="en-US" b="1" dirty="0" smtClean="0">
                <a:solidFill>
                  <a:srgbClr val="00B050"/>
                </a:solidFill>
                <a:latin typeface="AR CENA" pitchFamily="2" charset="0"/>
              </a:rPr>
              <a:t>	</a:t>
            </a:r>
            <a:r>
              <a:rPr lang="de-DE" dirty="0" smtClean="0">
                <a:solidFill>
                  <a:srgbClr val="0070C0"/>
                </a:solidFill>
                <a:latin typeface="cmsy10"/>
              </a:rPr>
              <a:t> ²  </a:t>
            </a:r>
            <a:r>
              <a:rPr lang="en-US" b="1" dirty="0" smtClean="0">
                <a:solidFill>
                  <a:schemeClr val="accent6">
                    <a:lumMod val="75000"/>
                  </a:schemeClr>
                </a:solidFill>
                <a:latin typeface="AR CENA" pitchFamily="2" charset="0"/>
              </a:rPr>
              <a:t>an energy spread below 100 </a:t>
            </a:r>
            <a:r>
              <a:rPr lang="en-US" b="1" dirty="0" err="1" smtClean="0">
                <a:solidFill>
                  <a:schemeClr val="accent6">
                    <a:lumMod val="75000"/>
                  </a:schemeClr>
                </a:solidFill>
                <a:latin typeface="AR CENA" pitchFamily="2" charset="0"/>
              </a:rPr>
              <a:t>keV</a:t>
            </a:r>
            <a:r>
              <a:rPr lang="en-US" b="1" dirty="0" smtClean="0">
                <a:solidFill>
                  <a:schemeClr val="accent6">
                    <a:lumMod val="75000"/>
                  </a:schemeClr>
                </a:solidFill>
                <a:latin typeface="AR CENA" pitchFamily="2" charset="0"/>
              </a:rPr>
              <a:t> </a:t>
            </a:r>
            <a:endParaRPr lang="en-US" b="1" cap="all" dirty="0" smtClean="0">
              <a:solidFill>
                <a:srgbClr val="FF0000"/>
              </a:solidFill>
              <a:latin typeface="Berlin Sans FB" pitchFamily="34" charset="0"/>
            </a:endParaRPr>
          </a:p>
          <a:p>
            <a:r>
              <a:rPr lang="en-US" b="1" cap="all" dirty="0" smtClean="0">
                <a:solidFill>
                  <a:srgbClr val="FF0000"/>
                </a:solidFill>
                <a:latin typeface="Berlin Sans FB" pitchFamily="34" charset="0"/>
              </a:rPr>
              <a:t>                                                   + hydrogen target</a:t>
            </a:r>
            <a:endParaRPr lang="en-US" b="1" dirty="0" smtClean="0">
              <a:solidFill>
                <a:schemeClr val="accent6">
                  <a:lumMod val="75000"/>
                </a:schemeClr>
              </a:solidFill>
              <a:latin typeface="AR CENA" pitchFamily="2" charset="0"/>
            </a:endParaRPr>
          </a:p>
          <a:p>
            <a:r>
              <a:rPr lang="en-US" dirty="0" smtClean="0">
                <a:solidFill>
                  <a:srgbClr val="0070C0"/>
                </a:solidFill>
                <a:latin typeface="Berlin Sans FB" pitchFamily="34" charset="0"/>
              </a:rPr>
              <a:t>	The energy resolution of the detector is not important, so one can use cheap scintillation detectors. </a:t>
            </a:r>
          </a:p>
          <a:p>
            <a:r>
              <a:rPr lang="en-US" b="1" dirty="0" smtClean="0">
                <a:solidFill>
                  <a:srgbClr val="00B050"/>
                </a:solidFill>
                <a:latin typeface="AR CENA" pitchFamily="2" charset="0"/>
              </a:rPr>
              <a:t>In the CELSIUS accelerator at Uppsala, </a:t>
            </a:r>
          </a:p>
          <a:p>
            <a:r>
              <a:rPr lang="en-US" b="1" dirty="0" smtClean="0">
                <a:solidFill>
                  <a:srgbClr val="00B050"/>
                </a:solidFill>
                <a:latin typeface="AR CENA" pitchFamily="2" charset="0"/>
              </a:rPr>
              <a:t>    the beam momentum spread was </a:t>
            </a:r>
            <a:r>
              <a:rPr lang="en-US" b="1" dirty="0" smtClean="0">
                <a:solidFill>
                  <a:schemeClr val="accent6">
                    <a:lumMod val="75000"/>
                  </a:schemeClr>
                </a:solidFill>
                <a:latin typeface="AR CENA" pitchFamily="2" charset="0"/>
              </a:rPr>
              <a:t>a few times 10</a:t>
            </a:r>
            <a:r>
              <a:rPr lang="en-US" b="1" baseline="30000" dirty="0" smtClean="0">
                <a:solidFill>
                  <a:schemeClr val="accent6">
                    <a:lumMod val="75000"/>
                  </a:schemeClr>
                </a:solidFill>
                <a:latin typeface="AR CENA" pitchFamily="2" charset="0"/>
              </a:rPr>
              <a:t>-3</a:t>
            </a:r>
            <a:r>
              <a:rPr lang="en-US" b="1" dirty="0" smtClean="0">
                <a:solidFill>
                  <a:schemeClr val="accent6">
                    <a:lumMod val="75000"/>
                  </a:schemeClr>
                </a:solidFill>
                <a:latin typeface="AR CENA" pitchFamily="2" charset="0"/>
              </a:rPr>
              <a:t>  </a:t>
            </a:r>
            <a:r>
              <a:rPr lang="en-US" b="1" dirty="0" smtClean="0">
                <a:solidFill>
                  <a:srgbClr val="00B050"/>
                </a:solidFill>
                <a:latin typeface="AR CENA" pitchFamily="2" charset="0"/>
              </a:rPr>
              <a:t>before electron cooling  </a:t>
            </a:r>
          </a:p>
          <a:p>
            <a:r>
              <a:rPr lang="en-US" b="1" dirty="0" smtClean="0">
                <a:solidFill>
                  <a:srgbClr val="00B050"/>
                </a:solidFill>
                <a:latin typeface="AR CENA" pitchFamily="2" charset="0"/>
              </a:rPr>
              <a:t>                                           and </a:t>
            </a:r>
            <a:r>
              <a:rPr lang="en-US" b="1" dirty="0" smtClean="0">
                <a:solidFill>
                  <a:schemeClr val="accent6">
                    <a:lumMod val="75000"/>
                  </a:schemeClr>
                </a:solidFill>
                <a:latin typeface="AR CENA" pitchFamily="2" charset="0"/>
              </a:rPr>
              <a:t>a few times 10</a:t>
            </a:r>
            <a:r>
              <a:rPr lang="en-US" b="1" baseline="30000" dirty="0" smtClean="0">
                <a:solidFill>
                  <a:schemeClr val="accent6">
                    <a:lumMod val="75000"/>
                  </a:schemeClr>
                </a:solidFill>
                <a:latin typeface="AR CENA" pitchFamily="2" charset="0"/>
              </a:rPr>
              <a:t>-5  </a:t>
            </a:r>
            <a:r>
              <a:rPr lang="en-US" b="1" dirty="0" smtClean="0">
                <a:solidFill>
                  <a:srgbClr val="00B050"/>
                </a:solidFill>
                <a:latin typeface="AR CENA" pitchFamily="2" charset="0"/>
              </a:rPr>
              <a:t>after electron cooling. </a:t>
            </a:r>
          </a:p>
          <a:p>
            <a:r>
              <a:rPr lang="en-US" dirty="0" smtClean="0">
                <a:latin typeface="Adobe Caslon Pro Bold" pitchFamily="18" charset="0"/>
              </a:rPr>
              <a:t>Under such conditions, it is possible to measure M with an accuracy of</a:t>
            </a:r>
            <a:r>
              <a:rPr lang="en-US" dirty="0" smtClean="0">
                <a:latin typeface="AR CENA" pitchFamily="2" charset="0"/>
              </a:rPr>
              <a:t> </a:t>
            </a:r>
            <a:r>
              <a:rPr lang="en-US" dirty="0" smtClean="0">
                <a:solidFill>
                  <a:srgbClr val="3366FF"/>
                </a:solidFill>
                <a:latin typeface="Berlin Sans FB" pitchFamily="34" charset="0"/>
              </a:rPr>
              <a:t>10 </a:t>
            </a:r>
            <a:r>
              <a:rPr lang="en-US" dirty="0" err="1" smtClean="0">
                <a:solidFill>
                  <a:srgbClr val="3366FF"/>
                </a:solidFill>
                <a:latin typeface="Berlin Sans FB" pitchFamily="34" charset="0"/>
              </a:rPr>
              <a:t>keV</a:t>
            </a:r>
            <a:r>
              <a:rPr lang="en-US" b="1" dirty="0" smtClean="0">
                <a:solidFill>
                  <a:schemeClr val="accent6">
                    <a:lumMod val="75000"/>
                  </a:schemeClr>
                </a:solidFill>
                <a:latin typeface="AR CENA" pitchFamily="2" charset="0"/>
              </a:rPr>
              <a:t> </a:t>
            </a:r>
            <a:r>
              <a:rPr lang="en-US" dirty="0" smtClean="0">
                <a:latin typeface="Adobe Caslon Pro Bold" pitchFamily="18" charset="0"/>
              </a:rPr>
              <a:t>or better. </a:t>
            </a:r>
          </a:p>
          <a:p>
            <a:r>
              <a:rPr lang="en-US" dirty="0" smtClean="0">
                <a:solidFill>
                  <a:srgbClr val="FF0000"/>
                </a:solidFill>
                <a:latin typeface="AR CENA" pitchFamily="2" charset="0"/>
              </a:rPr>
              <a:t>	</a:t>
            </a:r>
            <a:r>
              <a:rPr lang="de-DE" dirty="0" smtClean="0">
                <a:solidFill>
                  <a:srgbClr val="0070C0"/>
                </a:solidFill>
                <a:latin typeface="cmsy10"/>
              </a:rPr>
              <a:t> </a:t>
            </a:r>
            <a:r>
              <a:rPr lang="de-DE" dirty="0" smtClean="0">
                <a:solidFill>
                  <a:srgbClr val="FF0000"/>
                </a:solidFill>
                <a:latin typeface="cmsy10"/>
              </a:rPr>
              <a:t>²</a:t>
            </a:r>
            <a:r>
              <a:rPr lang="de-DE" dirty="0" smtClean="0">
                <a:solidFill>
                  <a:srgbClr val="0070C0"/>
                </a:solidFill>
                <a:latin typeface="cmsy10"/>
              </a:rPr>
              <a:t> </a:t>
            </a:r>
            <a:r>
              <a:rPr lang="en-US" dirty="0" smtClean="0">
                <a:solidFill>
                  <a:srgbClr val="FF0000"/>
                </a:solidFill>
                <a:latin typeface="Berlin Sans FB" pitchFamily="34" charset="0"/>
              </a:rPr>
              <a:t>The narrow width of d*(2000) </a:t>
            </a:r>
            <a:r>
              <a:rPr lang="en-US" b="1" dirty="0" smtClean="0">
                <a:solidFill>
                  <a:srgbClr val="3366FF"/>
                </a:solidFill>
                <a:latin typeface="Symbol" pitchFamily="18" charset="2"/>
              </a:rPr>
              <a:t>G</a:t>
            </a:r>
            <a:r>
              <a:rPr lang="en-US" b="1" baseline="-25000" dirty="0" smtClean="0">
                <a:solidFill>
                  <a:srgbClr val="3366FF"/>
                </a:solidFill>
                <a:latin typeface="Symbol" pitchFamily="18" charset="2"/>
              </a:rPr>
              <a:t>*</a:t>
            </a:r>
            <a:r>
              <a:rPr lang="en-US" dirty="0" smtClean="0">
                <a:solidFill>
                  <a:srgbClr val="3366FF"/>
                </a:solidFill>
                <a:latin typeface="Berlin Sans FB" pitchFamily="34" charset="0"/>
              </a:rPr>
              <a:t> = 260 </a:t>
            </a:r>
            <a:r>
              <a:rPr lang="en-US" dirty="0" err="1" smtClean="0">
                <a:solidFill>
                  <a:srgbClr val="3366FF"/>
                </a:solidFill>
                <a:latin typeface="Berlin Sans FB" pitchFamily="34" charset="0"/>
              </a:rPr>
              <a:t>keV</a:t>
            </a:r>
            <a:r>
              <a:rPr lang="en-US" dirty="0" smtClean="0">
                <a:solidFill>
                  <a:srgbClr val="3366FF"/>
                </a:solidFill>
                <a:latin typeface="Berlin Sans FB" pitchFamily="34" charset="0"/>
              </a:rPr>
              <a:t> </a:t>
            </a:r>
            <a:r>
              <a:rPr lang="en-US" dirty="0" smtClean="0">
                <a:solidFill>
                  <a:srgbClr val="FF0000"/>
                </a:solidFill>
                <a:latin typeface="Berlin Sans FB" pitchFamily="34" charset="0"/>
              </a:rPr>
              <a:t>is not an obstacle for its experimental search.</a:t>
            </a:r>
            <a:endParaRPr lang="ru-RU"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box(in)">
                                      <p:cBhvr>
                                        <p:cTn id="11" dur="500"/>
                                        <p:tgtEl>
                                          <p:spTgt spid="3">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repeatCount="indefinite" fill="hold" nodeType="clickEffect">
                                  <p:stCondLst>
                                    <p:cond delay="0"/>
                                  </p:stCondLst>
                                  <p:childTnLst>
                                    <p:set>
                                      <p:cBhvr>
                                        <p:cTn id="15" dur="1000">
                                          <p:stCondLst>
                                            <p:cond delay="0"/>
                                          </p:stCondLst>
                                        </p:cTn>
                                        <p:tgtEl>
                                          <p:spTgt spid="3">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1" presetClass="entr" presetSubtype="0" repeatCount="indefinite" fill="hold" nodeType="clickEffect">
                                  <p:stCondLst>
                                    <p:cond delay="0"/>
                                  </p:stCondLst>
                                  <p:childTnLst>
                                    <p:set>
                                      <p:cBhvr>
                                        <p:cTn id="19" dur="1000">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1" presetClass="entr" presetSubtype="0" repeatCount="indefinite" fill="hold" nodeType="clickEffect">
                                  <p:stCondLst>
                                    <p:cond delay="0"/>
                                  </p:stCondLst>
                                  <p:childTnLst>
                                    <p:set>
                                      <p:cBhvr>
                                        <p:cTn id="23" dur="1000">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15" name="Прямоугольник 14"/>
          <p:cNvSpPr/>
          <p:nvPr/>
        </p:nvSpPr>
        <p:spPr>
          <a:xfrm>
            <a:off x="679004" y="5445224"/>
            <a:ext cx="9073008" cy="1296144"/>
          </a:xfrm>
          <a:prstGeom prst="rect">
            <a:avLst/>
          </a:prstGeom>
          <a:solidFill>
            <a:srgbClr val="FFFF00">
              <a:alpha val="3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34988" y="260648"/>
            <a:ext cx="9397044" cy="537157"/>
          </a:xfrm>
          <a:prstGeom prst="rect">
            <a:avLst/>
          </a:prstGeom>
        </p:spPr>
        <p:txBody>
          <a:bodyPr wrap="square" lIns="105242" tIns="52621" rIns="105242" bIns="52621">
            <a:spAutoFit/>
          </a:bodyPr>
          <a:lstStyle/>
          <a:p>
            <a:r>
              <a:rPr lang="en-US" b="1" dirty="0" smtClean="0">
                <a:solidFill>
                  <a:srgbClr val="00B050"/>
                </a:solidFill>
                <a:latin typeface="Berlin Sans FB" pitchFamily="34" charset="0"/>
              </a:rPr>
              <a:t>Neutrons pairing in QCB model</a:t>
            </a:r>
          </a:p>
        </p:txBody>
      </p:sp>
      <p:graphicFrame>
        <p:nvGraphicFramePr>
          <p:cNvPr id="8" name="Object 6"/>
          <p:cNvGraphicFramePr>
            <a:graphicFrameLocks noChangeAspect="1"/>
          </p:cNvGraphicFramePr>
          <p:nvPr/>
        </p:nvGraphicFramePr>
        <p:xfrm>
          <a:off x="967805" y="5517232"/>
          <a:ext cx="8637587" cy="1169987"/>
        </p:xfrm>
        <a:graphic>
          <a:graphicData uri="http://schemas.openxmlformats.org/presentationml/2006/ole">
            <p:oleObj spid="_x0000_s195588" name="Equation" r:id="rId4" imgW="4368800" imgH="584200" progId="Equation.DSMT4">
              <p:embed/>
            </p:oleObj>
          </a:graphicData>
        </a:graphic>
      </p:graphicFrame>
      <p:sp>
        <p:nvSpPr>
          <p:cNvPr id="9" name="Прямоугольник 8"/>
          <p:cNvSpPr/>
          <p:nvPr/>
        </p:nvSpPr>
        <p:spPr>
          <a:xfrm>
            <a:off x="6736677" y="4747484"/>
            <a:ext cx="2151239" cy="553724"/>
          </a:xfrm>
          <a:prstGeom prst="rect">
            <a:avLst/>
          </a:prstGeom>
        </p:spPr>
        <p:txBody>
          <a:bodyPr wrap="square" lIns="105242" tIns="52621" rIns="105242" bIns="52621">
            <a:spAutoFit/>
          </a:bodyPr>
          <a:lstStyle/>
          <a:p>
            <a:r>
              <a:rPr lang="en-US" b="1" dirty="0" smtClean="0">
                <a:solidFill>
                  <a:srgbClr val="0070C0"/>
                </a:solidFill>
                <a:latin typeface="AR ESSENCE" pitchFamily="2" charset="0"/>
              </a:rPr>
              <a:t>GAP Equation:</a:t>
            </a:r>
          </a:p>
        </p:txBody>
      </p:sp>
      <p:grpSp>
        <p:nvGrpSpPr>
          <p:cNvPr id="7" name="Группа 6"/>
          <p:cNvGrpSpPr/>
          <p:nvPr/>
        </p:nvGrpSpPr>
        <p:grpSpPr>
          <a:xfrm>
            <a:off x="900959" y="1556792"/>
            <a:ext cx="5034629" cy="3630430"/>
            <a:chOff x="1543100" y="1916832"/>
            <a:chExt cx="5034629" cy="3990470"/>
          </a:xfrm>
        </p:grpSpPr>
        <p:pic>
          <p:nvPicPr>
            <p:cNvPr id="195585" name="Picture 1"/>
            <p:cNvPicPr>
              <a:picLocks noChangeAspect="1" noChangeArrowheads="1"/>
            </p:cNvPicPr>
            <p:nvPr/>
          </p:nvPicPr>
          <p:blipFill>
            <a:blip r:embed="rId5" cstate="print"/>
            <a:srcRect/>
            <a:stretch>
              <a:fillRect/>
            </a:stretch>
          </p:blipFill>
          <p:spPr bwMode="auto">
            <a:xfrm>
              <a:off x="1543100" y="1916832"/>
              <a:ext cx="5034629" cy="2076260"/>
            </a:xfrm>
            <a:prstGeom prst="rect">
              <a:avLst/>
            </a:prstGeom>
            <a:noFill/>
            <a:ln w="9525">
              <a:noFill/>
              <a:miter lim="800000"/>
              <a:headEnd/>
              <a:tailEnd/>
            </a:ln>
          </p:spPr>
        </p:pic>
        <p:pic>
          <p:nvPicPr>
            <p:cNvPr id="195587" name="Picture 3"/>
            <p:cNvPicPr>
              <a:picLocks noChangeAspect="1" noChangeArrowheads="1"/>
            </p:cNvPicPr>
            <p:nvPr/>
          </p:nvPicPr>
          <p:blipFill>
            <a:blip r:embed="rId6" cstate="print"/>
            <a:srcRect/>
            <a:stretch>
              <a:fillRect/>
            </a:stretch>
          </p:blipFill>
          <p:spPr bwMode="auto">
            <a:xfrm>
              <a:off x="1543100" y="4005064"/>
              <a:ext cx="5010626" cy="1902238"/>
            </a:xfrm>
            <a:prstGeom prst="rect">
              <a:avLst/>
            </a:prstGeom>
            <a:noFill/>
            <a:ln w="9525">
              <a:noFill/>
              <a:miter lim="800000"/>
              <a:headEnd/>
              <a:tailEnd/>
            </a:ln>
          </p:spPr>
        </p:pic>
      </p:grpSp>
      <p:graphicFrame>
        <p:nvGraphicFramePr>
          <p:cNvPr id="195589" name="Object 5"/>
          <p:cNvGraphicFramePr>
            <a:graphicFrameLocks noChangeAspect="1"/>
          </p:cNvGraphicFramePr>
          <p:nvPr/>
        </p:nvGraphicFramePr>
        <p:xfrm>
          <a:off x="1111052" y="1556792"/>
          <a:ext cx="728662" cy="371176"/>
        </p:xfrm>
        <a:graphic>
          <a:graphicData uri="http://schemas.openxmlformats.org/presentationml/2006/ole">
            <p:oleObj spid="_x0000_s195589" name="Equation" r:id="rId7" imgW="368280" imgH="203040" progId="Equation.DSMT4">
              <p:embed/>
            </p:oleObj>
          </a:graphicData>
        </a:graphic>
      </p:graphicFrame>
      <p:graphicFrame>
        <p:nvGraphicFramePr>
          <p:cNvPr id="195590" name="Object 6"/>
          <p:cNvGraphicFramePr>
            <a:graphicFrameLocks noChangeAspect="1"/>
          </p:cNvGraphicFramePr>
          <p:nvPr/>
        </p:nvGraphicFramePr>
        <p:xfrm>
          <a:off x="1039044" y="3429000"/>
          <a:ext cx="854075" cy="417513"/>
        </p:xfrm>
        <a:graphic>
          <a:graphicData uri="http://schemas.openxmlformats.org/presentationml/2006/ole">
            <p:oleObj spid="_x0000_s195590" name="Equation" r:id="rId8" imgW="431640" imgH="228600" progId="Equation.DSMT4">
              <p:embed/>
            </p:oleObj>
          </a:graphicData>
        </a:graphic>
      </p:graphicFrame>
      <p:sp>
        <p:nvSpPr>
          <p:cNvPr id="12" name="TextBox 11"/>
          <p:cNvSpPr txBox="1"/>
          <p:nvPr/>
        </p:nvSpPr>
        <p:spPr>
          <a:xfrm>
            <a:off x="6007596" y="1825660"/>
            <a:ext cx="3041154" cy="523220"/>
          </a:xfrm>
          <a:prstGeom prst="rect">
            <a:avLst/>
          </a:prstGeom>
          <a:noFill/>
        </p:spPr>
        <p:txBody>
          <a:bodyPr wrap="none" rtlCol="0">
            <a:spAutoFit/>
          </a:bodyPr>
          <a:lstStyle/>
          <a:p>
            <a:r>
              <a:rPr lang="en-US" b="1" dirty="0" smtClean="0">
                <a:solidFill>
                  <a:srgbClr val="C00000"/>
                </a:solidFill>
              </a:rPr>
              <a:t> </a:t>
            </a:r>
            <a:r>
              <a:rPr lang="en-US" b="1" dirty="0" smtClean="0">
                <a:solidFill>
                  <a:srgbClr val="0070C0"/>
                </a:solidFill>
                <a:effectLst>
                  <a:outerShdw blurRad="38100" dist="38100" dir="2700000" algn="tl">
                    <a:srgbClr val="000000">
                      <a:alpha val="43137"/>
                    </a:srgbClr>
                  </a:outerShdw>
                </a:effectLst>
                <a:latin typeface="cmsy10"/>
              </a:rPr>
              <a:t>)</a:t>
            </a:r>
            <a:r>
              <a:rPr lang="en-US" b="1" dirty="0" smtClean="0">
                <a:solidFill>
                  <a:srgbClr val="0070C0"/>
                </a:solidFill>
              </a:rPr>
              <a:t> Green function</a:t>
            </a:r>
            <a:endParaRPr lang="ru-RU" b="1" dirty="0">
              <a:solidFill>
                <a:srgbClr val="0070C0"/>
              </a:solidFill>
            </a:endParaRPr>
          </a:p>
        </p:txBody>
      </p:sp>
      <p:sp>
        <p:nvSpPr>
          <p:cNvPr id="13" name="TextBox 12"/>
          <p:cNvSpPr txBox="1"/>
          <p:nvPr/>
        </p:nvSpPr>
        <p:spPr>
          <a:xfrm>
            <a:off x="6079604" y="3717032"/>
            <a:ext cx="3938835" cy="954107"/>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latin typeface="cmsy10"/>
              </a:rPr>
              <a:t>)</a:t>
            </a:r>
            <a:r>
              <a:rPr lang="en-US" b="1" dirty="0" smtClean="0">
                <a:solidFill>
                  <a:srgbClr val="FF0000"/>
                </a:solidFill>
              </a:rPr>
              <a:t> anomalous </a:t>
            </a:r>
          </a:p>
          <a:p>
            <a:r>
              <a:rPr lang="en-US" b="1" dirty="0" smtClean="0">
                <a:solidFill>
                  <a:srgbClr val="FF0000"/>
                </a:solidFill>
              </a:rPr>
              <a:t>                Green function</a:t>
            </a:r>
            <a:endParaRPr lang="ru-RU" b="1" dirty="0">
              <a:solidFill>
                <a:srgbClr val="FF0000"/>
              </a:solidFill>
            </a:endParaRPr>
          </a:p>
        </p:txBody>
      </p:sp>
      <p:pic>
        <p:nvPicPr>
          <p:cNvPr id="14" name="Рисунок 13" descr="Unbenannt-2.jpg"/>
          <p:cNvPicPr>
            <a:picLocks noChangeAspect="1"/>
          </p:cNvPicPr>
          <p:nvPr/>
        </p:nvPicPr>
        <p:blipFill>
          <a:blip r:embed="rId9" cstate="print"/>
          <a:stretch>
            <a:fillRect/>
          </a:stretch>
        </p:blipFill>
        <p:spPr>
          <a:xfrm>
            <a:off x="7879804" y="188640"/>
            <a:ext cx="2064512" cy="707136"/>
          </a:xfrm>
          <a:prstGeom prst="rect">
            <a:avLst/>
          </a:prstGeom>
        </p:spPr>
      </p:pic>
      <p:sp>
        <p:nvSpPr>
          <p:cNvPr id="17" name="TextBox 1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
        <p:nvSpPr>
          <p:cNvPr id="18" name="TextBox 17"/>
          <p:cNvSpPr txBox="1"/>
          <p:nvPr/>
        </p:nvSpPr>
        <p:spPr>
          <a:xfrm>
            <a:off x="967036" y="1052736"/>
            <a:ext cx="4911922" cy="461665"/>
          </a:xfrm>
          <a:prstGeom prst="rect">
            <a:avLst/>
          </a:prstGeom>
          <a:noFill/>
        </p:spPr>
        <p:txBody>
          <a:bodyPr wrap="none" rtlCol="0">
            <a:spAutoFit/>
          </a:bodyPr>
          <a:lstStyle/>
          <a:p>
            <a:r>
              <a:rPr lang="ru-RU" sz="2400" b="1" dirty="0" smtClean="0">
                <a:solidFill>
                  <a:srgbClr val="C00000"/>
                </a:solidFill>
              </a:rPr>
              <a:t>Уравнения </a:t>
            </a:r>
            <a:r>
              <a:rPr lang="ru-RU" sz="2400" b="1" dirty="0" err="1" smtClean="0">
                <a:solidFill>
                  <a:srgbClr val="C00000"/>
                </a:solidFill>
              </a:rPr>
              <a:t>Горькова</a:t>
            </a:r>
            <a:r>
              <a:rPr lang="en-US" sz="2400" b="1" dirty="0" smtClean="0">
                <a:solidFill>
                  <a:srgbClr val="C00000"/>
                </a:solidFill>
              </a:rPr>
              <a:t>-</a:t>
            </a:r>
            <a:r>
              <a:rPr lang="ru-RU" sz="2400" b="1" dirty="0" err="1" smtClean="0">
                <a:solidFill>
                  <a:srgbClr val="C00000"/>
                </a:solidFill>
              </a:rPr>
              <a:t>Элиашберга</a:t>
            </a:r>
            <a:endParaRPr lang="ru-RU" sz="2400" b="1" dirty="0">
              <a:solidFill>
                <a:srgbClr val="C00000"/>
              </a:solidFill>
            </a:endParaRPr>
          </a:p>
        </p:txBody>
      </p:sp>
      <p:sp>
        <p:nvSpPr>
          <p:cNvPr id="19" name="TextBox 18"/>
          <p:cNvSpPr txBox="1"/>
          <p:nvPr/>
        </p:nvSpPr>
        <p:spPr>
          <a:xfrm>
            <a:off x="6079604" y="2420888"/>
            <a:ext cx="4176336" cy="1015663"/>
          </a:xfrm>
          <a:prstGeom prst="rect">
            <a:avLst/>
          </a:prstGeom>
          <a:noFill/>
        </p:spPr>
        <p:txBody>
          <a:bodyPr wrap="none" rtlCol="0">
            <a:spAutoFit/>
          </a:bodyPr>
          <a:lstStyle/>
          <a:p>
            <a:r>
              <a:rPr lang="en-US" sz="2000" dirty="0" smtClean="0">
                <a:solidFill>
                  <a:srgbClr val="00B050"/>
                </a:solidFill>
                <a:latin typeface="Kristen ITC" pitchFamily="66" charset="0"/>
              </a:rPr>
              <a:t>NB: </a:t>
            </a:r>
            <a:r>
              <a:rPr lang="ru-RU" sz="2000" b="1" dirty="0" smtClean="0">
                <a:solidFill>
                  <a:srgbClr val="00B050"/>
                </a:solidFill>
              </a:rPr>
              <a:t>очевидное сходство </a:t>
            </a:r>
          </a:p>
          <a:p>
            <a:r>
              <a:rPr lang="ru-RU" sz="2000" b="1" dirty="0" smtClean="0">
                <a:solidFill>
                  <a:srgbClr val="00B050"/>
                </a:solidFill>
              </a:rPr>
              <a:t>         с </a:t>
            </a:r>
            <a:r>
              <a:rPr lang="ru-RU" sz="2000" b="1" dirty="0" err="1" smtClean="0">
                <a:solidFill>
                  <a:srgbClr val="00B050"/>
                </a:solidFill>
              </a:rPr>
              <a:t>сепарабельными</a:t>
            </a:r>
            <a:r>
              <a:rPr lang="ru-RU" sz="2000" b="1" dirty="0" smtClean="0">
                <a:solidFill>
                  <a:srgbClr val="00B050"/>
                </a:solidFill>
              </a:rPr>
              <a:t> моделями </a:t>
            </a:r>
          </a:p>
          <a:p>
            <a:r>
              <a:rPr lang="ru-RU" sz="2000" b="1" dirty="0" smtClean="0">
                <a:solidFill>
                  <a:srgbClr val="00B050"/>
                </a:solidFill>
                <a:latin typeface="Kristen ITC" pitchFamily="66" charset="0"/>
              </a:rPr>
              <a:t>       </a:t>
            </a:r>
            <a:r>
              <a:rPr lang="en-US" sz="2000" dirty="0" smtClean="0">
                <a:solidFill>
                  <a:srgbClr val="00B050"/>
                </a:solidFill>
                <a:latin typeface="Kristen ITC" pitchFamily="66" charset="0"/>
              </a:rPr>
              <a:t>NN</a:t>
            </a:r>
            <a:r>
              <a:rPr lang="ru-RU" sz="2000" dirty="0" smtClean="0">
                <a:solidFill>
                  <a:srgbClr val="00B050"/>
                </a:solidFill>
              </a:rPr>
              <a:t> </a:t>
            </a:r>
            <a:r>
              <a:rPr lang="ru-RU" sz="2000" b="1" dirty="0" smtClean="0">
                <a:solidFill>
                  <a:srgbClr val="00B050"/>
                </a:solidFill>
              </a:rPr>
              <a:t>взаимодействий</a:t>
            </a:r>
            <a:endParaRPr lang="ru-RU" sz="2000" b="1" dirty="0">
              <a:solidFill>
                <a:srgbClr val="00B050"/>
              </a:solidFill>
            </a:endParaRPr>
          </a:p>
        </p:txBody>
      </p:sp>
      <p:graphicFrame>
        <p:nvGraphicFramePr>
          <p:cNvPr id="195591" name="Object 7"/>
          <p:cNvGraphicFramePr>
            <a:graphicFrameLocks noChangeAspect="1"/>
          </p:cNvGraphicFramePr>
          <p:nvPr/>
        </p:nvGraphicFramePr>
        <p:xfrm>
          <a:off x="4279404" y="2265437"/>
          <a:ext cx="728663" cy="371475"/>
        </p:xfrm>
        <a:graphic>
          <a:graphicData uri="http://schemas.openxmlformats.org/presentationml/2006/ole">
            <p:oleObj spid="_x0000_s195591" name="Equation" r:id="rId10" imgW="368280" imgH="203040" progId="Equation.DSMT4">
              <p:embed/>
            </p:oleObj>
          </a:graphicData>
        </a:graphic>
      </p:graphicFrame>
      <p:graphicFrame>
        <p:nvGraphicFramePr>
          <p:cNvPr id="195592" name="Object 8"/>
          <p:cNvGraphicFramePr>
            <a:graphicFrameLocks noChangeAspect="1"/>
          </p:cNvGraphicFramePr>
          <p:nvPr/>
        </p:nvGraphicFramePr>
        <p:xfrm>
          <a:off x="3991372" y="3429000"/>
          <a:ext cx="854075" cy="417513"/>
        </p:xfrm>
        <a:graphic>
          <a:graphicData uri="http://schemas.openxmlformats.org/presentationml/2006/ole">
            <p:oleObj spid="_x0000_s195592" name="Equation" r:id="rId11" imgW="431640" imgH="228600" progId="Equation.DSMT4">
              <p:embed/>
            </p:oleObj>
          </a:graphicData>
        </a:graphic>
      </p:graphicFrame>
      <p:graphicFrame>
        <p:nvGraphicFramePr>
          <p:cNvPr id="195593" name="Object 9"/>
          <p:cNvGraphicFramePr>
            <a:graphicFrameLocks noChangeAspect="1"/>
          </p:cNvGraphicFramePr>
          <p:nvPr/>
        </p:nvGraphicFramePr>
        <p:xfrm>
          <a:off x="5062909" y="1556792"/>
          <a:ext cx="728663" cy="369887"/>
        </p:xfrm>
        <a:graphic>
          <a:graphicData uri="http://schemas.openxmlformats.org/presentationml/2006/ole">
            <p:oleObj spid="_x0000_s195593" name="Equation" r:id="rId12" imgW="368280" imgH="203040" progId="Equation.DSMT4">
              <p:embed/>
            </p:oleObj>
          </a:graphicData>
        </a:graphic>
      </p:graphicFrame>
      <p:graphicFrame>
        <p:nvGraphicFramePr>
          <p:cNvPr id="195594" name="Object 10"/>
          <p:cNvGraphicFramePr>
            <a:graphicFrameLocks noChangeAspect="1"/>
          </p:cNvGraphicFramePr>
          <p:nvPr/>
        </p:nvGraphicFramePr>
        <p:xfrm>
          <a:off x="4168205" y="4077072"/>
          <a:ext cx="903287" cy="369887"/>
        </p:xfrm>
        <a:graphic>
          <a:graphicData uri="http://schemas.openxmlformats.org/presentationml/2006/ole">
            <p:oleObj spid="_x0000_s195594" name="Equation" r:id="rId13" imgW="457200" imgH="20304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7" name="Прямоугольник 26"/>
          <p:cNvSpPr/>
          <p:nvPr/>
        </p:nvSpPr>
        <p:spPr>
          <a:xfrm>
            <a:off x="3631332" y="2996952"/>
            <a:ext cx="5184576" cy="1008112"/>
          </a:xfrm>
          <a:prstGeom prst="rect">
            <a:avLst/>
          </a:prstGeom>
          <a:solidFill>
            <a:srgbClr val="FFFF00">
              <a:alpha val="3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1183060" y="5445224"/>
            <a:ext cx="7632848" cy="1152128"/>
          </a:xfrm>
          <a:prstGeom prst="rect">
            <a:avLst/>
          </a:prstGeom>
          <a:solidFill>
            <a:srgbClr val="FFFF00">
              <a:alpha val="3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34988" y="260648"/>
            <a:ext cx="9397044" cy="537157"/>
          </a:xfrm>
          <a:prstGeom prst="rect">
            <a:avLst/>
          </a:prstGeom>
        </p:spPr>
        <p:txBody>
          <a:bodyPr wrap="square" lIns="105242" tIns="52621" rIns="105242" bIns="52621">
            <a:spAutoFit/>
          </a:bodyPr>
          <a:lstStyle/>
          <a:p>
            <a:r>
              <a:rPr lang="en-US" b="1" dirty="0" smtClean="0">
                <a:solidFill>
                  <a:srgbClr val="00B050"/>
                </a:solidFill>
                <a:latin typeface="Berlin Sans FB" pitchFamily="34" charset="0"/>
              </a:rPr>
              <a:t>Neutrons pairing in QCB model</a:t>
            </a:r>
          </a:p>
        </p:txBody>
      </p:sp>
      <p:sp>
        <p:nvSpPr>
          <p:cNvPr id="198658"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8657" name="Object 1"/>
          <p:cNvGraphicFramePr>
            <a:graphicFrameLocks noChangeAspect="1"/>
          </p:cNvGraphicFramePr>
          <p:nvPr/>
        </p:nvGraphicFramePr>
        <p:xfrm>
          <a:off x="3362920" y="1215281"/>
          <a:ext cx="4660900" cy="917575"/>
        </p:xfrm>
        <a:graphic>
          <a:graphicData uri="http://schemas.openxmlformats.org/presentationml/2006/ole">
            <p:oleObj spid="_x0000_s198657" name="Equation" r:id="rId4" imgW="2413000" imgH="457200" progId="Equation.DSMT4">
              <p:embed/>
            </p:oleObj>
          </a:graphicData>
        </a:graphic>
      </p:graphicFrame>
      <p:sp>
        <p:nvSpPr>
          <p:cNvPr id="198660" name="Rectangle 4"/>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8662" name="Rectangle 6"/>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8664" name="Rectangle 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8666" name="Rectangle 1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8665" name="Object 9"/>
          <p:cNvGraphicFramePr>
            <a:graphicFrameLocks noChangeAspect="1"/>
          </p:cNvGraphicFramePr>
          <p:nvPr/>
        </p:nvGraphicFramePr>
        <p:xfrm>
          <a:off x="3847356" y="3068960"/>
          <a:ext cx="4672013" cy="1982787"/>
        </p:xfrm>
        <a:graphic>
          <a:graphicData uri="http://schemas.openxmlformats.org/presentationml/2006/ole">
            <p:oleObj spid="_x0000_s198665" name="Equation" r:id="rId5" imgW="2311400" imgH="990600" progId="Equation.DSMT4">
              <p:embed/>
            </p:oleObj>
          </a:graphicData>
        </a:graphic>
      </p:graphicFrame>
      <p:sp>
        <p:nvSpPr>
          <p:cNvPr id="198668" name="Rectangle 1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8670" name="Object 14"/>
          <p:cNvGraphicFramePr>
            <a:graphicFrameLocks noChangeAspect="1"/>
          </p:cNvGraphicFramePr>
          <p:nvPr/>
        </p:nvGraphicFramePr>
        <p:xfrm>
          <a:off x="7752978" y="4724400"/>
          <a:ext cx="1350962" cy="361950"/>
        </p:xfrm>
        <a:graphic>
          <a:graphicData uri="http://schemas.openxmlformats.org/presentationml/2006/ole">
            <p:oleObj spid="_x0000_s198670" name="Equation" r:id="rId6" imgW="901309" imgH="241195" progId="Equation.DSMT4">
              <p:embed/>
            </p:oleObj>
          </a:graphicData>
        </a:graphic>
      </p:graphicFrame>
      <p:graphicFrame>
        <p:nvGraphicFramePr>
          <p:cNvPr id="198669" name="Object 13"/>
          <p:cNvGraphicFramePr>
            <a:graphicFrameLocks noChangeAspect="1"/>
          </p:cNvGraphicFramePr>
          <p:nvPr/>
        </p:nvGraphicFramePr>
        <p:xfrm>
          <a:off x="7552878" y="4149725"/>
          <a:ext cx="2343150" cy="457200"/>
        </p:xfrm>
        <a:graphic>
          <a:graphicData uri="http://schemas.openxmlformats.org/presentationml/2006/ole">
            <p:oleObj spid="_x0000_s198669" name="Equation" r:id="rId7" imgW="1562100" imgH="304800" progId="Equation.DSMT4">
              <p:embed/>
            </p:oleObj>
          </a:graphicData>
        </a:graphic>
      </p:graphicFrame>
      <p:sp>
        <p:nvSpPr>
          <p:cNvPr id="198671" name="Rectangle 15"/>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TextBox 19"/>
          <p:cNvSpPr txBox="1"/>
          <p:nvPr/>
        </p:nvSpPr>
        <p:spPr>
          <a:xfrm>
            <a:off x="606996" y="1393612"/>
            <a:ext cx="4689104" cy="4231928"/>
          </a:xfrm>
          <a:prstGeom prst="rect">
            <a:avLst/>
          </a:prstGeom>
          <a:noFill/>
        </p:spPr>
        <p:txBody>
          <a:bodyPr wrap="none" rtlCol="0">
            <a:spAutoFit/>
          </a:bodyPr>
          <a:lstStyle/>
          <a:p>
            <a:r>
              <a:rPr lang="en-US" b="1" dirty="0" smtClean="0">
                <a:solidFill>
                  <a:srgbClr val="C00000"/>
                </a:solidFill>
                <a:latin typeface="Rockwell Condensed" pitchFamily="18" charset="0"/>
              </a:rPr>
              <a:t>         Gap</a:t>
            </a:r>
          </a:p>
          <a:p>
            <a:endParaRPr lang="en-US" sz="1600" b="1" dirty="0" smtClean="0">
              <a:solidFill>
                <a:srgbClr val="C00000"/>
              </a:solidFill>
              <a:latin typeface="Rockwell Condensed" pitchFamily="18" charset="0"/>
            </a:endParaRPr>
          </a:p>
          <a:p>
            <a:endParaRPr lang="en-US" sz="1100" b="1" dirty="0" smtClean="0">
              <a:solidFill>
                <a:srgbClr val="C00000"/>
              </a:solidFill>
              <a:latin typeface="Rockwell Condensed" pitchFamily="18" charset="0"/>
            </a:endParaRPr>
          </a:p>
          <a:p>
            <a:r>
              <a:rPr lang="en-US" b="1" dirty="0" smtClean="0">
                <a:solidFill>
                  <a:srgbClr val="C00000"/>
                </a:solidFill>
                <a:latin typeface="Rockwell Condensed" pitchFamily="18" charset="0"/>
              </a:rPr>
              <a:t>Condensate</a:t>
            </a:r>
          </a:p>
          <a:p>
            <a:endParaRPr lang="en-US" b="1" dirty="0" smtClean="0">
              <a:solidFill>
                <a:srgbClr val="C00000"/>
              </a:solidFill>
            </a:endParaRPr>
          </a:p>
          <a:p>
            <a:endParaRPr lang="en-US" sz="1800" b="1" dirty="0" smtClean="0">
              <a:solidFill>
                <a:srgbClr val="C00000"/>
              </a:solidFill>
            </a:endParaRPr>
          </a:p>
          <a:p>
            <a:r>
              <a:rPr lang="en-US" b="1" dirty="0" smtClean="0">
                <a:solidFill>
                  <a:srgbClr val="0070C0"/>
                </a:solidFill>
                <a:latin typeface="cmsy10"/>
              </a:rPr>
              <a:t>² </a:t>
            </a:r>
            <a:r>
              <a:rPr lang="en-US" b="1" dirty="0" smtClean="0">
                <a:solidFill>
                  <a:srgbClr val="0070C0"/>
                </a:solidFill>
                <a:latin typeface="Perpetua" pitchFamily="18" charset="0"/>
              </a:rPr>
              <a:t>Green function:</a:t>
            </a:r>
          </a:p>
          <a:p>
            <a:endParaRPr lang="en-US"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latin typeface="cmsy10"/>
              </a:rPr>
              <a:t>² </a:t>
            </a:r>
            <a:r>
              <a:rPr lang="en-US" b="1" dirty="0" smtClean="0">
                <a:solidFill>
                  <a:srgbClr val="FF0000"/>
                </a:solidFill>
                <a:latin typeface="Perpetua" pitchFamily="18" charset="0"/>
              </a:rPr>
              <a:t>Anomalous Green function:</a:t>
            </a:r>
            <a:endParaRPr lang="ru-RU" b="1" dirty="0" smtClean="0">
              <a:solidFill>
                <a:srgbClr val="FF0000"/>
              </a:solidFill>
            </a:endParaRPr>
          </a:p>
        </p:txBody>
      </p:sp>
      <p:sp>
        <p:nvSpPr>
          <p:cNvPr id="198674" name="Rectangle 18"/>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8673" name="Object 17"/>
          <p:cNvGraphicFramePr>
            <a:graphicFrameLocks noChangeAspect="1"/>
          </p:cNvGraphicFramePr>
          <p:nvPr/>
        </p:nvGraphicFramePr>
        <p:xfrm>
          <a:off x="4135388" y="2060848"/>
          <a:ext cx="3965575" cy="917575"/>
        </p:xfrm>
        <a:graphic>
          <a:graphicData uri="http://schemas.openxmlformats.org/presentationml/2006/ole">
            <p:oleObj spid="_x0000_s198673" name="Equation" r:id="rId8" imgW="2057400" imgH="457200" progId="Equation.DSMT4">
              <p:embed/>
            </p:oleObj>
          </a:graphicData>
        </a:graphic>
      </p:graphicFrame>
      <p:sp>
        <p:nvSpPr>
          <p:cNvPr id="23" name="TextBox 22"/>
          <p:cNvSpPr txBox="1"/>
          <p:nvPr/>
        </p:nvSpPr>
        <p:spPr>
          <a:xfrm>
            <a:off x="2047156" y="-171400"/>
            <a:ext cx="9001000" cy="523220"/>
          </a:xfrm>
          <a:prstGeom prst="rect">
            <a:avLst/>
          </a:prstGeom>
          <a:noFill/>
        </p:spPr>
        <p:txBody>
          <a:bodyPr wrap="square" rtlCol="0">
            <a:spAutoFit/>
          </a:bodyPr>
          <a:lstStyle/>
          <a:p>
            <a:r>
              <a:rPr lang="en-US" b="1" dirty="0" smtClean="0">
                <a:solidFill>
                  <a:srgbClr val="FF0000"/>
                </a:solidFill>
              </a:rPr>
              <a:t>                                                                      </a:t>
            </a:r>
            <a:endParaRPr lang="ru-RU" b="1" dirty="0">
              <a:solidFill>
                <a:srgbClr val="FF0000"/>
              </a:solidFill>
            </a:endParaRPr>
          </a:p>
        </p:txBody>
      </p:sp>
      <p:sp>
        <p:nvSpPr>
          <p:cNvPr id="198676" name="Rectangle 20"/>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8675" name="Object 19"/>
          <p:cNvGraphicFramePr>
            <a:graphicFrameLocks noChangeAspect="1"/>
          </p:cNvGraphicFramePr>
          <p:nvPr/>
        </p:nvGraphicFramePr>
        <p:xfrm>
          <a:off x="1327076" y="5535761"/>
          <a:ext cx="7396163" cy="917575"/>
        </p:xfrm>
        <a:graphic>
          <a:graphicData uri="http://schemas.openxmlformats.org/presentationml/2006/ole">
            <p:oleObj spid="_x0000_s198675" name="Equation" r:id="rId9" imgW="3835400" imgH="457200" progId="Equation.DSMT4">
              <p:embed/>
            </p:oleObj>
          </a:graphicData>
        </a:graphic>
      </p:graphicFrame>
      <p:pic>
        <p:nvPicPr>
          <p:cNvPr id="22" name="Рисунок 21" descr="Unbenannt-2.jpg"/>
          <p:cNvPicPr>
            <a:picLocks noChangeAspect="1"/>
          </p:cNvPicPr>
          <p:nvPr/>
        </p:nvPicPr>
        <p:blipFill>
          <a:blip r:embed="rId10" cstate="print"/>
          <a:stretch>
            <a:fillRect/>
          </a:stretch>
        </p:blipFill>
        <p:spPr>
          <a:xfrm>
            <a:off x="7879804" y="188640"/>
            <a:ext cx="2064512" cy="707136"/>
          </a:xfrm>
          <a:prstGeom prst="rect">
            <a:avLst/>
          </a:prstGeom>
        </p:spPr>
      </p:pic>
      <p:sp>
        <p:nvSpPr>
          <p:cNvPr id="24" name="TextBox 23"/>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534988" y="260350"/>
            <a:ext cx="9361487" cy="523220"/>
          </a:xfrm>
          <a:prstGeom prst="rect">
            <a:avLst/>
          </a:prstGeom>
        </p:spPr>
        <p:txBody>
          <a:bodyPr>
            <a:spAutoFit/>
          </a:bodyPr>
          <a:lstStyle/>
          <a:p>
            <a:pPr algn="ctr">
              <a:defRPr/>
            </a:pPr>
            <a:r>
              <a:rPr lang="en-US" cap="all" dirty="0">
                <a:solidFill>
                  <a:srgbClr val="00B050"/>
                </a:solidFill>
                <a:latin typeface="Berlin Sans FB Demi" pitchFamily="34" charset="0"/>
              </a:rPr>
              <a:t>hyperons effect on Masses of neutron stars</a:t>
            </a:r>
            <a:endParaRPr lang="ru-RU" cap="all" dirty="0">
              <a:solidFill>
                <a:srgbClr val="00B050"/>
              </a:solidFill>
            </a:endParaRPr>
          </a:p>
        </p:txBody>
      </p:sp>
      <p:sp>
        <p:nvSpPr>
          <p:cNvPr id="4" name="TextBox 3"/>
          <p:cNvSpPr txBox="1">
            <a:spLocks noChangeArrowheads="1"/>
          </p:cNvSpPr>
          <p:nvPr/>
        </p:nvSpPr>
        <p:spPr bwMode="auto">
          <a:xfrm>
            <a:off x="534988" y="1341438"/>
            <a:ext cx="9433048" cy="4031873"/>
          </a:xfrm>
          <a:prstGeom prst="rect">
            <a:avLst/>
          </a:prstGeom>
          <a:noFill/>
          <a:ln w="9525">
            <a:noFill/>
            <a:miter lim="800000"/>
            <a:headEnd/>
            <a:tailEnd/>
          </a:ln>
        </p:spPr>
        <p:txBody>
          <a:bodyPr wrap="square">
            <a:spAutoFit/>
          </a:bodyPr>
          <a:lstStyle/>
          <a:p>
            <a:r>
              <a:rPr lang="en-US" sz="3200" dirty="0">
                <a:latin typeface="AR CENA" pitchFamily="2" charset="0"/>
              </a:rPr>
              <a:t>	</a:t>
            </a:r>
            <a:r>
              <a:rPr lang="en-US" sz="3200" dirty="0">
                <a:solidFill>
                  <a:srgbClr val="0070C0"/>
                </a:solidFill>
                <a:latin typeface="AR CENA" pitchFamily="2" charset="0"/>
              </a:rPr>
              <a:t>At high density the production of hyperons becomes </a:t>
            </a:r>
          </a:p>
          <a:p>
            <a:r>
              <a:rPr lang="en-US" sz="3200" dirty="0">
                <a:solidFill>
                  <a:srgbClr val="0070C0"/>
                </a:solidFill>
                <a:latin typeface="AR CENA" pitchFamily="2" charset="0"/>
              </a:rPr>
              <a:t>energetically favorable:</a:t>
            </a:r>
          </a:p>
          <a:p>
            <a:r>
              <a:rPr lang="en-US" sz="3200" dirty="0">
                <a:solidFill>
                  <a:srgbClr val="0070C0"/>
                </a:solidFill>
                <a:latin typeface="AR CENA" pitchFamily="2" charset="0"/>
              </a:rPr>
              <a:t>	</a:t>
            </a:r>
            <a:r>
              <a:rPr lang="en-US" sz="1800" b="1" dirty="0">
                <a:latin typeface="Agency FB" pitchFamily="34" charset="0"/>
              </a:rPr>
              <a:t>V. A. </a:t>
            </a:r>
            <a:r>
              <a:rPr lang="en-US" sz="1800" b="1" dirty="0" err="1">
                <a:latin typeface="Agency FB" pitchFamily="34" charset="0"/>
              </a:rPr>
              <a:t>Ambartsumyan</a:t>
            </a:r>
            <a:r>
              <a:rPr lang="en-US" sz="1800" b="1" dirty="0">
                <a:latin typeface="Agency FB" pitchFamily="34" charset="0"/>
              </a:rPr>
              <a:t> and G. S. </a:t>
            </a:r>
            <a:r>
              <a:rPr lang="en-US" sz="1800" b="1" dirty="0" err="1">
                <a:latin typeface="Agency FB" pitchFamily="34" charset="0"/>
              </a:rPr>
              <a:t>Saakyan</a:t>
            </a:r>
            <a:r>
              <a:rPr lang="en-US" sz="1800" b="1" dirty="0">
                <a:latin typeface="Agency FB" pitchFamily="34" charset="0"/>
              </a:rPr>
              <a:t>, Astron. </a:t>
            </a:r>
            <a:r>
              <a:rPr lang="en-US" sz="1800" b="1" dirty="0" err="1">
                <a:latin typeface="Agency FB" pitchFamily="34" charset="0"/>
              </a:rPr>
              <a:t>Zh</a:t>
            </a:r>
            <a:r>
              <a:rPr lang="en-US" sz="1800" b="1" dirty="0">
                <a:latin typeface="Agency FB" pitchFamily="34" charset="0"/>
              </a:rPr>
              <a:t>. 37, </a:t>
            </a:r>
            <a:r>
              <a:rPr lang="en-US" sz="1800" b="1" dirty="0" smtClean="0">
                <a:latin typeface="Agency FB" pitchFamily="34" charset="0"/>
              </a:rPr>
              <a:t>193 </a:t>
            </a:r>
            <a:r>
              <a:rPr lang="en-US" sz="1800" b="1" dirty="0">
                <a:latin typeface="Agency FB" pitchFamily="34" charset="0"/>
              </a:rPr>
              <a:t>(1960).</a:t>
            </a:r>
          </a:p>
          <a:p>
            <a:endParaRPr lang="en-US" sz="3200" dirty="0">
              <a:latin typeface="AR CENA" pitchFamily="2" charset="0"/>
            </a:endParaRPr>
          </a:p>
          <a:p>
            <a:r>
              <a:rPr lang="en-US" sz="3200" dirty="0">
                <a:latin typeface="AR CENA" pitchFamily="2" charset="0"/>
              </a:rPr>
              <a:t>	In the </a:t>
            </a:r>
            <a:r>
              <a:rPr lang="en-US" sz="3200" dirty="0" err="1">
                <a:latin typeface="AR CENA" pitchFamily="2" charset="0"/>
              </a:rPr>
              <a:t>EoS</a:t>
            </a:r>
            <a:r>
              <a:rPr lang="en-US" sz="3200" dirty="0">
                <a:latin typeface="AR CENA" pitchFamily="2" charset="0"/>
              </a:rPr>
              <a:t> based on the Reid soft core model, the inclusion of hyperons </a:t>
            </a:r>
            <a:r>
              <a:rPr lang="en-US" sz="3200" dirty="0">
                <a:solidFill>
                  <a:srgbClr val="C00000"/>
                </a:solidFill>
                <a:latin typeface="AR CENA" pitchFamily="2" charset="0"/>
              </a:rPr>
              <a:t>drops the maximum mass of neutron stars </a:t>
            </a:r>
            <a:endParaRPr lang="ru-RU" sz="3200" dirty="0" smtClean="0">
              <a:solidFill>
                <a:srgbClr val="C00000"/>
              </a:solidFill>
              <a:latin typeface="AR CENA" pitchFamily="2" charset="0"/>
            </a:endParaRPr>
          </a:p>
          <a:p>
            <a:r>
              <a:rPr lang="en-US" sz="3200" dirty="0" smtClean="0">
                <a:latin typeface="AR CENA" pitchFamily="2" charset="0"/>
              </a:rPr>
              <a:t>from </a:t>
            </a:r>
            <a:r>
              <a:rPr lang="en-US" sz="3200" dirty="0">
                <a:latin typeface="AR CENA" pitchFamily="2" charset="0"/>
              </a:rPr>
              <a:t>1.6 </a:t>
            </a:r>
            <a:r>
              <a:rPr lang="en-US" sz="3200" dirty="0" smtClean="0">
                <a:latin typeface="AR CENA" pitchFamily="2" charset="0"/>
              </a:rPr>
              <a:t>M</a:t>
            </a:r>
            <a:r>
              <a:rPr lang="ru-RU" sz="3200" baseline="-25000" dirty="0" smtClean="0">
                <a:solidFill>
                  <a:srgbClr val="C00000"/>
                </a:solidFill>
                <a:sym typeface="Wingdings"/>
              </a:rPr>
              <a:t></a:t>
            </a:r>
            <a:r>
              <a:rPr lang="en-US" sz="3200" dirty="0" smtClean="0">
                <a:latin typeface="AR CENA" pitchFamily="2" charset="0"/>
              </a:rPr>
              <a:t> </a:t>
            </a:r>
            <a:r>
              <a:rPr lang="en-US" sz="3200" dirty="0">
                <a:latin typeface="AR CENA" pitchFamily="2" charset="0"/>
              </a:rPr>
              <a:t>down to 1.4 </a:t>
            </a:r>
            <a:r>
              <a:rPr lang="en-US" sz="3200" dirty="0" smtClean="0">
                <a:latin typeface="AR CENA" pitchFamily="2" charset="0"/>
              </a:rPr>
              <a:t>M</a:t>
            </a:r>
            <a:r>
              <a:rPr lang="ru-RU" sz="3200" baseline="-25000" dirty="0" smtClean="0">
                <a:solidFill>
                  <a:srgbClr val="C00000"/>
                </a:solidFill>
                <a:sym typeface="Wingdings"/>
              </a:rPr>
              <a:t></a:t>
            </a:r>
            <a:r>
              <a:rPr lang="en-US" sz="3200" dirty="0" smtClean="0">
                <a:latin typeface="AR CENA" pitchFamily="2" charset="0"/>
              </a:rPr>
              <a:t>. </a:t>
            </a:r>
            <a:endParaRPr lang="en-US" sz="3200" dirty="0">
              <a:latin typeface="AR CENA" pitchFamily="2" charset="0"/>
            </a:endParaRPr>
          </a:p>
          <a:p>
            <a:r>
              <a:rPr lang="en-US" sz="3200" dirty="0">
                <a:latin typeface="AR CENA" pitchFamily="2" charset="0"/>
              </a:rPr>
              <a:t>	</a:t>
            </a:r>
            <a:r>
              <a:rPr lang="en-US" sz="1800" b="1" dirty="0">
                <a:solidFill>
                  <a:srgbClr val="C00000"/>
                </a:solidFill>
                <a:latin typeface="Agency FB" pitchFamily="34" charset="0"/>
              </a:rPr>
              <a:t>V. R. </a:t>
            </a:r>
            <a:r>
              <a:rPr lang="en-US" sz="1800" b="1" dirty="0" err="1">
                <a:solidFill>
                  <a:srgbClr val="C00000"/>
                </a:solidFill>
                <a:latin typeface="Agency FB" pitchFamily="34" charset="0"/>
              </a:rPr>
              <a:t>Pandharipande</a:t>
            </a:r>
            <a:r>
              <a:rPr lang="en-US" sz="1800" b="1" dirty="0">
                <a:solidFill>
                  <a:srgbClr val="C00000"/>
                </a:solidFill>
                <a:latin typeface="Agency FB" pitchFamily="34" charset="0"/>
              </a:rPr>
              <a:t>, R. A. Smith, </a:t>
            </a:r>
            <a:r>
              <a:rPr lang="en-US" sz="1800" b="1" dirty="0" err="1">
                <a:solidFill>
                  <a:srgbClr val="C00000"/>
                </a:solidFill>
                <a:latin typeface="Agency FB" pitchFamily="34" charset="0"/>
              </a:rPr>
              <a:t>Nucl</a:t>
            </a:r>
            <a:r>
              <a:rPr lang="en-US" sz="1800" b="1" dirty="0">
                <a:solidFill>
                  <a:srgbClr val="C00000"/>
                </a:solidFill>
                <a:latin typeface="Agency FB" pitchFamily="34" charset="0"/>
              </a:rPr>
              <a:t>. Phys. A237, </a:t>
            </a:r>
            <a:r>
              <a:rPr lang="en-US" sz="1800" b="1" dirty="0" smtClean="0">
                <a:solidFill>
                  <a:srgbClr val="C00000"/>
                </a:solidFill>
                <a:latin typeface="Agency FB" pitchFamily="34" charset="0"/>
              </a:rPr>
              <a:t>507 </a:t>
            </a:r>
            <a:r>
              <a:rPr lang="en-US" sz="1800" b="1" dirty="0">
                <a:solidFill>
                  <a:srgbClr val="C00000"/>
                </a:solidFill>
                <a:latin typeface="Agency FB" pitchFamily="34" charset="0"/>
              </a:rPr>
              <a:t>(1975).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7" name="Рисунок 6" descr="GSA1V6 bis.EPS"/>
          <p:cNvPicPr/>
          <p:nvPr/>
        </p:nvPicPr>
        <p:blipFill>
          <a:blip r:embed="rId3" cstate="print"/>
          <a:stretch>
            <a:fillRect/>
          </a:stretch>
        </p:blipFill>
        <p:spPr>
          <a:xfrm>
            <a:off x="5359524" y="1412776"/>
            <a:ext cx="4880032" cy="3888432"/>
          </a:xfrm>
          <a:prstGeom prst="rect">
            <a:avLst/>
          </a:prstGeom>
          <a:solidFill>
            <a:schemeClr val="bg1"/>
          </a:solidFill>
        </p:spPr>
      </p:pic>
      <p:pic>
        <p:nvPicPr>
          <p:cNvPr id="3" name="Рисунок 2"/>
          <p:cNvPicPr/>
          <p:nvPr/>
        </p:nvPicPr>
        <p:blipFill>
          <a:blip r:embed="rId4" cstate="print"/>
          <a:srcRect/>
          <a:stretch>
            <a:fillRect/>
          </a:stretch>
        </p:blipFill>
        <p:spPr bwMode="auto">
          <a:xfrm>
            <a:off x="444440" y="1916832"/>
            <a:ext cx="4411028" cy="3331845"/>
          </a:xfrm>
          <a:prstGeom prst="rect">
            <a:avLst/>
          </a:prstGeom>
          <a:noFill/>
          <a:ln w="9525">
            <a:noFill/>
            <a:miter lim="800000"/>
            <a:headEnd/>
            <a:tailEnd/>
          </a:ln>
        </p:spPr>
      </p:pic>
      <p:sp>
        <p:nvSpPr>
          <p:cNvPr id="4" name="Прямоугольник 3"/>
          <p:cNvSpPr/>
          <p:nvPr/>
        </p:nvSpPr>
        <p:spPr>
          <a:xfrm>
            <a:off x="534988" y="260648"/>
            <a:ext cx="9397044" cy="537157"/>
          </a:xfrm>
          <a:prstGeom prst="rect">
            <a:avLst/>
          </a:prstGeom>
        </p:spPr>
        <p:txBody>
          <a:bodyPr wrap="square" lIns="105242" tIns="52621" rIns="105242" bIns="52621">
            <a:spAutoFit/>
          </a:bodyPr>
          <a:lstStyle/>
          <a:p>
            <a:r>
              <a:rPr lang="en-US" b="1" dirty="0" smtClean="0">
                <a:solidFill>
                  <a:srgbClr val="00B050"/>
                </a:solidFill>
                <a:latin typeface="Berlin Sans FB" pitchFamily="34" charset="0"/>
              </a:rPr>
              <a:t>Neutrons pairing in QCB model</a:t>
            </a:r>
          </a:p>
        </p:txBody>
      </p:sp>
      <p:sp>
        <p:nvSpPr>
          <p:cNvPr id="5" name="TextBox 4"/>
          <p:cNvSpPr txBox="1"/>
          <p:nvPr/>
        </p:nvSpPr>
        <p:spPr>
          <a:xfrm>
            <a:off x="3496736" y="1124744"/>
            <a:ext cx="3807004" cy="523220"/>
          </a:xfrm>
          <a:prstGeom prst="rect">
            <a:avLst/>
          </a:prstGeom>
          <a:noFill/>
        </p:spPr>
        <p:txBody>
          <a:bodyPr wrap="none" rtlCol="0">
            <a:spAutoFit/>
          </a:bodyPr>
          <a:lstStyle/>
          <a:p>
            <a:r>
              <a:rPr lang="en-US" b="1" dirty="0" smtClean="0">
                <a:solidFill>
                  <a:srgbClr val="C00000"/>
                </a:solidFill>
                <a:latin typeface="Rockwell Condensed" pitchFamily="18" charset="0"/>
              </a:rPr>
              <a:t>Gap vs. </a:t>
            </a:r>
            <a:r>
              <a:rPr lang="en-US" b="1" i="1" dirty="0" smtClean="0">
                <a:solidFill>
                  <a:srgbClr val="C00000"/>
                </a:solidFill>
                <a:latin typeface="Rockwell Condensed" pitchFamily="18" charset="0"/>
              </a:rPr>
              <a:t>p</a:t>
            </a:r>
            <a:r>
              <a:rPr lang="en-US" b="1" i="1" baseline="-25000" dirty="0" smtClean="0">
                <a:solidFill>
                  <a:srgbClr val="C00000"/>
                </a:solidFill>
                <a:latin typeface="Rockwell Condensed" pitchFamily="18" charset="0"/>
              </a:rPr>
              <a:t>F</a:t>
            </a:r>
            <a:r>
              <a:rPr lang="en-US" b="1" dirty="0" smtClean="0">
                <a:solidFill>
                  <a:srgbClr val="C00000"/>
                </a:solidFill>
                <a:latin typeface="Rockwell Condensed" pitchFamily="18" charset="0"/>
              </a:rPr>
              <a:t> in QCB model</a:t>
            </a:r>
            <a:endParaRPr lang="ru-RU" b="1" dirty="0" smtClean="0">
              <a:solidFill>
                <a:srgbClr val="0070C0"/>
              </a:solidFill>
            </a:endParaRPr>
          </a:p>
        </p:txBody>
      </p:sp>
      <p:sp>
        <p:nvSpPr>
          <p:cNvPr id="6" name="TextBox 5"/>
          <p:cNvSpPr txBox="1"/>
          <p:nvPr/>
        </p:nvSpPr>
        <p:spPr>
          <a:xfrm>
            <a:off x="246956" y="5469031"/>
            <a:ext cx="5337167" cy="1200329"/>
          </a:xfrm>
          <a:prstGeom prst="rect">
            <a:avLst/>
          </a:prstGeom>
          <a:noFill/>
        </p:spPr>
        <p:txBody>
          <a:bodyPr wrap="none" rtlCol="0">
            <a:spAutoFit/>
          </a:bodyPr>
          <a:lstStyle/>
          <a:p>
            <a:pPr algn="ctr"/>
            <a:r>
              <a:rPr lang="en-US" sz="2400" b="1" dirty="0" smtClean="0">
                <a:solidFill>
                  <a:srgbClr val="C00000"/>
                </a:solidFill>
                <a:latin typeface="Rockwell Condensed" pitchFamily="18" charset="0"/>
              </a:rPr>
              <a:t>Plotted also are predictions </a:t>
            </a:r>
          </a:p>
          <a:p>
            <a:pPr algn="ctr"/>
            <a:r>
              <a:rPr lang="en-US" sz="2400" b="1" dirty="0" smtClean="0">
                <a:solidFill>
                  <a:srgbClr val="C00000"/>
                </a:solidFill>
                <a:latin typeface="Rockwell Condensed" pitchFamily="18" charset="0"/>
              </a:rPr>
              <a:t>of </a:t>
            </a:r>
            <a:r>
              <a:rPr lang="en-US" sz="2400" b="1" i="1" dirty="0" smtClean="0">
                <a:solidFill>
                  <a:srgbClr val="C00000"/>
                </a:solidFill>
                <a:latin typeface="Rockwell Condensed" pitchFamily="18" charset="0"/>
              </a:rPr>
              <a:t>t</a:t>
            </a:r>
            <a:r>
              <a:rPr lang="en-US" sz="2400" b="1" dirty="0" smtClean="0">
                <a:solidFill>
                  <a:srgbClr val="C00000"/>
                </a:solidFill>
                <a:latin typeface="Rockwell Condensed" pitchFamily="18" charset="0"/>
              </a:rPr>
              <a:t>-channel exchange OBE models </a:t>
            </a:r>
          </a:p>
          <a:p>
            <a:pPr algn="ctr"/>
            <a:r>
              <a:rPr lang="en-US" sz="2400" b="1" dirty="0" smtClean="0">
                <a:solidFill>
                  <a:srgbClr val="C00000"/>
                </a:solidFill>
                <a:latin typeface="Rockwell Condensed" pitchFamily="18" charset="0"/>
              </a:rPr>
              <a:t>Paris, Argonne (2), CD-Bonn, Nijmegen (2)</a:t>
            </a:r>
            <a:endParaRPr lang="ru-RU" sz="2400" b="1" dirty="0">
              <a:solidFill>
                <a:srgbClr val="C00000"/>
              </a:solidFill>
            </a:endParaRPr>
          </a:p>
        </p:txBody>
      </p:sp>
      <p:cxnSp>
        <p:nvCxnSpPr>
          <p:cNvPr id="16" name="Прямая со стрелкой 15"/>
          <p:cNvCxnSpPr/>
          <p:nvPr/>
        </p:nvCxnSpPr>
        <p:spPr>
          <a:xfrm flipV="1">
            <a:off x="9103940" y="2564904"/>
            <a:ext cx="0" cy="39604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8095828" y="2060848"/>
            <a:ext cx="0" cy="39604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0800000" flipV="1">
            <a:off x="4063381" y="4257092"/>
            <a:ext cx="0" cy="39604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9183" y="5478323"/>
            <a:ext cx="4237827" cy="1200329"/>
          </a:xfrm>
          <a:prstGeom prst="rect">
            <a:avLst/>
          </a:prstGeom>
          <a:noFill/>
        </p:spPr>
        <p:txBody>
          <a:bodyPr wrap="none" rtlCol="0">
            <a:spAutoFit/>
          </a:bodyPr>
          <a:lstStyle/>
          <a:p>
            <a:pPr algn="ctr"/>
            <a:r>
              <a:rPr lang="en-US" sz="2400" b="1" dirty="0" smtClean="0">
                <a:solidFill>
                  <a:srgbClr val="0070C0"/>
                </a:solidFill>
                <a:latin typeface="Rockwell Condensed" pitchFamily="18" charset="0"/>
              </a:rPr>
              <a:t>NB: New superconducting phase </a:t>
            </a:r>
          </a:p>
          <a:p>
            <a:pPr algn="ctr"/>
            <a:r>
              <a:rPr lang="en-US" sz="2400" b="1" dirty="0" smtClean="0">
                <a:solidFill>
                  <a:srgbClr val="0070C0"/>
                </a:solidFill>
                <a:latin typeface="Rockwell Condensed" pitchFamily="18" charset="0"/>
              </a:rPr>
              <a:t>of neutron matter </a:t>
            </a:r>
          </a:p>
          <a:p>
            <a:pPr algn="ctr"/>
            <a:r>
              <a:rPr lang="en-US" sz="2400" b="1" dirty="0" smtClean="0">
                <a:solidFill>
                  <a:srgbClr val="0070C0"/>
                </a:solidFill>
                <a:latin typeface="Rockwell Condensed" pitchFamily="18" charset="0"/>
              </a:rPr>
              <a:t>occurs at </a:t>
            </a:r>
            <a:r>
              <a:rPr lang="en-US" sz="2400" b="1" i="1" dirty="0" smtClean="0">
                <a:solidFill>
                  <a:srgbClr val="0070C0"/>
                </a:solidFill>
                <a:latin typeface="Rockwell Condensed" pitchFamily="18" charset="0"/>
              </a:rPr>
              <a:t>p</a:t>
            </a:r>
            <a:r>
              <a:rPr lang="en-US" sz="2400" b="1" i="1" baseline="-25000" dirty="0" smtClean="0">
                <a:solidFill>
                  <a:srgbClr val="0070C0"/>
                </a:solidFill>
                <a:latin typeface="Rockwell Condensed" pitchFamily="18" charset="0"/>
              </a:rPr>
              <a:t>F</a:t>
            </a:r>
            <a:r>
              <a:rPr lang="en-US" sz="2400" b="1" dirty="0" smtClean="0">
                <a:solidFill>
                  <a:srgbClr val="0070C0"/>
                </a:solidFill>
                <a:latin typeface="Rockwell Condensed" pitchFamily="18" charset="0"/>
              </a:rPr>
              <a:t> &gt; 2 fm</a:t>
            </a:r>
            <a:r>
              <a:rPr lang="en-US" sz="2400" b="1" baseline="30000" dirty="0" smtClean="0">
                <a:solidFill>
                  <a:srgbClr val="0070C0"/>
                </a:solidFill>
                <a:latin typeface="Rockwell Condensed" pitchFamily="18" charset="0"/>
              </a:rPr>
              <a:t>-1 </a:t>
            </a:r>
            <a:r>
              <a:rPr lang="en-US" sz="2400" b="1" dirty="0" smtClean="0">
                <a:solidFill>
                  <a:srgbClr val="0070C0"/>
                </a:solidFill>
                <a:latin typeface="Rockwell Condensed" pitchFamily="18" charset="0"/>
              </a:rPr>
              <a:t>(!?)</a:t>
            </a:r>
            <a:endParaRPr lang="ru-RU" sz="2400" b="1" baseline="30000" dirty="0">
              <a:solidFill>
                <a:srgbClr val="0070C0"/>
              </a:solidFill>
            </a:endParaRPr>
          </a:p>
        </p:txBody>
      </p:sp>
      <p:pic>
        <p:nvPicPr>
          <p:cNvPr id="11" name="Рисунок 10" descr="Unbenannt-2.jpg"/>
          <p:cNvPicPr>
            <a:picLocks noChangeAspect="1"/>
          </p:cNvPicPr>
          <p:nvPr/>
        </p:nvPicPr>
        <p:blipFill>
          <a:blip r:embed="rId5" cstate="print"/>
          <a:stretch>
            <a:fillRect/>
          </a:stretch>
        </p:blipFill>
        <p:spPr>
          <a:xfrm>
            <a:off x="7879804" y="188640"/>
            <a:ext cx="2064512" cy="707136"/>
          </a:xfrm>
          <a:prstGeom prst="rect">
            <a:avLst/>
          </a:prstGeom>
        </p:spPr>
      </p:pic>
      <p:sp>
        <p:nvSpPr>
          <p:cNvPr id="12" name="TextBox 1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2" name="TextBox 1"/>
          <p:cNvSpPr txBox="1"/>
          <p:nvPr/>
        </p:nvSpPr>
        <p:spPr>
          <a:xfrm>
            <a:off x="1660114" y="2996955"/>
            <a:ext cx="212604" cy="537157"/>
          </a:xfrm>
          <a:prstGeom prst="rect">
            <a:avLst/>
          </a:prstGeom>
          <a:noFill/>
        </p:spPr>
        <p:txBody>
          <a:bodyPr wrap="none" lIns="105242" tIns="52621" rIns="105242" bIns="52621" rtlCol="0">
            <a:spAutoFit/>
          </a:bodyPr>
          <a:lstStyle/>
          <a:p>
            <a:endParaRPr lang="ru-RU" dirty="0"/>
          </a:p>
        </p:txBody>
      </p:sp>
      <p:grpSp>
        <p:nvGrpSpPr>
          <p:cNvPr id="3" name="Группа 2"/>
          <p:cNvGrpSpPr/>
          <p:nvPr/>
        </p:nvGrpSpPr>
        <p:grpSpPr>
          <a:xfrm>
            <a:off x="363971" y="5085184"/>
            <a:ext cx="9559061" cy="1645730"/>
            <a:chOff x="323528" y="5085184"/>
            <a:chExt cx="8496944" cy="1645731"/>
          </a:xfrm>
        </p:grpSpPr>
        <p:pic>
          <p:nvPicPr>
            <p:cNvPr id="4" name="Picture 16"/>
            <p:cNvPicPr>
              <a:picLocks noChangeAspect="1" noChangeArrowheads="1"/>
            </p:cNvPicPr>
            <p:nvPr/>
          </p:nvPicPr>
          <p:blipFill>
            <a:blip r:embed="rId3" cstate="print"/>
            <a:srcRect/>
            <a:stretch>
              <a:fillRect/>
            </a:stretch>
          </p:blipFill>
          <p:spPr bwMode="auto">
            <a:xfrm>
              <a:off x="2195736" y="5372060"/>
              <a:ext cx="4869180" cy="937260"/>
            </a:xfrm>
            <a:prstGeom prst="rect">
              <a:avLst/>
            </a:prstGeom>
            <a:noFill/>
            <a:ln w="9525">
              <a:noFill/>
              <a:miter lim="800000"/>
              <a:headEnd/>
              <a:tailEnd/>
            </a:ln>
          </p:spPr>
        </p:pic>
        <p:sp>
          <p:nvSpPr>
            <p:cNvPr id="5" name="Прямоугольник 4"/>
            <p:cNvSpPr/>
            <p:nvPr/>
          </p:nvSpPr>
          <p:spPr>
            <a:xfrm>
              <a:off x="323528" y="5085184"/>
              <a:ext cx="8496944" cy="523220"/>
            </a:xfrm>
            <a:prstGeom prst="rect">
              <a:avLst/>
            </a:prstGeom>
          </p:spPr>
          <p:txBody>
            <a:bodyPr wrap="square">
              <a:spAutoFit/>
            </a:bodyPr>
            <a:lstStyle/>
            <a:p>
              <a:r>
                <a:rPr lang="en-US" dirty="0" smtClean="0">
                  <a:solidFill>
                    <a:srgbClr val="0070C0"/>
                  </a:solidFill>
                  <a:latin typeface="AR CENA" pitchFamily="2" charset="0"/>
                </a:rPr>
                <a:t>      Euler’s equation:</a:t>
              </a:r>
            </a:p>
          </p:txBody>
        </p:sp>
        <p:sp>
          <p:nvSpPr>
            <p:cNvPr id="6" name="Прямоугольник 5"/>
            <p:cNvSpPr/>
            <p:nvPr/>
          </p:nvSpPr>
          <p:spPr>
            <a:xfrm>
              <a:off x="323528" y="6207695"/>
              <a:ext cx="8496944" cy="523220"/>
            </a:xfrm>
            <a:prstGeom prst="rect">
              <a:avLst/>
            </a:prstGeom>
          </p:spPr>
          <p:txBody>
            <a:bodyPr wrap="square">
              <a:spAutoFit/>
            </a:bodyPr>
            <a:lstStyle/>
            <a:p>
              <a:r>
                <a:rPr lang="en-US" dirty="0" smtClean="0">
                  <a:solidFill>
                    <a:srgbClr val="0070C0"/>
                  </a:solidFill>
                  <a:latin typeface="AR CENA" pitchFamily="2" charset="0"/>
                </a:rPr>
                <a:t>There are no static solutions above the critical density.</a:t>
              </a:r>
            </a:p>
          </p:txBody>
        </p:sp>
      </p:grpSp>
      <p:pic>
        <p:nvPicPr>
          <p:cNvPr id="7" name="Picture 15"/>
          <p:cNvPicPr>
            <a:picLocks noChangeAspect="1" noChangeArrowheads="1"/>
          </p:cNvPicPr>
          <p:nvPr/>
        </p:nvPicPr>
        <p:blipFill>
          <a:blip r:embed="rId4" cstate="print"/>
          <a:srcRect/>
          <a:stretch>
            <a:fillRect/>
          </a:stretch>
        </p:blipFill>
        <p:spPr bwMode="auto">
          <a:xfrm>
            <a:off x="5953590" y="1953365"/>
            <a:ext cx="4131459" cy="3131820"/>
          </a:xfrm>
          <a:prstGeom prst="rect">
            <a:avLst/>
          </a:prstGeom>
          <a:noFill/>
          <a:ln w="9525">
            <a:noFill/>
            <a:miter lim="800000"/>
            <a:headEnd/>
            <a:tailEnd/>
          </a:ln>
        </p:spPr>
      </p:pic>
      <p:sp>
        <p:nvSpPr>
          <p:cNvPr id="8" name="TextBox 7"/>
          <p:cNvSpPr txBox="1"/>
          <p:nvPr/>
        </p:nvSpPr>
        <p:spPr>
          <a:xfrm>
            <a:off x="7411754" y="2060851"/>
            <a:ext cx="2349343" cy="968044"/>
          </a:xfrm>
          <a:prstGeom prst="rect">
            <a:avLst/>
          </a:prstGeom>
          <a:noFill/>
        </p:spPr>
        <p:txBody>
          <a:bodyPr wrap="none" lIns="105242" tIns="52621" rIns="105242" bIns="52621" rtlCol="0">
            <a:spAutoFit/>
          </a:bodyPr>
          <a:lstStyle/>
          <a:p>
            <a:r>
              <a:rPr lang="de-DE" dirty="0" err="1" smtClean="0">
                <a:solidFill>
                  <a:srgbClr val="0070C0"/>
                </a:solidFill>
                <a:latin typeface="AR CENA" pitchFamily="2" charset="0"/>
              </a:rPr>
              <a:t>phase</a:t>
            </a:r>
            <a:r>
              <a:rPr lang="de-DE" dirty="0" smtClean="0">
                <a:solidFill>
                  <a:srgbClr val="0070C0"/>
                </a:solidFill>
                <a:latin typeface="AR CENA" pitchFamily="2" charset="0"/>
              </a:rPr>
              <a:t> </a:t>
            </a:r>
            <a:r>
              <a:rPr lang="de-DE" dirty="0" err="1" smtClean="0">
                <a:solidFill>
                  <a:srgbClr val="0070C0"/>
                </a:solidFill>
                <a:latin typeface="AR CENA" pitchFamily="2" charset="0"/>
              </a:rPr>
              <a:t>transition</a:t>
            </a:r>
            <a:r>
              <a:rPr lang="de-DE" dirty="0" smtClean="0">
                <a:solidFill>
                  <a:srgbClr val="0070C0"/>
                </a:solidFill>
                <a:latin typeface="AR CENA" pitchFamily="2" charset="0"/>
              </a:rPr>
              <a:t> </a:t>
            </a:r>
          </a:p>
          <a:p>
            <a:r>
              <a:rPr lang="de-DE" dirty="0" err="1" smtClean="0">
                <a:solidFill>
                  <a:srgbClr val="0070C0"/>
                </a:solidFill>
                <a:latin typeface="AR CENA" pitchFamily="2" charset="0"/>
              </a:rPr>
              <a:t>to</a:t>
            </a:r>
            <a:r>
              <a:rPr lang="de-DE" dirty="0" smtClean="0">
                <a:solidFill>
                  <a:srgbClr val="0070C0"/>
                </a:solidFill>
                <a:latin typeface="AR CENA" pitchFamily="2" charset="0"/>
              </a:rPr>
              <a:t> </a:t>
            </a:r>
            <a:r>
              <a:rPr lang="de-DE" dirty="0" err="1" smtClean="0">
                <a:solidFill>
                  <a:srgbClr val="0070C0"/>
                </a:solidFill>
                <a:latin typeface="AR CENA" pitchFamily="2" charset="0"/>
              </a:rPr>
              <a:t>quark</a:t>
            </a:r>
            <a:r>
              <a:rPr lang="de-DE" dirty="0" smtClean="0">
                <a:solidFill>
                  <a:srgbClr val="0070C0"/>
                </a:solidFill>
                <a:latin typeface="AR CENA" pitchFamily="2" charset="0"/>
              </a:rPr>
              <a:t> matter?</a:t>
            </a:r>
            <a:endParaRPr lang="ru-RU" dirty="0">
              <a:solidFill>
                <a:srgbClr val="0070C0"/>
              </a:solidFill>
            </a:endParaRPr>
          </a:p>
        </p:txBody>
      </p:sp>
      <p:sp>
        <p:nvSpPr>
          <p:cNvPr id="9" name="Прямоугольник 8"/>
          <p:cNvSpPr/>
          <p:nvPr/>
        </p:nvSpPr>
        <p:spPr>
          <a:xfrm>
            <a:off x="444980" y="44624"/>
            <a:ext cx="9559061" cy="1275821"/>
          </a:xfrm>
          <a:prstGeom prst="rect">
            <a:avLst/>
          </a:prstGeom>
        </p:spPr>
        <p:txBody>
          <a:bodyPr wrap="square" lIns="105242" tIns="52621" rIns="105242" bIns="52621">
            <a:spAutoFit/>
          </a:bodyPr>
          <a:lstStyle/>
          <a:p>
            <a:pPr algn="ctr"/>
            <a:r>
              <a:rPr lang="en-US" dirty="0" smtClean="0">
                <a:solidFill>
                  <a:srgbClr val="0070C0"/>
                </a:solidFill>
                <a:latin typeface="Elephant" pitchFamily="18" charset="0"/>
              </a:rPr>
              <a:t>      </a:t>
            </a:r>
            <a:r>
              <a:rPr lang="en-US" sz="2400" dirty="0" smtClean="0">
                <a:solidFill>
                  <a:srgbClr val="0070C0"/>
                </a:solidFill>
                <a:latin typeface="Elephant" pitchFamily="18" charset="0"/>
              </a:rPr>
              <a:t>If the primitive in high-density nuclear matter</a:t>
            </a:r>
            <a:r>
              <a:rPr lang="ru-RU" sz="2400" dirty="0" smtClean="0">
                <a:solidFill>
                  <a:srgbClr val="0070C0"/>
                </a:solidFill>
                <a:latin typeface="Elephant" pitchFamily="18" charset="0"/>
              </a:rPr>
              <a:t> </a:t>
            </a:r>
            <a:r>
              <a:rPr lang="en-US" sz="2400" dirty="0" smtClean="0">
                <a:solidFill>
                  <a:srgbClr val="0070C0"/>
                </a:solidFill>
                <a:latin typeface="Elephant" pitchFamily="18" charset="0"/>
              </a:rPr>
              <a:t>turns </a:t>
            </a:r>
          </a:p>
          <a:p>
            <a:pPr algn="ctr"/>
            <a:r>
              <a:rPr lang="en-US" sz="2400" dirty="0" smtClean="0">
                <a:solidFill>
                  <a:srgbClr val="0070C0"/>
                </a:solidFill>
                <a:latin typeface="Elephant" pitchFamily="18" charset="0"/>
              </a:rPr>
              <a:t>to a resonance, a </a:t>
            </a:r>
            <a:r>
              <a:rPr lang="en-US" sz="2400" dirty="0" err="1" smtClean="0">
                <a:solidFill>
                  <a:srgbClr val="0070C0"/>
                </a:solidFill>
                <a:latin typeface="Elephant" pitchFamily="18" charset="0"/>
              </a:rPr>
              <a:t>dibaryon</a:t>
            </a:r>
            <a:r>
              <a:rPr lang="en-US" sz="2400" dirty="0" smtClean="0">
                <a:solidFill>
                  <a:srgbClr val="0070C0"/>
                </a:solidFill>
                <a:latin typeface="Elephant" pitchFamily="18" charset="0"/>
              </a:rPr>
              <a:t> Bose condensation occurs, </a:t>
            </a:r>
          </a:p>
          <a:p>
            <a:pPr algn="ctr"/>
            <a:r>
              <a:rPr lang="en-US" sz="2400" dirty="0" smtClean="0">
                <a:solidFill>
                  <a:srgbClr val="0070C0"/>
                </a:solidFill>
                <a:latin typeface="Elephant" pitchFamily="18" charset="0"/>
              </a:rPr>
              <a:t>which makes neutron stars unstable </a:t>
            </a:r>
          </a:p>
        </p:txBody>
      </p:sp>
      <p:sp>
        <p:nvSpPr>
          <p:cNvPr id="10" name="Прямоугольник 9"/>
          <p:cNvSpPr/>
          <p:nvPr/>
        </p:nvSpPr>
        <p:spPr>
          <a:xfrm>
            <a:off x="2875249" y="2492897"/>
            <a:ext cx="243000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cxnSp>
        <p:nvCxnSpPr>
          <p:cNvPr id="11" name="Прямая соединительная линия 10"/>
          <p:cNvCxnSpPr/>
          <p:nvPr/>
        </p:nvCxnSpPr>
        <p:spPr>
          <a:xfrm>
            <a:off x="2875249" y="2708921"/>
            <a:ext cx="2430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875249" y="3013721"/>
            <a:ext cx="2430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875249" y="3318520"/>
            <a:ext cx="2430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875249" y="3623322"/>
            <a:ext cx="2430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875249" y="3928121"/>
            <a:ext cx="2430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75249" y="4232921"/>
            <a:ext cx="24302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875249" y="4537721"/>
            <a:ext cx="24302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Группа 17"/>
          <p:cNvGrpSpPr/>
          <p:nvPr/>
        </p:nvGrpSpPr>
        <p:grpSpPr>
          <a:xfrm>
            <a:off x="2956259" y="4149082"/>
            <a:ext cx="324036" cy="504056"/>
            <a:chOff x="5580112" y="4725144"/>
            <a:chExt cx="288032" cy="504056"/>
          </a:xfrm>
        </p:grpSpPr>
        <p:sp>
          <p:nvSpPr>
            <p:cNvPr id="19" name="Овал 18"/>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Группа 20"/>
          <p:cNvGrpSpPr/>
          <p:nvPr/>
        </p:nvGrpSpPr>
        <p:grpSpPr>
          <a:xfrm rot="10800000">
            <a:off x="3280295" y="4365105"/>
            <a:ext cx="324036" cy="504056"/>
            <a:chOff x="5580112" y="4725144"/>
            <a:chExt cx="288032" cy="504056"/>
          </a:xfrm>
        </p:grpSpPr>
        <p:sp>
          <p:nvSpPr>
            <p:cNvPr id="22" name="Овал 21"/>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Группа 23"/>
          <p:cNvGrpSpPr/>
          <p:nvPr/>
        </p:nvGrpSpPr>
        <p:grpSpPr>
          <a:xfrm>
            <a:off x="2956259" y="2996955"/>
            <a:ext cx="324036" cy="504056"/>
            <a:chOff x="5580112" y="4725144"/>
            <a:chExt cx="288032" cy="504056"/>
          </a:xfrm>
        </p:grpSpPr>
        <p:sp>
          <p:nvSpPr>
            <p:cNvPr id="25" name="Овал 24"/>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Группа 26"/>
          <p:cNvGrpSpPr/>
          <p:nvPr/>
        </p:nvGrpSpPr>
        <p:grpSpPr>
          <a:xfrm>
            <a:off x="2956259" y="3284985"/>
            <a:ext cx="324036" cy="504056"/>
            <a:chOff x="5580112" y="4725144"/>
            <a:chExt cx="288032" cy="504056"/>
          </a:xfrm>
        </p:grpSpPr>
        <p:sp>
          <p:nvSpPr>
            <p:cNvPr id="28" name="Овал 27"/>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2956259" y="3573019"/>
            <a:ext cx="324036" cy="504056"/>
            <a:chOff x="5580112" y="4725144"/>
            <a:chExt cx="288032" cy="504056"/>
          </a:xfrm>
        </p:grpSpPr>
        <p:sp>
          <p:nvSpPr>
            <p:cNvPr id="31" name="Овал 30"/>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 стрелкой 31"/>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a:off x="2956259" y="3861051"/>
            <a:ext cx="324036" cy="504056"/>
            <a:chOff x="5580112" y="4725144"/>
            <a:chExt cx="288032" cy="504056"/>
          </a:xfrm>
        </p:grpSpPr>
        <p:sp>
          <p:nvSpPr>
            <p:cNvPr id="34" name="Овал 33"/>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Прямая со стрелкой 34"/>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rot="10800000">
            <a:off x="3280294" y="3212979"/>
            <a:ext cx="324036" cy="504056"/>
            <a:chOff x="5580112" y="4725144"/>
            <a:chExt cx="288032" cy="504056"/>
          </a:xfrm>
        </p:grpSpPr>
        <p:sp>
          <p:nvSpPr>
            <p:cNvPr id="37" name="Овал 36"/>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 стрелкой 37"/>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Группа 38"/>
          <p:cNvGrpSpPr/>
          <p:nvPr/>
        </p:nvGrpSpPr>
        <p:grpSpPr>
          <a:xfrm rot="10800000">
            <a:off x="3280295" y="3501009"/>
            <a:ext cx="324036" cy="504056"/>
            <a:chOff x="5580112" y="4725144"/>
            <a:chExt cx="288032" cy="504056"/>
          </a:xfrm>
        </p:grpSpPr>
        <p:sp>
          <p:nvSpPr>
            <p:cNvPr id="40" name="Овал 39"/>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 стрелкой 40"/>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rot="10800000">
            <a:off x="3280295" y="4077074"/>
            <a:ext cx="324036" cy="504056"/>
            <a:chOff x="5580112" y="4725144"/>
            <a:chExt cx="288032" cy="504056"/>
          </a:xfrm>
        </p:grpSpPr>
        <p:sp>
          <p:nvSpPr>
            <p:cNvPr id="43" name="Овал 42"/>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4" name="Прямая со стрелкой 43"/>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Группа 44"/>
          <p:cNvGrpSpPr/>
          <p:nvPr/>
        </p:nvGrpSpPr>
        <p:grpSpPr>
          <a:xfrm rot="10800000">
            <a:off x="3280295" y="3789043"/>
            <a:ext cx="324036" cy="504056"/>
            <a:chOff x="5580112" y="4725144"/>
            <a:chExt cx="288032" cy="504056"/>
          </a:xfrm>
        </p:grpSpPr>
        <p:sp>
          <p:nvSpPr>
            <p:cNvPr id="46" name="Овал 45"/>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7" name="Прямая со стрелкой 46"/>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Группа 47"/>
          <p:cNvGrpSpPr/>
          <p:nvPr/>
        </p:nvGrpSpPr>
        <p:grpSpPr>
          <a:xfrm>
            <a:off x="2956259" y="2708923"/>
            <a:ext cx="324036" cy="504056"/>
            <a:chOff x="5580112" y="4725144"/>
            <a:chExt cx="288032" cy="504056"/>
          </a:xfrm>
        </p:grpSpPr>
        <p:sp>
          <p:nvSpPr>
            <p:cNvPr id="49" name="Овал 48"/>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 стрелкой 49"/>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Группа 50"/>
          <p:cNvGrpSpPr/>
          <p:nvPr/>
        </p:nvGrpSpPr>
        <p:grpSpPr>
          <a:xfrm rot="10800000">
            <a:off x="3280295" y="2924946"/>
            <a:ext cx="324036" cy="504056"/>
            <a:chOff x="5580112" y="4725144"/>
            <a:chExt cx="288032" cy="504056"/>
          </a:xfrm>
        </p:grpSpPr>
        <p:sp>
          <p:nvSpPr>
            <p:cNvPr id="52" name="Овал 51"/>
            <p:cNvSpPr/>
            <p:nvPr/>
          </p:nvSpPr>
          <p:spPr>
            <a:xfrm>
              <a:off x="5580112" y="4941168"/>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3" name="Прямая со стрелкой 52"/>
            <p:cNvCxnSpPr/>
            <p:nvPr/>
          </p:nvCxnSpPr>
          <p:spPr>
            <a:xfrm flipV="1">
              <a:off x="5724128" y="4725144"/>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4" name="Овал 53"/>
          <p:cNvSpPr/>
          <p:nvPr/>
        </p:nvSpPr>
        <p:spPr>
          <a:xfrm rot="10800000">
            <a:off x="3685339" y="4365105"/>
            <a:ext cx="324036"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dirty="0">
              <a:solidFill>
                <a:srgbClr val="0070C0"/>
              </a:solidFill>
            </a:endParaRPr>
          </a:p>
        </p:txBody>
      </p:sp>
      <p:sp>
        <p:nvSpPr>
          <p:cNvPr id="55" name="Овал 54"/>
          <p:cNvSpPr/>
          <p:nvPr/>
        </p:nvSpPr>
        <p:spPr>
          <a:xfrm rot="10800000">
            <a:off x="4009375" y="4365105"/>
            <a:ext cx="324036"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56" name="Овал 55"/>
          <p:cNvSpPr/>
          <p:nvPr/>
        </p:nvSpPr>
        <p:spPr>
          <a:xfrm rot="10800000">
            <a:off x="4333412" y="4365105"/>
            <a:ext cx="324036"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57" name="Овал 56"/>
          <p:cNvSpPr/>
          <p:nvPr/>
        </p:nvSpPr>
        <p:spPr>
          <a:xfrm rot="10800000">
            <a:off x="4657447" y="4365105"/>
            <a:ext cx="324036" cy="2880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58" name="TextBox 57"/>
          <p:cNvSpPr txBox="1"/>
          <p:nvPr/>
        </p:nvSpPr>
        <p:spPr>
          <a:xfrm>
            <a:off x="525989" y="2381983"/>
            <a:ext cx="2511279" cy="996923"/>
          </a:xfrm>
          <a:prstGeom prst="rect">
            <a:avLst/>
          </a:prstGeom>
          <a:noFill/>
        </p:spPr>
        <p:txBody>
          <a:bodyPr wrap="square" lIns="105242" tIns="52621" rIns="105242" bIns="52621" rtlCol="0">
            <a:spAutoFit/>
          </a:bodyPr>
          <a:lstStyle/>
          <a:p>
            <a:r>
              <a:rPr lang="de-DE" dirty="0" smtClean="0">
                <a:solidFill>
                  <a:srgbClr val="FF0000"/>
                </a:solidFill>
                <a:latin typeface="AR CENA" pitchFamily="2" charset="0"/>
              </a:rPr>
              <a:t>Fermi </a:t>
            </a:r>
            <a:r>
              <a:rPr lang="de-DE" dirty="0" err="1" smtClean="0">
                <a:solidFill>
                  <a:srgbClr val="FF0000"/>
                </a:solidFill>
                <a:latin typeface="AR CENA" pitchFamily="2" charset="0"/>
              </a:rPr>
              <a:t>Energy</a:t>
            </a:r>
            <a:endParaRPr lang="de-DE" dirty="0" smtClean="0">
              <a:solidFill>
                <a:srgbClr val="FF0000"/>
              </a:solidFill>
              <a:latin typeface="AR CENA" pitchFamily="2" charset="0"/>
            </a:endParaRPr>
          </a:p>
          <a:p>
            <a:r>
              <a:rPr lang="de-DE" dirty="0" smtClean="0">
                <a:solidFill>
                  <a:srgbClr val="FF0000"/>
                </a:solidFill>
                <a:latin typeface="AR CENA" pitchFamily="2" charset="0"/>
              </a:rPr>
              <a:t>E</a:t>
            </a:r>
            <a:r>
              <a:rPr lang="de-DE" baseline="-25000" dirty="0" smtClean="0">
                <a:solidFill>
                  <a:srgbClr val="FF0000"/>
                </a:solidFill>
                <a:latin typeface="AR CENA" pitchFamily="2" charset="0"/>
              </a:rPr>
              <a:t>F</a:t>
            </a:r>
            <a:r>
              <a:rPr lang="de-DE" dirty="0" smtClean="0">
                <a:solidFill>
                  <a:srgbClr val="FF0000"/>
                </a:solidFill>
                <a:latin typeface="AR CENA" pitchFamily="2" charset="0"/>
              </a:rPr>
              <a:t> = </a:t>
            </a:r>
            <a:r>
              <a:rPr lang="de-DE" dirty="0" err="1" smtClean="0">
                <a:solidFill>
                  <a:srgbClr val="FF0000"/>
                </a:solidFill>
                <a:latin typeface="AR CENA" pitchFamily="2" charset="0"/>
              </a:rPr>
              <a:t>m</a:t>
            </a:r>
            <a:r>
              <a:rPr lang="de-DE" baseline="-25000" dirty="0" err="1" smtClean="0">
                <a:solidFill>
                  <a:srgbClr val="FF0000"/>
                </a:solidFill>
                <a:latin typeface="AR CENA" pitchFamily="2" charset="0"/>
              </a:rPr>
              <a:t>D</a:t>
            </a:r>
            <a:r>
              <a:rPr lang="de-DE" dirty="0" smtClean="0">
                <a:solidFill>
                  <a:srgbClr val="FF0000"/>
                </a:solidFill>
                <a:latin typeface="AR CENA" pitchFamily="2" charset="0"/>
              </a:rPr>
              <a:t>/2 </a:t>
            </a:r>
            <a:r>
              <a:rPr lang="ru-RU" dirty="0" smtClean="0">
                <a:solidFill>
                  <a:srgbClr val="FF0000"/>
                </a:solidFill>
                <a:sym typeface="ZapfDingbats"/>
              </a:rPr>
              <a:t></a:t>
            </a:r>
            <a:endParaRPr lang="ru-RU" dirty="0">
              <a:solidFill>
                <a:srgbClr val="FF0000"/>
              </a:solidFill>
            </a:endParaRPr>
          </a:p>
        </p:txBody>
      </p:sp>
      <p:sp>
        <p:nvSpPr>
          <p:cNvPr id="59" name="TextBox 58"/>
          <p:cNvSpPr txBox="1"/>
          <p:nvPr/>
        </p:nvSpPr>
        <p:spPr>
          <a:xfrm>
            <a:off x="525988" y="3966159"/>
            <a:ext cx="2268252" cy="996923"/>
          </a:xfrm>
          <a:prstGeom prst="rect">
            <a:avLst/>
          </a:prstGeom>
          <a:noFill/>
        </p:spPr>
        <p:txBody>
          <a:bodyPr wrap="square" lIns="105242" tIns="52621" rIns="105242" bIns="52621" rtlCol="0">
            <a:spAutoFit/>
          </a:bodyPr>
          <a:lstStyle/>
          <a:p>
            <a:r>
              <a:rPr lang="de-DE" dirty="0" err="1" smtClean="0">
                <a:solidFill>
                  <a:srgbClr val="0070C0"/>
                </a:solidFill>
                <a:latin typeface="AR CENA" pitchFamily="2" charset="0"/>
              </a:rPr>
              <a:t>Dibaryon</a:t>
            </a:r>
            <a:r>
              <a:rPr lang="de-DE" dirty="0" smtClean="0">
                <a:solidFill>
                  <a:srgbClr val="0070C0"/>
                </a:solidFill>
                <a:latin typeface="AR CENA" pitchFamily="2" charset="0"/>
              </a:rPr>
              <a:t> </a:t>
            </a:r>
          </a:p>
          <a:p>
            <a:r>
              <a:rPr lang="de-DE" dirty="0" err="1" smtClean="0">
                <a:solidFill>
                  <a:srgbClr val="0070C0"/>
                </a:solidFill>
                <a:latin typeface="AR CENA" pitchFamily="2" charset="0"/>
              </a:rPr>
              <a:t>condensate</a:t>
            </a:r>
            <a:r>
              <a:rPr lang="de-DE" dirty="0" smtClean="0">
                <a:solidFill>
                  <a:srgbClr val="0070C0"/>
                </a:solidFill>
                <a:latin typeface="AR CENA" pitchFamily="2" charset="0"/>
              </a:rPr>
              <a:t> </a:t>
            </a:r>
            <a:r>
              <a:rPr lang="ru-RU" dirty="0" smtClean="0">
                <a:solidFill>
                  <a:srgbClr val="0070C0"/>
                </a:solidFill>
                <a:sym typeface="ZapfDingbats"/>
              </a:rPr>
              <a:t></a:t>
            </a:r>
            <a:endParaRPr lang="ru-RU" dirty="0">
              <a:solidFill>
                <a:srgbClr val="0070C0"/>
              </a:solidFill>
            </a:endParaRPr>
          </a:p>
        </p:txBody>
      </p:sp>
      <p:sp>
        <p:nvSpPr>
          <p:cNvPr id="60" name="Овал 59"/>
          <p:cNvSpPr/>
          <p:nvPr/>
        </p:nvSpPr>
        <p:spPr>
          <a:xfrm rot="10800000">
            <a:off x="2956259" y="-459430"/>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1" name="Овал 60"/>
          <p:cNvSpPr/>
          <p:nvPr/>
        </p:nvSpPr>
        <p:spPr>
          <a:xfrm rot="10800000">
            <a:off x="3280294" y="-459430"/>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2" name="Овал 61"/>
          <p:cNvSpPr/>
          <p:nvPr/>
        </p:nvSpPr>
        <p:spPr>
          <a:xfrm rot="10800000">
            <a:off x="2956259" y="-675455"/>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3" name="Овал 62"/>
          <p:cNvSpPr/>
          <p:nvPr/>
        </p:nvSpPr>
        <p:spPr>
          <a:xfrm rot="10800000">
            <a:off x="3280294" y="-675455"/>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4" name="Овал 63"/>
          <p:cNvSpPr/>
          <p:nvPr/>
        </p:nvSpPr>
        <p:spPr>
          <a:xfrm rot="10800000">
            <a:off x="2956259" y="-963485"/>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5" name="Овал 64"/>
          <p:cNvSpPr/>
          <p:nvPr/>
        </p:nvSpPr>
        <p:spPr>
          <a:xfrm rot="10800000">
            <a:off x="3280294" y="-963485"/>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6" name="Овал 65"/>
          <p:cNvSpPr/>
          <p:nvPr/>
        </p:nvSpPr>
        <p:spPr>
          <a:xfrm rot="10800000">
            <a:off x="2956259" y="-1251520"/>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7" name="Овал 66"/>
          <p:cNvSpPr/>
          <p:nvPr/>
        </p:nvSpPr>
        <p:spPr>
          <a:xfrm rot="10800000">
            <a:off x="3280294" y="-1251520"/>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8" name="Овал 67"/>
          <p:cNvSpPr/>
          <p:nvPr/>
        </p:nvSpPr>
        <p:spPr>
          <a:xfrm rot="10800000">
            <a:off x="2956259" y="-1539551"/>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69" name="Овал 68"/>
          <p:cNvSpPr/>
          <p:nvPr/>
        </p:nvSpPr>
        <p:spPr>
          <a:xfrm rot="10800000">
            <a:off x="3280294" y="-1539551"/>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0" name="Овал 69"/>
          <p:cNvSpPr/>
          <p:nvPr/>
        </p:nvSpPr>
        <p:spPr>
          <a:xfrm rot="10800000">
            <a:off x="2956259"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1" name="Овал 70"/>
          <p:cNvSpPr/>
          <p:nvPr/>
        </p:nvSpPr>
        <p:spPr>
          <a:xfrm rot="10800000">
            <a:off x="3280294"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2" name="Овал 71"/>
          <p:cNvSpPr/>
          <p:nvPr/>
        </p:nvSpPr>
        <p:spPr>
          <a:xfrm rot="10800000">
            <a:off x="2956257" y="-1827585"/>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3" name="Овал 72"/>
          <p:cNvSpPr/>
          <p:nvPr/>
        </p:nvSpPr>
        <p:spPr>
          <a:xfrm rot="10800000">
            <a:off x="3280294"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4" name="Овал 73"/>
          <p:cNvSpPr/>
          <p:nvPr/>
        </p:nvSpPr>
        <p:spPr>
          <a:xfrm rot="10800000">
            <a:off x="2956259"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5" name="Овал 74"/>
          <p:cNvSpPr/>
          <p:nvPr/>
        </p:nvSpPr>
        <p:spPr>
          <a:xfrm rot="10800000">
            <a:off x="3280294"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6" name="Овал 75"/>
          <p:cNvSpPr/>
          <p:nvPr/>
        </p:nvSpPr>
        <p:spPr>
          <a:xfrm rot="10800000">
            <a:off x="2956259"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7" name="Овал 76"/>
          <p:cNvSpPr/>
          <p:nvPr/>
        </p:nvSpPr>
        <p:spPr>
          <a:xfrm rot="10800000">
            <a:off x="3280294" y="-1827582"/>
            <a:ext cx="324036"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8" name="Овал 77"/>
          <p:cNvSpPr/>
          <p:nvPr/>
        </p:nvSpPr>
        <p:spPr>
          <a:xfrm rot="10800000">
            <a:off x="5953592" y="4581131"/>
            <a:ext cx="200903" cy="1785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5242" tIns="52621" rIns="105242" bIns="52621" rtlCol="0" anchor="ctr"/>
          <a:lstStyle/>
          <a:p>
            <a:pPr algn="ctr"/>
            <a:endParaRPr lang="ru-RU"/>
          </a:p>
        </p:txBody>
      </p:sp>
      <p:sp>
        <p:nvSpPr>
          <p:cNvPr id="79" name="TextBox 78"/>
          <p:cNvSpPr txBox="1"/>
          <p:nvPr/>
        </p:nvSpPr>
        <p:spPr>
          <a:xfrm>
            <a:off x="485594" y="1229851"/>
            <a:ext cx="6962162" cy="830997"/>
          </a:xfrm>
          <a:prstGeom prst="rect">
            <a:avLst/>
          </a:prstGeom>
          <a:noFill/>
        </p:spPr>
        <p:txBody>
          <a:bodyPr wrap="none" rtlCol="0">
            <a:spAutoFit/>
          </a:bodyPr>
          <a:lstStyle/>
          <a:p>
            <a:r>
              <a:rPr lang="en-US" sz="1600" b="1" dirty="0" smtClean="0">
                <a:solidFill>
                  <a:srgbClr val="C00000"/>
                </a:solidFill>
              </a:rPr>
              <a:t>A. M. </a:t>
            </a:r>
            <a:r>
              <a:rPr lang="ru-RU" sz="1600" b="1" dirty="0" err="1" smtClean="0">
                <a:solidFill>
                  <a:srgbClr val="C00000"/>
                </a:solidFill>
              </a:rPr>
              <a:t>Балдин</a:t>
            </a:r>
            <a:r>
              <a:rPr lang="ru-RU" sz="1600" b="1" dirty="0" smtClean="0">
                <a:solidFill>
                  <a:srgbClr val="C00000"/>
                </a:solidFill>
              </a:rPr>
              <a:t> и др., Доклады Академии Наук СССР 279, 602 (1984). </a:t>
            </a:r>
          </a:p>
          <a:p>
            <a:r>
              <a:rPr lang="en-US" sz="1600" b="1" dirty="0" smtClean="0">
                <a:solidFill>
                  <a:srgbClr val="C00000"/>
                </a:solidFill>
              </a:rPr>
              <a:t>A. </a:t>
            </a:r>
            <a:r>
              <a:rPr lang="ru-RU" sz="1600" b="1" dirty="0" smtClean="0">
                <a:solidFill>
                  <a:srgbClr val="C00000"/>
                </a:solidFill>
              </a:rPr>
              <a:t>С. Шумовский и В. И. </a:t>
            </a:r>
            <a:r>
              <a:rPr lang="ru-RU" sz="1600" b="1" dirty="0" err="1" smtClean="0">
                <a:solidFill>
                  <a:srgbClr val="C00000"/>
                </a:solidFill>
              </a:rPr>
              <a:t>Юкалов</a:t>
            </a:r>
            <a:r>
              <a:rPr lang="ru-RU" sz="1600" b="1" dirty="0" smtClean="0">
                <a:solidFill>
                  <a:srgbClr val="C00000"/>
                </a:solidFill>
              </a:rPr>
              <a:t>, ЭЧАЯ 16, 1274 (1985). </a:t>
            </a:r>
          </a:p>
          <a:p>
            <a:r>
              <a:rPr lang="en-US" sz="1600" b="1" dirty="0" smtClean="0">
                <a:solidFill>
                  <a:srgbClr val="C00000"/>
                </a:solidFill>
                <a:latin typeface="Agency FB" pitchFamily="34" charset="0"/>
              </a:rPr>
              <a:t>A. V. </a:t>
            </a:r>
            <a:r>
              <a:rPr lang="en-US" sz="1600" b="1" dirty="0" err="1" smtClean="0">
                <a:solidFill>
                  <a:srgbClr val="C00000"/>
                </a:solidFill>
                <a:latin typeface="Agency FB" pitchFamily="34" charset="0"/>
              </a:rPr>
              <a:t>Chizhov</a:t>
            </a:r>
            <a:r>
              <a:rPr lang="en-US" sz="1600" b="1" dirty="0" smtClean="0">
                <a:solidFill>
                  <a:srgbClr val="C00000"/>
                </a:solidFill>
                <a:latin typeface="Agency FB" pitchFamily="34" charset="0"/>
              </a:rPr>
              <a:t>, R. G. </a:t>
            </a:r>
            <a:r>
              <a:rPr lang="en-US" sz="1600" b="1" dirty="0" err="1" smtClean="0">
                <a:solidFill>
                  <a:srgbClr val="C00000"/>
                </a:solidFill>
                <a:latin typeface="Agency FB" pitchFamily="34" charset="0"/>
              </a:rPr>
              <a:t>Nazmitdinov</a:t>
            </a:r>
            <a:r>
              <a:rPr lang="en-US" sz="1600" b="1" dirty="0" smtClean="0">
                <a:solidFill>
                  <a:srgbClr val="C00000"/>
                </a:solidFill>
                <a:latin typeface="Agency FB" pitchFamily="34" charset="0"/>
              </a:rPr>
              <a:t>, A. S. </a:t>
            </a:r>
            <a:r>
              <a:rPr lang="en-US" sz="1600" b="1" dirty="0" err="1" smtClean="0">
                <a:solidFill>
                  <a:srgbClr val="C00000"/>
                </a:solidFill>
                <a:latin typeface="Agency FB" pitchFamily="34" charset="0"/>
              </a:rPr>
              <a:t>Shumovsky</a:t>
            </a:r>
            <a:r>
              <a:rPr lang="en-US" sz="1600" b="1" dirty="0" smtClean="0">
                <a:solidFill>
                  <a:srgbClr val="C00000"/>
                </a:solidFill>
                <a:latin typeface="Agency FB" pitchFamily="34" charset="0"/>
              </a:rPr>
              <a:t>, and V. I. </a:t>
            </a:r>
            <a:r>
              <a:rPr lang="en-US" sz="1600" b="1" dirty="0" err="1" smtClean="0">
                <a:solidFill>
                  <a:srgbClr val="C00000"/>
                </a:solidFill>
                <a:latin typeface="Agency FB" pitchFamily="34" charset="0"/>
              </a:rPr>
              <a:t>Yukalov</a:t>
            </a:r>
            <a:r>
              <a:rPr lang="en-US" sz="1600" b="1" dirty="0" smtClean="0">
                <a:solidFill>
                  <a:srgbClr val="C00000"/>
                </a:solidFill>
                <a:latin typeface="Agency FB" pitchFamily="34" charset="0"/>
              </a:rPr>
              <a:t>, </a:t>
            </a:r>
            <a:r>
              <a:rPr lang="en-US" sz="1600" b="1" dirty="0" err="1" smtClean="0">
                <a:solidFill>
                  <a:srgbClr val="C00000"/>
                </a:solidFill>
                <a:latin typeface="Agency FB" pitchFamily="34" charset="0"/>
              </a:rPr>
              <a:t>Nucl</a:t>
            </a:r>
            <a:r>
              <a:rPr lang="en-US" sz="1600" b="1" dirty="0" smtClean="0">
                <a:solidFill>
                  <a:srgbClr val="C00000"/>
                </a:solidFill>
                <a:latin typeface="Agency FB" pitchFamily="34" charset="0"/>
              </a:rPr>
              <a:t>. Phys. A 449, 660 (1986).</a:t>
            </a:r>
          </a:p>
        </p:txBody>
      </p:sp>
      <p:sp>
        <p:nvSpPr>
          <p:cNvPr id="80" name="TextBox 79"/>
          <p:cNvSpPr txBox="1"/>
          <p:nvPr/>
        </p:nvSpPr>
        <p:spPr>
          <a:xfrm>
            <a:off x="5935588" y="5229200"/>
            <a:ext cx="3581943" cy="338554"/>
          </a:xfrm>
          <a:prstGeom prst="rect">
            <a:avLst/>
          </a:prstGeom>
          <a:noFill/>
        </p:spPr>
        <p:txBody>
          <a:bodyPr wrap="none" rtlCol="0">
            <a:spAutoFit/>
          </a:bodyPr>
          <a:lstStyle/>
          <a:p>
            <a:r>
              <a:rPr lang="ru-RU" sz="1600" b="1" dirty="0" smtClean="0">
                <a:solidFill>
                  <a:srgbClr val="C00000"/>
                </a:solidFill>
              </a:rPr>
              <a:t>М.И.К., Письма ЖЭТФ 46, 5 (1987).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childTnLst>
                                    <p:set>
                                      <p:cBhvr>
                                        <p:cTn id="6" dur="1000">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repeatCount="indefinite" fill="hold" grpId="1" nodeType="clickEffect">
                                  <p:stCondLst>
                                    <p:cond delay="0"/>
                                  </p:stCondLst>
                                  <p:childTnLst>
                                    <p:set>
                                      <p:cBhvr>
                                        <p:cTn id="10" dur="1000">
                                          <p:stCondLst>
                                            <p:cond delay="0"/>
                                          </p:stCondLst>
                                        </p:cTn>
                                        <p:tgtEl>
                                          <p:spTgt spid="78"/>
                                        </p:tgtEl>
                                        <p:attrNameLst>
                                          <p:attrName>style.visibility</p:attrName>
                                        </p:attrNameLst>
                                      </p:cBhvr>
                                      <p:to>
                                        <p:strVal val="visible"/>
                                      </p:to>
                                    </p:set>
                                  </p:childTnLst>
                                </p:cTn>
                              </p:par>
                              <p:par>
                                <p:cTn id="11" presetID="0" presetClass="path" presetSubtype="0" repeatCount="indefinite" accel="50000" decel="50000" fill="hold" grpId="0" nodeType="withEffect">
                                  <p:stCondLst>
                                    <p:cond delay="0"/>
                                  </p:stCondLst>
                                  <p:childTnLst>
                                    <p:animMotion origin="layout" path="M -1.66667E-6 4.08281E-6 C 0.00903 -0.00047 0.01806 -0.0007 0.02865 -0.00463 C 0.03924 -0.00856 0.05295 -0.01504 0.06354 -0.02314 C 0.07413 -0.03123 0.0849 -0.04349 0.09236 -0.05367 C 0.09983 -0.06385 0.10382 -0.07333 0.10868 -0.08467 C 0.11354 -0.096 0.11788 -0.10826 0.1217 -0.12168 C 0.12552 -0.1351 0.12934 -0.15383 0.13125 -0.16563 L 0.13316 -0.19269 C 0.16111 -0.19709 0.26476 -0.19269 0.29931 -0.19269 " pathEditMode="relative" rAng="0" ptsTypes="aaaaaaAaa">
                                      <p:cBhvr>
                                        <p:cTn id="12" dur="45000" fill="hold"/>
                                        <p:tgtEl>
                                          <p:spTgt spid="78"/>
                                        </p:tgtEl>
                                        <p:attrNameLst>
                                          <p:attrName>ppt_x</p:attrName>
                                          <p:attrName>ppt_y</p:attrName>
                                        </p:attrNameLst>
                                      </p:cBhvr>
                                      <p:rCtr x="150" y="-99"/>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fill="hold" grpId="0" nodeType="clickEffect">
                                  <p:stCondLst>
                                    <p:cond delay="0"/>
                                  </p:stCondLst>
                                  <p:childTnLst>
                                    <p:animMotion origin="layout" path="M 5E-6 2.20167E-6 L 5E-6 0.70282 " pathEditMode="relative" rAng="0" ptsTypes="AA">
                                      <p:cBhvr>
                                        <p:cTn id="16" dur="500" fill="hold"/>
                                        <p:tgtEl>
                                          <p:spTgt spid="60"/>
                                        </p:tgtEl>
                                        <p:attrNameLst>
                                          <p:attrName>ppt_x</p:attrName>
                                          <p:attrName>ppt_y</p:attrName>
                                        </p:attrNameLst>
                                      </p:cBhvr>
                                      <p:rCtr x="0" y="351"/>
                                    </p:animMotion>
                                  </p:childTnLst>
                                </p:cTn>
                              </p:par>
                            </p:childTnLst>
                          </p:cTn>
                        </p:par>
                        <p:par>
                          <p:cTn id="17" fill="hold">
                            <p:stCondLst>
                              <p:cond delay="500"/>
                            </p:stCondLst>
                            <p:childTnLst>
                              <p:par>
                                <p:cTn id="18" presetID="5" presetClass="exit" presetSubtype="10" fill="hold" grpId="1" nodeType="afterEffect">
                                  <p:stCondLst>
                                    <p:cond delay="0"/>
                                  </p:stCondLst>
                                  <p:childTnLst>
                                    <p:animEffect transition="out" filter="checkerboard(across)">
                                      <p:cBhvr>
                                        <p:cTn id="19" dur="500"/>
                                        <p:tgtEl>
                                          <p:spTgt spid="60"/>
                                        </p:tgtEl>
                                      </p:cBhvr>
                                    </p:animEffect>
                                    <p:set>
                                      <p:cBhvr>
                                        <p:cTn id="20" dur="1" fill="hold">
                                          <p:stCondLst>
                                            <p:cond delay="499"/>
                                          </p:stCondLst>
                                        </p:cTn>
                                        <p:tgtEl>
                                          <p:spTgt spid="60"/>
                                        </p:tgtEl>
                                        <p:attrNameLst>
                                          <p:attrName>style.visibility</p:attrName>
                                        </p:attrNameLst>
                                      </p:cBhvr>
                                      <p:to>
                                        <p:strVal val="hidden"/>
                                      </p:to>
                                    </p:set>
                                  </p:childTnLst>
                                </p:cTn>
                              </p:par>
                            </p:childTnLst>
                          </p:cTn>
                        </p:par>
                        <p:par>
                          <p:cTn id="21" fill="hold">
                            <p:stCondLst>
                              <p:cond delay="1000"/>
                            </p:stCondLst>
                            <p:childTnLst>
                              <p:par>
                                <p:cTn id="22" presetID="11" presetClass="entr" presetSubtype="0" repeatCount="indefinite" fill="hold" nodeType="afterEffect">
                                  <p:stCondLst>
                                    <p:cond delay="0"/>
                                  </p:stCondLst>
                                  <p:childTnLst>
                                    <p:set>
                                      <p:cBhvr>
                                        <p:cTn id="23" dur="1000">
                                          <p:stCondLst>
                                            <p:cond delay="0"/>
                                          </p:stCondLst>
                                        </p:cTn>
                                        <p:tgtEl>
                                          <p:spTgt spid="18"/>
                                        </p:tgtEl>
                                        <p:attrNameLst>
                                          <p:attrName>style.visibility</p:attrName>
                                        </p:attrNameLst>
                                      </p:cBhvr>
                                      <p:to>
                                        <p:strVal val="visible"/>
                                      </p:to>
                                    </p:set>
                                  </p:childTnLst>
                                </p:cTn>
                              </p:par>
                            </p:childTnLst>
                          </p:cTn>
                        </p:par>
                        <p:par>
                          <p:cTn id="24" fill="hold">
                            <p:stCondLst>
                              <p:cond delay="2000"/>
                            </p:stCondLst>
                            <p:childTnLst>
                              <p:par>
                                <p:cTn id="25" presetID="0" presetClass="path" presetSubtype="0" accel="50000" fill="hold" grpId="0" nodeType="afterEffect">
                                  <p:stCondLst>
                                    <p:cond delay="0"/>
                                  </p:stCondLst>
                                  <p:childTnLst>
                                    <p:animMotion origin="layout" path="M 1.38889E-6 9.3432E-7 L 1.38889E-6 0.70259 " pathEditMode="relative" rAng="0" ptsTypes="AA">
                                      <p:cBhvr>
                                        <p:cTn id="26" dur="500" fill="hold"/>
                                        <p:tgtEl>
                                          <p:spTgt spid="61"/>
                                        </p:tgtEl>
                                        <p:attrNameLst>
                                          <p:attrName>ppt_x</p:attrName>
                                          <p:attrName>ppt_y</p:attrName>
                                        </p:attrNameLst>
                                      </p:cBhvr>
                                      <p:rCtr x="0" y="351"/>
                                    </p:animMotion>
                                  </p:childTnLst>
                                </p:cTn>
                              </p:par>
                            </p:childTnLst>
                          </p:cTn>
                        </p:par>
                        <p:par>
                          <p:cTn id="27" fill="hold">
                            <p:stCondLst>
                              <p:cond delay="2500"/>
                            </p:stCondLst>
                            <p:childTnLst>
                              <p:par>
                                <p:cTn id="28" presetID="5" presetClass="exit" presetSubtype="10" fill="hold" grpId="1" nodeType="afterEffect">
                                  <p:stCondLst>
                                    <p:cond delay="0"/>
                                  </p:stCondLst>
                                  <p:childTnLst>
                                    <p:animEffect transition="out" filter="checkerboard(across)">
                                      <p:cBhvr>
                                        <p:cTn id="29" dur="500"/>
                                        <p:tgtEl>
                                          <p:spTgt spid="61"/>
                                        </p:tgtEl>
                                      </p:cBhvr>
                                    </p:animEffect>
                                    <p:set>
                                      <p:cBhvr>
                                        <p:cTn id="30" dur="1" fill="hold">
                                          <p:stCondLst>
                                            <p:cond delay="499"/>
                                          </p:stCondLst>
                                        </p:cTn>
                                        <p:tgtEl>
                                          <p:spTgt spid="61"/>
                                        </p:tgtEl>
                                        <p:attrNameLst>
                                          <p:attrName>style.visibility</p:attrName>
                                        </p:attrNameLst>
                                      </p:cBhvr>
                                      <p:to>
                                        <p:strVal val="hidden"/>
                                      </p:to>
                                    </p:set>
                                  </p:childTnLst>
                                </p:cTn>
                              </p:par>
                            </p:childTnLst>
                          </p:cTn>
                        </p:par>
                        <p:par>
                          <p:cTn id="31" fill="hold">
                            <p:stCondLst>
                              <p:cond delay="3000"/>
                            </p:stCondLst>
                            <p:childTnLst>
                              <p:par>
                                <p:cTn id="32" presetID="11" presetClass="entr" presetSubtype="0" repeatCount="indefinite" fill="hold" nodeType="afterEffect">
                                  <p:stCondLst>
                                    <p:cond delay="0"/>
                                  </p:stCondLst>
                                  <p:childTnLst>
                                    <p:set>
                                      <p:cBhvr>
                                        <p:cTn id="33" dur="1000">
                                          <p:stCondLst>
                                            <p:cond delay="0"/>
                                          </p:stCondLst>
                                        </p:cTn>
                                        <p:tgtEl>
                                          <p:spTgt spid="21"/>
                                        </p:tgtEl>
                                        <p:attrNameLst>
                                          <p:attrName>style.visibility</p:attrName>
                                        </p:attrNameLst>
                                      </p:cBhvr>
                                      <p:to>
                                        <p:strVal val="visible"/>
                                      </p:to>
                                    </p:set>
                                  </p:childTnLst>
                                </p:cTn>
                              </p:par>
                            </p:childTnLst>
                          </p:cTn>
                        </p:par>
                        <p:par>
                          <p:cTn id="34" fill="hold">
                            <p:stCondLst>
                              <p:cond delay="4000"/>
                            </p:stCondLst>
                            <p:childTnLst>
                              <p:par>
                                <p:cTn id="35" presetID="0" presetClass="path" presetSubtype="0" accel="50000" fill="hold" grpId="0" nodeType="afterEffect">
                                  <p:stCondLst>
                                    <p:cond delay="0"/>
                                  </p:stCondLst>
                                  <p:childTnLst>
                                    <p:animMotion origin="layout" path="M 5E-6 1.16123E-6 L 5E-6 0.69234 " pathEditMode="relative" rAng="0" ptsTypes="AA">
                                      <p:cBhvr>
                                        <p:cTn id="36" dur="500" fill="hold"/>
                                        <p:tgtEl>
                                          <p:spTgt spid="62"/>
                                        </p:tgtEl>
                                        <p:attrNameLst>
                                          <p:attrName>ppt_x</p:attrName>
                                          <p:attrName>ppt_y</p:attrName>
                                        </p:attrNameLst>
                                      </p:cBhvr>
                                      <p:rCtr x="0" y="346"/>
                                    </p:animMotion>
                                  </p:childTnLst>
                                </p:cTn>
                              </p:par>
                            </p:childTnLst>
                          </p:cTn>
                        </p:par>
                        <p:par>
                          <p:cTn id="37" fill="hold">
                            <p:stCondLst>
                              <p:cond delay="4500"/>
                            </p:stCondLst>
                            <p:childTnLst>
                              <p:par>
                                <p:cTn id="38" presetID="5" presetClass="exit" presetSubtype="10" fill="hold" grpId="1" nodeType="afterEffect">
                                  <p:stCondLst>
                                    <p:cond delay="0"/>
                                  </p:stCondLst>
                                  <p:childTnLst>
                                    <p:animEffect transition="out" filter="checkerboard(across)">
                                      <p:cBhvr>
                                        <p:cTn id="39" dur="500"/>
                                        <p:tgtEl>
                                          <p:spTgt spid="62"/>
                                        </p:tgtEl>
                                      </p:cBhvr>
                                    </p:animEffect>
                                    <p:set>
                                      <p:cBhvr>
                                        <p:cTn id="40" dur="1" fill="hold">
                                          <p:stCondLst>
                                            <p:cond delay="499"/>
                                          </p:stCondLst>
                                        </p:cTn>
                                        <p:tgtEl>
                                          <p:spTgt spid="62"/>
                                        </p:tgtEl>
                                        <p:attrNameLst>
                                          <p:attrName>style.visibility</p:attrName>
                                        </p:attrNameLst>
                                      </p:cBhvr>
                                      <p:to>
                                        <p:strVal val="hidden"/>
                                      </p:to>
                                    </p:set>
                                  </p:childTnLst>
                                </p:cTn>
                              </p:par>
                            </p:childTnLst>
                          </p:cTn>
                        </p:par>
                        <p:par>
                          <p:cTn id="41" fill="hold">
                            <p:stCondLst>
                              <p:cond delay="5000"/>
                            </p:stCondLst>
                            <p:childTnLst>
                              <p:par>
                                <p:cTn id="42" presetID="11" presetClass="entr" presetSubtype="0" repeatCount="indefinite" fill="hold" nodeType="afterEffect">
                                  <p:stCondLst>
                                    <p:cond delay="0"/>
                                  </p:stCondLst>
                                  <p:childTnLst>
                                    <p:set>
                                      <p:cBhvr>
                                        <p:cTn id="43" dur="1000">
                                          <p:stCondLst>
                                            <p:cond delay="0"/>
                                          </p:stCondLst>
                                        </p:cTn>
                                        <p:tgtEl>
                                          <p:spTgt spid="33"/>
                                        </p:tgtEl>
                                        <p:attrNameLst>
                                          <p:attrName>style.visibility</p:attrName>
                                        </p:attrNameLst>
                                      </p:cBhvr>
                                      <p:to>
                                        <p:strVal val="visible"/>
                                      </p:to>
                                    </p:set>
                                  </p:childTnLst>
                                </p:cTn>
                              </p:par>
                            </p:childTnLst>
                          </p:cTn>
                        </p:par>
                        <p:par>
                          <p:cTn id="44" fill="hold">
                            <p:stCondLst>
                              <p:cond delay="6000"/>
                            </p:stCondLst>
                            <p:childTnLst>
                              <p:par>
                                <p:cTn id="45" presetID="0" presetClass="path" presetSubtype="0" accel="50000" fill="hold" grpId="0" nodeType="afterEffect">
                                  <p:stCondLst>
                                    <p:cond delay="0"/>
                                  </p:stCondLst>
                                  <p:childTnLst>
                                    <p:animMotion origin="layout" path="M 1.38889E-6 1.16123E-6 L 1.38889E-6 0.69234 " pathEditMode="relative" rAng="0" ptsTypes="AA">
                                      <p:cBhvr>
                                        <p:cTn id="46" dur="500" fill="hold"/>
                                        <p:tgtEl>
                                          <p:spTgt spid="63"/>
                                        </p:tgtEl>
                                        <p:attrNameLst>
                                          <p:attrName>ppt_x</p:attrName>
                                          <p:attrName>ppt_y</p:attrName>
                                        </p:attrNameLst>
                                      </p:cBhvr>
                                      <p:rCtr x="0" y="346"/>
                                    </p:animMotion>
                                  </p:childTnLst>
                                </p:cTn>
                              </p:par>
                            </p:childTnLst>
                          </p:cTn>
                        </p:par>
                        <p:par>
                          <p:cTn id="47" fill="hold">
                            <p:stCondLst>
                              <p:cond delay="6500"/>
                            </p:stCondLst>
                            <p:childTnLst>
                              <p:par>
                                <p:cTn id="48" presetID="5" presetClass="exit" presetSubtype="10" fill="hold" grpId="1" nodeType="afterEffect">
                                  <p:stCondLst>
                                    <p:cond delay="0"/>
                                  </p:stCondLst>
                                  <p:childTnLst>
                                    <p:animEffect transition="out" filter="checkerboard(across)">
                                      <p:cBhvr>
                                        <p:cTn id="49" dur="500"/>
                                        <p:tgtEl>
                                          <p:spTgt spid="63"/>
                                        </p:tgtEl>
                                      </p:cBhvr>
                                    </p:animEffect>
                                    <p:set>
                                      <p:cBhvr>
                                        <p:cTn id="50" dur="1" fill="hold">
                                          <p:stCondLst>
                                            <p:cond delay="499"/>
                                          </p:stCondLst>
                                        </p:cTn>
                                        <p:tgtEl>
                                          <p:spTgt spid="63"/>
                                        </p:tgtEl>
                                        <p:attrNameLst>
                                          <p:attrName>style.visibility</p:attrName>
                                        </p:attrNameLst>
                                      </p:cBhvr>
                                      <p:to>
                                        <p:strVal val="hidden"/>
                                      </p:to>
                                    </p:set>
                                  </p:childTnLst>
                                </p:cTn>
                              </p:par>
                            </p:childTnLst>
                          </p:cTn>
                        </p:par>
                        <p:par>
                          <p:cTn id="51" fill="hold">
                            <p:stCondLst>
                              <p:cond delay="7000"/>
                            </p:stCondLst>
                            <p:childTnLst>
                              <p:par>
                                <p:cTn id="52" presetID="11" presetClass="entr" presetSubtype="0" repeatCount="indefinite" fill="hold" nodeType="afterEffect">
                                  <p:stCondLst>
                                    <p:cond delay="0"/>
                                  </p:stCondLst>
                                  <p:childTnLst>
                                    <p:set>
                                      <p:cBhvr>
                                        <p:cTn id="53" dur="1000">
                                          <p:stCondLst>
                                            <p:cond delay="0"/>
                                          </p:stCondLst>
                                        </p:cTn>
                                        <p:tgtEl>
                                          <p:spTgt spid="42"/>
                                        </p:tgtEl>
                                        <p:attrNameLst>
                                          <p:attrName>style.visibility</p:attrName>
                                        </p:attrNameLst>
                                      </p:cBhvr>
                                      <p:to>
                                        <p:strVal val="visible"/>
                                      </p:to>
                                    </p:set>
                                  </p:childTnLst>
                                </p:cTn>
                              </p:par>
                            </p:childTnLst>
                          </p:cTn>
                        </p:par>
                        <p:par>
                          <p:cTn id="54" fill="hold">
                            <p:stCondLst>
                              <p:cond delay="8000"/>
                            </p:stCondLst>
                            <p:childTnLst>
                              <p:par>
                                <p:cTn id="55" presetID="0" presetClass="path" presetSubtype="0" accel="50000" fill="hold" grpId="0" nodeType="afterEffect">
                                  <p:stCondLst>
                                    <p:cond delay="0"/>
                                  </p:stCondLst>
                                  <p:childTnLst>
                                    <p:animMotion origin="layout" path="M 5E-6 1.16123E-6 L 5E-6 0.69234 " pathEditMode="relative" rAng="0" ptsTypes="AA">
                                      <p:cBhvr>
                                        <p:cTn id="56" dur="500" fill="hold"/>
                                        <p:tgtEl>
                                          <p:spTgt spid="64"/>
                                        </p:tgtEl>
                                        <p:attrNameLst>
                                          <p:attrName>ppt_x</p:attrName>
                                          <p:attrName>ppt_y</p:attrName>
                                        </p:attrNameLst>
                                      </p:cBhvr>
                                      <p:rCtr x="0" y="346"/>
                                    </p:animMotion>
                                  </p:childTnLst>
                                </p:cTn>
                              </p:par>
                            </p:childTnLst>
                          </p:cTn>
                        </p:par>
                        <p:par>
                          <p:cTn id="57" fill="hold">
                            <p:stCondLst>
                              <p:cond delay="8500"/>
                            </p:stCondLst>
                            <p:childTnLst>
                              <p:par>
                                <p:cTn id="58" presetID="5" presetClass="exit" presetSubtype="10" fill="hold" grpId="1" nodeType="afterEffect">
                                  <p:stCondLst>
                                    <p:cond delay="0"/>
                                  </p:stCondLst>
                                  <p:childTnLst>
                                    <p:animEffect transition="out" filter="checkerboard(across)">
                                      <p:cBhvr>
                                        <p:cTn id="59" dur="500"/>
                                        <p:tgtEl>
                                          <p:spTgt spid="64"/>
                                        </p:tgtEl>
                                      </p:cBhvr>
                                    </p:animEffect>
                                    <p:set>
                                      <p:cBhvr>
                                        <p:cTn id="60" dur="1" fill="hold">
                                          <p:stCondLst>
                                            <p:cond delay="499"/>
                                          </p:stCondLst>
                                        </p:cTn>
                                        <p:tgtEl>
                                          <p:spTgt spid="64"/>
                                        </p:tgtEl>
                                        <p:attrNameLst>
                                          <p:attrName>style.visibility</p:attrName>
                                        </p:attrNameLst>
                                      </p:cBhvr>
                                      <p:to>
                                        <p:strVal val="hidden"/>
                                      </p:to>
                                    </p:set>
                                  </p:childTnLst>
                                </p:cTn>
                              </p:par>
                            </p:childTnLst>
                          </p:cTn>
                        </p:par>
                        <p:par>
                          <p:cTn id="61" fill="hold">
                            <p:stCondLst>
                              <p:cond delay="9000"/>
                            </p:stCondLst>
                            <p:childTnLst>
                              <p:par>
                                <p:cTn id="62" presetID="11" presetClass="entr" presetSubtype="0" repeatCount="indefinite" fill="hold" nodeType="afterEffect">
                                  <p:stCondLst>
                                    <p:cond delay="0"/>
                                  </p:stCondLst>
                                  <p:childTnLst>
                                    <p:set>
                                      <p:cBhvr>
                                        <p:cTn id="63" dur="1000">
                                          <p:stCondLst>
                                            <p:cond delay="0"/>
                                          </p:stCondLst>
                                        </p:cTn>
                                        <p:tgtEl>
                                          <p:spTgt spid="30"/>
                                        </p:tgtEl>
                                        <p:attrNameLst>
                                          <p:attrName>style.visibility</p:attrName>
                                        </p:attrNameLst>
                                      </p:cBhvr>
                                      <p:to>
                                        <p:strVal val="visible"/>
                                      </p:to>
                                    </p:set>
                                  </p:childTnLst>
                                </p:cTn>
                              </p:par>
                            </p:childTnLst>
                          </p:cTn>
                        </p:par>
                        <p:par>
                          <p:cTn id="64" fill="hold">
                            <p:stCondLst>
                              <p:cond delay="10000"/>
                            </p:stCondLst>
                            <p:childTnLst>
                              <p:par>
                                <p:cTn id="65" presetID="0" presetClass="path" presetSubtype="0" accel="50000" fill="hold" grpId="0" nodeType="afterEffect">
                                  <p:stCondLst>
                                    <p:cond delay="0"/>
                                  </p:stCondLst>
                                  <p:childTnLst>
                                    <p:animMotion origin="layout" path="M 1.38889E-6 1.16123E-6 L 1.38889E-6 0.69234 " pathEditMode="relative" rAng="0" ptsTypes="AA">
                                      <p:cBhvr>
                                        <p:cTn id="66" dur="500" fill="hold"/>
                                        <p:tgtEl>
                                          <p:spTgt spid="65"/>
                                        </p:tgtEl>
                                        <p:attrNameLst>
                                          <p:attrName>ppt_x</p:attrName>
                                          <p:attrName>ppt_y</p:attrName>
                                        </p:attrNameLst>
                                      </p:cBhvr>
                                      <p:rCtr x="0" y="346"/>
                                    </p:animMotion>
                                  </p:childTnLst>
                                </p:cTn>
                              </p:par>
                            </p:childTnLst>
                          </p:cTn>
                        </p:par>
                        <p:par>
                          <p:cTn id="67" fill="hold">
                            <p:stCondLst>
                              <p:cond delay="10500"/>
                            </p:stCondLst>
                            <p:childTnLst>
                              <p:par>
                                <p:cTn id="68" presetID="5" presetClass="exit" presetSubtype="10" fill="hold" grpId="1" nodeType="afterEffect">
                                  <p:stCondLst>
                                    <p:cond delay="0"/>
                                  </p:stCondLst>
                                  <p:childTnLst>
                                    <p:animEffect transition="out" filter="checkerboard(across)">
                                      <p:cBhvr>
                                        <p:cTn id="69" dur="500"/>
                                        <p:tgtEl>
                                          <p:spTgt spid="65"/>
                                        </p:tgtEl>
                                      </p:cBhvr>
                                    </p:animEffect>
                                    <p:set>
                                      <p:cBhvr>
                                        <p:cTn id="70" dur="1" fill="hold">
                                          <p:stCondLst>
                                            <p:cond delay="499"/>
                                          </p:stCondLst>
                                        </p:cTn>
                                        <p:tgtEl>
                                          <p:spTgt spid="65"/>
                                        </p:tgtEl>
                                        <p:attrNameLst>
                                          <p:attrName>style.visibility</p:attrName>
                                        </p:attrNameLst>
                                      </p:cBhvr>
                                      <p:to>
                                        <p:strVal val="hidden"/>
                                      </p:to>
                                    </p:set>
                                  </p:childTnLst>
                                </p:cTn>
                              </p:par>
                            </p:childTnLst>
                          </p:cTn>
                        </p:par>
                        <p:par>
                          <p:cTn id="71" fill="hold">
                            <p:stCondLst>
                              <p:cond delay="11000"/>
                            </p:stCondLst>
                            <p:childTnLst>
                              <p:par>
                                <p:cTn id="72" presetID="11" presetClass="entr" presetSubtype="0" repeatCount="indefinite" fill="hold" nodeType="afterEffect">
                                  <p:stCondLst>
                                    <p:cond delay="0"/>
                                  </p:stCondLst>
                                  <p:childTnLst>
                                    <p:set>
                                      <p:cBhvr>
                                        <p:cTn id="73" dur="1000">
                                          <p:stCondLst>
                                            <p:cond delay="0"/>
                                          </p:stCondLst>
                                        </p:cTn>
                                        <p:tgtEl>
                                          <p:spTgt spid="45"/>
                                        </p:tgtEl>
                                        <p:attrNameLst>
                                          <p:attrName>style.visibility</p:attrName>
                                        </p:attrNameLst>
                                      </p:cBhvr>
                                      <p:to>
                                        <p:strVal val="visible"/>
                                      </p:to>
                                    </p:set>
                                  </p:childTnLst>
                                </p:cTn>
                              </p:par>
                            </p:childTnLst>
                          </p:cTn>
                        </p:par>
                        <p:par>
                          <p:cTn id="74" fill="hold">
                            <p:stCondLst>
                              <p:cond delay="12000"/>
                            </p:stCondLst>
                            <p:childTnLst>
                              <p:par>
                                <p:cTn id="75" presetID="0" presetClass="path" presetSubtype="0" accel="50000" fill="hold" grpId="0" nodeType="afterEffect">
                                  <p:stCondLst>
                                    <p:cond delay="0"/>
                                  </p:stCondLst>
                                  <p:childTnLst>
                                    <p:animMotion origin="layout" path="M 5E-6 1.16123E-6 L 5E-6 0.69234 " pathEditMode="relative" rAng="0" ptsTypes="AA">
                                      <p:cBhvr>
                                        <p:cTn id="76" dur="500" fill="hold"/>
                                        <p:tgtEl>
                                          <p:spTgt spid="66"/>
                                        </p:tgtEl>
                                        <p:attrNameLst>
                                          <p:attrName>ppt_x</p:attrName>
                                          <p:attrName>ppt_y</p:attrName>
                                        </p:attrNameLst>
                                      </p:cBhvr>
                                      <p:rCtr x="0" y="346"/>
                                    </p:animMotion>
                                  </p:childTnLst>
                                </p:cTn>
                              </p:par>
                            </p:childTnLst>
                          </p:cTn>
                        </p:par>
                        <p:par>
                          <p:cTn id="77" fill="hold">
                            <p:stCondLst>
                              <p:cond delay="12500"/>
                            </p:stCondLst>
                            <p:childTnLst>
                              <p:par>
                                <p:cTn id="78" presetID="5" presetClass="exit" presetSubtype="10" fill="hold" grpId="1" nodeType="afterEffect">
                                  <p:stCondLst>
                                    <p:cond delay="0"/>
                                  </p:stCondLst>
                                  <p:childTnLst>
                                    <p:animEffect transition="out" filter="checkerboard(across)">
                                      <p:cBhvr>
                                        <p:cTn id="79" dur="500"/>
                                        <p:tgtEl>
                                          <p:spTgt spid="66"/>
                                        </p:tgtEl>
                                      </p:cBhvr>
                                    </p:animEffect>
                                    <p:set>
                                      <p:cBhvr>
                                        <p:cTn id="80" dur="1" fill="hold">
                                          <p:stCondLst>
                                            <p:cond delay="499"/>
                                          </p:stCondLst>
                                        </p:cTn>
                                        <p:tgtEl>
                                          <p:spTgt spid="66"/>
                                        </p:tgtEl>
                                        <p:attrNameLst>
                                          <p:attrName>style.visibility</p:attrName>
                                        </p:attrNameLst>
                                      </p:cBhvr>
                                      <p:to>
                                        <p:strVal val="hidden"/>
                                      </p:to>
                                    </p:set>
                                  </p:childTnLst>
                                </p:cTn>
                              </p:par>
                            </p:childTnLst>
                          </p:cTn>
                        </p:par>
                        <p:par>
                          <p:cTn id="81" fill="hold">
                            <p:stCondLst>
                              <p:cond delay="13000"/>
                            </p:stCondLst>
                            <p:childTnLst>
                              <p:par>
                                <p:cTn id="82" presetID="11" presetClass="entr" presetSubtype="0" repeatCount="indefinite" fill="hold" nodeType="afterEffect">
                                  <p:stCondLst>
                                    <p:cond delay="0"/>
                                  </p:stCondLst>
                                  <p:childTnLst>
                                    <p:set>
                                      <p:cBhvr>
                                        <p:cTn id="83" dur="1000">
                                          <p:stCondLst>
                                            <p:cond delay="0"/>
                                          </p:stCondLst>
                                        </p:cTn>
                                        <p:tgtEl>
                                          <p:spTgt spid="27"/>
                                        </p:tgtEl>
                                        <p:attrNameLst>
                                          <p:attrName>style.visibility</p:attrName>
                                        </p:attrNameLst>
                                      </p:cBhvr>
                                      <p:to>
                                        <p:strVal val="visible"/>
                                      </p:to>
                                    </p:set>
                                  </p:childTnLst>
                                </p:cTn>
                              </p:par>
                            </p:childTnLst>
                          </p:cTn>
                        </p:par>
                        <p:par>
                          <p:cTn id="84" fill="hold">
                            <p:stCondLst>
                              <p:cond delay="14000"/>
                            </p:stCondLst>
                            <p:childTnLst>
                              <p:par>
                                <p:cTn id="85" presetID="0" presetClass="path" presetSubtype="0" accel="50000" fill="hold" grpId="0" nodeType="afterEffect">
                                  <p:stCondLst>
                                    <p:cond delay="0"/>
                                  </p:stCondLst>
                                  <p:childTnLst>
                                    <p:animMotion origin="layout" path="M 1.38889E-6 1.16123E-6 L 1.38889E-6 0.69234 " pathEditMode="relative" rAng="0" ptsTypes="AA">
                                      <p:cBhvr>
                                        <p:cTn id="86" dur="500" fill="hold"/>
                                        <p:tgtEl>
                                          <p:spTgt spid="67"/>
                                        </p:tgtEl>
                                        <p:attrNameLst>
                                          <p:attrName>ppt_x</p:attrName>
                                          <p:attrName>ppt_y</p:attrName>
                                        </p:attrNameLst>
                                      </p:cBhvr>
                                      <p:rCtr x="0" y="346"/>
                                    </p:animMotion>
                                  </p:childTnLst>
                                </p:cTn>
                              </p:par>
                            </p:childTnLst>
                          </p:cTn>
                        </p:par>
                        <p:par>
                          <p:cTn id="87" fill="hold">
                            <p:stCondLst>
                              <p:cond delay="14500"/>
                            </p:stCondLst>
                            <p:childTnLst>
                              <p:par>
                                <p:cTn id="88" presetID="5" presetClass="exit" presetSubtype="10" fill="hold" grpId="1" nodeType="afterEffect">
                                  <p:stCondLst>
                                    <p:cond delay="0"/>
                                  </p:stCondLst>
                                  <p:childTnLst>
                                    <p:animEffect transition="out" filter="checkerboard(across)">
                                      <p:cBhvr>
                                        <p:cTn id="89" dur="500"/>
                                        <p:tgtEl>
                                          <p:spTgt spid="67"/>
                                        </p:tgtEl>
                                      </p:cBhvr>
                                    </p:animEffect>
                                    <p:set>
                                      <p:cBhvr>
                                        <p:cTn id="90" dur="1" fill="hold">
                                          <p:stCondLst>
                                            <p:cond delay="499"/>
                                          </p:stCondLst>
                                        </p:cTn>
                                        <p:tgtEl>
                                          <p:spTgt spid="67"/>
                                        </p:tgtEl>
                                        <p:attrNameLst>
                                          <p:attrName>style.visibility</p:attrName>
                                        </p:attrNameLst>
                                      </p:cBhvr>
                                      <p:to>
                                        <p:strVal val="hidden"/>
                                      </p:to>
                                    </p:set>
                                  </p:childTnLst>
                                </p:cTn>
                              </p:par>
                            </p:childTnLst>
                          </p:cTn>
                        </p:par>
                        <p:par>
                          <p:cTn id="91" fill="hold">
                            <p:stCondLst>
                              <p:cond delay="15000"/>
                            </p:stCondLst>
                            <p:childTnLst>
                              <p:par>
                                <p:cTn id="92" presetID="11" presetClass="entr" presetSubtype="0" repeatCount="indefinite" fill="hold" nodeType="afterEffect">
                                  <p:stCondLst>
                                    <p:cond delay="0"/>
                                  </p:stCondLst>
                                  <p:childTnLst>
                                    <p:set>
                                      <p:cBhvr>
                                        <p:cTn id="93" dur="1000">
                                          <p:stCondLst>
                                            <p:cond delay="0"/>
                                          </p:stCondLst>
                                        </p:cTn>
                                        <p:tgtEl>
                                          <p:spTgt spid="39"/>
                                        </p:tgtEl>
                                        <p:attrNameLst>
                                          <p:attrName>style.visibility</p:attrName>
                                        </p:attrNameLst>
                                      </p:cBhvr>
                                      <p:to>
                                        <p:strVal val="visible"/>
                                      </p:to>
                                    </p:set>
                                  </p:childTnLst>
                                </p:cTn>
                              </p:par>
                            </p:childTnLst>
                          </p:cTn>
                        </p:par>
                        <p:par>
                          <p:cTn id="94" fill="hold">
                            <p:stCondLst>
                              <p:cond delay="16000"/>
                            </p:stCondLst>
                            <p:childTnLst>
                              <p:par>
                                <p:cTn id="95" presetID="0" presetClass="path" presetSubtype="0" accel="50000" fill="hold" grpId="0" nodeType="afterEffect">
                                  <p:stCondLst>
                                    <p:cond delay="0"/>
                                  </p:stCondLst>
                                  <p:childTnLst>
                                    <p:animMotion origin="layout" path="M 5E-6 1.16123E-6 L 5E-6 0.69234 " pathEditMode="relative" rAng="0" ptsTypes="AA">
                                      <p:cBhvr>
                                        <p:cTn id="96" dur="500" fill="hold"/>
                                        <p:tgtEl>
                                          <p:spTgt spid="68"/>
                                        </p:tgtEl>
                                        <p:attrNameLst>
                                          <p:attrName>ppt_x</p:attrName>
                                          <p:attrName>ppt_y</p:attrName>
                                        </p:attrNameLst>
                                      </p:cBhvr>
                                      <p:rCtr x="0" y="346"/>
                                    </p:animMotion>
                                  </p:childTnLst>
                                </p:cTn>
                              </p:par>
                            </p:childTnLst>
                          </p:cTn>
                        </p:par>
                        <p:par>
                          <p:cTn id="97" fill="hold">
                            <p:stCondLst>
                              <p:cond delay="16500"/>
                            </p:stCondLst>
                            <p:childTnLst>
                              <p:par>
                                <p:cTn id="98" presetID="5" presetClass="exit" presetSubtype="10" fill="hold" grpId="1" nodeType="afterEffect">
                                  <p:stCondLst>
                                    <p:cond delay="0"/>
                                  </p:stCondLst>
                                  <p:childTnLst>
                                    <p:animEffect transition="out" filter="checkerboard(across)">
                                      <p:cBhvr>
                                        <p:cTn id="99" dur="500"/>
                                        <p:tgtEl>
                                          <p:spTgt spid="68"/>
                                        </p:tgtEl>
                                      </p:cBhvr>
                                    </p:animEffect>
                                    <p:set>
                                      <p:cBhvr>
                                        <p:cTn id="100" dur="1" fill="hold">
                                          <p:stCondLst>
                                            <p:cond delay="499"/>
                                          </p:stCondLst>
                                        </p:cTn>
                                        <p:tgtEl>
                                          <p:spTgt spid="68"/>
                                        </p:tgtEl>
                                        <p:attrNameLst>
                                          <p:attrName>style.visibility</p:attrName>
                                        </p:attrNameLst>
                                      </p:cBhvr>
                                      <p:to>
                                        <p:strVal val="hidden"/>
                                      </p:to>
                                    </p:set>
                                  </p:childTnLst>
                                </p:cTn>
                              </p:par>
                            </p:childTnLst>
                          </p:cTn>
                        </p:par>
                        <p:par>
                          <p:cTn id="101" fill="hold">
                            <p:stCondLst>
                              <p:cond delay="17000"/>
                            </p:stCondLst>
                            <p:childTnLst>
                              <p:par>
                                <p:cTn id="102" presetID="11" presetClass="entr" presetSubtype="0" repeatCount="indefinite" fill="hold" nodeType="afterEffect">
                                  <p:stCondLst>
                                    <p:cond delay="0"/>
                                  </p:stCondLst>
                                  <p:childTnLst>
                                    <p:set>
                                      <p:cBhvr>
                                        <p:cTn id="103" dur="1000">
                                          <p:stCondLst>
                                            <p:cond delay="0"/>
                                          </p:stCondLst>
                                        </p:cTn>
                                        <p:tgtEl>
                                          <p:spTgt spid="24"/>
                                        </p:tgtEl>
                                        <p:attrNameLst>
                                          <p:attrName>style.visibility</p:attrName>
                                        </p:attrNameLst>
                                      </p:cBhvr>
                                      <p:to>
                                        <p:strVal val="visible"/>
                                      </p:to>
                                    </p:set>
                                  </p:childTnLst>
                                </p:cTn>
                              </p:par>
                            </p:childTnLst>
                          </p:cTn>
                        </p:par>
                        <p:par>
                          <p:cTn id="104" fill="hold">
                            <p:stCondLst>
                              <p:cond delay="18000"/>
                            </p:stCondLst>
                            <p:childTnLst>
                              <p:par>
                                <p:cTn id="105" presetID="0" presetClass="path" presetSubtype="0" accel="50000" fill="hold" grpId="0" nodeType="afterEffect">
                                  <p:stCondLst>
                                    <p:cond delay="0"/>
                                  </p:stCondLst>
                                  <p:childTnLst>
                                    <p:animMotion origin="layout" path="M 1.38889E-6 1.16123E-6 L 1.38889E-6 0.69234 " pathEditMode="relative" rAng="0" ptsTypes="AA">
                                      <p:cBhvr>
                                        <p:cTn id="106" dur="500" fill="hold"/>
                                        <p:tgtEl>
                                          <p:spTgt spid="69"/>
                                        </p:tgtEl>
                                        <p:attrNameLst>
                                          <p:attrName>ppt_x</p:attrName>
                                          <p:attrName>ppt_y</p:attrName>
                                        </p:attrNameLst>
                                      </p:cBhvr>
                                      <p:rCtr x="0" y="346"/>
                                    </p:animMotion>
                                  </p:childTnLst>
                                </p:cTn>
                              </p:par>
                            </p:childTnLst>
                          </p:cTn>
                        </p:par>
                        <p:par>
                          <p:cTn id="107" fill="hold">
                            <p:stCondLst>
                              <p:cond delay="18500"/>
                            </p:stCondLst>
                            <p:childTnLst>
                              <p:par>
                                <p:cTn id="108" presetID="5" presetClass="exit" presetSubtype="10" fill="hold" grpId="1" nodeType="afterEffect">
                                  <p:stCondLst>
                                    <p:cond delay="0"/>
                                  </p:stCondLst>
                                  <p:childTnLst>
                                    <p:animEffect transition="out" filter="checkerboard(across)">
                                      <p:cBhvr>
                                        <p:cTn id="109" dur="500"/>
                                        <p:tgtEl>
                                          <p:spTgt spid="69"/>
                                        </p:tgtEl>
                                      </p:cBhvr>
                                    </p:animEffect>
                                    <p:set>
                                      <p:cBhvr>
                                        <p:cTn id="110" dur="1" fill="hold">
                                          <p:stCondLst>
                                            <p:cond delay="499"/>
                                          </p:stCondLst>
                                        </p:cTn>
                                        <p:tgtEl>
                                          <p:spTgt spid="69"/>
                                        </p:tgtEl>
                                        <p:attrNameLst>
                                          <p:attrName>style.visibility</p:attrName>
                                        </p:attrNameLst>
                                      </p:cBhvr>
                                      <p:to>
                                        <p:strVal val="hidden"/>
                                      </p:to>
                                    </p:set>
                                  </p:childTnLst>
                                </p:cTn>
                              </p:par>
                            </p:childTnLst>
                          </p:cTn>
                        </p:par>
                        <p:par>
                          <p:cTn id="111" fill="hold">
                            <p:stCondLst>
                              <p:cond delay="19000"/>
                            </p:stCondLst>
                            <p:childTnLst>
                              <p:par>
                                <p:cTn id="112" presetID="11" presetClass="entr" presetSubtype="0" repeatCount="indefinite" fill="hold" nodeType="afterEffect">
                                  <p:stCondLst>
                                    <p:cond delay="0"/>
                                  </p:stCondLst>
                                  <p:childTnLst>
                                    <p:set>
                                      <p:cBhvr>
                                        <p:cTn id="113" dur="1000">
                                          <p:stCondLst>
                                            <p:cond delay="0"/>
                                          </p:stCondLst>
                                        </p:cTn>
                                        <p:tgtEl>
                                          <p:spTgt spid="36"/>
                                        </p:tgtEl>
                                        <p:attrNameLst>
                                          <p:attrName>style.visibility</p:attrName>
                                        </p:attrNameLst>
                                      </p:cBhvr>
                                      <p:to>
                                        <p:strVal val="visible"/>
                                      </p:to>
                                    </p:set>
                                  </p:childTnLst>
                                </p:cTn>
                              </p:par>
                            </p:childTnLst>
                          </p:cTn>
                        </p:par>
                        <p:par>
                          <p:cTn id="114" fill="hold">
                            <p:stCondLst>
                              <p:cond delay="20000"/>
                            </p:stCondLst>
                            <p:childTnLst>
                              <p:par>
                                <p:cTn id="115" presetID="0" presetClass="path" presetSubtype="0" accel="50000" fill="hold" grpId="0" nodeType="afterEffect">
                                  <p:stCondLst>
                                    <p:cond delay="0"/>
                                  </p:stCondLst>
                                  <p:childTnLst>
                                    <p:animMotion origin="layout" path="M 1.38889E-6 1.16123E-6 L 1.38889E-6 0.69234 " pathEditMode="relative" rAng="0" ptsTypes="AA">
                                      <p:cBhvr>
                                        <p:cTn id="116" dur="500" fill="hold"/>
                                        <p:tgtEl>
                                          <p:spTgt spid="70"/>
                                        </p:tgtEl>
                                        <p:attrNameLst>
                                          <p:attrName>ppt_x</p:attrName>
                                          <p:attrName>ppt_y</p:attrName>
                                        </p:attrNameLst>
                                      </p:cBhvr>
                                      <p:rCtr x="0" y="346"/>
                                    </p:animMotion>
                                  </p:childTnLst>
                                </p:cTn>
                              </p:par>
                            </p:childTnLst>
                          </p:cTn>
                        </p:par>
                        <p:par>
                          <p:cTn id="117" fill="hold">
                            <p:stCondLst>
                              <p:cond delay="20500"/>
                            </p:stCondLst>
                            <p:childTnLst>
                              <p:par>
                                <p:cTn id="118" presetID="5" presetClass="exit" presetSubtype="10" fill="hold" grpId="1" nodeType="afterEffect">
                                  <p:stCondLst>
                                    <p:cond delay="0"/>
                                  </p:stCondLst>
                                  <p:childTnLst>
                                    <p:animEffect transition="out" filter="checkerboard(across)">
                                      <p:cBhvr>
                                        <p:cTn id="119" dur="500"/>
                                        <p:tgtEl>
                                          <p:spTgt spid="70"/>
                                        </p:tgtEl>
                                      </p:cBhvr>
                                    </p:animEffect>
                                    <p:set>
                                      <p:cBhvr>
                                        <p:cTn id="120" dur="1" fill="hold">
                                          <p:stCondLst>
                                            <p:cond delay="499"/>
                                          </p:stCondLst>
                                        </p:cTn>
                                        <p:tgtEl>
                                          <p:spTgt spid="70"/>
                                        </p:tgtEl>
                                        <p:attrNameLst>
                                          <p:attrName>style.visibility</p:attrName>
                                        </p:attrNameLst>
                                      </p:cBhvr>
                                      <p:to>
                                        <p:strVal val="hidden"/>
                                      </p:to>
                                    </p:set>
                                  </p:childTnLst>
                                </p:cTn>
                              </p:par>
                            </p:childTnLst>
                          </p:cTn>
                        </p:par>
                        <p:par>
                          <p:cTn id="121" fill="hold">
                            <p:stCondLst>
                              <p:cond delay="21000"/>
                            </p:stCondLst>
                            <p:childTnLst>
                              <p:par>
                                <p:cTn id="122" presetID="11" presetClass="entr" presetSubtype="0" repeatCount="indefinite" fill="hold" nodeType="afterEffect">
                                  <p:stCondLst>
                                    <p:cond delay="0"/>
                                  </p:stCondLst>
                                  <p:childTnLst>
                                    <p:set>
                                      <p:cBhvr>
                                        <p:cTn id="123" dur="1000">
                                          <p:stCondLst>
                                            <p:cond delay="0"/>
                                          </p:stCondLst>
                                        </p:cTn>
                                        <p:tgtEl>
                                          <p:spTgt spid="48"/>
                                        </p:tgtEl>
                                        <p:attrNameLst>
                                          <p:attrName>style.visibility</p:attrName>
                                        </p:attrNameLst>
                                      </p:cBhvr>
                                      <p:to>
                                        <p:strVal val="visible"/>
                                      </p:to>
                                    </p:set>
                                  </p:childTnLst>
                                </p:cTn>
                              </p:par>
                            </p:childTnLst>
                          </p:cTn>
                        </p:par>
                        <p:par>
                          <p:cTn id="124" fill="hold">
                            <p:stCondLst>
                              <p:cond delay="22000"/>
                            </p:stCondLst>
                            <p:childTnLst>
                              <p:par>
                                <p:cTn id="125" presetID="0" presetClass="path" presetSubtype="0" accel="50000" fill="hold" grpId="0" nodeType="afterEffect">
                                  <p:stCondLst>
                                    <p:cond delay="0"/>
                                  </p:stCondLst>
                                  <p:childTnLst>
                                    <p:animMotion origin="layout" path="M 1.38889E-6 1.16123E-6 L 1.38889E-6 0.69234 " pathEditMode="relative" rAng="0" ptsTypes="AA">
                                      <p:cBhvr>
                                        <p:cTn id="126" dur="500" fill="hold"/>
                                        <p:tgtEl>
                                          <p:spTgt spid="71"/>
                                        </p:tgtEl>
                                        <p:attrNameLst>
                                          <p:attrName>ppt_x</p:attrName>
                                          <p:attrName>ppt_y</p:attrName>
                                        </p:attrNameLst>
                                      </p:cBhvr>
                                      <p:rCtr x="0" y="346"/>
                                    </p:animMotion>
                                  </p:childTnLst>
                                </p:cTn>
                              </p:par>
                            </p:childTnLst>
                          </p:cTn>
                        </p:par>
                        <p:par>
                          <p:cTn id="127" fill="hold">
                            <p:stCondLst>
                              <p:cond delay="22500"/>
                            </p:stCondLst>
                            <p:childTnLst>
                              <p:par>
                                <p:cTn id="128" presetID="5" presetClass="exit" presetSubtype="10" fill="hold" grpId="1" nodeType="afterEffect">
                                  <p:stCondLst>
                                    <p:cond delay="0"/>
                                  </p:stCondLst>
                                  <p:childTnLst>
                                    <p:animEffect transition="out" filter="checkerboard(across)">
                                      <p:cBhvr>
                                        <p:cTn id="129" dur="500"/>
                                        <p:tgtEl>
                                          <p:spTgt spid="71"/>
                                        </p:tgtEl>
                                      </p:cBhvr>
                                    </p:animEffect>
                                    <p:set>
                                      <p:cBhvr>
                                        <p:cTn id="130" dur="1" fill="hold">
                                          <p:stCondLst>
                                            <p:cond delay="499"/>
                                          </p:stCondLst>
                                        </p:cTn>
                                        <p:tgtEl>
                                          <p:spTgt spid="71"/>
                                        </p:tgtEl>
                                        <p:attrNameLst>
                                          <p:attrName>style.visibility</p:attrName>
                                        </p:attrNameLst>
                                      </p:cBhvr>
                                      <p:to>
                                        <p:strVal val="hidden"/>
                                      </p:to>
                                    </p:set>
                                  </p:childTnLst>
                                </p:cTn>
                              </p:par>
                            </p:childTnLst>
                          </p:cTn>
                        </p:par>
                        <p:par>
                          <p:cTn id="131" fill="hold">
                            <p:stCondLst>
                              <p:cond delay="23000"/>
                            </p:stCondLst>
                            <p:childTnLst>
                              <p:par>
                                <p:cTn id="132" presetID="11" presetClass="entr" presetSubtype="0" repeatCount="indefinite" fill="hold" nodeType="afterEffect">
                                  <p:stCondLst>
                                    <p:cond delay="0"/>
                                  </p:stCondLst>
                                  <p:childTnLst>
                                    <p:set>
                                      <p:cBhvr>
                                        <p:cTn id="133" dur="1000">
                                          <p:stCondLst>
                                            <p:cond delay="0"/>
                                          </p:stCondLst>
                                        </p:cTn>
                                        <p:tgtEl>
                                          <p:spTgt spid="51"/>
                                        </p:tgtEl>
                                        <p:attrNameLst>
                                          <p:attrName>style.visibility</p:attrName>
                                        </p:attrNameLst>
                                      </p:cBhvr>
                                      <p:to>
                                        <p:strVal val="visible"/>
                                      </p:to>
                                    </p:set>
                                  </p:childTnLst>
                                </p:cTn>
                              </p:par>
                            </p:childTnLst>
                          </p:cTn>
                        </p:par>
                        <p:par>
                          <p:cTn id="134" fill="hold">
                            <p:stCondLst>
                              <p:cond delay="24000"/>
                            </p:stCondLst>
                            <p:childTnLst>
                              <p:par>
                                <p:cTn id="135" presetID="5" presetClass="exit" presetSubtype="10" fill="hold" nodeType="afterEffect">
                                  <p:stCondLst>
                                    <p:cond delay="0"/>
                                  </p:stCondLst>
                                  <p:childTnLst>
                                    <p:animEffect transition="out" filter="checkerboard(across)">
                                      <p:cBhvr>
                                        <p:cTn id="136" dur="500"/>
                                        <p:tgtEl>
                                          <p:spTgt spid="48"/>
                                        </p:tgtEl>
                                      </p:cBhvr>
                                    </p:animEffect>
                                    <p:set>
                                      <p:cBhvr>
                                        <p:cTn id="137" dur="1" fill="hold">
                                          <p:stCondLst>
                                            <p:cond delay="499"/>
                                          </p:stCondLst>
                                        </p:cTn>
                                        <p:tgtEl>
                                          <p:spTgt spid="48"/>
                                        </p:tgtEl>
                                        <p:attrNameLst>
                                          <p:attrName>style.visibility</p:attrName>
                                        </p:attrNameLst>
                                      </p:cBhvr>
                                      <p:to>
                                        <p:strVal val="hidden"/>
                                      </p:to>
                                    </p:set>
                                  </p:childTnLst>
                                </p:cTn>
                              </p:par>
                              <p:par>
                                <p:cTn id="138" presetID="5" presetClass="exit" presetSubtype="10" fill="hold" nodeType="withEffect">
                                  <p:stCondLst>
                                    <p:cond delay="0"/>
                                  </p:stCondLst>
                                  <p:childTnLst>
                                    <p:animEffect transition="out" filter="checkerboard(across)">
                                      <p:cBhvr>
                                        <p:cTn id="139" dur="500"/>
                                        <p:tgtEl>
                                          <p:spTgt spid="51"/>
                                        </p:tgtEl>
                                      </p:cBhvr>
                                    </p:animEffect>
                                    <p:set>
                                      <p:cBhvr>
                                        <p:cTn id="140" dur="1" fill="hold">
                                          <p:stCondLst>
                                            <p:cond delay="499"/>
                                          </p:stCondLst>
                                        </p:cTn>
                                        <p:tgtEl>
                                          <p:spTgt spid="51"/>
                                        </p:tgtEl>
                                        <p:attrNameLst>
                                          <p:attrName>style.visibility</p:attrName>
                                        </p:attrNameLst>
                                      </p:cBhvr>
                                      <p:to>
                                        <p:strVal val="hidden"/>
                                      </p:to>
                                    </p:set>
                                  </p:childTnLst>
                                </p:cTn>
                              </p:par>
                              <p:par>
                                <p:cTn id="141" presetID="5" presetClass="entr" presetSubtype="1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checkerboard(across)">
                                      <p:cBhvr>
                                        <p:cTn id="143" dur="500"/>
                                        <p:tgtEl>
                                          <p:spTgt spid="54"/>
                                        </p:tgtEl>
                                      </p:cBhvr>
                                    </p:animEffect>
                                  </p:childTnLst>
                                </p:cTn>
                              </p:par>
                              <p:par>
                                <p:cTn id="144" presetID="11" presetClass="entr" presetSubtype="0" repeatCount="indefinite" fill="hold" grpId="0" nodeType="withEffect">
                                  <p:stCondLst>
                                    <p:cond delay="500"/>
                                  </p:stCondLst>
                                  <p:childTnLst>
                                    <p:set>
                                      <p:cBhvr>
                                        <p:cTn id="145" dur="1000">
                                          <p:stCondLst>
                                            <p:cond delay="0"/>
                                          </p:stCondLst>
                                        </p:cTn>
                                        <p:tgtEl>
                                          <p:spTgt spid="59"/>
                                        </p:tgtEl>
                                        <p:attrNameLst>
                                          <p:attrName>style.visibility</p:attrName>
                                        </p:attrNameLst>
                                      </p:cBhvr>
                                      <p:to>
                                        <p:strVal val="visible"/>
                                      </p:to>
                                    </p:set>
                                  </p:childTnLst>
                                </p:cTn>
                              </p:par>
                            </p:childTnLst>
                          </p:cTn>
                        </p:par>
                        <p:par>
                          <p:cTn id="146" fill="hold">
                            <p:stCondLst>
                              <p:cond delay="25500"/>
                            </p:stCondLst>
                            <p:childTnLst>
                              <p:par>
                                <p:cTn id="147" presetID="0" presetClass="path" presetSubtype="0" accel="50000" fill="hold" grpId="0" nodeType="afterEffect">
                                  <p:stCondLst>
                                    <p:cond delay="0"/>
                                  </p:stCondLst>
                                  <p:childTnLst>
                                    <p:animMotion origin="layout" path="M 1.38889E-6 1.16123E-6 L 1.38889E-6 0.69234 " pathEditMode="relative" rAng="0" ptsTypes="AA">
                                      <p:cBhvr>
                                        <p:cTn id="148" dur="500" fill="hold"/>
                                        <p:tgtEl>
                                          <p:spTgt spid="72"/>
                                        </p:tgtEl>
                                        <p:attrNameLst>
                                          <p:attrName>ppt_x</p:attrName>
                                          <p:attrName>ppt_y</p:attrName>
                                        </p:attrNameLst>
                                      </p:cBhvr>
                                      <p:rCtr x="0" y="346"/>
                                    </p:animMotion>
                                  </p:childTnLst>
                                </p:cTn>
                              </p:par>
                            </p:childTnLst>
                          </p:cTn>
                        </p:par>
                        <p:par>
                          <p:cTn id="149" fill="hold">
                            <p:stCondLst>
                              <p:cond delay="26000"/>
                            </p:stCondLst>
                            <p:childTnLst>
                              <p:par>
                                <p:cTn id="150" presetID="5" presetClass="exit" presetSubtype="10" fill="hold" grpId="1" nodeType="afterEffect">
                                  <p:stCondLst>
                                    <p:cond delay="0"/>
                                  </p:stCondLst>
                                  <p:childTnLst>
                                    <p:animEffect transition="out" filter="checkerboard(across)">
                                      <p:cBhvr>
                                        <p:cTn id="151" dur="500"/>
                                        <p:tgtEl>
                                          <p:spTgt spid="72"/>
                                        </p:tgtEl>
                                      </p:cBhvr>
                                    </p:animEffect>
                                    <p:set>
                                      <p:cBhvr>
                                        <p:cTn id="152" dur="1" fill="hold">
                                          <p:stCondLst>
                                            <p:cond delay="499"/>
                                          </p:stCondLst>
                                        </p:cTn>
                                        <p:tgtEl>
                                          <p:spTgt spid="72"/>
                                        </p:tgtEl>
                                        <p:attrNameLst>
                                          <p:attrName>style.visibility</p:attrName>
                                        </p:attrNameLst>
                                      </p:cBhvr>
                                      <p:to>
                                        <p:strVal val="hidden"/>
                                      </p:to>
                                    </p:set>
                                  </p:childTnLst>
                                </p:cTn>
                              </p:par>
                            </p:childTnLst>
                          </p:cTn>
                        </p:par>
                        <p:par>
                          <p:cTn id="153" fill="hold">
                            <p:stCondLst>
                              <p:cond delay="26500"/>
                            </p:stCondLst>
                            <p:childTnLst>
                              <p:par>
                                <p:cTn id="154" presetID="11" presetClass="entr" presetSubtype="0" repeatCount="indefinite" fill="hold" nodeType="afterEffect">
                                  <p:stCondLst>
                                    <p:cond delay="0"/>
                                  </p:stCondLst>
                                  <p:childTnLst>
                                    <p:set>
                                      <p:cBhvr>
                                        <p:cTn id="155" dur="1000">
                                          <p:stCondLst>
                                            <p:cond delay="0"/>
                                          </p:stCondLst>
                                        </p:cTn>
                                        <p:tgtEl>
                                          <p:spTgt spid="48"/>
                                        </p:tgtEl>
                                        <p:attrNameLst>
                                          <p:attrName>style.visibility</p:attrName>
                                        </p:attrNameLst>
                                      </p:cBhvr>
                                      <p:to>
                                        <p:strVal val="visible"/>
                                      </p:to>
                                    </p:set>
                                  </p:childTnLst>
                                </p:cTn>
                              </p:par>
                            </p:childTnLst>
                          </p:cTn>
                        </p:par>
                        <p:par>
                          <p:cTn id="156" fill="hold">
                            <p:stCondLst>
                              <p:cond delay="27500"/>
                            </p:stCondLst>
                            <p:childTnLst>
                              <p:par>
                                <p:cTn id="157" presetID="0" presetClass="path" presetSubtype="0" accel="50000" fill="hold" grpId="0" nodeType="afterEffect">
                                  <p:stCondLst>
                                    <p:cond delay="0"/>
                                  </p:stCondLst>
                                  <p:childTnLst>
                                    <p:animMotion origin="layout" path="M 1.38889E-6 1.16123E-6 L 1.38889E-6 0.69234 " pathEditMode="relative" rAng="0" ptsTypes="AA">
                                      <p:cBhvr>
                                        <p:cTn id="158" dur="500" fill="hold"/>
                                        <p:tgtEl>
                                          <p:spTgt spid="73"/>
                                        </p:tgtEl>
                                        <p:attrNameLst>
                                          <p:attrName>ppt_x</p:attrName>
                                          <p:attrName>ppt_y</p:attrName>
                                        </p:attrNameLst>
                                      </p:cBhvr>
                                      <p:rCtr x="0" y="346"/>
                                    </p:animMotion>
                                  </p:childTnLst>
                                </p:cTn>
                              </p:par>
                            </p:childTnLst>
                          </p:cTn>
                        </p:par>
                        <p:par>
                          <p:cTn id="159" fill="hold">
                            <p:stCondLst>
                              <p:cond delay="28000"/>
                            </p:stCondLst>
                            <p:childTnLst>
                              <p:par>
                                <p:cTn id="160" presetID="5" presetClass="exit" presetSubtype="10" fill="hold" grpId="1" nodeType="afterEffect">
                                  <p:stCondLst>
                                    <p:cond delay="0"/>
                                  </p:stCondLst>
                                  <p:childTnLst>
                                    <p:animEffect transition="out" filter="checkerboard(across)">
                                      <p:cBhvr>
                                        <p:cTn id="161" dur="500"/>
                                        <p:tgtEl>
                                          <p:spTgt spid="73"/>
                                        </p:tgtEl>
                                      </p:cBhvr>
                                    </p:animEffect>
                                    <p:set>
                                      <p:cBhvr>
                                        <p:cTn id="162" dur="1" fill="hold">
                                          <p:stCondLst>
                                            <p:cond delay="499"/>
                                          </p:stCondLst>
                                        </p:cTn>
                                        <p:tgtEl>
                                          <p:spTgt spid="73"/>
                                        </p:tgtEl>
                                        <p:attrNameLst>
                                          <p:attrName>style.visibility</p:attrName>
                                        </p:attrNameLst>
                                      </p:cBhvr>
                                      <p:to>
                                        <p:strVal val="hidden"/>
                                      </p:to>
                                    </p:set>
                                  </p:childTnLst>
                                </p:cTn>
                              </p:par>
                            </p:childTnLst>
                          </p:cTn>
                        </p:par>
                        <p:par>
                          <p:cTn id="163" fill="hold">
                            <p:stCondLst>
                              <p:cond delay="28500"/>
                            </p:stCondLst>
                            <p:childTnLst>
                              <p:par>
                                <p:cTn id="164" presetID="11" presetClass="entr" presetSubtype="0" repeatCount="indefinite" fill="hold" nodeType="afterEffect">
                                  <p:stCondLst>
                                    <p:cond delay="0"/>
                                  </p:stCondLst>
                                  <p:childTnLst>
                                    <p:set>
                                      <p:cBhvr>
                                        <p:cTn id="165" dur="1000">
                                          <p:stCondLst>
                                            <p:cond delay="0"/>
                                          </p:stCondLst>
                                        </p:cTn>
                                        <p:tgtEl>
                                          <p:spTgt spid="51"/>
                                        </p:tgtEl>
                                        <p:attrNameLst>
                                          <p:attrName>style.visibility</p:attrName>
                                        </p:attrNameLst>
                                      </p:cBhvr>
                                      <p:to>
                                        <p:strVal val="visible"/>
                                      </p:to>
                                    </p:set>
                                  </p:childTnLst>
                                </p:cTn>
                              </p:par>
                            </p:childTnLst>
                          </p:cTn>
                        </p:par>
                        <p:par>
                          <p:cTn id="166" fill="hold">
                            <p:stCondLst>
                              <p:cond delay="29500"/>
                            </p:stCondLst>
                            <p:childTnLst>
                              <p:par>
                                <p:cTn id="167" presetID="5" presetClass="exit" presetSubtype="10" fill="hold" nodeType="afterEffect">
                                  <p:stCondLst>
                                    <p:cond delay="0"/>
                                  </p:stCondLst>
                                  <p:childTnLst>
                                    <p:animEffect transition="out" filter="checkerboard(across)">
                                      <p:cBhvr>
                                        <p:cTn id="168" dur="500"/>
                                        <p:tgtEl>
                                          <p:spTgt spid="48"/>
                                        </p:tgtEl>
                                      </p:cBhvr>
                                    </p:animEffect>
                                    <p:set>
                                      <p:cBhvr>
                                        <p:cTn id="169" dur="1" fill="hold">
                                          <p:stCondLst>
                                            <p:cond delay="499"/>
                                          </p:stCondLst>
                                        </p:cTn>
                                        <p:tgtEl>
                                          <p:spTgt spid="48"/>
                                        </p:tgtEl>
                                        <p:attrNameLst>
                                          <p:attrName>style.visibility</p:attrName>
                                        </p:attrNameLst>
                                      </p:cBhvr>
                                      <p:to>
                                        <p:strVal val="hidden"/>
                                      </p:to>
                                    </p:set>
                                  </p:childTnLst>
                                </p:cTn>
                              </p:par>
                              <p:par>
                                <p:cTn id="170" presetID="5" presetClass="exit" presetSubtype="10" fill="hold" nodeType="withEffect">
                                  <p:stCondLst>
                                    <p:cond delay="0"/>
                                  </p:stCondLst>
                                  <p:childTnLst>
                                    <p:animEffect transition="out" filter="checkerboard(across)">
                                      <p:cBhvr>
                                        <p:cTn id="171" dur="500"/>
                                        <p:tgtEl>
                                          <p:spTgt spid="51"/>
                                        </p:tgtEl>
                                      </p:cBhvr>
                                    </p:animEffect>
                                    <p:set>
                                      <p:cBhvr>
                                        <p:cTn id="172" dur="1" fill="hold">
                                          <p:stCondLst>
                                            <p:cond delay="499"/>
                                          </p:stCondLst>
                                        </p:cTn>
                                        <p:tgtEl>
                                          <p:spTgt spid="51"/>
                                        </p:tgtEl>
                                        <p:attrNameLst>
                                          <p:attrName>style.visibility</p:attrName>
                                        </p:attrNameLst>
                                      </p:cBhvr>
                                      <p:to>
                                        <p:strVal val="hidden"/>
                                      </p:to>
                                    </p:set>
                                  </p:childTnLst>
                                </p:cTn>
                              </p:par>
                              <p:par>
                                <p:cTn id="173" presetID="5" presetClass="entr" presetSubtype="10"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checkerboard(across)">
                                      <p:cBhvr>
                                        <p:cTn id="175" dur="500"/>
                                        <p:tgtEl>
                                          <p:spTgt spid="55"/>
                                        </p:tgtEl>
                                      </p:cBhvr>
                                    </p:animEffect>
                                  </p:childTnLst>
                                </p:cTn>
                              </p:par>
                              <p:par>
                                <p:cTn id="176" presetID="5" presetClass="entr" presetSubtype="10" fill="hold" grpId="1" nodeType="withEffect">
                                  <p:stCondLst>
                                    <p:cond delay="0"/>
                                  </p:stCondLst>
                                  <p:childTnLst>
                                    <p:set>
                                      <p:cBhvr>
                                        <p:cTn id="177" dur="1" fill="hold">
                                          <p:stCondLst>
                                            <p:cond delay="0"/>
                                          </p:stCondLst>
                                        </p:cTn>
                                        <p:tgtEl>
                                          <p:spTgt spid="55"/>
                                        </p:tgtEl>
                                        <p:attrNameLst>
                                          <p:attrName>style.visibility</p:attrName>
                                        </p:attrNameLst>
                                      </p:cBhvr>
                                      <p:to>
                                        <p:strVal val="visible"/>
                                      </p:to>
                                    </p:set>
                                    <p:animEffect transition="in" filter="checkerboard(across)">
                                      <p:cBhvr>
                                        <p:cTn id="178" dur="500"/>
                                        <p:tgtEl>
                                          <p:spTgt spid="55"/>
                                        </p:tgtEl>
                                      </p:cBhvr>
                                    </p:animEffect>
                                  </p:childTnLst>
                                </p:cTn>
                              </p:par>
                            </p:childTnLst>
                          </p:cTn>
                        </p:par>
                        <p:par>
                          <p:cTn id="179" fill="hold">
                            <p:stCondLst>
                              <p:cond delay="30000"/>
                            </p:stCondLst>
                            <p:childTnLst>
                              <p:par>
                                <p:cTn id="180" presetID="0" presetClass="path" presetSubtype="0" accel="50000" fill="hold" grpId="0" nodeType="afterEffect">
                                  <p:stCondLst>
                                    <p:cond delay="0"/>
                                  </p:stCondLst>
                                  <p:childTnLst>
                                    <p:animMotion origin="layout" path="M 1.38889E-6 1.16123E-6 L 1.38889E-6 0.69234 " pathEditMode="relative" rAng="0" ptsTypes="AA">
                                      <p:cBhvr>
                                        <p:cTn id="181" dur="500" fill="hold"/>
                                        <p:tgtEl>
                                          <p:spTgt spid="74"/>
                                        </p:tgtEl>
                                        <p:attrNameLst>
                                          <p:attrName>ppt_x</p:attrName>
                                          <p:attrName>ppt_y</p:attrName>
                                        </p:attrNameLst>
                                      </p:cBhvr>
                                      <p:rCtr x="0" y="346"/>
                                    </p:animMotion>
                                  </p:childTnLst>
                                </p:cTn>
                              </p:par>
                            </p:childTnLst>
                          </p:cTn>
                        </p:par>
                        <p:par>
                          <p:cTn id="182" fill="hold">
                            <p:stCondLst>
                              <p:cond delay="30500"/>
                            </p:stCondLst>
                            <p:childTnLst>
                              <p:par>
                                <p:cTn id="183" presetID="5" presetClass="exit" presetSubtype="10" fill="hold" grpId="1" nodeType="afterEffect">
                                  <p:stCondLst>
                                    <p:cond delay="0"/>
                                  </p:stCondLst>
                                  <p:childTnLst>
                                    <p:animEffect transition="out" filter="checkerboard(across)">
                                      <p:cBhvr>
                                        <p:cTn id="184" dur="500"/>
                                        <p:tgtEl>
                                          <p:spTgt spid="74"/>
                                        </p:tgtEl>
                                      </p:cBhvr>
                                    </p:animEffect>
                                    <p:set>
                                      <p:cBhvr>
                                        <p:cTn id="185" dur="1" fill="hold">
                                          <p:stCondLst>
                                            <p:cond delay="499"/>
                                          </p:stCondLst>
                                        </p:cTn>
                                        <p:tgtEl>
                                          <p:spTgt spid="74"/>
                                        </p:tgtEl>
                                        <p:attrNameLst>
                                          <p:attrName>style.visibility</p:attrName>
                                        </p:attrNameLst>
                                      </p:cBhvr>
                                      <p:to>
                                        <p:strVal val="hidden"/>
                                      </p:to>
                                    </p:set>
                                  </p:childTnLst>
                                </p:cTn>
                              </p:par>
                            </p:childTnLst>
                          </p:cTn>
                        </p:par>
                        <p:par>
                          <p:cTn id="186" fill="hold">
                            <p:stCondLst>
                              <p:cond delay="31000"/>
                            </p:stCondLst>
                            <p:childTnLst>
                              <p:par>
                                <p:cTn id="187" presetID="11" presetClass="entr" presetSubtype="0" repeatCount="indefinite" fill="hold" nodeType="afterEffect">
                                  <p:stCondLst>
                                    <p:cond delay="0"/>
                                  </p:stCondLst>
                                  <p:childTnLst>
                                    <p:set>
                                      <p:cBhvr>
                                        <p:cTn id="188" dur="1000">
                                          <p:stCondLst>
                                            <p:cond delay="0"/>
                                          </p:stCondLst>
                                        </p:cTn>
                                        <p:tgtEl>
                                          <p:spTgt spid="48"/>
                                        </p:tgtEl>
                                        <p:attrNameLst>
                                          <p:attrName>style.visibility</p:attrName>
                                        </p:attrNameLst>
                                      </p:cBhvr>
                                      <p:to>
                                        <p:strVal val="visible"/>
                                      </p:to>
                                    </p:set>
                                  </p:childTnLst>
                                </p:cTn>
                              </p:par>
                            </p:childTnLst>
                          </p:cTn>
                        </p:par>
                        <p:par>
                          <p:cTn id="189" fill="hold">
                            <p:stCondLst>
                              <p:cond delay="32000"/>
                            </p:stCondLst>
                            <p:childTnLst>
                              <p:par>
                                <p:cTn id="190" presetID="0" presetClass="path" presetSubtype="0" accel="50000" fill="hold" grpId="0" nodeType="afterEffect">
                                  <p:stCondLst>
                                    <p:cond delay="0"/>
                                  </p:stCondLst>
                                  <p:childTnLst>
                                    <p:animMotion origin="layout" path="M 1.38889E-6 1.16123E-6 L 1.38889E-6 0.69234 " pathEditMode="relative" rAng="0" ptsTypes="AA">
                                      <p:cBhvr>
                                        <p:cTn id="191" dur="1000" fill="hold"/>
                                        <p:tgtEl>
                                          <p:spTgt spid="75"/>
                                        </p:tgtEl>
                                        <p:attrNameLst>
                                          <p:attrName>ppt_x</p:attrName>
                                          <p:attrName>ppt_y</p:attrName>
                                        </p:attrNameLst>
                                      </p:cBhvr>
                                      <p:rCtr x="0" y="346"/>
                                    </p:animMotion>
                                  </p:childTnLst>
                                </p:cTn>
                              </p:par>
                            </p:childTnLst>
                          </p:cTn>
                        </p:par>
                        <p:par>
                          <p:cTn id="192" fill="hold">
                            <p:stCondLst>
                              <p:cond delay="33000"/>
                            </p:stCondLst>
                            <p:childTnLst>
                              <p:par>
                                <p:cTn id="193" presetID="5" presetClass="exit" presetSubtype="10" fill="hold" grpId="1" nodeType="afterEffect">
                                  <p:stCondLst>
                                    <p:cond delay="0"/>
                                  </p:stCondLst>
                                  <p:childTnLst>
                                    <p:animEffect transition="out" filter="checkerboard(across)">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childTnLst>
                          </p:cTn>
                        </p:par>
                        <p:par>
                          <p:cTn id="196" fill="hold">
                            <p:stCondLst>
                              <p:cond delay="33500"/>
                            </p:stCondLst>
                            <p:childTnLst>
                              <p:par>
                                <p:cTn id="197" presetID="11" presetClass="entr" presetSubtype="0" repeatCount="indefinite" fill="hold" nodeType="afterEffect">
                                  <p:stCondLst>
                                    <p:cond delay="0"/>
                                  </p:stCondLst>
                                  <p:childTnLst>
                                    <p:set>
                                      <p:cBhvr>
                                        <p:cTn id="198" dur="1000">
                                          <p:stCondLst>
                                            <p:cond delay="0"/>
                                          </p:stCondLst>
                                        </p:cTn>
                                        <p:tgtEl>
                                          <p:spTgt spid="51"/>
                                        </p:tgtEl>
                                        <p:attrNameLst>
                                          <p:attrName>style.visibility</p:attrName>
                                        </p:attrNameLst>
                                      </p:cBhvr>
                                      <p:to>
                                        <p:strVal val="visible"/>
                                      </p:to>
                                    </p:set>
                                  </p:childTnLst>
                                </p:cTn>
                              </p:par>
                            </p:childTnLst>
                          </p:cTn>
                        </p:par>
                        <p:par>
                          <p:cTn id="199" fill="hold">
                            <p:stCondLst>
                              <p:cond delay="34500"/>
                            </p:stCondLst>
                            <p:childTnLst>
                              <p:par>
                                <p:cTn id="200" presetID="5" presetClass="exit" presetSubtype="10" fill="hold" nodeType="afterEffect">
                                  <p:stCondLst>
                                    <p:cond delay="0"/>
                                  </p:stCondLst>
                                  <p:childTnLst>
                                    <p:animEffect transition="out" filter="checkerboard(across)">
                                      <p:cBhvr>
                                        <p:cTn id="201" dur="500"/>
                                        <p:tgtEl>
                                          <p:spTgt spid="48"/>
                                        </p:tgtEl>
                                      </p:cBhvr>
                                    </p:animEffect>
                                    <p:set>
                                      <p:cBhvr>
                                        <p:cTn id="202" dur="1" fill="hold">
                                          <p:stCondLst>
                                            <p:cond delay="499"/>
                                          </p:stCondLst>
                                        </p:cTn>
                                        <p:tgtEl>
                                          <p:spTgt spid="48"/>
                                        </p:tgtEl>
                                        <p:attrNameLst>
                                          <p:attrName>style.visibility</p:attrName>
                                        </p:attrNameLst>
                                      </p:cBhvr>
                                      <p:to>
                                        <p:strVal val="hidden"/>
                                      </p:to>
                                    </p:set>
                                  </p:childTnLst>
                                </p:cTn>
                              </p:par>
                              <p:par>
                                <p:cTn id="203" presetID="5" presetClass="exit" presetSubtype="10" fill="hold" nodeType="withEffect">
                                  <p:stCondLst>
                                    <p:cond delay="0"/>
                                  </p:stCondLst>
                                  <p:childTnLst>
                                    <p:animEffect transition="out" filter="checkerboard(across)">
                                      <p:cBhvr>
                                        <p:cTn id="204" dur="500"/>
                                        <p:tgtEl>
                                          <p:spTgt spid="51"/>
                                        </p:tgtEl>
                                      </p:cBhvr>
                                    </p:animEffect>
                                    <p:set>
                                      <p:cBhvr>
                                        <p:cTn id="205" dur="1" fill="hold">
                                          <p:stCondLst>
                                            <p:cond delay="499"/>
                                          </p:stCondLst>
                                        </p:cTn>
                                        <p:tgtEl>
                                          <p:spTgt spid="51"/>
                                        </p:tgtEl>
                                        <p:attrNameLst>
                                          <p:attrName>style.visibility</p:attrName>
                                        </p:attrNameLst>
                                      </p:cBhvr>
                                      <p:to>
                                        <p:strVal val="hidden"/>
                                      </p:to>
                                    </p:set>
                                  </p:childTnLst>
                                </p:cTn>
                              </p:par>
                              <p:par>
                                <p:cTn id="206" presetID="5" presetClass="entr" presetSubtype="10" fill="hold" grpId="0" nodeType="withEffect">
                                  <p:stCondLst>
                                    <p:cond delay="0"/>
                                  </p:stCondLst>
                                  <p:childTnLst>
                                    <p:set>
                                      <p:cBhvr>
                                        <p:cTn id="207" dur="1" fill="hold">
                                          <p:stCondLst>
                                            <p:cond delay="0"/>
                                          </p:stCondLst>
                                        </p:cTn>
                                        <p:tgtEl>
                                          <p:spTgt spid="56"/>
                                        </p:tgtEl>
                                        <p:attrNameLst>
                                          <p:attrName>style.visibility</p:attrName>
                                        </p:attrNameLst>
                                      </p:cBhvr>
                                      <p:to>
                                        <p:strVal val="visible"/>
                                      </p:to>
                                    </p:set>
                                    <p:animEffect transition="in" filter="checkerboard(across)">
                                      <p:cBhvr>
                                        <p:cTn id="208" dur="500"/>
                                        <p:tgtEl>
                                          <p:spTgt spid="56"/>
                                        </p:tgtEl>
                                      </p:cBhvr>
                                    </p:animEffect>
                                  </p:childTnLst>
                                </p:cTn>
                              </p:par>
                              <p:par>
                                <p:cTn id="209" presetID="5" presetClass="entr" presetSubtype="10" fill="hold" grpId="1" nodeType="withEffect">
                                  <p:stCondLst>
                                    <p:cond delay="0"/>
                                  </p:stCondLst>
                                  <p:childTnLst>
                                    <p:set>
                                      <p:cBhvr>
                                        <p:cTn id="210" dur="1" fill="hold">
                                          <p:stCondLst>
                                            <p:cond delay="0"/>
                                          </p:stCondLst>
                                        </p:cTn>
                                        <p:tgtEl>
                                          <p:spTgt spid="56"/>
                                        </p:tgtEl>
                                        <p:attrNameLst>
                                          <p:attrName>style.visibility</p:attrName>
                                        </p:attrNameLst>
                                      </p:cBhvr>
                                      <p:to>
                                        <p:strVal val="visible"/>
                                      </p:to>
                                    </p:set>
                                    <p:animEffect transition="in" filter="checkerboard(across)">
                                      <p:cBhvr>
                                        <p:cTn id="211" dur="500"/>
                                        <p:tgtEl>
                                          <p:spTgt spid="56"/>
                                        </p:tgtEl>
                                      </p:cBhvr>
                                    </p:animEffect>
                                  </p:childTnLst>
                                </p:cTn>
                              </p:par>
                            </p:childTnLst>
                          </p:cTn>
                        </p:par>
                        <p:par>
                          <p:cTn id="212" fill="hold">
                            <p:stCondLst>
                              <p:cond delay="35000"/>
                            </p:stCondLst>
                            <p:childTnLst>
                              <p:par>
                                <p:cTn id="213" presetID="0" presetClass="path" presetSubtype="0" accel="50000" fill="hold" grpId="0" nodeType="afterEffect">
                                  <p:stCondLst>
                                    <p:cond delay="0"/>
                                  </p:stCondLst>
                                  <p:childTnLst>
                                    <p:animMotion origin="layout" path="M 1.38889E-6 1.16123E-6 L 1.38889E-6 0.69234 " pathEditMode="relative" rAng="0" ptsTypes="AA">
                                      <p:cBhvr>
                                        <p:cTn id="214" dur="500" fill="hold"/>
                                        <p:tgtEl>
                                          <p:spTgt spid="76"/>
                                        </p:tgtEl>
                                        <p:attrNameLst>
                                          <p:attrName>ppt_x</p:attrName>
                                          <p:attrName>ppt_y</p:attrName>
                                        </p:attrNameLst>
                                      </p:cBhvr>
                                      <p:rCtr x="0" y="346"/>
                                    </p:animMotion>
                                  </p:childTnLst>
                                </p:cTn>
                              </p:par>
                            </p:childTnLst>
                          </p:cTn>
                        </p:par>
                        <p:par>
                          <p:cTn id="215" fill="hold">
                            <p:stCondLst>
                              <p:cond delay="35500"/>
                            </p:stCondLst>
                            <p:childTnLst>
                              <p:par>
                                <p:cTn id="216" presetID="5" presetClass="exit" presetSubtype="10" fill="hold" grpId="1" nodeType="afterEffect">
                                  <p:stCondLst>
                                    <p:cond delay="0"/>
                                  </p:stCondLst>
                                  <p:childTnLst>
                                    <p:animEffect transition="out" filter="checkerboard(across)">
                                      <p:cBhvr>
                                        <p:cTn id="217" dur="500"/>
                                        <p:tgtEl>
                                          <p:spTgt spid="76"/>
                                        </p:tgtEl>
                                      </p:cBhvr>
                                    </p:animEffect>
                                    <p:set>
                                      <p:cBhvr>
                                        <p:cTn id="218" dur="1" fill="hold">
                                          <p:stCondLst>
                                            <p:cond delay="499"/>
                                          </p:stCondLst>
                                        </p:cTn>
                                        <p:tgtEl>
                                          <p:spTgt spid="76"/>
                                        </p:tgtEl>
                                        <p:attrNameLst>
                                          <p:attrName>style.visibility</p:attrName>
                                        </p:attrNameLst>
                                      </p:cBhvr>
                                      <p:to>
                                        <p:strVal val="hidden"/>
                                      </p:to>
                                    </p:set>
                                  </p:childTnLst>
                                </p:cTn>
                              </p:par>
                            </p:childTnLst>
                          </p:cTn>
                        </p:par>
                        <p:par>
                          <p:cTn id="219" fill="hold">
                            <p:stCondLst>
                              <p:cond delay="36000"/>
                            </p:stCondLst>
                            <p:childTnLst>
                              <p:par>
                                <p:cTn id="220" presetID="11" presetClass="entr" presetSubtype="0" repeatCount="indefinite" fill="hold" nodeType="afterEffect">
                                  <p:stCondLst>
                                    <p:cond delay="0"/>
                                  </p:stCondLst>
                                  <p:childTnLst>
                                    <p:set>
                                      <p:cBhvr>
                                        <p:cTn id="221" dur="1000">
                                          <p:stCondLst>
                                            <p:cond delay="0"/>
                                          </p:stCondLst>
                                        </p:cTn>
                                        <p:tgtEl>
                                          <p:spTgt spid="48"/>
                                        </p:tgtEl>
                                        <p:attrNameLst>
                                          <p:attrName>style.visibility</p:attrName>
                                        </p:attrNameLst>
                                      </p:cBhvr>
                                      <p:to>
                                        <p:strVal val="visible"/>
                                      </p:to>
                                    </p:set>
                                  </p:childTnLst>
                                </p:cTn>
                              </p:par>
                            </p:childTnLst>
                          </p:cTn>
                        </p:par>
                        <p:par>
                          <p:cTn id="222" fill="hold">
                            <p:stCondLst>
                              <p:cond delay="37000"/>
                            </p:stCondLst>
                            <p:childTnLst>
                              <p:par>
                                <p:cTn id="223" presetID="0" presetClass="path" presetSubtype="0" accel="50000" fill="hold" grpId="0" nodeType="afterEffect">
                                  <p:stCondLst>
                                    <p:cond delay="0"/>
                                  </p:stCondLst>
                                  <p:childTnLst>
                                    <p:animMotion origin="layout" path="M 1.38889E-6 1.16123E-6 L 1.38889E-6 0.69234 " pathEditMode="relative" rAng="0" ptsTypes="AA">
                                      <p:cBhvr>
                                        <p:cTn id="224" dur="500" fill="hold"/>
                                        <p:tgtEl>
                                          <p:spTgt spid="77"/>
                                        </p:tgtEl>
                                        <p:attrNameLst>
                                          <p:attrName>ppt_x</p:attrName>
                                          <p:attrName>ppt_y</p:attrName>
                                        </p:attrNameLst>
                                      </p:cBhvr>
                                      <p:rCtr x="0" y="346"/>
                                    </p:animMotion>
                                  </p:childTnLst>
                                </p:cTn>
                              </p:par>
                            </p:childTnLst>
                          </p:cTn>
                        </p:par>
                        <p:par>
                          <p:cTn id="225" fill="hold">
                            <p:stCondLst>
                              <p:cond delay="37500"/>
                            </p:stCondLst>
                            <p:childTnLst>
                              <p:par>
                                <p:cTn id="226" presetID="5" presetClass="exit" presetSubtype="10" fill="hold" grpId="1" nodeType="afterEffect">
                                  <p:stCondLst>
                                    <p:cond delay="0"/>
                                  </p:stCondLst>
                                  <p:childTnLst>
                                    <p:animEffect transition="out" filter="checkerboard(across)">
                                      <p:cBhvr>
                                        <p:cTn id="227" dur="500"/>
                                        <p:tgtEl>
                                          <p:spTgt spid="77"/>
                                        </p:tgtEl>
                                      </p:cBhvr>
                                    </p:animEffect>
                                    <p:set>
                                      <p:cBhvr>
                                        <p:cTn id="228" dur="1" fill="hold">
                                          <p:stCondLst>
                                            <p:cond delay="499"/>
                                          </p:stCondLst>
                                        </p:cTn>
                                        <p:tgtEl>
                                          <p:spTgt spid="77"/>
                                        </p:tgtEl>
                                        <p:attrNameLst>
                                          <p:attrName>style.visibility</p:attrName>
                                        </p:attrNameLst>
                                      </p:cBhvr>
                                      <p:to>
                                        <p:strVal val="hidden"/>
                                      </p:to>
                                    </p:set>
                                  </p:childTnLst>
                                </p:cTn>
                              </p:par>
                            </p:childTnLst>
                          </p:cTn>
                        </p:par>
                        <p:par>
                          <p:cTn id="229" fill="hold">
                            <p:stCondLst>
                              <p:cond delay="38000"/>
                            </p:stCondLst>
                            <p:childTnLst>
                              <p:par>
                                <p:cTn id="230" presetID="11" presetClass="entr" presetSubtype="0" repeatCount="indefinite" fill="hold" nodeType="afterEffect">
                                  <p:stCondLst>
                                    <p:cond delay="0"/>
                                  </p:stCondLst>
                                  <p:childTnLst>
                                    <p:set>
                                      <p:cBhvr>
                                        <p:cTn id="231" dur="1000">
                                          <p:stCondLst>
                                            <p:cond delay="0"/>
                                          </p:stCondLst>
                                        </p:cTn>
                                        <p:tgtEl>
                                          <p:spTgt spid="51"/>
                                        </p:tgtEl>
                                        <p:attrNameLst>
                                          <p:attrName>style.visibility</p:attrName>
                                        </p:attrNameLst>
                                      </p:cBhvr>
                                      <p:to>
                                        <p:strVal val="visible"/>
                                      </p:to>
                                    </p:set>
                                  </p:childTnLst>
                                </p:cTn>
                              </p:par>
                            </p:childTnLst>
                          </p:cTn>
                        </p:par>
                        <p:par>
                          <p:cTn id="232" fill="hold">
                            <p:stCondLst>
                              <p:cond delay="39000"/>
                            </p:stCondLst>
                            <p:childTnLst>
                              <p:par>
                                <p:cTn id="233" presetID="5" presetClass="exit" presetSubtype="10" fill="hold" nodeType="afterEffect">
                                  <p:stCondLst>
                                    <p:cond delay="0"/>
                                  </p:stCondLst>
                                  <p:childTnLst>
                                    <p:animEffect transition="out" filter="checkerboard(across)">
                                      <p:cBhvr>
                                        <p:cTn id="234" dur="500"/>
                                        <p:tgtEl>
                                          <p:spTgt spid="48"/>
                                        </p:tgtEl>
                                      </p:cBhvr>
                                    </p:animEffect>
                                    <p:set>
                                      <p:cBhvr>
                                        <p:cTn id="235" dur="1" fill="hold">
                                          <p:stCondLst>
                                            <p:cond delay="499"/>
                                          </p:stCondLst>
                                        </p:cTn>
                                        <p:tgtEl>
                                          <p:spTgt spid="48"/>
                                        </p:tgtEl>
                                        <p:attrNameLst>
                                          <p:attrName>style.visibility</p:attrName>
                                        </p:attrNameLst>
                                      </p:cBhvr>
                                      <p:to>
                                        <p:strVal val="hidden"/>
                                      </p:to>
                                    </p:set>
                                  </p:childTnLst>
                                </p:cTn>
                              </p:par>
                              <p:par>
                                <p:cTn id="236" presetID="5" presetClass="exit" presetSubtype="10" fill="hold" nodeType="withEffect">
                                  <p:stCondLst>
                                    <p:cond delay="0"/>
                                  </p:stCondLst>
                                  <p:childTnLst>
                                    <p:animEffect transition="out" filter="checkerboard(across)">
                                      <p:cBhvr>
                                        <p:cTn id="237" dur="500"/>
                                        <p:tgtEl>
                                          <p:spTgt spid="51"/>
                                        </p:tgtEl>
                                      </p:cBhvr>
                                    </p:animEffect>
                                    <p:set>
                                      <p:cBhvr>
                                        <p:cTn id="238" dur="1" fill="hold">
                                          <p:stCondLst>
                                            <p:cond delay="499"/>
                                          </p:stCondLst>
                                        </p:cTn>
                                        <p:tgtEl>
                                          <p:spTgt spid="51"/>
                                        </p:tgtEl>
                                        <p:attrNameLst>
                                          <p:attrName>style.visibility</p:attrName>
                                        </p:attrNameLst>
                                      </p:cBhvr>
                                      <p:to>
                                        <p:strVal val="hidden"/>
                                      </p:to>
                                    </p:set>
                                  </p:childTnLst>
                                </p:cTn>
                              </p:par>
                              <p:par>
                                <p:cTn id="239" presetID="5" presetClass="entr" presetSubtype="10" fill="hold" grpId="0" nodeType="withEffect">
                                  <p:stCondLst>
                                    <p:cond delay="0"/>
                                  </p:stCondLst>
                                  <p:childTnLst>
                                    <p:set>
                                      <p:cBhvr>
                                        <p:cTn id="240" dur="1" fill="hold">
                                          <p:stCondLst>
                                            <p:cond delay="0"/>
                                          </p:stCondLst>
                                        </p:cTn>
                                        <p:tgtEl>
                                          <p:spTgt spid="57"/>
                                        </p:tgtEl>
                                        <p:attrNameLst>
                                          <p:attrName>style.visibility</p:attrName>
                                        </p:attrNameLst>
                                      </p:cBhvr>
                                      <p:to>
                                        <p:strVal val="visible"/>
                                      </p:to>
                                    </p:set>
                                    <p:animEffect transition="in" filter="checkerboard(across)">
                                      <p:cBhvr>
                                        <p:cTn id="241" dur="500"/>
                                        <p:tgtEl>
                                          <p:spTgt spid="57"/>
                                        </p:tgtEl>
                                      </p:cBhvr>
                                    </p:animEffect>
                                  </p:childTnLst>
                                </p:cTn>
                              </p:par>
                              <p:par>
                                <p:cTn id="242" presetID="5" presetClass="entr" presetSubtype="10" fill="hold" grpId="1" nodeType="withEffect">
                                  <p:stCondLst>
                                    <p:cond delay="0"/>
                                  </p:stCondLst>
                                  <p:childTnLst>
                                    <p:set>
                                      <p:cBhvr>
                                        <p:cTn id="243" dur="1" fill="hold">
                                          <p:stCondLst>
                                            <p:cond delay="0"/>
                                          </p:stCondLst>
                                        </p:cTn>
                                        <p:tgtEl>
                                          <p:spTgt spid="57"/>
                                        </p:tgtEl>
                                        <p:attrNameLst>
                                          <p:attrName>style.visibility</p:attrName>
                                        </p:attrNameLst>
                                      </p:cBhvr>
                                      <p:to>
                                        <p:strVal val="visible"/>
                                      </p:to>
                                    </p:set>
                                    <p:animEffect transition="in" filter="checkerboard(across)">
                                      <p:cBhvr>
                                        <p:cTn id="244" dur="500"/>
                                        <p:tgtEl>
                                          <p:spTgt spid="57"/>
                                        </p:tgtEl>
                                      </p:cBhvr>
                                    </p:animEffect>
                                  </p:childTnLst>
                                </p:cTn>
                              </p:par>
                            </p:childTnLst>
                          </p:cTn>
                        </p:par>
                      </p:childTnLst>
                    </p:cTn>
                  </p:par>
                  <p:par>
                    <p:cTn id="245" fill="hold">
                      <p:stCondLst>
                        <p:cond delay="indefinite"/>
                      </p:stCondLst>
                      <p:childTnLst>
                        <p:par>
                          <p:cTn id="246" fill="hold">
                            <p:stCondLst>
                              <p:cond delay="0"/>
                            </p:stCondLst>
                            <p:childTnLst>
                              <p:par>
                                <p:cTn id="247" presetID="11" presetClass="entr" presetSubtype="0" repeatCount="indefinite" fill="hold" nodeType="clickEffect">
                                  <p:stCondLst>
                                    <p:cond delay="0"/>
                                  </p:stCondLst>
                                  <p:endCondLst>
                                    <p:cond evt="onNext" delay="0">
                                      <p:tgtEl>
                                        <p:sldTgt/>
                                      </p:tgtEl>
                                    </p:cond>
                                  </p:endCondLst>
                                  <p:childTnLst>
                                    <p:set>
                                      <p:cBhvr>
                                        <p:cTn id="248" dur="1000">
                                          <p:stCondLst>
                                            <p:cond delay="0"/>
                                          </p:stCondLst>
                                        </p:cTn>
                                        <p:tgtEl>
                                          <p:spTgt spid="8"/>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1" presetClass="entr" presetSubtype="0" repeatCount="indefinite" fill="hold" nodeType="clickEffect">
                                  <p:stCondLst>
                                    <p:cond delay="0"/>
                                  </p:stCondLst>
                                  <p:childTnLst>
                                    <p:set>
                                      <p:cBhvr>
                                        <p:cTn id="252"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5" grpId="1" animBg="1"/>
      <p:bldP spid="56" grpId="0" animBg="1"/>
      <p:bldP spid="56" grpId="1" animBg="1"/>
      <p:bldP spid="57" grpId="0" animBg="1"/>
      <p:bldP spid="57" grpId="1" animBg="1"/>
      <p:bldP spid="59" grpId="0"/>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4" name="Рисунок 3" descr="GSA2V6.EPS"/>
          <p:cNvPicPr/>
          <p:nvPr/>
        </p:nvPicPr>
        <p:blipFill>
          <a:blip r:embed="rId3" cstate="print"/>
          <a:stretch>
            <a:fillRect/>
          </a:stretch>
        </p:blipFill>
        <p:spPr>
          <a:xfrm>
            <a:off x="519829" y="1411642"/>
            <a:ext cx="4479655" cy="3457518"/>
          </a:xfrm>
          <a:prstGeom prst="rect">
            <a:avLst/>
          </a:prstGeom>
        </p:spPr>
      </p:pic>
      <p:sp>
        <p:nvSpPr>
          <p:cNvPr id="5" name="TextBox 4"/>
          <p:cNvSpPr txBox="1"/>
          <p:nvPr/>
        </p:nvSpPr>
        <p:spPr>
          <a:xfrm>
            <a:off x="886688" y="1177588"/>
            <a:ext cx="3896772" cy="523220"/>
          </a:xfrm>
          <a:prstGeom prst="rect">
            <a:avLst/>
          </a:prstGeom>
          <a:noFill/>
        </p:spPr>
        <p:txBody>
          <a:bodyPr wrap="none" rtlCol="0">
            <a:spAutoFit/>
          </a:bodyPr>
          <a:lstStyle/>
          <a:p>
            <a:r>
              <a:rPr lang="en-US" b="1" dirty="0" smtClean="0">
                <a:solidFill>
                  <a:srgbClr val="C00000"/>
                </a:solidFill>
                <a:latin typeface="Rockwell Condensed" pitchFamily="18" charset="0"/>
              </a:rPr>
              <a:t>Neutron self-energy vs. </a:t>
            </a:r>
            <a:r>
              <a:rPr lang="en-US" b="1" i="1" dirty="0" smtClean="0">
                <a:solidFill>
                  <a:srgbClr val="C00000"/>
                </a:solidFill>
                <a:latin typeface="Rockwell Condensed" pitchFamily="18" charset="0"/>
              </a:rPr>
              <a:t>p</a:t>
            </a:r>
            <a:r>
              <a:rPr lang="en-US" b="1" i="1" baseline="-25000" dirty="0" smtClean="0">
                <a:solidFill>
                  <a:srgbClr val="C00000"/>
                </a:solidFill>
                <a:latin typeface="Rockwell Condensed" pitchFamily="18" charset="0"/>
              </a:rPr>
              <a:t>F</a:t>
            </a:r>
            <a:endParaRPr lang="ru-RU" b="1" i="1" dirty="0">
              <a:solidFill>
                <a:srgbClr val="C00000"/>
              </a:solidFill>
            </a:endParaRPr>
          </a:p>
        </p:txBody>
      </p:sp>
      <p:sp>
        <p:nvSpPr>
          <p:cNvPr id="6" name="Прямоугольник 5"/>
          <p:cNvSpPr/>
          <p:nvPr/>
        </p:nvSpPr>
        <p:spPr>
          <a:xfrm>
            <a:off x="534988" y="260648"/>
            <a:ext cx="9397044" cy="537157"/>
          </a:xfrm>
          <a:prstGeom prst="rect">
            <a:avLst/>
          </a:prstGeom>
        </p:spPr>
        <p:txBody>
          <a:bodyPr wrap="square" lIns="105242" tIns="52621" rIns="105242" bIns="52621">
            <a:spAutoFit/>
          </a:bodyPr>
          <a:lstStyle/>
          <a:p>
            <a:r>
              <a:rPr lang="en-US" b="1" dirty="0" err="1" smtClean="0">
                <a:solidFill>
                  <a:srgbClr val="00B050"/>
                </a:solidFill>
                <a:latin typeface="Berlin Sans FB" pitchFamily="34" charset="0"/>
              </a:rPr>
              <a:t>EoS</a:t>
            </a:r>
            <a:r>
              <a:rPr lang="en-US" b="1" dirty="0" smtClean="0">
                <a:solidFill>
                  <a:srgbClr val="00B050"/>
                </a:solidFill>
                <a:latin typeface="Berlin Sans FB" pitchFamily="34" charset="0"/>
              </a:rPr>
              <a:t> in QCB model</a:t>
            </a:r>
          </a:p>
        </p:txBody>
      </p:sp>
      <p:sp>
        <p:nvSpPr>
          <p:cNvPr id="7" name="TextBox 6"/>
          <p:cNvSpPr txBox="1"/>
          <p:nvPr/>
        </p:nvSpPr>
        <p:spPr>
          <a:xfrm>
            <a:off x="753784" y="5085184"/>
            <a:ext cx="4609147" cy="1200329"/>
          </a:xfrm>
          <a:prstGeom prst="rect">
            <a:avLst/>
          </a:prstGeom>
          <a:noFill/>
        </p:spPr>
        <p:txBody>
          <a:bodyPr wrap="none" rtlCol="0">
            <a:spAutoFit/>
          </a:bodyPr>
          <a:lstStyle/>
          <a:p>
            <a:r>
              <a:rPr lang="en-US" sz="2400" b="1" dirty="0" smtClean="0">
                <a:solidFill>
                  <a:srgbClr val="0070C0"/>
                </a:solidFill>
                <a:latin typeface="Rockwell Condensed" pitchFamily="18" charset="0"/>
              </a:rPr>
              <a:t>NB: </a:t>
            </a:r>
            <a:r>
              <a:rPr lang="en-US" sz="2400" b="1" dirty="0" smtClean="0">
                <a:solidFill>
                  <a:srgbClr val="0070C0"/>
                </a:solidFill>
                <a:latin typeface="Arial Narrow"/>
              </a:rPr>
              <a:t>∑ is </a:t>
            </a:r>
            <a:r>
              <a:rPr lang="en-US" sz="2400" b="1" dirty="0" smtClean="0">
                <a:solidFill>
                  <a:srgbClr val="0070C0"/>
                </a:solidFill>
                <a:latin typeface="Rockwell Condensed" pitchFamily="18" charset="0"/>
              </a:rPr>
              <a:t>much smaller than in </a:t>
            </a:r>
          </a:p>
          <a:p>
            <a:r>
              <a:rPr lang="en-US" sz="2400" b="1" dirty="0" smtClean="0">
                <a:solidFill>
                  <a:srgbClr val="0070C0"/>
                </a:solidFill>
                <a:latin typeface="Rockwell Condensed" pitchFamily="18" charset="0"/>
              </a:rPr>
              <a:t>     MF models and </a:t>
            </a:r>
          </a:p>
          <a:p>
            <a:r>
              <a:rPr lang="en-US" sz="2400" b="1" dirty="0" smtClean="0">
                <a:solidFill>
                  <a:srgbClr val="0070C0"/>
                </a:solidFill>
                <a:latin typeface="Rockwell Condensed" pitchFamily="18" charset="0"/>
              </a:rPr>
              <a:t>     comparable with OBE models </a:t>
            </a:r>
            <a:endParaRPr lang="ru-RU" sz="2400" b="1" dirty="0">
              <a:solidFill>
                <a:srgbClr val="0070C0"/>
              </a:solidFill>
            </a:endParaRPr>
          </a:p>
        </p:txBody>
      </p:sp>
      <p:pic>
        <p:nvPicPr>
          <p:cNvPr id="8" name="Рисунок 7" descr="GSA3V6.EPS"/>
          <p:cNvPicPr/>
          <p:nvPr/>
        </p:nvPicPr>
        <p:blipFill>
          <a:blip r:embed="rId4" cstate="print"/>
          <a:stretch>
            <a:fillRect/>
          </a:stretch>
        </p:blipFill>
        <p:spPr>
          <a:xfrm>
            <a:off x="5592060" y="1412776"/>
            <a:ext cx="4375976" cy="3456384"/>
          </a:xfrm>
          <a:prstGeom prst="rect">
            <a:avLst/>
          </a:prstGeom>
        </p:spPr>
      </p:pic>
      <p:sp>
        <p:nvSpPr>
          <p:cNvPr id="9" name="TextBox 8"/>
          <p:cNvSpPr txBox="1"/>
          <p:nvPr/>
        </p:nvSpPr>
        <p:spPr>
          <a:xfrm>
            <a:off x="5575548" y="1177588"/>
            <a:ext cx="4236865" cy="523220"/>
          </a:xfrm>
          <a:prstGeom prst="rect">
            <a:avLst/>
          </a:prstGeom>
          <a:noFill/>
        </p:spPr>
        <p:txBody>
          <a:bodyPr wrap="none" rtlCol="0">
            <a:spAutoFit/>
          </a:bodyPr>
          <a:lstStyle/>
          <a:p>
            <a:r>
              <a:rPr lang="en-US" b="1" dirty="0" smtClean="0">
                <a:solidFill>
                  <a:srgbClr val="00B050"/>
                </a:solidFill>
                <a:latin typeface="Rockwell Condensed" pitchFamily="18" charset="0"/>
              </a:rPr>
              <a:t>Pressure vs. number density</a:t>
            </a:r>
            <a:endParaRPr lang="ru-RU" b="1" dirty="0">
              <a:solidFill>
                <a:srgbClr val="00B050"/>
              </a:solidFill>
            </a:endParaRPr>
          </a:p>
        </p:txBody>
      </p:sp>
      <p:sp>
        <p:nvSpPr>
          <p:cNvPr id="10" name="TextBox 9"/>
          <p:cNvSpPr txBox="1"/>
          <p:nvPr/>
        </p:nvSpPr>
        <p:spPr>
          <a:xfrm>
            <a:off x="6008487" y="5085184"/>
            <a:ext cx="3790974" cy="1200329"/>
          </a:xfrm>
          <a:prstGeom prst="rect">
            <a:avLst/>
          </a:prstGeom>
          <a:noFill/>
        </p:spPr>
        <p:txBody>
          <a:bodyPr wrap="none" rtlCol="0">
            <a:spAutoFit/>
          </a:bodyPr>
          <a:lstStyle/>
          <a:p>
            <a:r>
              <a:rPr lang="en-US" sz="2400" b="1" dirty="0" smtClean="0">
                <a:solidFill>
                  <a:srgbClr val="00B050"/>
                </a:solidFill>
                <a:latin typeface="Rockwell Condensed" pitchFamily="18" charset="0"/>
              </a:rPr>
              <a:t>NB: </a:t>
            </a:r>
            <a:r>
              <a:rPr lang="en-US" sz="2400" b="1" dirty="0" err="1" smtClean="0">
                <a:solidFill>
                  <a:srgbClr val="00B050"/>
                </a:solidFill>
                <a:latin typeface="Rockwell Condensed" pitchFamily="18" charset="0"/>
              </a:rPr>
              <a:t>EoS</a:t>
            </a:r>
            <a:r>
              <a:rPr lang="en-US" sz="2400" b="1" dirty="0" smtClean="0">
                <a:solidFill>
                  <a:srgbClr val="00B050"/>
                </a:solidFill>
                <a:latin typeface="Rockwell Condensed" pitchFamily="18" charset="0"/>
              </a:rPr>
              <a:t> is much softer than </a:t>
            </a:r>
          </a:p>
          <a:p>
            <a:r>
              <a:rPr lang="en-US" sz="2400" b="1" dirty="0" smtClean="0">
                <a:solidFill>
                  <a:srgbClr val="00B050"/>
                </a:solidFill>
                <a:latin typeface="Rockwell Condensed" pitchFamily="18" charset="0"/>
              </a:rPr>
              <a:t>     in MF models </a:t>
            </a:r>
          </a:p>
          <a:p>
            <a:r>
              <a:rPr lang="en-US" sz="2400" b="1" dirty="0" smtClean="0">
                <a:solidFill>
                  <a:srgbClr val="00B050"/>
                </a:solidFill>
                <a:latin typeface="Rockwell Condensed" pitchFamily="18" charset="0"/>
              </a:rPr>
              <a:t>     and in OBE models </a:t>
            </a:r>
            <a:endParaRPr lang="ru-RU" sz="2400" b="1" dirty="0">
              <a:solidFill>
                <a:srgbClr val="00B050"/>
              </a:solidFill>
            </a:endParaRPr>
          </a:p>
        </p:txBody>
      </p:sp>
      <p:pic>
        <p:nvPicPr>
          <p:cNvPr id="11" name="Рисунок 10" descr="Unbenannt-2.jpg"/>
          <p:cNvPicPr>
            <a:picLocks noChangeAspect="1"/>
          </p:cNvPicPr>
          <p:nvPr/>
        </p:nvPicPr>
        <p:blipFill>
          <a:blip r:embed="rId5" cstate="print"/>
          <a:stretch>
            <a:fillRect/>
          </a:stretch>
        </p:blipFill>
        <p:spPr>
          <a:xfrm>
            <a:off x="7879804" y="188640"/>
            <a:ext cx="2064512" cy="707136"/>
          </a:xfrm>
          <a:prstGeom prst="rect">
            <a:avLst/>
          </a:prstGeom>
        </p:spPr>
      </p:pic>
      <p:sp>
        <p:nvSpPr>
          <p:cNvPr id="12" name="TextBox 1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pic>
        <p:nvPicPr>
          <p:cNvPr id="4" name="Рисунок 3" descr="GSA2V6.EPS"/>
          <p:cNvPicPr/>
          <p:nvPr/>
        </p:nvPicPr>
        <p:blipFill>
          <a:blip r:embed="rId3" cstate="print"/>
          <a:stretch>
            <a:fillRect/>
          </a:stretch>
        </p:blipFill>
        <p:spPr>
          <a:xfrm>
            <a:off x="519829" y="1411642"/>
            <a:ext cx="4479655" cy="3457518"/>
          </a:xfrm>
          <a:prstGeom prst="rect">
            <a:avLst/>
          </a:prstGeom>
        </p:spPr>
      </p:pic>
      <p:sp>
        <p:nvSpPr>
          <p:cNvPr id="5" name="TextBox 4"/>
          <p:cNvSpPr txBox="1"/>
          <p:nvPr/>
        </p:nvSpPr>
        <p:spPr>
          <a:xfrm>
            <a:off x="886688" y="1177588"/>
            <a:ext cx="3896772" cy="523220"/>
          </a:xfrm>
          <a:prstGeom prst="rect">
            <a:avLst/>
          </a:prstGeom>
          <a:noFill/>
        </p:spPr>
        <p:txBody>
          <a:bodyPr wrap="none" rtlCol="0">
            <a:spAutoFit/>
          </a:bodyPr>
          <a:lstStyle/>
          <a:p>
            <a:r>
              <a:rPr lang="en-US" b="1" dirty="0" smtClean="0">
                <a:solidFill>
                  <a:srgbClr val="C00000"/>
                </a:solidFill>
                <a:latin typeface="Rockwell Condensed" pitchFamily="18" charset="0"/>
              </a:rPr>
              <a:t>Neutron self-energy vs. </a:t>
            </a:r>
            <a:r>
              <a:rPr lang="en-US" b="1" i="1" dirty="0" smtClean="0">
                <a:solidFill>
                  <a:srgbClr val="C00000"/>
                </a:solidFill>
                <a:latin typeface="Rockwell Condensed" pitchFamily="18" charset="0"/>
              </a:rPr>
              <a:t>p</a:t>
            </a:r>
            <a:r>
              <a:rPr lang="en-US" b="1" i="1" baseline="-25000" dirty="0" smtClean="0">
                <a:solidFill>
                  <a:srgbClr val="C00000"/>
                </a:solidFill>
                <a:latin typeface="Rockwell Condensed" pitchFamily="18" charset="0"/>
              </a:rPr>
              <a:t>F</a:t>
            </a:r>
            <a:endParaRPr lang="ru-RU" b="1" i="1" dirty="0">
              <a:solidFill>
                <a:srgbClr val="C00000"/>
              </a:solidFill>
            </a:endParaRPr>
          </a:p>
        </p:txBody>
      </p:sp>
      <p:sp>
        <p:nvSpPr>
          <p:cNvPr id="6" name="Прямоугольник 5"/>
          <p:cNvSpPr/>
          <p:nvPr/>
        </p:nvSpPr>
        <p:spPr>
          <a:xfrm>
            <a:off x="534988" y="260648"/>
            <a:ext cx="9397044" cy="537157"/>
          </a:xfrm>
          <a:prstGeom prst="rect">
            <a:avLst/>
          </a:prstGeom>
        </p:spPr>
        <p:txBody>
          <a:bodyPr wrap="square" lIns="105242" tIns="52621" rIns="105242" bIns="52621">
            <a:spAutoFit/>
          </a:bodyPr>
          <a:lstStyle/>
          <a:p>
            <a:r>
              <a:rPr lang="en-US" b="1" dirty="0" err="1" smtClean="0">
                <a:solidFill>
                  <a:srgbClr val="00B050"/>
                </a:solidFill>
                <a:latin typeface="Berlin Sans FB" pitchFamily="34" charset="0"/>
              </a:rPr>
              <a:t>EoS</a:t>
            </a:r>
            <a:r>
              <a:rPr lang="en-US" b="1" dirty="0" smtClean="0">
                <a:solidFill>
                  <a:srgbClr val="00B050"/>
                </a:solidFill>
                <a:latin typeface="Berlin Sans FB" pitchFamily="34" charset="0"/>
              </a:rPr>
              <a:t> in QCB model</a:t>
            </a:r>
          </a:p>
        </p:txBody>
      </p:sp>
      <p:sp>
        <p:nvSpPr>
          <p:cNvPr id="7" name="TextBox 6"/>
          <p:cNvSpPr txBox="1"/>
          <p:nvPr/>
        </p:nvSpPr>
        <p:spPr>
          <a:xfrm>
            <a:off x="753784" y="5085184"/>
            <a:ext cx="4609147" cy="1200329"/>
          </a:xfrm>
          <a:prstGeom prst="rect">
            <a:avLst/>
          </a:prstGeom>
          <a:noFill/>
        </p:spPr>
        <p:txBody>
          <a:bodyPr wrap="none" rtlCol="0">
            <a:spAutoFit/>
          </a:bodyPr>
          <a:lstStyle/>
          <a:p>
            <a:r>
              <a:rPr lang="en-US" sz="2400" b="1" dirty="0" smtClean="0">
                <a:solidFill>
                  <a:srgbClr val="0070C0"/>
                </a:solidFill>
                <a:latin typeface="Rockwell Condensed" pitchFamily="18" charset="0"/>
              </a:rPr>
              <a:t>NB: </a:t>
            </a:r>
            <a:r>
              <a:rPr lang="en-US" sz="2400" b="1" dirty="0" smtClean="0">
                <a:solidFill>
                  <a:srgbClr val="0070C0"/>
                </a:solidFill>
                <a:latin typeface="Arial Narrow"/>
              </a:rPr>
              <a:t>∑ is </a:t>
            </a:r>
            <a:r>
              <a:rPr lang="en-US" sz="2400" b="1" dirty="0" smtClean="0">
                <a:solidFill>
                  <a:srgbClr val="0070C0"/>
                </a:solidFill>
                <a:latin typeface="Rockwell Condensed" pitchFamily="18" charset="0"/>
              </a:rPr>
              <a:t>much smaller than in </a:t>
            </a:r>
          </a:p>
          <a:p>
            <a:r>
              <a:rPr lang="en-US" sz="2400" b="1" dirty="0" smtClean="0">
                <a:solidFill>
                  <a:srgbClr val="0070C0"/>
                </a:solidFill>
                <a:latin typeface="Rockwell Condensed" pitchFamily="18" charset="0"/>
              </a:rPr>
              <a:t>     MF models and </a:t>
            </a:r>
          </a:p>
          <a:p>
            <a:r>
              <a:rPr lang="en-US" sz="2400" b="1" dirty="0" smtClean="0">
                <a:solidFill>
                  <a:srgbClr val="0070C0"/>
                </a:solidFill>
                <a:latin typeface="Rockwell Condensed" pitchFamily="18" charset="0"/>
              </a:rPr>
              <a:t>     comparable with OBE models </a:t>
            </a:r>
            <a:endParaRPr lang="ru-RU" sz="2400" b="1" dirty="0">
              <a:solidFill>
                <a:srgbClr val="0070C0"/>
              </a:solidFill>
            </a:endParaRPr>
          </a:p>
        </p:txBody>
      </p:sp>
      <p:sp>
        <p:nvSpPr>
          <p:cNvPr id="9" name="TextBox 8"/>
          <p:cNvSpPr txBox="1"/>
          <p:nvPr/>
        </p:nvSpPr>
        <p:spPr>
          <a:xfrm>
            <a:off x="5575548" y="1177588"/>
            <a:ext cx="4236865" cy="523220"/>
          </a:xfrm>
          <a:prstGeom prst="rect">
            <a:avLst/>
          </a:prstGeom>
          <a:noFill/>
        </p:spPr>
        <p:txBody>
          <a:bodyPr wrap="none" rtlCol="0">
            <a:spAutoFit/>
          </a:bodyPr>
          <a:lstStyle/>
          <a:p>
            <a:r>
              <a:rPr lang="en-US" b="1" dirty="0" smtClean="0">
                <a:solidFill>
                  <a:srgbClr val="00B050"/>
                </a:solidFill>
                <a:latin typeface="Rockwell Condensed" pitchFamily="18" charset="0"/>
              </a:rPr>
              <a:t>Pressure vs. number density</a:t>
            </a:r>
            <a:endParaRPr lang="ru-RU" b="1" dirty="0">
              <a:solidFill>
                <a:srgbClr val="00B050"/>
              </a:solidFill>
            </a:endParaRPr>
          </a:p>
        </p:txBody>
      </p:sp>
      <p:pic>
        <p:nvPicPr>
          <p:cNvPr id="11" name="Рисунок 10" descr="Unbenannt-2.jpg"/>
          <p:cNvPicPr>
            <a:picLocks noChangeAspect="1"/>
          </p:cNvPicPr>
          <p:nvPr/>
        </p:nvPicPr>
        <p:blipFill>
          <a:blip r:embed="rId4" cstate="print"/>
          <a:stretch>
            <a:fillRect/>
          </a:stretch>
        </p:blipFill>
        <p:spPr>
          <a:xfrm>
            <a:off x="7879804" y="188640"/>
            <a:ext cx="2064512" cy="707136"/>
          </a:xfrm>
          <a:prstGeom prst="rect">
            <a:avLst/>
          </a:prstGeom>
        </p:spPr>
      </p:pic>
      <p:sp>
        <p:nvSpPr>
          <p:cNvPr id="12" name="TextBox 11"/>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
        <p:nvSpPr>
          <p:cNvPr id="14" name="TextBox 13"/>
          <p:cNvSpPr txBox="1"/>
          <p:nvPr/>
        </p:nvSpPr>
        <p:spPr>
          <a:xfrm>
            <a:off x="5143500" y="5157192"/>
            <a:ext cx="4851713" cy="1477328"/>
          </a:xfrm>
          <a:prstGeom prst="rect">
            <a:avLst/>
          </a:prstGeom>
          <a:noFill/>
        </p:spPr>
        <p:txBody>
          <a:bodyPr wrap="none" rtlCol="0">
            <a:spAutoFit/>
          </a:bodyPr>
          <a:lstStyle/>
          <a:p>
            <a:r>
              <a:rPr lang="en-US" sz="1800" b="1" dirty="0" smtClean="0">
                <a:solidFill>
                  <a:srgbClr val="00B050"/>
                </a:solidFill>
                <a:latin typeface="Rockwell Condensed" pitchFamily="18" charset="0"/>
              </a:rPr>
              <a:t>EOS for neutron matter in OBE models.  </a:t>
            </a:r>
          </a:p>
          <a:p>
            <a:r>
              <a:rPr lang="en-US" sz="1800" b="1" dirty="0" smtClean="0">
                <a:solidFill>
                  <a:srgbClr val="00B050"/>
                </a:solidFill>
                <a:latin typeface="Rockwell Condensed" pitchFamily="18" charset="0"/>
              </a:rPr>
              <a:t>   The dashed regions correspond to the pressure </a:t>
            </a:r>
          </a:p>
          <a:p>
            <a:r>
              <a:rPr lang="en-US" sz="1800" b="1" dirty="0" smtClean="0">
                <a:solidFill>
                  <a:srgbClr val="00B050"/>
                </a:solidFill>
                <a:latin typeface="Rockwell Condensed" pitchFamily="18" charset="0"/>
              </a:rPr>
              <a:t>   consistent with the experimental flow data </a:t>
            </a:r>
          </a:p>
          <a:p>
            <a:r>
              <a:rPr lang="en-US" sz="1800" b="1" dirty="0" smtClean="0">
                <a:solidFill>
                  <a:srgbClr val="00B050"/>
                </a:solidFill>
                <a:latin typeface="Rockwell Condensed" pitchFamily="18" charset="0"/>
              </a:rPr>
              <a:t>   in heavy-ion collisions after inclusion of the </a:t>
            </a:r>
          </a:p>
          <a:p>
            <a:r>
              <a:rPr lang="en-US" sz="1800" b="1" dirty="0" smtClean="0">
                <a:solidFill>
                  <a:srgbClr val="00B050"/>
                </a:solidFill>
                <a:latin typeface="Rockwell Condensed" pitchFamily="18" charset="0"/>
              </a:rPr>
              <a:t>   stiffest and softest asymmetry terms.</a:t>
            </a:r>
          </a:p>
        </p:txBody>
      </p:sp>
      <p:pic>
        <p:nvPicPr>
          <p:cNvPr id="15" name="Picture 2"/>
          <p:cNvPicPr>
            <a:picLocks noChangeAspect="1" noChangeArrowheads="1"/>
          </p:cNvPicPr>
          <p:nvPr/>
        </p:nvPicPr>
        <p:blipFill>
          <a:blip r:embed="rId5" cstate="print"/>
          <a:srcRect/>
          <a:stretch>
            <a:fillRect/>
          </a:stretch>
        </p:blipFill>
        <p:spPr bwMode="auto">
          <a:xfrm>
            <a:off x="5359524" y="1917536"/>
            <a:ext cx="4248472" cy="3095640"/>
          </a:xfrm>
          <a:prstGeom prst="rect">
            <a:avLst/>
          </a:prstGeom>
          <a:noFill/>
          <a:ln w="9525">
            <a:noFill/>
            <a:miter lim="800000"/>
            <a:headEnd/>
            <a:tailEnd/>
          </a:ln>
        </p:spPr>
      </p:pic>
      <p:sp>
        <p:nvSpPr>
          <p:cNvPr id="16" name="Полилиния 15"/>
          <p:cNvSpPr/>
          <p:nvPr/>
        </p:nvSpPr>
        <p:spPr>
          <a:xfrm>
            <a:off x="6183900" y="3373348"/>
            <a:ext cx="1911928" cy="914400"/>
          </a:xfrm>
          <a:custGeom>
            <a:avLst/>
            <a:gdLst>
              <a:gd name="connsiteX0" fmla="*/ 0 w 1911928"/>
              <a:gd name="connsiteY0" fmla="*/ 914400 h 914400"/>
              <a:gd name="connsiteX1" fmla="*/ 902525 w 1911928"/>
              <a:gd name="connsiteY1" fmla="*/ 439387 h 914400"/>
              <a:gd name="connsiteX2" fmla="*/ 1710047 w 1911928"/>
              <a:gd name="connsiteY2" fmla="*/ 83128 h 914400"/>
              <a:gd name="connsiteX3" fmla="*/ 1911928 w 1911928"/>
              <a:gd name="connsiteY3" fmla="*/ 0 h 914400"/>
              <a:gd name="connsiteX4" fmla="*/ 1911928 w 191192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28" h="914400">
                <a:moveTo>
                  <a:pt x="0" y="914400"/>
                </a:moveTo>
                <a:cubicBezTo>
                  <a:pt x="308758" y="746166"/>
                  <a:pt x="617517" y="577932"/>
                  <a:pt x="902525" y="439387"/>
                </a:cubicBezTo>
                <a:cubicBezTo>
                  <a:pt x="1187533" y="300842"/>
                  <a:pt x="1541813" y="156359"/>
                  <a:pt x="1710047" y="83128"/>
                </a:cubicBezTo>
                <a:cubicBezTo>
                  <a:pt x="1878281" y="9897"/>
                  <a:pt x="1911928" y="0"/>
                  <a:pt x="1911928" y="0"/>
                </a:cubicBezTo>
                <a:lnTo>
                  <a:pt x="1911928" y="0"/>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7" name="Прямая со стрелкой 16"/>
          <p:cNvCxnSpPr/>
          <p:nvPr/>
        </p:nvCxnSpPr>
        <p:spPr>
          <a:xfrm>
            <a:off x="6655668" y="2636912"/>
            <a:ext cx="576064" cy="100811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36201" y="2204864"/>
            <a:ext cx="851515" cy="461665"/>
          </a:xfrm>
          <a:prstGeom prst="rect">
            <a:avLst/>
          </a:prstGeom>
          <a:noFill/>
        </p:spPr>
        <p:txBody>
          <a:bodyPr wrap="none" rtlCol="0">
            <a:spAutoFit/>
          </a:bodyPr>
          <a:lstStyle/>
          <a:p>
            <a:r>
              <a:rPr lang="en-US" sz="2400" b="1" dirty="0" smtClean="0">
                <a:solidFill>
                  <a:srgbClr val="C00000"/>
                </a:solidFill>
              </a:rPr>
              <a:t>QCB</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6" name="TextBox 5"/>
          <p:cNvSpPr txBox="1"/>
          <p:nvPr/>
        </p:nvSpPr>
        <p:spPr>
          <a:xfrm>
            <a:off x="606996" y="1772816"/>
            <a:ext cx="9289032" cy="4832092"/>
          </a:xfrm>
          <a:prstGeom prst="rect">
            <a:avLst/>
          </a:prstGeom>
          <a:noFill/>
        </p:spPr>
        <p:txBody>
          <a:bodyPr wrap="square" rtlCol="0">
            <a:spAutoFit/>
          </a:bodyPr>
          <a:lstStyle/>
          <a:p>
            <a:pPr marL="514350" indent="-514350">
              <a:buAutoNum type="arabicPeriod"/>
            </a:pPr>
            <a:r>
              <a:rPr lang="en-US" b="1" dirty="0" smtClean="0">
                <a:solidFill>
                  <a:srgbClr val="0070C0"/>
                </a:solidFill>
              </a:rPr>
              <a:t>Include data on the NN scattering phases </a:t>
            </a:r>
            <a:br>
              <a:rPr lang="en-US" b="1" dirty="0" smtClean="0">
                <a:solidFill>
                  <a:srgbClr val="0070C0"/>
                </a:solidFill>
              </a:rPr>
            </a:br>
            <a:r>
              <a:rPr lang="en-US" b="1" dirty="0" smtClean="0">
                <a:solidFill>
                  <a:srgbClr val="0070C0"/>
                </a:solidFill>
              </a:rPr>
              <a:t>up to </a:t>
            </a:r>
            <a:r>
              <a:rPr lang="en-US" b="1" i="1" dirty="0" err="1" smtClean="0">
                <a:solidFill>
                  <a:srgbClr val="0070C0"/>
                </a:solidFill>
              </a:rPr>
              <a:t>T</a:t>
            </a:r>
            <a:r>
              <a:rPr lang="en-US" b="1" baseline="-25000" dirty="0" err="1" smtClean="0">
                <a:solidFill>
                  <a:srgbClr val="0070C0"/>
                </a:solidFill>
              </a:rPr>
              <a:t>lab</a:t>
            </a:r>
            <a:r>
              <a:rPr lang="en-US" b="1" i="1" dirty="0" smtClean="0">
                <a:solidFill>
                  <a:srgbClr val="0070C0"/>
                </a:solidFill>
              </a:rPr>
              <a:t> = </a:t>
            </a:r>
            <a:r>
              <a:rPr lang="en-US" b="1" dirty="0" smtClean="0">
                <a:solidFill>
                  <a:srgbClr val="0070C0"/>
                </a:solidFill>
              </a:rPr>
              <a:t>500</a:t>
            </a:r>
            <a:r>
              <a:rPr lang="en-US" b="1" i="1" dirty="0" smtClean="0">
                <a:solidFill>
                  <a:srgbClr val="0070C0"/>
                </a:solidFill>
              </a:rPr>
              <a:t> </a:t>
            </a:r>
            <a:r>
              <a:rPr lang="en-US" b="1" dirty="0" err="1" smtClean="0">
                <a:solidFill>
                  <a:srgbClr val="0070C0"/>
                </a:solidFill>
              </a:rPr>
              <a:t>MeV</a:t>
            </a:r>
            <a:endParaRPr lang="en-US" b="1" dirty="0" smtClean="0">
              <a:solidFill>
                <a:srgbClr val="0070C0"/>
              </a:solidFill>
            </a:endParaRPr>
          </a:p>
          <a:p>
            <a:pPr marL="514350" indent="-514350">
              <a:lnSpc>
                <a:spcPct val="150000"/>
              </a:lnSpc>
              <a:buAutoNum type="arabicPeriod"/>
            </a:pPr>
            <a:r>
              <a:rPr lang="en-US" b="1" dirty="0" smtClean="0">
                <a:latin typeface="Sylfaen" pitchFamily="18" charset="0"/>
              </a:rPr>
              <a:t>Include NN channels with </a:t>
            </a:r>
            <a:r>
              <a:rPr lang="en-US" b="1" i="1" dirty="0" smtClean="0">
                <a:latin typeface="Sylfaen" pitchFamily="18" charset="0"/>
              </a:rPr>
              <a:t>p</a:t>
            </a:r>
            <a:r>
              <a:rPr lang="en-US" b="1" dirty="0" smtClean="0">
                <a:latin typeface="Sylfaen" pitchFamily="18" charset="0"/>
              </a:rPr>
              <a:t>- and </a:t>
            </a:r>
            <a:r>
              <a:rPr lang="en-US" b="1" i="1" dirty="0" smtClean="0">
                <a:latin typeface="Sylfaen" pitchFamily="18" charset="0"/>
              </a:rPr>
              <a:t>d</a:t>
            </a:r>
            <a:r>
              <a:rPr lang="en-US" b="1" dirty="0" smtClean="0">
                <a:latin typeface="Sylfaen" pitchFamily="18" charset="0"/>
              </a:rPr>
              <a:t>-waves</a:t>
            </a:r>
          </a:p>
          <a:p>
            <a:pPr marL="514350" indent="-514350">
              <a:lnSpc>
                <a:spcPct val="150000"/>
              </a:lnSpc>
              <a:buAutoNum type="arabicPeriod"/>
            </a:pPr>
            <a:r>
              <a:rPr lang="en-US" dirty="0" smtClean="0">
                <a:solidFill>
                  <a:srgbClr val="0070C0"/>
                </a:solidFill>
                <a:latin typeface="Rockwell Condensed" pitchFamily="18" charset="0"/>
              </a:rPr>
              <a:t>Include NN* and N</a:t>
            </a:r>
            <a:r>
              <a:rPr lang="el-GR" dirty="0" smtClean="0">
                <a:solidFill>
                  <a:srgbClr val="0070C0"/>
                </a:solidFill>
                <a:latin typeface="Garamond"/>
              </a:rPr>
              <a:t>Δ</a:t>
            </a:r>
            <a:r>
              <a:rPr lang="en-US" dirty="0" smtClean="0">
                <a:solidFill>
                  <a:srgbClr val="0070C0"/>
                </a:solidFill>
                <a:latin typeface="Rockwell Condensed" pitchFamily="18" charset="0"/>
              </a:rPr>
              <a:t> channels (</a:t>
            </a:r>
            <a:r>
              <a:rPr lang="en-US" sz="2000" dirty="0" smtClean="0">
                <a:solidFill>
                  <a:srgbClr val="0070C0"/>
                </a:solidFill>
                <a:latin typeface="Rockwell Condensed" pitchFamily="18" charset="0"/>
              </a:rPr>
              <a:t>not a problem for separable-like potentials</a:t>
            </a:r>
            <a:r>
              <a:rPr lang="en-US" dirty="0" smtClean="0">
                <a:solidFill>
                  <a:srgbClr val="0070C0"/>
                </a:solidFill>
                <a:latin typeface="Rockwell Condensed" pitchFamily="18" charset="0"/>
              </a:rPr>
              <a:t>)</a:t>
            </a:r>
          </a:p>
          <a:p>
            <a:pPr marL="514350" indent="-514350">
              <a:lnSpc>
                <a:spcPct val="150000"/>
              </a:lnSpc>
              <a:buAutoNum type="arabicPeriod"/>
            </a:pPr>
            <a:r>
              <a:rPr lang="en-US" dirty="0" smtClean="0">
                <a:solidFill>
                  <a:srgbClr val="C00000"/>
                </a:solidFill>
                <a:latin typeface="Script MT Bold" pitchFamily="66" charset="0"/>
              </a:rPr>
              <a:t>Exact solution of </a:t>
            </a:r>
            <a:r>
              <a:rPr lang="en-US" dirty="0" err="1" smtClean="0">
                <a:solidFill>
                  <a:srgbClr val="C00000"/>
                </a:solidFill>
                <a:latin typeface="Script MT Bold" pitchFamily="66" charset="0"/>
              </a:rPr>
              <a:t>Eliasberg</a:t>
            </a:r>
            <a:r>
              <a:rPr lang="en-US" dirty="0" smtClean="0">
                <a:solidFill>
                  <a:srgbClr val="C00000"/>
                </a:solidFill>
                <a:latin typeface="Script MT Bold" pitchFamily="66" charset="0"/>
              </a:rPr>
              <a:t> equations for the pairing</a:t>
            </a:r>
          </a:p>
          <a:p>
            <a:pPr marL="514350" indent="-514350">
              <a:lnSpc>
                <a:spcPct val="150000"/>
              </a:lnSpc>
              <a:buAutoNum type="arabicPeriod"/>
            </a:pPr>
            <a:r>
              <a:rPr lang="en-US" b="1" dirty="0" smtClean="0">
                <a:solidFill>
                  <a:srgbClr val="00B0F0"/>
                </a:solidFill>
                <a:latin typeface="Adobe Caslon Pro Bold" pitchFamily="18" charset="0"/>
              </a:rPr>
              <a:t>Symmetric nuclear </a:t>
            </a:r>
            <a:r>
              <a:rPr lang="en-US" b="1" dirty="0" smtClean="0">
                <a:solidFill>
                  <a:srgbClr val="00B0F0"/>
                </a:solidFill>
                <a:latin typeface="Adobe Caslon Pro Bold" pitchFamily="18" charset="0"/>
              </a:rPr>
              <a:t>matter at saturation</a:t>
            </a:r>
          </a:p>
          <a:p>
            <a:pPr marL="514350" indent="-514350">
              <a:lnSpc>
                <a:spcPct val="150000"/>
              </a:lnSpc>
              <a:buAutoNum type="arabicPeriod"/>
            </a:pPr>
            <a:r>
              <a:rPr lang="en-US" b="1" dirty="0" smtClean="0">
                <a:solidFill>
                  <a:srgbClr val="00B050"/>
                </a:solidFill>
                <a:latin typeface="Helvetica Condensed" pitchFamily="34" charset="0"/>
              </a:rPr>
              <a:t>Do primitives stay always on the unitary cut?   </a:t>
            </a:r>
            <a:r>
              <a:rPr lang="en-US" b="1" dirty="0" smtClean="0">
                <a:solidFill>
                  <a:schemeClr val="bg1">
                    <a:lumMod val="50000"/>
                  </a:schemeClr>
                </a:solidFill>
                <a:latin typeface="Helvetica Condensed" pitchFamily="34" charset="0"/>
              </a:rPr>
              <a:t>Duality?</a:t>
            </a:r>
          </a:p>
          <a:p>
            <a:pPr marL="514350" indent="-514350">
              <a:lnSpc>
                <a:spcPct val="150000"/>
              </a:lnSpc>
              <a:buAutoNum type="arabicPeriod"/>
            </a:pPr>
            <a:r>
              <a:rPr lang="en-US" b="1" cap="small" spc="300" dirty="0" smtClean="0">
                <a:solidFill>
                  <a:srgbClr val="FF0000"/>
                </a:solidFill>
              </a:rPr>
              <a:t>A very high-density </a:t>
            </a:r>
            <a:r>
              <a:rPr lang="en-US" b="1" cap="small" spc="300" dirty="0" err="1" smtClean="0">
                <a:solidFill>
                  <a:srgbClr val="FF0000"/>
                </a:solidFill>
              </a:rPr>
              <a:t>EoS</a:t>
            </a:r>
            <a:endParaRPr lang="en-US" b="1" cap="small" spc="300" dirty="0" smtClean="0">
              <a:solidFill>
                <a:srgbClr val="FF0000"/>
              </a:solidFill>
            </a:endParaRPr>
          </a:p>
        </p:txBody>
      </p:sp>
      <p:sp>
        <p:nvSpPr>
          <p:cNvPr id="4" name="Прямоугольник 3"/>
          <p:cNvSpPr/>
          <p:nvPr/>
        </p:nvSpPr>
        <p:spPr>
          <a:xfrm>
            <a:off x="534988" y="260648"/>
            <a:ext cx="9397044" cy="1398931"/>
          </a:xfrm>
          <a:prstGeom prst="rect">
            <a:avLst/>
          </a:prstGeom>
        </p:spPr>
        <p:txBody>
          <a:bodyPr wrap="square" lIns="105242" tIns="52621" rIns="105242" bIns="52621">
            <a:spAutoFit/>
          </a:bodyPr>
          <a:lstStyle/>
          <a:p>
            <a:r>
              <a:rPr lang="en-US" b="1" dirty="0" err="1" smtClean="0">
                <a:solidFill>
                  <a:srgbClr val="00B050"/>
                </a:solidFill>
                <a:latin typeface="Berlin Sans FB" pitchFamily="34" charset="0"/>
              </a:rPr>
              <a:t>EoS</a:t>
            </a:r>
            <a:r>
              <a:rPr lang="en-US" b="1" dirty="0" smtClean="0">
                <a:solidFill>
                  <a:srgbClr val="00B050"/>
                </a:solidFill>
                <a:latin typeface="Berlin Sans FB" pitchFamily="34" charset="0"/>
              </a:rPr>
              <a:t> in QCB model </a:t>
            </a:r>
          </a:p>
          <a:p>
            <a:endParaRPr lang="en-US" b="1" dirty="0" smtClean="0">
              <a:solidFill>
                <a:srgbClr val="00B050"/>
              </a:solidFill>
              <a:latin typeface="Berlin Sans FB" pitchFamily="34" charset="0"/>
            </a:endParaRPr>
          </a:p>
          <a:p>
            <a:r>
              <a:rPr lang="en-US" b="1" dirty="0" smtClean="0">
                <a:solidFill>
                  <a:srgbClr val="00B050"/>
                </a:solidFill>
                <a:latin typeface="Berlin Sans FB" pitchFamily="34" charset="0"/>
              </a:rPr>
              <a:t>                                              </a:t>
            </a:r>
            <a:r>
              <a:rPr lang="en-US" b="1" cap="all" dirty="0" smtClean="0">
                <a:solidFill>
                  <a:schemeClr val="bg1">
                    <a:lumMod val="65000"/>
                  </a:schemeClr>
                </a:solidFill>
                <a:latin typeface="Berlin Sans FB" pitchFamily="34" charset="0"/>
              </a:rPr>
              <a:t>what else could be done?</a:t>
            </a:r>
          </a:p>
        </p:txBody>
      </p:sp>
      <p:pic>
        <p:nvPicPr>
          <p:cNvPr id="5" name="Рисунок 4" descr="kluch.bmp"/>
          <p:cNvPicPr>
            <a:picLocks noChangeAspect="1"/>
          </p:cNvPicPr>
          <p:nvPr/>
        </p:nvPicPr>
        <p:blipFill>
          <a:blip r:embed="rId3" cstate="print"/>
          <a:srcRect b="9220"/>
          <a:stretch>
            <a:fillRect/>
          </a:stretch>
        </p:blipFill>
        <p:spPr>
          <a:xfrm>
            <a:off x="8527876" y="2142695"/>
            <a:ext cx="760652" cy="566225"/>
          </a:xfrm>
          <a:prstGeom prst="rect">
            <a:avLst/>
          </a:prstGeom>
          <a:solidFill>
            <a:srgbClr val="FF0000"/>
          </a:solidFill>
        </p:spPr>
      </p:pic>
      <p:pic>
        <p:nvPicPr>
          <p:cNvPr id="7" name="Рисунок 6" descr="Unbenannt-2.jpg"/>
          <p:cNvPicPr>
            <a:picLocks noChangeAspect="1"/>
          </p:cNvPicPr>
          <p:nvPr/>
        </p:nvPicPr>
        <p:blipFill>
          <a:blip r:embed="rId4" cstate="print"/>
          <a:stretch>
            <a:fillRect/>
          </a:stretch>
        </p:blipFill>
        <p:spPr>
          <a:xfrm>
            <a:off x="7879804" y="188640"/>
            <a:ext cx="2064512" cy="707136"/>
          </a:xfrm>
          <a:prstGeom prst="rect">
            <a:avLst/>
          </a:prstGeom>
        </p:spPr>
      </p:pic>
      <p:sp>
        <p:nvSpPr>
          <p:cNvPr id="8" name="TextBox 7"/>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55426" y="116632"/>
            <a:ext cx="9340602" cy="841248"/>
          </a:xfrm>
        </p:spPr>
        <p:txBody>
          <a:bodyPr>
            <a:normAutofit/>
          </a:bodyPr>
          <a:lstStyle/>
          <a:p>
            <a:r>
              <a:rPr lang="de-DE" sz="2800" b="1" cap="none" dirty="0" err="1" smtClean="0">
                <a:solidFill>
                  <a:srgbClr val="C00000"/>
                </a:solidFill>
                <a:latin typeface="Berlin Sans FB" pitchFamily="34" charset="0"/>
              </a:rPr>
              <a:t>S</a:t>
            </a:r>
            <a:r>
              <a:rPr lang="de-DE" sz="2800" b="1" dirty="0" err="1" smtClean="0">
                <a:solidFill>
                  <a:srgbClr val="C00000"/>
                </a:solidFill>
                <a:latin typeface="Berlin Sans FB" pitchFamily="34" charset="0"/>
              </a:rPr>
              <a:t>ummary</a:t>
            </a:r>
            <a:endParaRPr lang="ru-RU" sz="2800" b="1" dirty="0">
              <a:solidFill>
                <a:srgbClr val="C00000"/>
              </a:solidFill>
            </a:endParaRPr>
          </a:p>
        </p:txBody>
      </p:sp>
      <p:sp>
        <p:nvSpPr>
          <p:cNvPr id="4" name="Прямоугольник 3"/>
          <p:cNvSpPr/>
          <p:nvPr/>
        </p:nvSpPr>
        <p:spPr>
          <a:xfrm>
            <a:off x="507985" y="2110783"/>
            <a:ext cx="9532059" cy="4630585"/>
          </a:xfrm>
          <a:prstGeom prst="rect">
            <a:avLst/>
          </a:prstGeom>
        </p:spPr>
        <p:txBody>
          <a:bodyPr wrap="square" lIns="105242" tIns="52621" rIns="105242" bIns="52621">
            <a:spAutoFit/>
          </a:bodyPr>
          <a:lstStyle/>
          <a:p>
            <a:r>
              <a:rPr lang="de-DE" dirty="0" smtClean="0">
                <a:latin typeface="cmsy10"/>
              </a:rPr>
              <a:t>²</a:t>
            </a:r>
            <a:r>
              <a:rPr lang="en-US" dirty="0" smtClean="0">
                <a:latin typeface="AR CENA" pitchFamily="2" charset="0"/>
              </a:rPr>
              <a:t> The CDD poles are related to </a:t>
            </a:r>
            <a:r>
              <a:rPr lang="en-US" b="1" dirty="0" smtClean="0">
                <a:solidFill>
                  <a:srgbClr val="C00000"/>
                </a:solidFill>
                <a:latin typeface="AR CENA" pitchFamily="2" charset="0"/>
              </a:rPr>
              <a:t>bound states</a:t>
            </a:r>
            <a:r>
              <a:rPr lang="en-US" dirty="0" smtClean="0">
                <a:solidFill>
                  <a:srgbClr val="C00000"/>
                </a:solidFill>
                <a:latin typeface="AR CENA" pitchFamily="2" charset="0"/>
              </a:rPr>
              <a:t>, </a:t>
            </a:r>
            <a:r>
              <a:rPr lang="en-US" b="1" dirty="0" smtClean="0">
                <a:solidFill>
                  <a:srgbClr val="C00000"/>
                </a:solidFill>
                <a:latin typeface="AR CENA" pitchFamily="2" charset="0"/>
              </a:rPr>
              <a:t>resonances</a:t>
            </a:r>
          </a:p>
          <a:p>
            <a:r>
              <a:rPr lang="en-US" b="1" dirty="0" smtClean="0">
                <a:solidFill>
                  <a:srgbClr val="00B050"/>
                </a:solidFill>
                <a:latin typeface="Rockwell Condensed" pitchFamily="18" charset="0"/>
              </a:rPr>
              <a:t>                            and </a:t>
            </a:r>
            <a:r>
              <a:rPr lang="en-US" b="1" cap="all" dirty="0" smtClean="0">
                <a:solidFill>
                  <a:srgbClr val="00B050"/>
                </a:solidFill>
                <a:latin typeface="Rockwell Condensed" pitchFamily="18" charset="0"/>
              </a:rPr>
              <a:t>primitives</a:t>
            </a:r>
          </a:p>
          <a:p>
            <a:r>
              <a:rPr lang="de-DE" dirty="0" smtClean="0">
                <a:solidFill>
                  <a:srgbClr val="0070C0"/>
                </a:solidFill>
                <a:latin typeface="cmsy10"/>
              </a:rPr>
              <a:t>²</a:t>
            </a:r>
            <a:r>
              <a:rPr lang="en-US" dirty="0" smtClean="0">
                <a:solidFill>
                  <a:srgbClr val="0070C0"/>
                </a:solidFill>
                <a:latin typeface="AR CENA" pitchFamily="2" charset="0"/>
              </a:rPr>
              <a:t> </a:t>
            </a:r>
            <a:r>
              <a:rPr lang="en-US" dirty="0" err="1" smtClean="0">
                <a:solidFill>
                  <a:srgbClr val="0070C0"/>
                </a:solidFill>
                <a:latin typeface="Adobe Caslon Pro Bold" pitchFamily="18" charset="0"/>
              </a:rPr>
              <a:t>Primities</a:t>
            </a:r>
            <a:r>
              <a:rPr lang="en-US" dirty="0" smtClean="0">
                <a:solidFill>
                  <a:srgbClr val="0070C0"/>
                </a:solidFill>
                <a:latin typeface="Adobe Caslon Pro Bold" pitchFamily="18" charset="0"/>
              </a:rPr>
              <a:t> are identified reliably </a:t>
            </a:r>
          </a:p>
          <a:p>
            <a:r>
              <a:rPr lang="en-US" dirty="0" smtClean="0">
                <a:solidFill>
                  <a:srgbClr val="0070C0"/>
                </a:solidFill>
                <a:latin typeface="Adobe Caslon Pro Bold" pitchFamily="18" charset="0"/>
              </a:rPr>
              <a:t>    in the </a:t>
            </a:r>
            <a:r>
              <a:rPr lang="en-US" baseline="30000" dirty="0" smtClean="0">
                <a:solidFill>
                  <a:srgbClr val="0070C0"/>
                </a:solidFill>
                <a:latin typeface="Adobe Caslon Pro Bold" pitchFamily="18" charset="0"/>
              </a:rPr>
              <a:t>3</a:t>
            </a:r>
            <a:r>
              <a:rPr lang="en-US" dirty="0" smtClean="0">
                <a:solidFill>
                  <a:srgbClr val="0070C0"/>
                </a:solidFill>
                <a:latin typeface="Adobe Caslon Pro Bold" pitchFamily="18" charset="0"/>
              </a:rPr>
              <a:t>S</a:t>
            </a:r>
            <a:r>
              <a:rPr lang="en-US" baseline="-25000" dirty="0" smtClean="0">
                <a:solidFill>
                  <a:srgbClr val="0070C0"/>
                </a:solidFill>
                <a:latin typeface="Adobe Caslon Pro Bold" pitchFamily="18" charset="0"/>
              </a:rPr>
              <a:t>1</a:t>
            </a:r>
            <a:r>
              <a:rPr lang="en-US" dirty="0" smtClean="0">
                <a:solidFill>
                  <a:srgbClr val="0070C0"/>
                </a:solidFill>
                <a:latin typeface="Adobe Caslon Pro Bold" pitchFamily="18" charset="0"/>
              </a:rPr>
              <a:t>, </a:t>
            </a:r>
            <a:r>
              <a:rPr lang="en-US" baseline="30000" dirty="0" smtClean="0">
                <a:solidFill>
                  <a:srgbClr val="0070C0"/>
                </a:solidFill>
                <a:latin typeface="Adobe Caslon Pro Bold" pitchFamily="18" charset="0"/>
              </a:rPr>
              <a:t>1</a:t>
            </a:r>
            <a:r>
              <a:rPr lang="en-US" dirty="0" smtClean="0">
                <a:solidFill>
                  <a:srgbClr val="0070C0"/>
                </a:solidFill>
                <a:latin typeface="Adobe Caslon Pro Bold" pitchFamily="18" charset="0"/>
              </a:rPr>
              <a:t>S</a:t>
            </a:r>
            <a:r>
              <a:rPr lang="en-US" baseline="-25000" dirty="0" smtClean="0">
                <a:solidFill>
                  <a:srgbClr val="0070C0"/>
                </a:solidFill>
                <a:latin typeface="Adobe Caslon Pro Bold" pitchFamily="18" charset="0"/>
              </a:rPr>
              <a:t>0</a:t>
            </a:r>
            <a:r>
              <a:rPr lang="en-US" dirty="0" smtClean="0">
                <a:solidFill>
                  <a:srgbClr val="0070C0"/>
                </a:solidFill>
                <a:latin typeface="Adobe Caslon Pro Bold" pitchFamily="18" charset="0"/>
              </a:rPr>
              <a:t> and </a:t>
            </a:r>
            <a:r>
              <a:rPr lang="en-US" baseline="30000" dirty="0" smtClean="0">
                <a:solidFill>
                  <a:srgbClr val="0070C0"/>
                </a:solidFill>
                <a:latin typeface="Adobe Caslon Pro Bold" pitchFamily="18" charset="0"/>
              </a:rPr>
              <a:t>3</a:t>
            </a:r>
            <a:r>
              <a:rPr lang="en-US" dirty="0" smtClean="0">
                <a:solidFill>
                  <a:srgbClr val="0070C0"/>
                </a:solidFill>
                <a:latin typeface="Adobe Caslon Pro Bold" pitchFamily="18" charset="0"/>
              </a:rPr>
              <a:t>P</a:t>
            </a:r>
            <a:r>
              <a:rPr lang="en-US" baseline="-25000" dirty="0" smtClean="0">
                <a:solidFill>
                  <a:srgbClr val="0070C0"/>
                </a:solidFill>
                <a:latin typeface="Adobe Caslon Pro Bold" pitchFamily="18" charset="0"/>
              </a:rPr>
              <a:t>0  </a:t>
            </a:r>
            <a:r>
              <a:rPr lang="en-US" dirty="0" smtClean="0">
                <a:solidFill>
                  <a:srgbClr val="0070C0"/>
                </a:solidFill>
                <a:latin typeface="Adobe Caslon Pro Bold" pitchFamily="18" charset="0"/>
              </a:rPr>
              <a:t>NN scattering channels </a:t>
            </a:r>
          </a:p>
          <a:p>
            <a:r>
              <a:rPr lang="de-DE" dirty="0" smtClean="0">
                <a:latin typeface="cmsy10"/>
              </a:rPr>
              <a:t>²</a:t>
            </a:r>
            <a:r>
              <a:rPr lang="en-US" b="1" dirty="0" smtClean="0">
                <a:latin typeface="Bell MT" pitchFamily="18" charset="0"/>
              </a:rPr>
              <a:t> </a:t>
            </a:r>
            <a:r>
              <a:rPr lang="en-US" b="1" dirty="0" smtClean="0">
                <a:solidFill>
                  <a:srgbClr val="FF0000"/>
                </a:solidFill>
                <a:latin typeface="Bell MT" pitchFamily="18" charset="0"/>
              </a:rPr>
              <a:t>Narrow </a:t>
            </a:r>
            <a:r>
              <a:rPr lang="en-US" b="1" dirty="0" err="1" smtClean="0">
                <a:solidFill>
                  <a:srgbClr val="FF0000"/>
                </a:solidFill>
                <a:latin typeface="Bell MT" pitchFamily="18" charset="0"/>
              </a:rPr>
              <a:t>dibaryon</a:t>
            </a:r>
            <a:r>
              <a:rPr lang="en-US" b="1" dirty="0" smtClean="0">
                <a:solidFill>
                  <a:srgbClr val="FF0000"/>
                </a:solidFill>
                <a:latin typeface="Bell MT" pitchFamily="18" charset="0"/>
              </a:rPr>
              <a:t> resonances </a:t>
            </a:r>
            <a:r>
              <a:rPr lang="el-GR" b="1" dirty="0" smtClean="0">
                <a:solidFill>
                  <a:srgbClr val="FF0000"/>
                </a:solidFill>
                <a:latin typeface="Arial Narrow"/>
              </a:rPr>
              <a:t>Γ</a:t>
            </a:r>
            <a:r>
              <a:rPr lang="en-US" b="1" dirty="0" smtClean="0">
                <a:solidFill>
                  <a:srgbClr val="FF0000"/>
                </a:solidFill>
                <a:latin typeface="Arial Narrow"/>
              </a:rPr>
              <a:t> ~ </a:t>
            </a:r>
            <a:r>
              <a:rPr lang="en-US" b="1" dirty="0" smtClean="0">
                <a:solidFill>
                  <a:srgbClr val="FF0000"/>
                </a:solidFill>
                <a:latin typeface="Bell MT" pitchFamily="18" charset="0"/>
              </a:rPr>
              <a:t>260 </a:t>
            </a:r>
            <a:r>
              <a:rPr lang="en-US" b="1" dirty="0" err="1" smtClean="0">
                <a:solidFill>
                  <a:srgbClr val="FF0000"/>
                </a:solidFill>
                <a:latin typeface="Bell MT" pitchFamily="18" charset="0"/>
              </a:rPr>
              <a:t>keV</a:t>
            </a:r>
            <a:endParaRPr lang="en-US" b="1" dirty="0" smtClean="0">
              <a:solidFill>
                <a:srgbClr val="FF0000"/>
              </a:solidFill>
              <a:latin typeface="Bell MT" pitchFamily="18" charset="0"/>
            </a:endParaRPr>
          </a:p>
          <a:p>
            <a:r>
              <a:rPr lang="en-US" b="1" dirty="0" smtClean="0">
                <a:latin typeface="Bell MT" pitchFamily="18" charset="0"/>
              </a:rPr>
              <a:t>   in the </a:t>
            </a:r>
            <a:r>
              <a:rPr lang="en-US" b="1" baseline="30000" dirty="0" smtClean="0">
                <a:latin typeface="Bell MT" pitchFamily="18" charset="0"/>
              </a:rPr>
              <a:t>3</a:t>
            </a:r>
            <a:r>
              <a:rPr lang="en-US" b="1" dirty="0" smtClean="0">
                <a:latin typeface="Bell MT" pitchFamily="18" charset="0"/>
              </a:rPr>
              <a:t>S</a:t>
            </a:r>
            <a:r>
              <a:rPr lang="en-US" b="1" baseline="-25000" dirty="0" smtClean="0">
                <a:latin typeface="Bell MT" pitchFamily="18" charset="0"/>
              </a:rPr>
              <a:t>1</a:t>
            </a:r>
            <a:r>
              <a:rPr lang="en-US" b="1" dirty="0" smtClean="0">
                <a:latin typeface="Bell MT" pitchFamily="18" charset="0"/>
              </a:rPr>
              <a:t>, </a:t>
            </a:r>
            <a:r>
              <a:rPr lang="en-US" b="1" baseline="30000" dirty="0" smtClean="0">
                <a:latin typeface="Bell MT" pitchFamily="18" charset="0"/>
              </a:rPr>
              <a:t>1</a:t>
            </a:r>
            <a:r>
              <a:rPr lang="en-US" b="1" dirty="0" smtClean="0">
                <a:latin typeface="Bell MT" pitchFamily="18" charset="0"/>
              </a:rPr>
              <a:t>S</a:t>
            </a:r>
            <a:r>
              <a:rPr lang="en-US" b="1" baseline="-25000" dirty="0" smtClean="0">
                <a:latin typeface="Bell MT" pitchFamily="18" charset="0"/>
              </a:rPr>
              <a:t>0</a:t>
            </a:r>
            <a:r>
              <a:rPr lang="en-US" b="1" dirty="0" smtClean="0">
                <a:latin typeface="Bell MT" pitchFamily="18" charset="0"/>
              </a:rPr>
              <a:t> and </a:t>
            </a:r>
            <a:r>
              <a:rPr lang="en-US" b="1" baseline="30000" dirty="0" smtClean="0">
                <a:latin typeface="Bell MT" pitchFamily="18" charset="0"/>
              </a:rPr>
              <a:t>3</a:t>
            </a:r>
            <a:r>
              <a:rPr lang="en-US" b="1" dirty="0" smtClean="0">
                <a:latin typeface="Bell MT" pitchFamily="18" charset="0"/>
              </a:rPr>
              <a:t>P</a:t>
            </a:r>
            <a:r>
              <a:rPr lang="en-US" b="1" baseline="-25000" dirty="0" smtClean="0">
                <a:latin typeface="Bell MT" pitchFamily="18" charset="0"/>
              </a:rPr>
              <a:t>0  </a:t>
            </a:r>
            <a:r>
              <a:rPr lang="en-US" b="1" dirty="0" smtClean="0">
                <a:latin typeface="Bell MT" pitchFamily="18" charset="0"/>
              </a:rPr>
              <a:t>NN scattering channels  </a:t>
            </a:r>
          </a:p>
          <a:p>
            <a:r>
              <a:rPr lang="en-US" b="1" dirty="0" smtClean="0">
                <a:latin typeface="Bell MT" pitchFamily="18" charset="0"/>
              </a:rPr>
              <a:t>   due to possible </a:t>
            </a:r>
            <a:r>
              <a:rPr lang="en-US" b="1" dirty="0" smtClean="0">
                <a:solidFill>
                  <a:srgbClr val="FF0000"/>
                </a:solidFill>
                <a:latin typeface="Bell MT" pitchFamily="18" charset="0"/>
              </a:rPr>
              <a:t>primitive-to-resonance conversion</a:t>
            </a:r>
          </a:p>
          <a:p>
            <a:endParaRPr lang="en-US" sz="1400" b="1" dirty="0" smtClean="0">
              <a:solidFill>
                <a:srgbClr val="FF0000"/>
              </a:solidFill>
              <a:latin typeface="Bell MT" pitchFamily="18" charset="0"/>
            </a:endParaRPr>
          </a:p>
          <a:p>
            <a:r>
              <a:rPr lang="de-DE" dirty="0" smtClean="0">
                <a:solidFill>
                  <a:srgbClr val="00B050"/>
                </a:solidFill>
                <a:latin typeface="cmsy10"/>
              </a:rPr>
              <a:t>²</a:t>
            </a:r>
            <a:r>
              <a:rPr lang="de-DE" dirty="0" smtClean="0">
                <a:solidFill>
                  <a:srgbClr val="00B050"/>
                </a:solidFill>
                <a:latin typeface="Adobe Caslon Pro" pitchFamily="18" charset="0"/>
              </a:rPr>
              <a:t> </a:t>
            </a:r>
            <a:r>
              <a:rPr lang="en-US" b="1" spc="-100" dirty="0" smtClean="0">
                <a:solidFill>
                  <a:srgbClr val="00B050"/>
                </a:solidFill>
                <a:latin typeface="Adobe Caslon Pro" pitchFamily="18" charset="0"/>
              </a:rPr>
              <a:t>Neutrons pairing in QCB model is well described</a:t>
            </a:r>
          </a:p>
          <a:p>
            <a:r>
              <a:rPr lang="de-DE" dirty="0" smtClean="0">
                <a:solidFill>
                  <a:srgbClr val="C00000"/>
                </a:solidFill>
                <a:latin typeface="cmsy10"/>
              </a:rPr>
              <a:t>² </a:t>
            </a:r>
            <a:r>
              <a:rPr lang="en-US" b="1" dirty="0" err="1" smtClean="0">
                <a:solidFill>
                  <a:srgbClr val="C00000"/>
                </a:solidFill>
                <a:latin typeface="Perpetua" pitchFamily="18" charset="0"/>
              </a:rPr>
              <a:t>EoS</a:t>
            </a:r>
            <a:r>
              <a:rPr lang="en-US" b="1" dirty="0" smtClean="0">
                <a:solidFill>
                  <a:srgbClr val="C00000"/>
                </a:solidFill>
                <a:latin typeface="Perpetua" pitchFamily="18" charset="0"/>
              </a:rPr>
              <a:t> </a:t>
            </a:r>
            <a:r>
              <a:rPr lang="en-US" b="1" dirty="0" smtClean="0">
                <a:solidFill>
                  <a:srgbClr val="C00000"/>
                </a:solidFill>
                <a:latin typeface="Perpetua" pitchFamily="18" charset="0"/>
              </a:rPr>
              <a:t>of neutron matter in the considered </a:t>
            </a:r>
            <a:r>
              <a:rPr lang="en-US" b="1" dirty="0" smtClean="0">
                <a:solidFill>
                  <a:srgbClr val="C00000"/>
                </a:solidFill>
                <a:latin typeface="Perpetua" pitchFamily="18" charset="0"/>
              </a:rPr>
              <a:t>version </a:t>
            </a:r>
          </a:p>
          <a:p>
            <a:r>
              <a:rPr lang="en-US" b="1" dirty="0" smtClean="0">
                <a:solidFill>
                  <a:srgbClr val="C00000"/>
                </a:solidFill>
                <a:latin typeface="Perpetua" pitchFamily="18" charset="0"/>
              </a:rPr>
              <a:t> </a:t>
            </a:r>
            <a:r>
              <a:rPr lang="en-US" b="1" dirty="0" smtClean="0">
                <a:solidFill>
                  <a:srgbClr val="C00000"/>
                </a:solidFill>
                <a:latin typeface="Perpetua" pitchFamily="18" charset="0"/>
              </a:rPr>
              <a:t>   of </a:t>
            </a:r>
            <a:r>
              <a:rPr lang="en-US" b="1" dirty="0" smtClean="0">
                <a:solidFill>
                  <a:srgbClr val="C00000"/>
                </a:solidFill>
                <a:latin typeface="Perpetua" pitchFamily="18" charset="0"/>
              </a:rPr>
              <a:t>QCB </a:t>
            </a:r>
            <a:r>
              <a:rPr lang="en-US" b="1" dirty="0" smtClean="0">
                <a:solidFill>
                  <a:srgbClr val="C00000"/>
                </a:solidFill>
                <a:latin typeface="Perpetua" pitchFamily="18" charset="0"/>
              </a:rPr>
              <a:t>model </a:t>
            </a:r>
            <a:r>
              <a:rPr lang="en-US" b="1" dirty="0" smtClean="0">
                <a:solidFill>
                  <a:srgbClr val="C00000"/>
                </a:solidFill>
                <a:latin typeface="Perpetua" pitchFamily="18" charset="0"/>
              </a:rPr>
              <a:t>appears </a:t>
            </a:r>
            <a:r>
              <a:rPr lang="en-US" b="1" dirty="0" smtClean="0">
                <a:solidFill>
                  <a:srgbClr val="C00000"/>
                </a:solidFill>
                <a:latin typeface="Perpetua" pitchFamily="18" charset="0"/>
              </a:rPr>
              <a:t>to be soft</a:t>
            </a:r>
          </a:p>
        </p:txBody>
      </p:sp>
      <p:sp>
        <p:nvSpPr>
          <p:cNvPr id="5" name="TextBox 4"/>
          <p:cNvSpPr txBox="1"/>
          <p:nvPr/>
        </p:nvSpPr>
        <p:spPr>
          <a:xfrm>
            <a:off x="462980" y="1157843"/>
            <a:ext cx="9361040" cy="830997"/>
          </a:xfrm>
          <a:prstGeom prst="rect">
            <a:avLst/>
          </a:prstGeom>
          <a:noFill/>
        </p:spPr>
        <p:txBody>
          <a:bodyPr wrap="square" rtlCol="0">
            <a:spAutoFit/>
          </a:bodyPr>
          <a:lstStyle/>
          <a:p>
            <a:pPr algn="ctr"/>
            <a:r>
              <a:rPr lang="en-US" sz="2400" b="1" dirty="0" smtClean="0">
                <a:solidFill>
                  <a:srgbClr val="00B050"/>
                </a:solidFill>
                <a:latin typeface="Tahoma" pitchFamily="34" charset="0"/>
                <a:cs typeface="Tahoma" pitchFamily="34" charset="0"/>
              </a:rPr>
              <a:t>First calculation of </a:t>
            </a:r>
            <a:r>
              <a:rPr lang="en-US" sz="2400" b="1" dirty="0" err="1" smtClean="0">
                <a:solidFill>
                  <a:srgbClr val="00B050"/>
                </a:solidFill>
                <a:latin typeface="Tahoma" pitchFamily="34" charset="0"/>
                <a:cs typeface="Tahoma" pitchFamily="34" charset="0"/>
              </a:rPr>
              <a:t>EoS</a:t>
            </a:r>
            <a:r>
              <a:rPr lang="en-US" sz="2400" b="1" dirty="0" smtClean="0">
                <a:solidFill>
                  <a:srgbClr val="00B050"/>
                </a:solidFill>
                <a:latin typeface="Tahoma" pitchFamily="34" charset="0"/>
                <a:cs typeface="Tahoma" pitchFamily="34" charset="0"/>
              </a:rPr>
              <a:t> of nuclear matter </a:t>
            </a:r>
          </a:p>
          <a:p>
            <a:pPr algn="ctr"/>
            <a:r>
              <a:rPr lang="en-US" sz="2400" b="1" dirty="0" smtClean="0">
                <a:solidFill>
                  <a:srgbClr val="00B050"/>
                </a:solidFill>
                <a:latin typeface="Tahoma" pitchFamily="34" charset="0"/>
                <a:cs typeface="Tahoma" pitchFamily="34" charset="0"/>
              </a:rPr>
              <a:t>in an </a:t>
            </a:r>
            <a:r>
              <a:rPr lang="en-US" sz="2400" b="1" i="1" dirty="0" smtClean="0">
                <a:solidFill>
                  <a:srgbClr val="00B050"/>
                </a:solidFill>
                <a:latin typeface="Tahoma" pitchFamily="34" charset="0"/>
                <a:cs typeface="Tahoma" pitchFamily="34" charset="0"/>
              </a:rPr>
              <a:t>s</a:t>
            </a:r>
            <a:r>
              <a:rPr lang="en-US" sz="2400" b="1" dirty="0" smtClean="0">
                <a:solidFill>
                  <a:srgbClr val="00B050"/>
                </a:solidFill>
                <a:latin typeface="Tahoma" pitchFamily="34" charset="0"/>
                <a:cs typeface="Tahoma" pitchFamily="34" charset="0"/>
              </a:rPr>
              <a:t>-channel exchange NN interaction model </a:t>
            </a:r>
            <a:endParaRPr lang="ru-RU" sz="2400" b="1" dirty="0">
              <a:solidFill>
                <a:srgbClr val="00B050"/>
              </a:solidFill>
              <a:latin typeface="Tahoma" pitchFamily="34" charset="0"/>
              <a:cs typeface="Tahoma" pitchFamily="34" charset="0"/>
            </a:endParaRPr>
          </a:p>
        </p:txBody>
      </p:sp>
      <p:pic>
        <p:nvPicPr>
          <p:cNvPr id="6" name="Рисунок 5" descr="Unbenannt-2.jpg"/>
          <p:cNvPicPr>
            <a:picLocks noChangeAspect="1"/>
          </p:cNvPicPr>
          <p:nvPr/>
        </p:nvPicPr>
        <p:blipFill>
          <a:blip r:embed="rId3" cstate="print"/>
          <a:stretch>
            <a:fillRect/>
          </a:stretch>
        </p:blipFill>
        <p:spPr>
          <a:xfrm>
            <a:off x="7879804" y="188640"/>
            <a:ext cx="2064512" cy="707136"/>
          </a:xfrm>
          <a:prstGeom prst="rect">
            <a:avLst/>
          </a:prstGeom>
        </p:spPr>
      </p:pic>
      <p:sp>
        <p:nvSpPr>
          <p:cNvPr id="7" name="TextBox 6"/>
          <p:cNvSpPr txBox="1"/>
          <p:nvPr/>
        </p:nvSpPr>
        <p:spPr>
          <a:xfrm>
            <a:off x="9077462" y="210126"/>
            <a:ext cx="314510" cy="338554"/>
          </a:xfrm>
          <a:prstGeom prst="rect">
            <a:avLst/>
          </a:prstGeom>
          <a:noFill/>
        </p:spPr>
        <p:txBody>
          <a:bodyPr wrap="none" rtlCol="0">
            <a:spAutoFit/>
          </a:bodyPr>
          <a:lstStyle/>
          <a:p>
            <a:r>
              <a:rPr lang="en-US" sz="1600" b="1" dirty="0" smtClean="0">
                <a:solidFill>
                  <a:srgbClr val="FF0000"/>
                </a:solidFill>
                <a:latin typeface="Rockwell Extra Bold" pitchFamily="18" charset="0"/>
              </a:rPr>
              <a:t>?</a:t>
            </a:r>
            <a:endParaRPr lang="ru-RU"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534988" y="260350"/>
            <a:ext cx="9361487" cy="523220"/>
          </a:xfrm>
          <a:prstGeom prst="rect">
            <a:avLst/>
          </a:prstGeom>
        </p:spPr>
        <p:txBody>
          <a:bodyPr>
            <a:spAutoFit/>
          </a:bodyPr>
          <a:lstStyle/>
          <a:p>
            <a:pPr algn="ctr">
              <a:defRPr/>
            </a:pPr>
            <a:r>
              <a:rPr lang="en-US" cap="all" dirty="0">
                <a:solidFill>
                  <a:srgbClr val="00B050"/>
                </a:solidFill>
                <a:latin typeface="Berlin Sans FB Demi" pitchFamily="34" charset="0"/>
              </a:rPr>
              <a:t>hyperons effect on Masses of neutron stars</a:t>
            </a:r>
            <a:endParaRPr lang="ru-RU" cap="all" dirty="0">
              <a:solidFill>
                <a:srgbClr val="00B050"/>
              </a:solidFill>
            </a:endParaRPr>
          </a:p>
        </p:txBody>
      </p:sp>
      <p:sp>
        <p:nvSpPr>
          <p:cNvPr id="5" name="TextBox 4"/>
          <p:cNvSpPr txBox="1">
            <a:spLocks noChangeArrowheads="1"/>
          </p:cNvSpPr>
          <p:nvPr/>
        </p:nvSpPr>
        <p:spPr bwMode="auto">
          <a:xfrm>
            <a:off x="679450" y="1161474"/>
            <a:ext cx="9607550" cy="738664"/>
          </a:xfrm>
          <a:prstGeom prst="rect">
            <a:avLst/>
          </a:prstGeom>
          <a:noFill/>
          <a:ln w="9525">
            <a:noFill/>
            <a:miter lim="800000"/>
            <a:headEnd/>
            <a:tailEnd/>
          </a:ln>
        </p:spPr>
        <p:txBody>
          <a:bodyPr>
            <a:spAutoFit/>
          </a:bodyPr>
          <a:lstStyle/>
          <a:p>
            <a:pPr algn="ctr"/>
            <a:r>
              <a:rPr lang="en-US" sz="2400" dirty="0" smtClean="0">
                <a:solidFill>
                  <a:srgbClr val="0070C0"/>
                </a:solidFill>
                <a:latin typeface="Adobe Caslon Pro Bold" pitchFamily="18" charset="0"/>
              </a:rPr>
              <a:t>DBHF </a:t>
            </a:r>
            <a:r>
              <a:rPr lang="en-US" sz="2400" dirty="0">
                <a:solidFill>
                  <a:srgbClr val="0070C0"/>
                </a:solidFill>
                <a:latin typeface="Adobe Caslon Pro Bold" pitchFamily="18" charset="0"/>
              </a:rPr>
              <a:t>model with hyperons </a:t>
            </a:r>
            <a:r>
              <a:rPr lang="en-US" sz="2400" dirty="0" smtClean="0">
                <a:solidFill>
                  <a:srgbClr val="0070C0"/>
                </a:solidFill>
                <a:latin typeface="Adobe Caslon Pro Bold" pitchFamily="18" charset="0"/>
              </a:rPr>
              <a:t>from: </a:t>
            </a:r>
            <a:endParaRPr lang="ru-RU" sz="2400" dirty="0" smtClean="0">
              <a:solidFill>
                <a:srgbClr val="0070C0"/>
              </a:solidFill>
              <a:latin typeface="Adobe Caslon Pro Bold" pitchFamily="18" charset="0"/>
            </a:endParaRPr>
          </a:p>
          <a:p>
            <a:pPr algn="ctr"/>
            <a:r>
              <a:rPr lang="en-US" sz="1800" b="1" dirty="0" smtClean="0">
                <a:latin typeface="Agency FB" pitchFamily="34" charset="0"/>
              </a:rPr>
              <a:t>H</a:t>
            </a:r>
            <a:r>
              <a:rPr lang="en-US" sz="1800" b="1" dirty="0">
                <a:latin typeface="Agency FB" pitchFamily="34" charset="0"/>
              </a:rPr>
              <a:t>. </a:t>
            </a:r>
            <a:r>
              <a:rPr lang="en-US" sz="1800" b="1" dirty="0" err="1">
                <a:latin typeface="Agency FB" pitchFamily="34" charset="0"/>
              </a:rPr>
              <a:t>Djapo</a:t>
            </a:r>
            <a:r>
              <a:rPr lang="en-US" sz="1800" b="1" dirty="0">
                <a:latin typeface="Agency FB" pitchFamily="34" charset="0"/>
              </a:rPr>
              <a:t>, B.-J. Schaefer and J. </a:t>
            </a:r>
            <a:r>
              <a:rPr lang="en-US" sz="1800" b="1" dirty="0" err="1">
                <a:latin typeface="Agency FB" pitchFamily="34" charset="0"/>
              </a:rPr>
              <a:t>Wambach</a:t>
            </a:r>
            <a:r>
              <a:rPr lang="en-US" sz="1800" b="1" dirty="0">
                <a:latin typeface="Agency FB" pitchFamily="34" charset="0"/>
              </a:rPr>
              <a:t>, Phys. Rev. C81, 035803 (2010) </a:t>
            </a:r>
            <a:endParaRPr lang="ru-RU" sz="1800" b="1" dirty="0">
              <a:latin typeface="Agency FB" pitchFamily="34" charset="0"/>
            </a:endParaRPr>
          </a:p>
        </p:txBody>
      </p:sp>
      <p:pic>
        <p:nvPicPr>
          <p:cNvPr id="6" name="Picture 3"/>
          <p:cNvPicPr>
            <a:picLocks noChangeAspect="1" noChangeArrowheads="1"/>
          </p:cNvPicPr>
          <p:nvPr/>
        </p:nvPicPr>
        <p:blipFill>
          <a:blip r:embed="rId3" cstate="print"/>
          <a:srcRect l="7957" r="7957"/>
          <a:stretch>
            <a:fillRect/>
          </a:stretch>
        </p:blipFill>
        <p:spPr bwMode="auto">
          <a:xfrm>
            <a:off x="823020" y="2742202"/>
            <a:ext cx="4717425" cy="3927158"/>
          </a:xfrm>
          <a:prstGeom prst="rect">
            <a:avLst/>
          </a:prstGeom>
          <a:noFill/>
          <a:ln w="9525">
            <a:noFill/>
            <a:miter lim="800000"/>
            <a:headEnd/>
            <a:tailEnd/>
          </a:ln>
        </p:spPr>
      </p:pic>
      <p:sp>
        <p:nvSpPr>
          <p:cNvPr id="7" name="Двойная стрелка вверх/вниз 6"/>
          <p:cNvSpPr/>
          <p:nvPr/>
        </p:nvSpPr>
        <p:spPr>
          <a:xfrm>
            <a:off x="1903388" y="3246258"/>
            <a:ext cx="431800" cy="165695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TextBox 7"/>
          <p:cNvSpPr txBox="1">
            <a:spLocks noChangeArrowheads="1"/>
          </p:cNvSpPr>
          <p:nvPr/>
        </p:nvSpPr>
        <p:spPr bwMode="auto">
          <a:xfrm>
            <a:off x="390972" y="3318886"/>
            <a:ext cx="901700" cy="1200150"/>
          </a:xfrm>
          <a:prstGeom prst="rect">
            <a:avLst/>
          </a:prstGeom>
          <a:noFill/>
          <a:ln w="9525">
            <a:noFill/>
            <a:miter lim="800000"/>
            <a:headEnd/>
            <a:tailEnd/>
          </a:ln>
        </p:spPr>
        <p:txBody>
          <a:bodyPr wrap="none">
            <a:spAutoFit/>
          </a:bodyPr>
          <a:lstStyle/>
          <a:p>
            <a:r>
              <a:rPr lang="en-US" sz="7200" dirty="0">
                <a:solidFill>
                  <a:srgbClr val="FF0000"/>
                </a:solidFill>
              </a:rPr>
              <a:t>?!</a:t>
            </a:r>
            <a:endParaRPr lang="ru-RU" sz="7200" dirty="0">
              <a:solidFill>
                <a:srgbClr val="FF0000"/>
              </a:solidFill>
            </a:endParaRPr>
          </a:p>
        </p:txBody>
      </p:sp>
      <p:sp>
        <p:nvSpPr>
          <p:cNvPr id="9" name="Прямоугольник с двумя вырезанными соседними углами 8"/>
          <p:cNvSpPr/>
          <p:nvPr/>
        </p:nvSpPr>
        <p:spPr>
          <a:xfrm>
            <a:off x="3775348" y="4398386"/>
            <a:ext cx="936104" cy="288032"/>
          </a:xfrm>
          <a:prstGeom prst="snip2Same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Прямоугольник 2"/>
          <p:cNvSpPr/>
          <p:nvPr/>
        </p:nvSpPr>
        <p:spPr>
          <a:xfrm>
            <a:off x="534988" y="260350"/>
            <a:ext cx="9361487" cy="523220"/>
          </a:xfrm>
          <a:prstGeom prst="rect">
            <a:avLst/>
          </a:prstGeom>
        </p:spPr>
        <p:txBody>
          <a:bodyPr>
            <a:spAutoFit/>
          </a:bodyPr>
          <a:lstStyle/>
          <a:p>
            <a:pPr algn="ctr">
              <a:defRPr/>
            </a:pPr>
            <a:r>
              <a:rPr lang="en-US" cap="all" dirty="0">
                <a:solidFill>
                  <a:srgbClr val="00B050"/>
                </a:solidFill>
                <a:latin typeface="Berlin Sans FB Demi" pitchFamily="34" charset="0"/>
              </a:rPr>
              <a:t>hyperons effect on Masses of neutron stars</a:t>
            </a:r>
            <a:endParaRPr lang="ru-RU" cap="all" dirty="0">
              <a:solidFill>
                <a:srgbClr val="00B050"/>
              </a:solidFill>
            </a:endParaRPr>
          </a:p>
        </p:txBody>
      </p:sp>
      <p:sp>
        <p:nvSpPr>
          <p:cNvPr id="5" name="TextBox 4"/>
          <p:cNvSpPr txBox="1">
            <a:spLocks noChangeArrowheads="1"/>
          </p:cNvSpPr>
          <p:nvPr/>
        </p:nvSpPr>
        <p:spPr bwMode="auto">
          <a:xfrm>
            <a:off x="679450" y="1161474"/>
            <a:ext cx="9607550" cy="738664"/>
          </a:xfrm>
          <a:prstGeom prst="rect">
            <a:avLst/>
          </a:prstGeom>
          <a:noFill/>
          <a:ln w="9525">
            <a:noFill/>
            <a:miter lim="800000"/>
            <a:headEnd/>
            <a:tailEnd/>
          </a:ln>
        </p:spPr>
        <p:txBody>
          <a:bodyPr>
            <a:spAutoFit/>
          </a:bodyPr>
          <a:lstStyle/>
          <a:p>
            <a:pPr algn="ctr"/>
            <a:r>
              <a:rPr lang="en-US" sz="2400" dirty="0" smtClean="0">
                <a:solidFill>
                  <a:srgbClr val="0070C0"/>
                </a:solidFill>
                <a:latin typeface="Adobe Caslon Pro Bold" pitchFamily="18" charset="0"/>
              </a:rPr>
              <a:t>DBHF </a:t>
            </a:r>
            <a:r>
              <a:rPr lang="en-US" sz="2400" dirty="0">
                <a:solidFill>
                  <a:srgbClr val="0070C0"/>
                </a:solidFill>
                <a:latin typeface="Adobe Caslon Pro Bold" pitchFamily="18" charset="0"/>
              </a:rPr>
              <a:t>model with hyperons </a:t>
            </a:r>
            <a:r>
              <a:rPr lang="en-US" sz="2400" dirty="0" smtClean="0">
                <a:solidFill>
                  <a:srgbClr val="0070C0"/>
                </a:solidFill>
                <a:latin typeface="Adobe Caslon Pro Bold" pitchFamily="18" charset="0"/>
              </a:rPr>
              <a:t>from: </a:t>
            </a:r>
            <a:endParaRPr lang="ru-RU" sz="2400" dirty="0" smtClean="0">
              <a:solidFill>
                <a:srgbClr val="0070C0"/>
              </a:solidFill>
              <a:latin typeface="Adobe Caslon Pro Bold" pitchFamily="18" charset="0"/>
            </a:endParaRPr>
          </a:p>
          <a:p>
            <a:pPr algn="ctr"/>
            <a:r>
              <a:rPr lang="en-US" sz="1800" b="1" dirty="0" smtClean="0">
                <a:latin typeface="Agency FB" pitchFamily="34" charset="0"/>
              </a:rPr>
              <a:t>H</a:t>
            </a:r>
            <a:r>
              <a:rPr lang="en-US" sz="1800" b="1" dirty="0">
                <a:latin typeface="Agency FB" pitchFamily="34" charset="0"/>
              </a:rPr>
              <a:t>. </a:t>
            </a:r>
            <a:r>
              <a:rPr lang="en-US" sz="1800" b="1" dirty="0" err="1">
                <a:latin typeface="Agency FB" pitchFamily="34" charset="0"/>
              </a:rPr>
              <a:t>Djapo</a:t>
            </a:r>
            <a:r>
              <a:rPr lang="en-US" sz="1800" b="1" dirty="0">
                <a:latin typeface="Agency FB" pitchFamily="34" charset="0"/>
              </a:rPr>
              <a:t>, B.-J. Schaefer and J. </a:t>
            </a:r>
            <a:r>
              <a:rPr lang="en-US" sz="1800" b="1" dirty="0" err="1">
                <a:latin typeface="Agency FB" pitchFamily="34" charset="0"/>
              </a:rPr>
              <a:t>Wambach</a:t>
            </a:r>
            <a:r>
              <a:rPr lang="en-US" sz="1800" b="1" dirty="0">
                <a:latin typeface="Agency FB" pitchFamily="34" charset="0"/>
              </a:rPr>
              <a:t>, Phys. Rev. C81, 035803 (2010) </a:t>
            </a:r>
            <a:endParaRPr lang="ru-RU" sz="1800" b="1" dirty="0">
              <a:latin typeface="Agency FB" pitchFamily="34" charset="0"/>
            </a:endParaRPr>
          </a:p>
        </p:txBody>
      </p:sp>
      <p:pic>
        <p:nvPicPr>
          <p:cNvPr id="6" name="Picture 3"/>
          <p:cNvPicPr>
            <a:picLocks noChangeAspect="1" noChangeArrowheads="1"/>
          </p:cNvPicPr>
          <p:nvPr/>
        </p:nvPicPr>
        <p:blipFill>
          <a:blip r:embed="rId3" cstate="print"/>
          <a:srcRect l="7957" r="7957"/>
          <a:stretch>
            <a:fillRect/>
          </a:stretch>
        </p:blipFill>
        <p:spPr bwMode="auto">
          <a:xfrm>
            <a:off x="823020" y="2742202"/>
            <a:ext cx="4717425" cy="3927158"/>
          </a:xfrm>
          <a:prstGeom prst="rect">
            <a:avLst/>
          </a:prstGeom>
          <a:noFill/>
          <a:ln w="9525">
            <a:noFill/>
            <a:miter lim="800000"/>
            <a:headEnd/>
            <a:tailEnd/>
          </a:ln>
        </p:spPr>
      </p:pic>
      <p:sp>
        <p:nvSpPr>
          <p:cNvPr id="7" name="Двойная стрелка вверх/вниз 6"/>
          <p:cNvSpPr/>
          <p:nvPr/>
        </p:nvSpPr>
        <p:spPr>
          <a:xfrm>
            <a:off x="1903388" y="3246258"/>
            <a:ext cx="431800" cy="165695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TextBox 7"/>
          <p:cNvSpPr txBox="1">
            <a:spLocks noChangeArrowheads="1"/>
          </p:cNvSpPr>
          <p:nvPr/>
        </p:nvSpPr>
        <p:spPr bwMode="auto">
          <a:xfrm>
            <a:off x="390972" y="3318886"/>
            <a:ext cx="901700" cy="1200150"/>
          </a:xfrm>
          <a:prstGeom prst="rect">
            <a:avLst/>
          </a:prstGeom>
          <a:noFill/>
          <a:ln w="9525">
            <a:noFill/>
            <a:miter lim="800000"/>
            <a:headEnd/>
            <a:tailEnd/>
          </a:ln>
        </p:spPr>
        <p:txBody>
          <a:bodyPr wrap="none">
            <a:spAutoFit/>
          </a:bodyPr>
          <a:lstStyle/>
          <a:p>
            <a:r>
              <a:rPr lang="en-US" sz="7200" dirty="0">
                <a:solidFill>
                  <a:srgbClr val="FF0000"/>
                </a:solidFill>
              </a:rPr>
              <a:t>?!</a:t>
            </a:r>
            <a:endParaRPr lang="ru-RU" sz="7200" dirty="0">
              <a:solidFill>
                <a:srgbClr val="FF0000"/>
              </a:solidFill>
            </a:endParaRPr>
          </a:p>
        </p:txBody>
      </p:sp>
      <p:sp>
        <p:nvSpPr>
          <p:cNvPr id="9" name="Прямоугольник с двумя вырезанными соседними углами 8"/>
          <p:cNvSpPr/>
          <p:nvPr/>
        </p:nvSpPr>
        <p:spPr>
          <a:xfrm>
            <a:off x="3775348" y="4398386"/>
            <a:ext cx="936104" cy="288032"/>
          </a:xfrm>
          <a:prstGeom prst="snip2Same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5552990" y="2780928"/>
            <a:ext cx="4271030" cy="3927158"/>
            <a:chOff x="5552990" y="1772816"/>
            <a:chExt cx="4271030" cy="3927158"/>
          </a:xfrm>
        </p:grpSpPr>
        <p:pic>
          <p:nvPicPr>
            <p:cNvPr id="11" name="Picture 2"/>
            <p:cNvPicPr>
              <a:picLocks noChangeAspect="1" noChangeArrowheads="1"/>
            </p:cNvPicPr>
            <p:nvPr/>
          </p:nvPicPr>
          <p:blipFill>
            <a:blip r:embed="rId4" cstate="print"/>
            <a:srcRect l="15914" r="7957"/>
            <a:stretch>
              <a:fillRect/>
            </a:stretch>
          </p:blipFill>
          <p:spPr bwMode="auto">
            <a:xfrm>
              <a:off x="5552990" y="1772816"/>
              <a:ext cx="4271030" cy="3927158"/>
            </a:xfrm>
            <a:prstGeom prst="rect">
              <a:avLst/>
            </a:prstGeom>
            <a:noFill/>
            <a:ln w="9525">
              <a:noFill/>
              <a:miter lim="800000"/>
              <a:headEnd/>
              <a:tailEnd/>
            </a:ln>
          </p:spPr>
        </p:pic>
        <p:sp>
          <p:nvSpPr>
            <p:cNvPr id="12" name="Двойная стрелка вверх/вниз 11"/>
            <p:cNvSpPr/>
            <p:nvPr/>
          </p:nvSpPr>
          <p:spPr>
            <a:xfrm>
              <a:off x="6439892" y="2276872"/>
              <a:ext cx="431800" cy="165695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с двумя вырезанными соседними углами 12"/>
            <p:cNvSpPr/>
            <p:nvPr/>
          </p:nvSpPr>
          <p:spPr>
            <a:xfrm>
              <a:off x="8239844" y="3068960"/>
              <a:ext cx="936104" cy="288032"/>
            </a:xfrm>
            <a:prstGeom prst="snip2Same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schemeClr val="bg1">
                <a:shade val="90000"/>
                <a:satMod val="150000"/>
              </a:schemeClr>
              <a:schemeClr val="bg1">
                <a:tint val="88000"/>
                <a:satMod val="105000"/>
              </a:schemeClr>
            </a:duotone>
            <a:lum/>
          </a:blip>
          <a:srcRect/>
          <a:tile tx="0" ty="0" sx="95000" sy="95000" flip="none" algn="t"/>
        </a:blipFill>
        <a:effectLst/>
      </p:bgPr>
    </p:bg>
    <p:spTree>
      <p:nvGrpSpPr>
        <p:cNvPr id="1" name=""/>
        <p:cNvGrpSpPr/>
        <p:nvPr/>
      </p:nvGrpSpPr>
      <p:grpSpPr>
        <a:xfrm>
          <a:off x="0" y="0"/>
          <a:ext cx="0" cy="0"/>
          <a:chOff x="0" y="0"/>
          <a:chExt cx="0" cy="0"/>
        </a:xfrm>
      </p:grpSpPr>
      <p:sp>
        <p:nvSpPr>
          <p:cNvPr id="3" name="TextBox 2"/>
          <p:cNvSpPr txBox="1"/>
          <p:nvPr/>
        </p:nvSpPr>
        <p:spPr>
          <a:xfrm>
            <a:off x="606996" y="192088"/>
            <a:ext cx="9505056" cy="2923877"/>
          </a:xfrm>
          <a:prstGeom prst="rect">
            <a:avLst/>
          </a:prstGeom>
          <a:noFill/>
        </p:spPr>
        <p:txBody>
          <a:bodyPr wrap="square">
            <a:spAutoFit/>
          </a:bodyPr>
          <a:lstStyle/>
          <a:p>
            <a:pPr>
              <a:defRPr/>
            </a:pPr>
            <a:r>
              <a:rPr lang="en-US" sz="3200" spc="-100" dirty="0">
                <a:solidFill>
                  <a:srgbClr val="FF0000"/>
                </a:solidFill>
                <a:latin typeface="AR DELANEY" pitchFamily="2" charset="0"/>
              </a:rPr>
              <a:t>Possible reasons of </a:t>
            </a:r>
            <a:r>
              <a:rPr lang="en-US" sz="3200" spc="-100" dirty="0" smtClean="0">
                <a:solidFill>
                  <a:srgbClr val="FF0000"/>
                </a:solidFill>
                <a:latin typeface="AR DELANEY" pitchFamily="2" charset="0"/>
              </a:rPr>
              <a:t>low </a:t>
            </a:r>
            <a:r>
              <a:rPr lang="en-US" sz="3200" spc="-100" dirty="0">
                <a:solidFill>
                  <a:srgbClr val="FF0000"/>
                </a:solidFill>
                <a:latin typeface="AR DELANEY" pitchFamily="2" charset="0"/>
              </a:rPr>
              <a:t>masses of the hyperon stars</a:t>
            </a:r>
            <a:r>
              <a:rPr lang="en-US" sz="3200" spc="-100" dirty="0" smtClean="0">
                <a:solidFill>
                  <a:srgbClr val="FF0000"/>
                </a:solidFill>
                <a:latin typeface="AR DELANEY" pitchFamily="2" charset="0"/>
              </a:rPr>
              <a:t>:</a:t>
            </a:r>
          </a:p>
          <a:p>
            <a:pPr>
              <a:defRPr/>
            </a:pPr>
            <a:endParaRPr lang="en-US" sz="3200" spc="-100" dirty="0">
              <a:solidFill>
                <a:srgbClr val="FF0000"/>
              </a:solidFill>
              <a:latin typeface="AR DELANEY" pitchFamily="2" charset="0"/>
            </a:endParaRPr>
          </a:p>
          <a:p>
            <a:pPr>
              <a:defRPr/>
            </a:pPr>
            <a:endParaRPr lang="en-US" sz="800" dirty="0">
              <a:latin typeface="AR CENA" pitchFamily="2" charset="0"/>
            </a:endParaRPr>
          </a:p>
          <a:p>
            <a:pPr marL="514350" indent="-514350">
              <a:buFontTx/>
              <a:buAutoNum type="arabicPeriod"/>
              <a:defRPr/>
            </a:pPr>
            <a:r>
              <a:rPr lang="en-US" dirty="0" smtClean="0">
                <a:latin typeface="Adobe Caslon Pro Bold" pitchFamily="18" charset="0"/>
              </a:rPr>
              <a:t>Inadequacy </a:t>
            </a:r>
            <a:r>
              <a:rPr lang="en-US" dirty="0">
                <a:latin typeface="Adobe Caslon Pro Bold" pitchFamily="18" charset="0"/>
              </a:rPr>
              <a:t>of OBE models of nuclear matter at high densities</a:t>
            </a:r>
          </a:p>
          <a:p>
            <a:pPr marL="514350" indent="-514350">
              <a:buFontTx/>
              <a:buAutoNum type="arabicPeriod"/>
              <a:defRPr/>
            </a:pPr>
            <a:r>
              <a:rPr lang="en-US" dirty="0">
                <a:latin typeface="Adobe Caslon Pro Bold" pitchFamily="18" charset="0"/>
              </a:rPr>
              <a:t>Poor knowledge of the interaction forces between hyperons</a:t>
            </a:r>
          </a:p>
          <a:p>
            <a:pPr marL="514350" indent="-514350">
              <a:buFontTx/>
              <a:buAutoNum type="arabicPeriod"/>
              <a:defRPr/>
            </a:pPr>
            <a:r>
              <a:rPr lang="en-US" dirty="0">
                <a:latin typeface="Adobe Caslon Pro Bold" pitchFamily="18" charset="0"/>
              </a:rPr>
              <a:t>Missing contribution of new exotic particles - WILBs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8440</TotalTime>
  <Words>3613</Words>
  <Application>Microsoft Office PowerPoint</Application>
  <PresentationFormat>Слайд 35 мм</PresentationFormat>
  <Paragraphs>713</Paragraphs>
  <Slides>65</Slides>
  <Notes>7</Notes>
  <HiddenSlides>1</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65</vt:i4>
      </vt:variant>
    </vt:vector>
  </HeadingPairs>
  <TitlesOfParts>
    <vt:vector size="67" baseType="lpstr">
      <vt:lpstr>Трек</vt:lpstr>
      <vt:lpstr>Equation</vt:lpstr>
      <vt:lpstr>Слайд 1</vt:lpstr>
      <vt:lpstr>Introduction</vt:lpstr>
      <vt:lpstr>Motivation for an s-channel NN interaction model</vt:lpstr>
      <vt:lpstr>Motivation for an s-channel NN interaction model</vt:lpstr>
      <vt:lpstr>Motivation for an s-channel NN interaction model</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Introduction</vt:lpstr>
      <vt:lpstr>Introduction  - history</vt:lpstr>
      <vt:lpstr>Introduction  - history</vt:lpstr>
      <vt:lpstr>Introduction  - history</vt:lpstr>
      <vt:lpstr>Introduction  - history</vt:lpstr>
      <vt:lpstr>Introduction  - history</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The generalized Low scattering equation</vt:lpstr>
      <vt:lpstr>Remark on Kato‘s formula</vt:lpstr>
      <vt:lpstr>(Intermediate) Summary</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Summary</vt:lpstr>
    </vt:vector>
  </TitlesOfParts>
  <Company>CAMK PAN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Julian Leszek Zdunik</dc:creator>
  <cp:lastModifiedBy>mikhail </cp:lastModifiedBy>
  <cp:revision>865</cp:revision>
  <dcterms:created xsi:type="dcterms:W3CDTF">2004-10-04T18:57:46Z</dcterms:created>
  <dcterms:modified xsi:type="dcterms:W3CDTF">2017-06-14T11:54:41Z</dcterms:modified>
</cp:coreProperties>
</file>