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5" r:id="rId13"/>
    <p:sldId id="268" r:id="rId14"/>
    <p:sldId id="269" r:id="rId15"/>
    <p:sldId id="263" r:id="rId16"/>
    <p:sldId id="270" r:id="rId17"/>
    <p:sldId id="271" r:id="rId18"/>
    <p:sldId id="272" r:id="rId19"/>
    <p:sldId id="273" r:id="rId20"/>
    <p:sldId id="274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26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4405-2E73-493E-984B-00FC5C3E1E0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8DE1-8BFB-4A2C-9BE6-D924D9EA3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3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2860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Simple Subtraction Scheme for Calculation of the Anomalous Magnetic Moment of the Electron in QED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76730"/>
            <a:ext cx="64008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Volkov</a:t>
            </a:r>
            <a:r>
              <a:rPr lang="en-US" dirty="0" smtClean="0">
                <a:solidFill>
                  <a:schemeClr val="accent1"/>
                </a:solidFill>
              </a:rPr>
              <a:t> Sergey </a:t>
            </a:r>
            <a:r>
              <a:rPr lang="en-US" dirty="0" err="1" smtClean="0">
                <a:solidFill>
                  <a:schemeClr val="accent1"/>
                </a:solidFill>
              </a:rPr>
              <a:t>Aleksandrovich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SINP MSU, </a:t>
            </a:r>
            <a:r>
              <a:rPr lang="en-US" dirty="0" err="1" smtClean="0">
                <a:solidFill>
                  <a:schemeClr val="accent2"/>
                </a:solidFill>
              </a:rPr>
              <a:t>Dubna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9442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Anomalous magnetic moment: definition</a:t>
            </a:r>
            <a:endParaRPr lang="ru-RU" sz="4000" b="1" dirty="0"/>
          </a:p>
        </p:txBody>
      </p:sp>
      <p:sp>
        <p:nvSpPr>
          <p:cNvPr id="3" name="Овал 2"/>
          <p:cNvSpPr/>
          <p:nvPr/>
        </p:nvSpPr>
        <p:spPr>
          <a:xfrm>
            <a:off x="3286116" y="1012203"/>
            <a:ext cx="1357322" cy="114300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>
            <a:stCxn id="3" idx="6"/>
          </p:cNvCxnSpPr>
          <p:nvPr/>
        </p:nvCxnSpPr>
        <p:spPr>
          <a:xfrm>
            <a:off x="4643438" y="1583707"/>
            <a:ext cx="1071570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endCxn id="3" idx="2"/>
          </p:cNvCxnSpPr>
          <p:nvPr/>
        </p:nvCxnSpPr>
        <p:spPr>
          <a:xfrm>
            <a:off x="2143108" y="1583707"/>
            <a:ext cx="114300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3857620" y="2155211"/>
            <a:ext cx="281353" cy="773723"/>
          </a:xfrm>
          <a:custGeom>
            <a:avLst/>
            <a:gdLst>
              <a:gd name="connsiteX0" fmla="*/ 93784 w 281353"/>
              <a:gd name="connsiteY0" fmla="*/ 0 h 773723"/>
              <a:gd name="connsiteX1" fmla="*/ 220393 w 281353"/>
              <a:gd name="connsiteY1" fmla="*/ 168812 h 773723"/>
              <a:gd name="connsiteX2" fmla="*/ 9378 w 281353"/>
              <a:gd name="connsiteY2" fmla="*/ 323557 h 773723"/>
              <a:gd name="connsiteX3" fmla="*/ 276664 w 281353"/>
              <a:gd name="connsiteY3" fmla="*/ 506437 h 773723"/>
              <a:gd name="connsiteX4" fmla="*/ 37513 w 281353"/>
              <a:gd name="connsiteY4" fmla="*/ 661181 h 773723"/>
              <a:gd name="connsiteX5" fmla="*/ 192258 w 281353"/>
              <a:gd name="connsiteY5" fmla="*/ 773723 h 773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53" h="773723">
                <a:moveTo>
                  <a:pt x="93784" y="0"/>
                </a:moveTo>
                <a:cubicBezTo>
                  <a:pt x="164122" y="57443"/>
                  <a:pt x="234461" y="114886"/>
                  <a:pt x="220393" y="168812"/>
                </a:cubicBezTo>
                <a:cubicBezTo>
                  <a:pt x="206325" y="222738"/>
                  <a:pt x="0" y="267286"/>
                  <a:pt x="9378" y="323557"/>
                </a:cubicBezTo>
                <a:cubicBezTo>
                  <a:pt x="18756" y="379828"/>
                  <a:pt x="271975" y="450166"/>
                  <a:pt x="276664" y="506437"/>
                </a:cubicBezTo>
                <a:cubicBezTo>
                  <a:pt x="281353" y="562708"/>
                  <a:pt x="51581" y="616633"/>
                  <a:pt x="37513" y="661181"/>
                </a:cubicBezTo>
                <a:cubicBezTo>
                  <a:pt x="23445" y="705729"/>
                  <a:pt x="161778" y="701040"/>
                  <a:pt x="192258" y="77372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14546" y="1012203"/>
            <a:ext cx="1109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p-q/2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012203"/>
            <a:ext cx="118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p+q</a:t>
            </a:r>
            <a:r>
              <a:rPr lang="en-US" sz="3200" dirty="0" smtClean="0"/>
              <a:t>/2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71934" y="2155211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ru-RU" sz="32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119063" y="1227138"/>
          <a:ext cx="1976437" cy="720725"/>
        </p:xfrm>
        <a:graphic>
          <a:graphicData uri="http://schemas.openxmlformats.org/presentationml/2006/ole">
            <p:oleObj spid="_x0000_s22530" name="Формула" r:id="rId3" imgW="660240" imgH="24120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848665" y="1226517"/>
            <a:ext cx="2938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(renormalized)</a:t>
            </a:r>
            <a:endParaRPr lang="ru-RU" sz="3600" dirty="0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142844" y="2926886"/>
          <a:ext cx="8793192" cy="3788262"/>
        </p:xfrm>
        <a:graphic>
          <a:graphicData uri="http://schemas.openxmlformats.org/presentationml/2006/ole">
            <p:oleObj spid="_x0000_s22531" name="Формула" r:id="rId4" imgW="3479760" imgH="1498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14612" y="1614467"/>
            <a:ext cx="785818" cy="7143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>
            <a:stCxn id="2" idx="6"/>
          </p:cNvCxnSpPr>
          <p:nvPr/>
        </p:nvCxnSpPr>
        <p:spPr>
          <a:xfrm>
            <a:off x="3500430" y="1971657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endCxn id="2" idx="2"/>
          </p:cNvCxnSpPr>
          <p:nvPr/>
        </p:nvCxnSpPr>
        <p:spPr>
          <a:xfrm>
            <a:off x="2000232" y="1971657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28794" y="1614467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p-q/2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428992" y="1614849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p+q</a:t>
            </a:r>
            <a:r>
              <a:rPr lang="en-US" sz="2000" dirty="0" smtClean="0"/>
              <a:t>/2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114006" y="2230371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q</a:t>
            </a:r>
            <a:endParaRPr lang="ru-RU" sz="20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74639" y="1698621"/>
          <a:ext cx="1727200" cy="630237"/>
        </p:xfrm>
        <a:graphic>
          <a:graphicData uri="http://schemas.openxmlformats.org/presentationml/2006/ole">
            <p:oleObj spid="_x0000_s23554" name="Формула" r:id="rId3" imgW="660240" imgH="241200" progId="Equation.3">
              <p:embed/>
            </p:oleObj>
          </a:graphicData>
        </a:graphic>
      </p:graphicFrame>
      <p:sp>
        <p:nvSpPr>
          <p:cNvPr id="19" name="Полилиния 18"/>
          <p:cNvSpPr/>
          <p:nvPr/>
        </p:nvSpPr>
        <p:spPr>
          <a:xfrm>
            <a:off x="3071809" y="2324095"/>
            <a:ext cx="134937" cy="390525"/>
          </a:xfrm>
          <a:custGeom>
            <a:avLst/>
            <a:gdLst>
              <a:gd name="connsiteX0" fmla="*/ 33337 w 134937"/>
              <a:gd name="connsiteY0" fmla="*/ 0 h 390525"/>
              <a:gd name="connsiteX1" fmla="*/ 80962 w 134937"/>
              <a:gd name="connsiteY1" fmla="*/ 66675 h 390525"/>
              <a:gd name="connsiteX2" fmla="*/ 4762 w 134937"/>
              <a:gd name="connsiteY2" fmla="*/ 114300 h 390525"/>
              <a:gd name="connsiteX3" fmla="*/ 109537 w 134937"/>
              <a:gd name="connsiteY3" fmla="*/ 180975 h 390525"/>
              <a:gd name="connsiteX4" fmla="*/ 4762 w 134937"/>
              <a:gd name="connsiteY4" fmla="*/ 257175 h 390525"/>
              <a:gd name="connsiteX5" fmla="*/ 128587 w 134937"/>
              <a:gd name="connsiteY5" fmla="*/ 333375 h 390525"/>
              <a:gd name="connsiteX6" fmla="*/ 42862 w 134937"/>
              <a:gd name="connsiteY6" fmla="*/ 390525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937" h="390525">
                <a:moveTo>
                  <a:pt x="33337" y="0"/>
                </a:moveTo>
                <a:cubicBezTo>
                  <a:pt x="59530" y="23812"/>
                  <a:pt x="85724" y="47625"/>
                  <a:pt x="80962" y="66675"/>
                </a:cubicBezTo>
                <a:cubicBezTo>
                  <a:pt x="76200" y="85725"/>
                  <a:pt x="0" y="95250"/>
                  <a:pt x="4762" y="114300"/>
                </a:cubicBezTo>
                <a:cubicBezTo>
                  <a:pt x="9524" y="133350"/>
                  <a:pt x="109537" y="157163"/>
                  <a:pt x="109537" y="180975"/>
                </a:cubicBezTo>
                <a:cubicBezTo>
                  <a:pt x="109537" y="204787"/>
                  <a:pt x="1587" y="231775"/>
                  <a:pt x="4762" y="257175"/>
                </a:cubicBezTo>
                <a:cubicBezTo>
                  <a:pt x="7937" y="282575"/>
                  <a:pt x="122237" y="311150"/>
                  <a:pt x="128587" y="333375"/>
                </a:cubicBezTo>
                <a:cubicBezTo>
                  <a:pt x="134937" y="355600"/>
                  <a:pt x="23812" y="354013"/>
                  <a:pt x="42862" y="39052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286644" y="1614467"/>
            <a:ext cx="785818" cy="7143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8072462" y="1970069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500826" y="1970069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65836" y="161446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8253210" y="161446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ru-RU" sz="2000" dirty="0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5036347" y="1685905"/>
          <a:ext cx="1321603" cy="571504"/>
        </p:xfrm>
        <a:graphic>
          <a:graphicData uri="http://schemas.openxmlformats.org/presentationml/2006/ole">
            <p:oleObj spid="_x0000_s23555" name="Формула" r:id="rId4" imgW="469800" imgH="20304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94630" y="71414"/>
            <a:ext cx="873508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Cancellation of IR divergences in AMM</a:t>
            </a:r>
          </a:p>
          <a:p>
            <a:endParaRPr lang="en-US" dirty="0" smtClean="0"/>
          </a:p>
          <a:p>
            <a:r>
              <a:rPr lang="en-US" sz="2800" dirty="0" err="1" smtClean="0">
                <a:solidFill>
                  <a:schemeClr val="accent2"/>
                </a:solidFill>
              </a:rPr>
              <a:t>Unrenormalized</a:t>
            </a:r>
            <a:r>
              <a:rPr lang="en-US" sz="2800" dirty="0" smtClean="0"/>
              <a:t> Feynman amplitudes:</a:t>
            </a:r>
            <a:endParaRPr lang="ru-RU" sz="2800" dirty="0"/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357158" y="3054350"/>
          <a:ext cx="8466857" cy="1803410"/>
        </p:xfrm>
        <a:graphic>
          <a:graphicData uri="http://schemas.openxmlformats.org/presentationml/2006/ole">
            <p:oleObj spid="_x0000_s23556" name="Формула" r:id="rId5" imgW="3517560" imgH="749160" progId="Equation.3">
              <p:embed/>
            </p:oleObj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313195" y="5000636"/>
          <a:ext cx="439619" cy="357190"/>
        </p:xfrm>
        <a:graphic>
          <a:graphicData uri="http://schemas.openxmlformats.org/presentationml/2006/ole">
            <p:oleObj spid="_x0000_s23557" name="Формула" r:id="rId6" imgW="203040" imgH="164880" progId="Equation.3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71472" y="4941131"/>
            <a:ext cx="3411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– </a:t>
            </a:r>
            <a:r>
              <a:rPr lang="en-US" sz="2400" dirty="0" smtClean="0"/>
              <a:t>“</a:t>
            </a:r>
            <a:r>
              <a:rPr lang="en-US" sz="2400" dirty="0" err="1" smtClean="0"/>
              <a:t>unrenormalized</a:t>
            </a:r>
            <a:r>
              <a:rPr lang="en-US" sz="2400" dirty="0" smtClean="0"/>
              <a:t>” AMM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786314" y="4941131"/>
            <a:ext cx="1971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Ward identity:</a:t>
            </a:r>
            <a:endParaRPr lang="ru-RU" sz="2400" dirty="0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6741608" y="4981787"/>
          <a:ext cx="1143008" cy="391029"/>
        </p:xfrm>
        <a:graphic>
          <a:graphicData uri="http://schemas.openxmlformats.org/presentationml/2006/ole">
            <p:oleObj spid="_x0000_s23558" name="Формула" r:id="rId7" imgW="482400" imgH="164880" progId="Equation.3">
              <p:embed/>
            </p:oleObj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357158" y="5500702"/>
          <a:ext cx="2055828" cy="500066"/>
        </p:xfrm>
        <a:graphic>
          <a:graphicData uri="http://schemas.openxmlformats.org/presentationml/2006/ole">
            <p:oleObj spid="_x0000_s23559" name="Формула" r:id="rId8" imgW="939600" imgH="22860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256004" y="5485712"/>
            <a:ext cx="2466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1"/>
                </a:solidFill>
              </a:rPr>
              <a:t>by Ward identity</a:t>
            </a:r>
            <a:endParaRPr lang="ru-RU" sz="2400" dirty="0">
              <a:solidFill>
                <a:schemeClr val="accent1"/>
              </a:solidFill>
            </a:endParaRP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285720" y="6072208"/>
          <a:ext cx="439737" cy="357188"/>
        </p:xfrm>
        <a:graphic>
          <a:graphicData uri="http://schemas.openxmlformats.org/presentationml/2006/ole">
            <p:oleObj spid="_x0000_s23560" name="Формула" r:id="rId9" imgW="203040" imgH="164880" progId="Equation.3">
              <p:embed/>
            </p:oleObj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/>
        </p:nvGraphicFramePr>
        <p:xfrm>
          <a:off x="1315832" y="6068694"/>
          <a:ext cx="686904" cy="357190"/>
        </p:xfrm>
        <a:graphic>
          <a:graphicData uri="http://schemas.openxmlformats.org/presentationml/2006/ole">
            <p:oleObj spid="_x0000_s23561" name="Формула" r:id="rId10" imgW="317160" imgH="16488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54388" y="6045738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</a:t>
            </a:r>
            <a:endParaRPr lang="ru-RU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023681" y="6024179"/>
            <a:ext cx="5482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have the same structure of IR divergences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64399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Method of Kinoshita et al. (</a:t>
            </a:r>
            <a:r>
              <a:rPr lang="en-US" sz="3600" b="1" dirty="0" smtClean="0">
                <a:solidFill>
                  <a:schemeClr val="accent1"/>
                </a:solidFill>
              </a:rPr>
              <a:t>old approach</a:t>
            </a:r>
            <a:r>
              <a:rPr lang="en-US" sz="3600" b="1" dirty="0" smtClean="0"/>
              <a:t>)</a:t>
            </a:r>
          </a:p>
          <a:p>
            <a:endParaRPr lang="en-US" dirty="0" smtClean="0"/>
          </a:p>
          <a:p>
            <a:r>
              <a:rPr lang="en-US" sz="2800" dirty="0" err="1" smtClean="0"/>
              <a:t>Cvitanović</a:t>
            </a:r>
            <a:r>
              <a:rPr lang="en-US" sz="2800" dirty="0" smtClean="0"/>
              <a:t> P., Kinoshita T. Feynman-Dyson rules in parametric space // Physical Review D, 1974, V. 10, </a:t>
            </a:r>
            <a:r>
              <a:rPr lang="ru-RU" sz="2800" dirty="0" smtClean="0"/>
              <a:t>№</a:t>
            </a:r>
            <a:r>
              <a:rPr lang="en-US" sz="2800" dirty="0" smtClean="0"/>
              <a:t> 12, pp. 3978-3991.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Cvitanović</a:t>
            </a:r>
            <a:r>
              <a:rPr lang="en-US" sz="2800" dirty="0" smtClean="0"/>
              <a:t> P., Kinoshita T. New approach to the separation of ultraviolet and infrared divergences of Feynman-parametric integrals // Physical Review D, 1974, V. 10, </a:t>
            </a:r>
            <a:r>
              <a:rPr lang="ru-RU" sz="2800" dirty="0" smtClean="0"/>
              <a:t>№</a:t>
            </a:r>
            <a:r>
              <a:rPr lang="en-US" sz="2800" dirty="0" smtClean="0"/>
              <a:t> 12, pp. 3991-4006.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Cvitanović</a:t>
            </a:r>
            <a:r>
              <a:rPr lang="en-US" sz="2800" dirty="0" smtClean="0"/>
              <a:t> P., Kinoshita T. Sixth-order magnetic moment of the electron // Physical Review D, 1974, V. 10, </a:t>
            </a:r>
            <a:r>
              <a:rPr lang="ru-RU" sz="2800" dirty="0" smtClean="0"/>
              <a:t>№</a:t>
            </a:r>
            <a:r>
              <a:rPr lang="en-US" sz="2800" dirty="0" smtClean="0"/>
              <a:t> 12, pp. 4007-4031.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Method of Kinoshita et al. (old approach): main ideas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Operators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dirty="0" smtClean="0"/>
              <a:t>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/>
              <a:t> for extraction of UV and IR divergences of </a:t>
            </a:r>
            <a:r>
              <a:rPr lang="en-US" sz="2200" dirty="0" err="1" smtClean="0"/>
              <a:t>subgraphs</a:t>
            </a:r>
            <a:r>
              <a:rPr lang="en-US" sz="2200" dirty="0" smtClean="0"/>
              <a:t> (they are applied to the Feynman-parametric representation).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Forest formula for separation of both UV and IR divergences:</a:t>
            </a:r>
          </a:p>
          <a:p>
            <a:pPr algn="ctr"/>
            <a:r>
              <a:rPr lang="en-US" sz="2800" dirty="0" err="1" smtClean="0"/>
              <a:t>Δ’f</a:t>
            </a:r>
            <a:r>
              <a:rPr lang="en-US" sz="2800" dirty="0" smtClean="0"/>
              <a:t>=(1-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)…(1-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)f </a:t>
            </a:r>
          </a:p>
          <a:p>
            <a:r>
              <a:rPr lang="en-US" sz="2200" dirty="0" smtClean="0"/>
              <a:t>(terms with overlaps must be removed), </a:t>
            </a:r>
          </a:p>
          <a:p>
            <a:pPr algn="ctr"/>
            <a:r>
              <a:rPr lang="en-US" sz="2800" dirty="0" err="1" smtClean="0"/>
              <a:t>Δf</a:t>
            </a:r>
            <a:r>
              <a:rPr lang="en-US" sz="2800" dirty="0" smtClean="0"/>
              <a:t>=(1-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)…(1-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/>
              <a:t>m</a:t>
            </a:r>
            <a:r>
              <a:rPr lang="en-US" sz="2800" dirty="0" smtClean="0"/>
              <a:t>) </a:t>
            </a:r>
            <a:r>
              <a:rPr lang="en-US" sz="2800" dirty="0" err="1" smtClean="0"/>
              <a:t>Δ’f</a:t>
            </a:r>
            <a:endParaRPr lang="en-US" sz="2800" dirty="0" smtClean="0"/>
          </a:p>
          <a:p>
            <a:r>
              <a:rPr lang="en-US" sz="2200" dirty="0" smtClean="0"/>
              <a:t>The formula is applied to the </a:t>
            </a:r>
            <a:r>
              <a:rPr lang="en-US" sz="2200" dirty="0" err="1" smtClean="0"/>
              <a:t>unrenormalized</a:t>
            </a:r>
            <a:r>
              <a:rPr lang="en-US" sz="2200" dirty="0" smtClean="0"/>
              <a:t> AMM and renormalization constants. Each </a:t>
            </a:r>
            <a:r>
              <a:rPr lang="en-US" sz="2200" dirty="0" err="1" smtClean="0"/>
              <a:t>unrenormalized</a:t>
            </a:r>
            <a:r>
              <a:rPr lang="en-US" sz="2200" dirty="0" smtClean="0"/>
              <a:t> value is decomposed to the sum of it’s finite part and products of infinite values of less order.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Renormalized values are expressed in terms of </a:t>
            </a:r>
            <a:r>
              <a:rPr lang="en-US" sz="2200" dirty="0" err="1" smtClean="0"/>
              <a:t>unrenormalized</a:t>
            </a:r>
            <a:r>
              <a:rPr lang="en-US" sz="2200" dirty="0" smtClean="0"/>
              <a:t> ones. </a:t>
            </a:r>
            <a:r>
              <a:rPr lang="en-US" sz="2200" dirty="0" smtClean="0">
                <a:solidFill>
                  <a:schemeClr val="accent1"/>
                </a:solidFill>
              </a:rPr>
              <a:t>Ideally,</a:t>
            </a:r>
            <a:r>
              <a:rPr lang="en-US" sz="2200" dirty="0" smtClean="0"/>
              <a:t> all infinite elements should be cancelled after substitution of the forest representations.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accent2"/>
                </a:solidFill>
              </a:rPr>
              <a:t>Really,</a:t>
            </a:r>
            <a:r>
              <a:rPr lang="en-US" sz="2200" dirty="0" smtClean="0"/>
              <a:t> we must modify definitions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dirty="0" smtClean="0"/>
              <a:t> operations for lowest orders </a:t>
            </a:r>
            <a:r>
              <a:rPr lang="en-US" sz="2200" dirty="0" smtClean="0">
                <a:solidFill>
                  <a:schemeClr val="accent2"/>
                </a:solidFill>
              </a:rPr>
              <a:t>“by hand”</a:t>
            </a:r>
            <a:r>
              <a:rPr lang="en-US" sz="22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Modified Feynman parameters:</a:t>
            </a:r>
            <a:endParaRPr lang="ru-RU" sz="22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28595" y="5742189"/>
          <a:ext cx="4786347" cy="1115835"/>
        </p:xfrm>
        <a:graphic>
          <a:graphicData uri="http://schemas.openxmlformats.org/presentationml/2006/ole">
            <p:oleObj spid="_x0000_s25602" name="Формула" r:id="rId3" imgW="20700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466" y="357166"/>
            <a:ext cx="892971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/>
              <a:t>Method of Kinoshita et al. (old approach): 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900" b="1" dirty="0" smtClean="0"/>
              <a:t> – operation</a:t>
            </a:r>
          </a:p>
          <a:p>
            <a:endParaRPr lang="en-US" sz="1000" dirty="0" smtClean="0"/>
          </a:p>
          <a:p>
            <a:r>
              <a:rPr lang="en-US" sz="2400" dirty="0" smtClean="0"/>
              <a:t>Schwinger parametric representation: sum of terms</a:t>
            </a:r>
            <a:endParaRPr lang="ru-RU" sz="24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23850" y="1345820"/>
          <a:ext cx="3711575" cy="942975"/>
        </p:xfrm>
        <a:graphic>
          <a:graphicData uri="http://schemas.openxmlformats.org/presentationml/2006/ole">
            <p:oleObj spid="_x0000_s26626" name="Формула" r:id="rId3" imgW="2120760" imgH="4572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282" y="2228671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F, G, H – homogeneous </a:t>
            </a:r>
            <a:r>
              <a:rPr lang="en-US" sz="2400" dirty="0" err="1" smtClean="0"/>
              <a:t>polynoms</a:t>
            </a:r>
            <a:r>
              <a:rPr lang="en-US" sz="2400" dirty="0" smtClean="0"/>
              <a:t> </a:t>
            </a:r>
            <a:r>
              <a:rPr lang="en-US" sz="2400" dirty="0" err="1" smtClean="0"/>
              <a:t>w.r.t</a:t>
            </a:r>
            <a:r>
              <a:rPr lang="en-US" sz="2400" dirty="0" smtClean="0"/>
              <a:t>. </a:t>
            </a:r>
            <a:r>
              <a:rPr lang="el-GR" sz="2400" dirty="0" smtClean="0"/>
              <a:t>α</a:t>
            </a:r>
            <a:r>
              <a:rPr lang="en-US" sz="2400" dirty="0" smtClean="0"/>
              <a:t>,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H =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G + 1,</a:t>
            </a:r>
          </a:p>
          <a:p>
            <a:r>
              <a:rPr lang="en-US" sz="2400" dirty="0" smtClean="0"/>
              <a:t>-2N</a:t>
            </a:r>
            <a:r>
              <a:rPr lang="en-US" sz="2400" baseline="-25000" dirty="0" smtClean="0">
                <a:latin typeface="+mj-lt"/>
                <a:cs typeface="Times New Roman" pitchFamily="18" charset="0"/>
              </a:rPr>
              <a:t>L</a:t>
            </a:r>
            <a:r>
              <a:rPr lang="en-US" sz="2400" dirty="0" smtClean="0">
                <a:latin typeface="+mj-lt"/>
                <a:cs typeface="Times New Roman" pitchFamily="18" charset="0"/>
              </a:rPr>
              <a:t>+N</a:t>
            </a:r>
            <a:r>
              <a:rPr lang="en-US" sz="2400" baseline="-25000" dirty="0" smtClean="0">
                <a:latin typeface="+mj-lt"/>
                <a:cs typeface="Times New Roman" pitchFamily="18" charset="0"/>
              </a:rPr>
              <a:t>x</a:t>
            </a:r>
            <a:r>
              <a:rPr lang="en-US" sz="2400" dirty="0" smtClean="0"/>
              <a:t>≤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F-deg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G≤[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e,int</a:t>
            </a:r>
            <a:r>
              <a:rPr lang="en-US" sz="2400" dirty="0" smtClean="0"/>
              <a:t>/2]-2N</a:t>
            </a:r>
            <a:r>
              <a:rPr lang="en-US" sz="2400" baseline="-25000" dirty="0" smtClean="0"/>
              <a:t>L</a:t>
            </a:r>
            <a:r>
              <a:rPr lang="en-US" sz="2400" dirty="0" smtClean="0">
                <a:cs typeface="Times New Roman" pitchFamily="18" charset="0"/>
              </a:rPr>
              <a:t>+N</a:t>
            </a:r>
            <a:r>
              <a:rPr lang="en-US" sz="2400" baseline="-25000" dirty="0" smtClean="0">
                <a:cs typeface="Times New Roman" pitchFamily="18" charset="0"/>
              </a:rPr>
              <a:t>x</a:t>
            </a:r>
            <a:endParaRPr lang="en-US" sz="2400" baseline="-25000" dirty="0" smtClean="0"/>
          </a:p>
          <a:p>
            <a:r>
              <a:rPr lang="en-US" sz="2400" dirty="0" err="1" smtClean="0"/>
              <a:t>f</a:t>
            </a:r>
            <a:r>
              <a:rPr lang="en-US" sz="2400" baseline="-25000" dirty="0" err="1" smtClean="0"/>
              <a:t>UV</a:t>
            </a:r>
            <a:r>
              <a:rPr lang="en-US" sz="2400" dirty="0" smtClean="0"/>
              <a:t> = UV-part of f = sum of terms with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F-deg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G=[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e,int</a:t>
            </a:r>
            <a:r>
              <a:rPr lang="en-US" sz="2400" dirty="0" smtClean="0"/>
              <a:t>/2]-2N</a:t>
            </a:r>
            <a:r>
              <a:rPr lang="en-US" sz="2400" baseline="-25000" dirty="0" smtClean="0"/>
              <a:t>L</a:t>
            </a:r>
          </a:p>
          <a:p>
            <a:r>
              <a:rPr lang="en-US" sz="2400" dirty="0" smtClean="0"/>
              <a:t>All </a:t>
            </a:r>
            <a:r>
              <a:rPr lang="en-US" sz="2400" dirty="0" smtClean="0">
                <a:solidFill>
                  <a:schemeClr val="accent2"/>
                </a:solidFill>
              </a:rPr>
              <a:t>overall</a:t>
            </a:r>
            <a:r>
              <a:rPr lang="en-US" sz="2400" dirty="0" smtClean="0"/>
              <a:t> UV-divergences of f is in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UV</a:t>
            </a:r>
            <a:endParaRPr lang="en-US" sz="2400" dirty="0" smtClean="0"/>
          </a:p>
        </p:txBody>
      </p:sp>
      <p:sp>
        <p:nvSpPr>
          <p:cNvPr id="5" name="Овал 4"/>
          <p:cNvSpPr/>
          <p:nvPr/>
        </p:nvSpPr>
        <p:spPr>
          <a:xfrm>
            <a:off x="428596" y="3929066"/>
            <a:ext cx="2714644" cy="264320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85918" y="5429264"/>
            <a:ext cx="928694" cy="85725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57290" y="5429264"/>
            <a:ext cx="546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G’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421481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3896875"/>
            <a:ext cx="5429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G’ – UV-divergent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of G</a:t>
            </a:r>
          </a:p>
          <a:p>
            <a:endParaRPr lang="en-US" sz="1000" dirty="0" smtClean="0"/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err="1" smtClean="0"/>
              <a:t>G’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G</a:t>
            </a:r>
            <a:r>
              <a:rPr lang="en-US" sz="2400" dirty="0" smtClean="0"/>
              <a:t>=</a:t>
            </a:r>
            <a:r>
              <a:rPr lang="en-US" sz="2400" dirty="0" err="1" smtClean="0"/>
              <a:t>L</a:t>
            </a:r>
            <a:r>
              <a:rPr lang="en-US" sz="2400" baseline="-25000" dirty="0" err="1" smtClean="0"/>
              <a:t>G’,UV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G</a:t>
            </a:r>
            <a:r>
              <a:rPr lang="en-US" sz="2400" baseline="-25000" dirty="0" smtClean="0"/>
              <a:t>\G’</a:t>
            </a:r>
          </a:p>
          <a:p>
            <a:r>
              <a:rPr lang="en-US" sz="2400" dirty="0" smtClean="0"/>
              <a:t>for vertex-like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G’,</a:t>
            </a:r>
          </a:p>
          <a:p>
            <a:endParaRPr lang="en-US" sz="1000" dirty="0" smtClean="0"/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err="1" smtClean="0"/>
              <a:t>G’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G</a:t>
            </a:r>
            <a:r>
              <a:rPr lang="en-US" sz="2400" dirty="0" smtClean="0"/>
              <a:t>=</a:t>
            </a:r>
            <a:r>
              <a:rPr lang="el-GR" sz="2400" dirty="0" smtClean="0"/>
              <a:t>δ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G’,UV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G</a:t>
            </a:r>
            <a:r>
              <a:rPr lang="en-US" sz="2400" baseline="-25000" dirty="0" smtClean="0"/>
              <a:t>\</a:t>
            </a:r>
            <a:r>
              <a:rPr lang="en-US" sz="2400" baseline="-25000" dirty="0" err="1" smtClean="0"/>
              <a:t>G’</a:t>
            </a:r>
            <a:r>
              <a:rPr lang="en-US" sz="2400" dirty="0" err="1" smtClean="0"/>
              <a:t>+B</a:t>
            </a:r>
            <a:r>
              <a:rPr lang="en-US" sz="2400" baseline="-25000" dirty="0" err="1" smtClean="0"/>
              <a:t>G’,UV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G</a:t>
            </a:r>
            <a:r>
              <a:rPr lang="en-US" sz="2400" baseline="-25000" dirty="0" smtClean="0"/>
              <a:t>\G’*</a:t>
            </a:r>
          </a:p>
          <a:p>
            <a:r>
              <a:rPr lang="en-US" sz="2400" dirty="0" smtClean="0"/>
              <a:t>for  electronic self-energy-like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G’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14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Infrared-divergent </a:t>
            </a:r>
            <a:r>
              <a:rPr lang="en-US" sz="4000" b="1" dirty="0" err="1" smtClean="0"/>
              <a:t>subdiagrams</a:t>
            </a:r>
            <a:endParaRPr lang="ru-RU" sz="4000" b="1" dirty="0"/>
          </a:p>
        </p:txBody>
      </p:sp>
      <p:sp>
        <p:nvSpPr>
          <p:cNvPr id="5" name="Овал 4"/>
          <p:cNvSpPr/>
          <p:nvPr/>
        </p:nvSpPr>
        <p:spPr>
          <a:xfrm>
            <a:off x="1014361" y="1038509"/>
            <a:ext cx="4357718" cy="42862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57237" y="2181517"/>
            <a:ext cx="2214578" cy="221457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962248" y="2356148"/>
            <a:ext cx="1495425" cy="315912"/>
          </a:xfrm>
          <a:custGeom>
            <a:avLst/>
            <a:gdLst>
              <a:gd name="connsiteX0" fmla="*/ 0 w 1495425"/>
              <a:gd name="connsiteY0" fmla="*/ 315912 h 315912"/>
              <a:gd name="connsiteX1" fmla="*/ 390525 w 1495425"/>
              <a:gd name="connsiteY1" fmla="*/ 230187 h 315912"/>
              <a:gd name="connsiteX2" fmla="*/ 857250 w 1495425"/>
              <a:gd name="connsiteY2" fmla="*/ 277812 h 315912"/>
              <a:gd name="connsiteX3" fmla="*/ 1295400 w 1495425"/>
              <a:gd name="connsiteY3" fmla="*/ 153987 h 315912"/>
              <a:gd name="connsiteX4" fmla="*/ 1495425 w 1495425"/>
              <a:gd name="connsiteY4" fmla="*/ 87312 h 31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5425" h="315912">
                <a:moveTo>
                  <a:pt x="0" y="315912"/>
                </a:moveTo>
                <a:cubicBezTo>
                  <a:pt x="123825" y="276224"/>
                  <a:pt x="247650" y="236537"/>
                  <a:pt x="390525" y="230187"/>
                </a:cubicBezTo>
                <a:cubicBezTo>
                  <a:pt x="533400" y="223837"/>
                  <a:pt x="706438" y="290512"/>
                  <a:pt x="857250" y="277812"/>
                </a:cubicBezTo>
                <a:cubicBezTo>
                  <a:pt x="1008062" y="265112"/>
                  <a:pt x="1189038" y="185737"/>
                  <a:pt x="1295400" y="153987"/>
                </a:cubicBezTo>
                <a:cubicBezTo>
                  <a:pt x="1401763" y="122237"/>
                  <a:pt x="1444625" y="0"/>
                  <a:pt x="1495425" y="87312"/>
                </a:cubicBezTo>
              </a:path>
            </a:pathLst>
          </a:cu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stCxn id="9" idx="4"/>
          </p:cNvCxnSpPr>
          <p:nvPr/>
        </p:nvCxnSpPr>
        <p:spPr>
          <a:xfrm flipV="1">
            <a:off x="4457673" y="2324393"/>
            <a:ext cx="557216" cy="119067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лилиния 12"/>
          <p:cNvSpPr/>
          <p:nvPr/>
        </p:nvSpPr>
        <p:spPr>
          <a:xfrm>
            <a:off x="5019648" y="2192635"/>
            <a:ext cx="495300" cy="127000"/>
          </a:xfrm>
          <a:custGeom>
            <a:avLst/>
            <a:gdLst>
              <a:gd name="connsiteX0" fmla="*/ 0 w 495300"/>
              <a:gd name="connsiteY0" fmla="*/ 127000 h 127000"/>
              <a:gd name="connsiteX1" fmla="*/ 228600 w 495300"/>
              <a:gd name="connsiteY1" fmla="*/ 22225 h 127000"/>
              <a:gd name="connsiteX2" fmla="*/ 495300 w 495300"/>
              <a:gd name="connsiteY2" fmla="*/ 22225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127000">
                <a:moveTo>
                  <a:pt x="0" y="127000"/>
                </a:moveTo>
                <a:cubicBezTo>
                  <a:pt x="73025" y="83343"/>
                  <a:pt x="146050" y="39687"/>
                  <a:pt x="228600" y="22225"/>
                </a:cubicBezTo>
                <a:cubicBezTo>
                  <a:pt x="311150" y="4763"/>
                  <a:pt x="415925" y="0"/>
                  <a:pt x="495300" y="22225"/>
                </a:cubicBezTo>
              </a:path>
            </a:pathLst>
          </a:cu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2924148" y="3892848"/>
            <a:ext cx="1485900" cy="103187"/>
          </a:xfrm>
          <a:custGeom>
            <a:avLst/>
            <a:gdLst>
              <a:gd name="connsiteX0" fmla="*/ 0 w 1485900"/>
              <a:gd name="connsiteY0" fmla="*/ 7937 h 103187"/>
              <a:gd name="connsiteX1" fmla="*/ 561975 w 1485900"/>
              <a:gd name="connsiteY1" fmla="*/ 103187 h 103187"/>
              <a:gd name="connsiteX2" fmla="*/ 1047750 w 1485900"/>
              <a:gd name="connsiteY2" fmla="*/ 7937 h 103187"/>
              <a:gd name="connsiteX3" fmla="*/ 1485900 w 1485900"/>
              <a:gd name="connsiteY3" fmla="*/ 55562 h 103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03187">
                <a:moveTo>
                  <a:pt x="0" y="7937"/>
                </a:moveTo>
                <a:cubicBezTo>
                  <a:pt x="193675" y="55562"/>
                  <a:pt x="387350" y="103187"/>
                  <a:pt x="561975" y="103187"/>
                </a:cubicBezTo>
                <a:cubicBezTo>
                  <a:pt x="736600" y="103187"/>
                  <a:pt x="893763" y="15875"/>
                  <a:pt x="1047750" y="7937"/>
                </a:cubicBezTo>
                <a:cubicBezTo>
                  <a:pt x="1201738" y="0"/>
                  <a:pt x="1398588" y="50800"/>
                  <a:pt x="1485900" y="55562"/>
                </a:cubicBezTo>
              </a:path>
            </a:pathLst>
          </a:cu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>
            <a:stCxn id="14" idx="3"/>
          </p:cNvCxnSpPr>
          <p:nvPr/>
        </p:nvCxnSpPr>
        <p:spPr>
          <a:xfrm>
            <a:off x="4410048" y="3948410"/>
            <a:ext cx="604841" cy="9049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>
            <a:off x="5019648" y="4016673"/>
            <a:ext cx="619125" cy="74612"/>
          </a:xfrm>
          <a:custGeom>
            <a:avLst/>
            <a:gdLst>
              <a:gd name="connsiteX0" fmla="*/ 0 w 619125"/>
              <a:gd name="connsiteY0" fmla="*/ 26987 h 74612"/>
              <a:gd name="connsiteX1" fmla="*/ 361950 w 619125"/>
              <a:gd name="connsiteY1" fmla="*/ 7937 h 74612"/>
              <a:gd name="connsiteX2" fmla="*/ 619125 w 619125"/>
              <a:gd name="connsiteY2" fmla="*/ 74612 h 7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5" h="74612">
                <a:moveTo>
                  <a:pt x="0" y="26987"/>
                </a:moveTo>
                <a:cubicBezTo>
                  <a:pt x="129381" y="13493"/>
                  <a:pt x="258763" y="0"/>
                  <a:pt x="361950" y="7937"/>
                </a:cubicBezTo>
                <a:cubicBezTo>
                  <a:pt x="465137" y="15874"/>
                  <a:pt x="588963" y="57150"/>
                  <a:pt x="619125" y="74612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357661" y="2443460"/>
            <a:ext cx="203199" cy="1514475"/>
          </a:xfrm>
          <a:custGeom>
            <a:avLst/>
            <a:gdLst>
              <a:gd name="connsiteX0" fmla="*/ 100012 w 203199"/>
              <a:gd name="connsiteY0" fmla="*/ 0 h 1514475"/>
              <a:gd name="connsiteX1" fmla="*/ 195262 w 203199"/>
              <a:gd name="connsiteY1" fmla="*/ 104775 h 1514475"/>
              <a:gd name="connsiteX2" fmla="*/ 52387 w 203199"/>
              <a:gd name="connsiteY2" fmla="*/ 209550 h 1514475"/>
              <a:gd name="connsiteX3" fmla="*/ 176212 w 203199"/>
              <a:gd name="connsiteY3" fmla="*/ 361950 h 1514475"/>
              <a:gd name="connsiteX4" fmla="*/ 33337 w 203199"/>
              <a:gd name="connsiteY4" fmla="*/ 447675 h 1514475"/>
              <a:gd name="connsiteX5" fmla="*/ 166687 w 203199"/>
              <a:gd name="connsiteY5" fmla="*/ 600075 h 1514475"/>
              <a:gd name="connsiteX6" fmla="*/ 33337 w 203199"/>
              <a:gd name="connsiteY6" fmla="*/ 666750 h 1514475"/>
              <a:gd name="connsiteX7" fmla="*/ 147637 w 203199"/>
              <a:gd name="connsiteY7" fmla="*/ 819150 h 1514475"/>
              <a:gd name="connsiteX8" fmla="*/ 33337 w 203199"/>
              <a:gd name="connsiteY8" fmla="*/ 904875 h 1514475"/>
              <a:gd name="connsiteX9" fmla="*/ 166687 w 203199"/>
              <a:gd name="connsiteY9" fmla="*/ 1076325 h 1514475"/>
              <a:gd name="connsiteX10" fmla="*/ 4762 w 203199"/>
              <a:gd name="connsiteY10" fmla="*/ 1171575 h 1514475"/>
              <a:gd name="connsiteX11" fmla="*/ 147637 w 203199"/>
              <a:gd name="connsiteY11" fmla="*/ 1333500 h 1514475"/>
              <a:gd name="connsiteX12" fmla="*/ 14287 w 203199"/>
              <a:gd name="connsiteY12" fmla="*/ 1381125 h 1514475"/>
              <a:gd name="connsiteX13" fmla="*/ 61912 w 203199"/>
              <a:gd name="connsiteY13" fmla="*/ 1514475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3199" h="1514475">
                <a:moveTo>
                  <a:pt x="100012" y="0"/>
                </a:moveTo>
                <a:cubicBezTo>
                  <a:pt x="151605" y="34925"/>
                  <a:pt x="203199" y="69850"/>
                  <a:pt x="195262" y="104775"/>
                </a:cubicBezTo>
                <a:cubicBezTo>
                  <a:pt x="187325" y="139700"/>
                  <a:pt x="55562" y="166688"/>
                  <a:pt x="52387" y="209550"/>
                </a:cubicBezTo>
                <a:cubicBezTo>
                  <a:pt x="49212" y="252412"/>
                  <a:pt x="179387" y="322263"/>
                  <a:pt x="176212" y="361950"/>
                </a:cubicBezTo>
                <a:cubicBezTo>
                  <a:pt x="173037" y="401637"/>
                  <a:pt x="34924" y="407988"/>
                  <a:pt x="33337" y="447675"/>
                </a:cubicBezTo>
                <a:cubicBezTo>
                  <a:pt x="31750" y="487362"/>
                  <a:pt x="166687" y="563563"/>
                  <a:pt x="166687" y="600075"/>
                </a:cubicBezTo>
                <a:cubicBezTo>
                  <a:pt x="166687" y="636587"/>
                  <a:pt x="36512" y="630238"/>
                  <a:pt x="33337" y="666750"/>
                </a:cubicBezTo>
                <a:cubicBezTo>
                  <a:pt x="30162" y="703262"/>
                  <a:pt x="147637" y="779463"/>
                  <a:pt x="147637" y="819150"/>
                </a:cubicBezTo>
                <a:cubicBezTo>
                  <a:pt x="147637" y="858837"/>
                  <a:pt x="30162" y="862013"/>
                  <a:pt x="33337" y="904875"/>
                </a:cubicBezTo>
                <a:cubicBezTo>
                  <a:pt x="36512" y="947737"/>
                  <a:pt x="171450" y="1031875"/>
                  <a:pt x="166687" y="1076325"/>
                </a:cubicBezTo>
                <a:cubicBezTo>
                  <a:pt x="161925" y="1120775"/>
                  <a:pt x="7937" y="1128713"/>
                  <a:pt x="4762" y="1171575"/>
                </a:cubicBezTo>
                <a:cubicBezTo>
                  <a:pt x="1587" y="1214437"/>
                  <a:pt x="146049" y="1298575"/>
                  <a:pt x="147637" y="1333500"/>
                </a:cubicBezTo>
                <a:cubicBezTo>
                  <a:pt x="149225" y="1368425"/>
                  <a:pt x="28574" y="1350963"/>
                  <a:pt x="14287" y="1381125"/>
                </a:cubicBezTo>
                <a:cubicBezTo>
                  <a:pt x="0" y="1411287"/>
                  <a:pt x="61912" y="1514475"/>
                  <a:pt x="61912" y="15144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448023" y="2595860"/>
            <a:ext cx="201613" cy="514350"/>
          </a:xfrm>
          <a:custGeom>
            <a:avLst/>
            <a:gdLst>
              <a:gd name="connsiteX0" fmla="*/ 0 w 201613"/>
              <a:gd name="connsiteY0" fmla="*/ 0 h 514350"/>
              <a:gd name="connsiteX1" fmla="*/ 123825 w 201613"/>
              <a:gd name="connsiteY1" fmla="*/ 114300 h 514350"/>
              <a:gd name="connsiteX2" fmla="*/ 57150 w 201613"/>
              <a:gd name="connsiteY2" fmla="*/ 247650 h 514350"/>
              <a:gd name="connsiteX3" fmla="*/ 190500 w 201613"/>
              <a:gd name="connsiteY3" fmla="*/ 342900 h 514350"/>
              <a:gd name="connsiteX4" fmla="*/ 123825 w 201613"/>
              <a:gd name="connsiteY4" fmla="*/ 457200 h 514350"/>
              <a:gd name="connsiteX5" fmla="*/ 180975 w 201613"/>
              <a:gd name="connsiteY5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613" h="514350">
                <a:moveTo>
                  <a:pt x="0" y="0"/>
                </a:moveTo>
                <a:cubicBezTo>
                  <a:pt x="57150" y="36512"/>
                  <a:pt x="114300" y="73025"/>
                  <a:pt x="123825" y="114300"/>
                </a:cubicBezTo>
                <a:cubicBezTo>
                  <a:pt x="133350" y="155575"/>
                  <a:pt x="46038" y="209550"/>
                  <a:pt x="57150" y="247650"/>
                </a:cubicBezTo>
                <a:cubicBezTo>
                  <a:pt x="68262" y="285750"/>
                  <a:pt x="179388" y="307975"/>
                  <a:pt x="190500" y="342900"/>
                </a:cubicBezTo>
                <a:cubicBezTo>
                  <a:pt x="201613" y="377825"/>
                  <a:pt x="125413" y="428625"/>
                  <a:pt x="123825" y="457200"/>
                </a:cubicBezTo>
                <a:cubicBezTo>
                  <a:pt x="122238" y="485775"/>
                  <a:pt x="151606" y="500062"/>
                  <a:pt x="180975" y="51435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362298" y="3529310"/>
            <a:ext cx="228600" cy="457200"/>
          </a:xfrm>
          <a:custGeom>
            <a:avLst/>
            <a:gdLst>
              <a:gd name="connsiteX0" fmla="*/ 0 w 228600"/>
              <a:gd name="connsiteY0" fmla="*/ 457200 h 457200"/>
              <a:gd name="connsiteX1" fmla="*/ 133350 w 228600"/>
              <a:gd name="connsiteY1" fmla="*/ 371475 h 457200"/>
              <a:gd name="connsiteX2" fmla="*/ 76200 w 228600"/>
              <a:gd name="connsiteY2" fmla="*/ 295275 h 457200"/>
              <a:gd name="connsiteX3" fmla="*/ 180975 w 228600"/>
              <a:gd name="connsiteY3" fmla="*/ 190500 h 457200"/>
              <a:gd name="connsiteX4" fmla="*/ 104775 w 228600"/>
              <a:gd name="connsiteY4" fmla="*/ 85725 h 457200"/>
              <a:gd name="connsiteX5" fmla="*/ 228600 w 228600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00" h="457200">
                <a:moveTo>
                  <a:pt x="0" y="457200"/>
                </a:moveTo>
                <a:cubicBezTo>
                  <a:pt x="60325" y="427831"/>
                  <a:pt x="120650" y="398462"/>
                  <a:pt x="133350" y="371475"/>
                </a:cubicBezTo>
                <a:cubicBezTo>
                  <a:pt x="146050" y="344488"/>
                  <a:pt x="68262" y="325438"/>
                  <a:pt x="76200" y="295275"/>
                </a:cubicBezTo>
                <a:cubicBezTo>
                  <a:pt x="84138" y="265112"/>
                  <a:pt x="176213" y="225425"/>
                  <a:pt x="180975" y="190500"/>
                </a:cubicBezTo>
                <a:cubicBezTo>
                  <a:pt x="185738" y="155575"/>
                  <a:pt x="96838" y="117475"/>
                  <a:pt x="104775" y="85725"/>
                </a:cubicBezTo>
                <a:cubicBezTo>
                  <a:pt x="112712" y="53975"/>
                  <a:pt x="192088" y="22225"/>
                  <a:pt x="22860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548036" y="3508673"/>
            <a:ext cx="720725" cy="487362"/>
          </a:xfrm>
          <a:custGeom>
            <a:avLst/>
            <a:gdLst>
              <a:gd name="connsiteX0" fmla="*/ 33337 w 720725"/>
              <a:gd name="connsiteY0" fmla="*/ 487362 h 487362"/>
              <a:gd name="connsiteX1" fmla="*/ 14287 w 720725"/>
              <a:gd name="connsiteY1" fmla="*/ 382587 h 487362"/>
              <a:gd name="connsiteX2" fmla="*/ 119062 w 720725"/>
              <a:gd name="connsiteY2" fmla="*/ 363537 h 487362"/>
              <a:gd name="connsiteX3" fmla="*/ 61912 w 720725"/>
              <a:gd name="connsiteY3" fmla="*/ 268287 h 487362"/>
              <a:gd name="connsiteX4" fmla="*/ 176212 w 720725"/>
              <a:gd name="connsiteY4" fmla="*/ 268287 h 487362"/>
              <a:gd name="connsiteX5" fmla="*/ 138112 w 720725"/>
              <a:gd name="connsiteY5" fmla="*/ 144462 h 487362"/>
              <a:gd name="connsiteX6" fmla="*/ 242887 w 720725"/>
              <a:gd name="connsiteY6" fmla="*/ 192087 h 487362"/>
              <a:gd name="connsiteX7" fmla="*/ 242887 w 720725"/>
              <a:gd name="connsiteY7" fmla="*/ 49212 h 487362"/>
              <a:gd name="connsiteX8" fmla="*/ 319087 w 720725"/>
              <a:gd name="connsiteY8" fmla="*/ 115887 h 487362"/>
              <a:gd name="connsiteX9" fmla="*/ 385762 w 720725"/>
              <a:gd name="connsiteY9" fmla="*/ 1587 h 487362"/>
              <a:gd name="connsiteX10" fmla="*/ 423862 w 720725"/>
              <a:gd name="connsiteY10" fmla="*/ 125412 h 487362"/>
              <a:gd name="connsiteX11" fmla="*/ 500062 w 720725"/>
              <a:gd name="connsiteY11" fmla="*/ 39687 h 487362"/>
              <a:gd name="connsiteX12" fmla="*/ 519112 w 720725"/>
              <a:gd name="connsiteY12" fmla="*/ 144462 h 487362"/>
              <a:gd name="connsiteX13" fmla="*/ 585787 w 720725"/>
              <a:gd name="connsiteY13" fmla="*/ 125412 h 487362"/>
              <a:gd name="connsiteX14" fmla="*/ 566737 w 720725"/>
              <a:gd name="connsiteY14" fmla="*/ 220662 h 487362"/>
              <a:gd name="connsiteX15" fmla="*/ 661987 w 720725"/>
              <a:gd name="connsiteY15" fmla="*/ 220662 h 487362"/>
              <a:gd name="connsiteX16" fmla="*/ 604837 w 720725"/>
              <a:gd name="connsiteY16" fmla="*/ 315912 h 487362"/>
              <a:gd name="connsiteX17" fmla="*/ 709612 w 720725"/>
              <a:gd name="connsiteY17" fmla="*/ 354012 h 487362"/>
              <a:gd name="connsiteX18" fmla="*/ 671512 w 720725"/>
              <a:gd name="connsiteY18" fmla="*/ 411162 h 4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0725" h="487362">
                <a:moveTo>
                  <a:pt x="33337" y="487362"/>
                </a:moveTo>
                <a:cubicBezTo>
                  <a:pt x="16668" y="445293"/>
                  <a:pt x="0" y="403224"/>
                  <a:pt x="14287" y="382587"/>
                </a:cubicBezTo>
                <a:cubicBezTo>
                  <a:pt x="28574" y="361950"/>
                  <a:pt x="111125" y="382587"/>
                  <a:pt x="119062" y="363537"/>
                </a:cubicBezTo>
                <a:cubicBezTo>
                  <a:pt x="126999" y="344487"/>
                  <a:pt x="52387" y="284162"/>
                  <a:pt x="61912" y="268287"/>
                </a:cubicBezTo>
                <a:cubicBezTo>
                  <a:pt x="71437" y="252412"/>
                  <a:pt x="163512" y="288924"/>
                  <a:pt x="176212" y="268287"/>
                </a:cubicBezTo>
                <a:cubicBezTo>
                  <a:pt x="188912" y="247650"/>
                  <a:pt x="127000" y="157162"/>
                  <a:pt x="138112" y="144462"/>
                </a:cubicBezTo>
                <a:cubicBezTo>
                  <a:pt x="149224" y="131762"/>
                  <a:pt x="225425" y="207962"/>
                  <a:pt x="242887" y="192087"/>
                </a:cubicBezTo>
                <a:cubicBezTo>
                  <a:pt x="260349" y="176212"/>
                  <a:pt x="230187" y="61912"/>
                  <a:pt x="242887" y="49212"/>
                </a:cubicBezTo>
                <a:cubicBezTo>
                  <a:pt x="255587" y="36512"/>
                  <a:pt x="295275" y="123825"/>
                  <a:pt x="319087" y="115887"/>
                </a:cubicBezTo>
                <a:cubicBezTo>
                  <a:pt x="342900" y="107950"/>
                  <a:pt x="368300" y="0"/>
                  <a:pt x="385762" y="1587"/>
                </a:cubicBezTo>
                <a:cubicBezTo>
                  <a:pt x="403224" y="3174"/>
                  <a:pt x="404812" y="119062"/>
                  <a:pt x="423862" y="125412"/>
                </a:cubicBezTo>
                <a:cubicBezTo>
                  <a:pt x="442912" y="131762"/>
                  <a:pt x="484187" y="36512"/>
                  <a:pt x="500062" y="39687"/>
                </a:cubicBezTo>
                <a:cubicBezTo>
                  <a:pt x="515937" y="42862"/>
                  <a:pt x="504825" y="130175"/>
                  <a:pt x="519112" y="144462"/>
                </a:cubicBezTo>
                <a:cubicBezTo>
                  <a:pt x="533399" y="158749"/>
                  <a:pt x="577850" y="112712"/>
                  <a:pt x="585787" y="125412"/>
                </a:cubicBezTo>
                <a:cubicBezTo>
                  <a:pt x="593724" y="138112"/>
                  <a:pt x="554037" y="204787"/>
                  <a:pt x="566737" y="220662"/>
                </a:cubicBezTo>
                <a:cubicBezTo>
                  <a:pt x="579437" y="236537"/>
                  <a:pt x="655637" y="204787"/>
                  <a:pt x="661987" y="220662"/>
                </a:cubicBezTo>
                <a:cubicBezTo>
                  <a:pt x="668337" y="236537"/>
                  <a:pt x="596900" y="293687"/>
                  <a:pt x="604837" y="315912"/>
                </a:cubicBezTo>
                <a:cubicBezTo>
                  <a:pt x="612775" y="338137"/>
                  <a:pt x="698500" y="338137"/>
                  <a:pt x="709612" y="354012"/>
                </a:cubicBezTo>
                <a:cubicBezTo>
                  <a:pt x="720725" y="369887"/>
                  <a:pt x="692149" y="339725"/>
                  <a:pt x="671512" y="41116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829023" y="3748385"/>
            <a:ext cx="103187" cy="171450"/>
          </a:xfrm>
          <a:custGeom>
            <a:avLst/>
            <a:gdLst>
              <a:gd name="connsiteX0" fmla="*/ 0 w 103187"/>
              <a:gd name="connsiteY0" fmla="*/ 171450 h 171450"/>
              <a:gd name="connsiteX1" fmla="*/ 85725 w 103187"/>
              <a:gd name="connsiteY1" fmla="*/ 114300 h 171450"/>
              <a:gd name="connsiteX2" fmla="*/ 19050 w 103187"/>
              <a:gd name="connsiteY2" fmla="*/ 85725 h 171450"/>
              <a:gd name="connsiteX3" fmla="*/ 95250 w 103187"/>
              <a:gd name="connsiteY3" fmla="*/ 28575 h 171450"/>
              <a:gd name="connsiteX4" fmla="*/ 66675 w 103187"/>
              <a:gd name="connsiteY4" fmla="*/ 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" h="171450">
                <a:moveTo>
                  <a:pt x="0" y="171450"/>
                </a:moveTo>
                <a:cubicBezTo>
                  <a:pt x="41275" y="150018"/>
                  <a:pt x="82550" y="128587"/>
                  <a:pt x="85725" y="114300"/>
                </a:cubicBezTo>
                <a:cubicBezTo>
                  <a:pt x="88900" y="100013"/>
                  <a:pt x="17463" y="100012"/>
                  <a:pt x="19050" y="85725"/>
                </a:cubicBezTo>
                <a:cubicBezTo>
                  <a:pt x="20637" y="71438"/>
                  <a:pt x="87313" y="42862"/>
                  <a:pt x="95250" y="28575"/>
                </a:cubicBezTo>
                <a:cubicBezTo>
                  <a:pt x="103187" y="14288"/>
                  <a:pt x="84931" y="7144"/>
                  <a:pt x="6667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824261" y="2625995"/>
            <a:ext cx="150812" cy="523875"/>
          </a:xfrm>
          <a:custGeom>
            <a:avLst/>
            <a:gdLst>
              <a:gd name="connsiteX0" fmla="*/ 71437 w 150812"/>
              <a:gd name="connsiteY0" fmla="*/ 0 h 523875"/>
              <a:gd name="connsiteX1" fmla="*/ 4762 w 150812"/>
              <a:gd name="connsiteY1" fmla="*/ 114300 h 523875"/>
              <a:gd name="connsiteX2" fmla="*/ 100012 w 150812"/>
              <a:gd name="connsiteY2" fmla="*/ 152400 h 523875"/>
              <a:gd name="connsiteX3" fmla="*/ 14287 w 150812"/>
              <a:gd name="connsiteY3" fmla="*/ 247650 h 523875"/>
              <a:gd name="connsiteX4" fmla="*/ 138112 w 150812"/>
              <a:gd name="connsiteY4" fmla="*/ 314325 h 523875"/>
              <a:gd name="connsiteX5" fmla="*/ 14287 w 150812"/>
              <a:gd name="connsiteY5" fmla="*/ 419100 h 523875"/>
              <a:gd name="connsiteX6" fmla="*/ 138112 w 150812"/>
              <a:gd name="connsiteY6" fmla="*/ 485775 h 523875"/>
              <a:gd name="connsiteX7" fmla="*/ 90487 w 150812"/>
              <a:gd name="connsiteY7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812" h="523875">
                <a:moveTo>
                  <a:pt x="71437" y="0"/>
                </a:moveTo>
                <a:cubicBezTo>
                  <a:pt x="35718" y="44450"/>
                  <a:pt x="0" y="88900"/>
                  <a:pt x="4762" y="114300"/>
                </a:cubicBezTo>
                <a:cubicBezTo>
                  <a:pt x="9524" y="139700"/>
                  <a:pt x="98425" y="130175"/>
                  <a:pt x="100012" y="152400"/>
                </a:cubicBezTo>
                <a:cubicBezTo>
                  <a:pt x="101599" y="174625"/>
                  <a:pt x="7937" y="220663"/>
                  <a:pt x="14287" y="247650"/>
                </a:cubicBezTo>
                <a:cubicBezTo>
                  <a:pt x="20637" y="274637"/>
                  <a:pt x="138112" y="285750"/>
                  <a:pt x="138112" y="314325"/>
                </a:cubicBezTo>
                <a:cubicBezTo>
                  <a:pt x="138112" y="342900"/>
                  <a:pt x="14287" y="390525"/>
                  <a:pt x="14287" y="419100"/>
                </a:cubicBezTo>
                <a:cubicBezTo>
                  <a:pt x="14287" y="447675"/>
                  <a:pt x="125412" y="468313"/>
                  <a:pt x="138112" y="485775"/>
                </a:cubicBezTo>
                <a:cubicBezTo>
                  <a:pt x="150812" y="503238"/>
                  <a:pt x="100012" y="504825"/>
                  <a:pt x="90487" y="5238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4028583" y="253870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657567" y="309806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71881" y="3588252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ru-RU" sz="1400" dirty="0"/>
          </a:p>
        </p:txBody>
      </p:sp>
      <p:sp>
        <p:nvSpPr>
          <p:cNvPr id="28" name="Полилиния 27"/>
          <p:cNvSpPr/>
          <p:nvPr/>
        </p:nvSpPr>
        <p:spPr>
          <a:xfrm>
            <a:off x="714348" y="3119735"/>
            <a:ext cx="723900" cy="249238"/>
          </a:xfrm>
          <a:custGeom>
            <a:avLst/>
            <a:gdLst>
              <a:gd name="connsiteX0" fmla="*/ 723900 w 723900"/>
              <a:gd name="connsiteY0" fmla="*/ 133350 h 249238"/>
              <a:gd name="connsiteX1" fmla="*/ 609600 w 723900"/>
              <a:gd name="connsiteY1" fmla="*/ 9525 h 249238"/>
              <a:gd name="connsiteX2" fmla="*/ 523875 w 723900"/>
              <a:gd name="connsiteY2" fmla="*/ 190500 h 249238"/>
              <a:gd name="connsiteX3" fmla="*/ 400050 w 723900"/>
              <a:gd name="connsiteY3" fmla="*/ 19050 h 249238"/>
              <a:gd name="connsiteX4" fmla="*/ 276225 w 723900"/>
              <a:gd name="connsiteY4" fmla="*/ 219075 h 249238"/>
              <a:gd name="connsiteX5" fmla="*/ 161925 w 723900"/>
              <a:gd name="connsiteY5" fmla="*/ 38100 h 249238"/>
              <a:gd name="connsiteX6" fmla="*/ 57150 w 723900"/>
              <a:gd name="connsiteY6" fmla="*/ 228600 h 249238"/>
              <a:gd name="connsiteX7" fmla="*/ 0 w 723900"/>
              <a:gd name="connsiteY7" fmla="*/ 161925 h 24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3900" h="249238">
                <a:moveTo>
                  <a:pt x="723900" y="133350"/>
                </a:moveTo>
                <a:cubicBezTo>
                  <a:pt x="683419" y="66675"/>
                  <a:pt x="642938" y="0"/>
                  <a:pt x="609600" y="9525"/>
                </a:cubicBezTo>
                <a:cubicBezTo>
                  <a:pt x="576263" y="19050"/>
                  <a:pt x="558800" y="188912"/>
                  <a:pt x="523875" y="190500"/>
                </a:cubicBezTo>
                <a:cubicBezTo>
                  <a:pt x="488950" y="192088"/>
                  <a:pt x="441325" y="14288"/>
                  <a:pt x="400050" y="19050"/>
                </a:cubicBezTo>
                <a:cubicBezTo>
                  <a:pt x="358775" y="23812"/>
                  <a:pt x="315912" y="215900"/>
                  <a:pt x="276225" y="219075"/>
                </a:cubicBezTo>
                <a:cubicBezTo>
                  <a:pt x="236538" y="222250"/>
                  <a:pt x="198437" y="36513"/>
                  <a:pt x="161925" y="38100"/>
                </a:cubicBezTo>
                <a:cubicBezTo>
                  <a:pt x="125413" y="39687"/>
                  <a:pt x="84138" y="207962"/>
                  <a:pt x="57150" y="228600"/>
                </a:cubicBezTo>
                <a:cubicBezTo>
                  <a:pt x="30162" y="249238"/>
                  <a:pt x="31750" y="138113"/>
                  <a:pt x="0" y="161925"/>
                </a:cubicBezTo>
              </a:path>
            </a:pathLst>
          </a:cu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754968" y="2323099"/>
            <a:ext cx="272473" cy="595745"/>
          </a:xfrm>
          <a:custGeom>
            <a:avLst/>
            <a:gdLst>
              <a:gd name="connsiteX0" fmla="*/ 272473 w 272473"/>
              <a:gd name="connsiteY0" fmla="*/ 0 h 595745"/>
              <a:gd name="connsiteX1" fmla="*/ 161637 w 272473"/>
              <a:gd name="connsiteY1" fmla="*/ 96981 h 595745"/>
              <a:gd name="connsiteX2" fmla="*/ 244764 w 272473"/>
              <a:gd name="connsiteY2" fmla="*/ 221672 h 595745"/>
              <a:gd name="connsiteX3" fmla="*/ 92364 w 272473"/>
              <a:gd name="connsiteY3" fmla="*/ 263236 h 595745"/>
              <a:gd name="connsiteX4" fmla="*/ 189346 w 272473"/>
              <a:gd name="connsiteY4" fmla="*/ 457200 h 595745"/>
              <a:gd name="connsiteX5" fmla="*/ 23091 w 272473"/>
              <a:gd name="connsiteY5" fmla="*/ 484909 h 595745"/>
              <a:gd name="connsiteX6" fmla="*/ 50800 w 272473"/>
              <a:gd name="connsiteY6" fmla="*/ 595745 h 595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473" h="595745">
                <a:moveTo>
                  <a:pt x="272473" y="0"/>
                </a:moveTo>
                <a:cubicBezTo>
                  <a:pt x="219364" y="30018"/>
                  <a:pt x="166255" y="60036"/>
                  <a:pt x="161637" y="96981"/>
                </a:cubicBezTo>
                <a:cubicBezTo>
                  <a:pt x="157019" y="133926"/>
                  <a:pt x="256310" y="193963"/>
                  <a:pt x="244764" y="221672"/>
                </a:cubicBezTo>
                <a:cubicBezTo>
                  <a:pt x="233219" y="249381"/>
                  <a:pt x="101600" y="223981"/>
                  <a:pt x="92364" y="263236"/>
                </a:cubicBezTo>
                <a:cubicBezTo>
                  <a:pt x="83128" y="302491"/>
                  <a:pt x="200892" y="420255"/>
                  <a:pt x="189346" y="457200"/>
                </a:cubicBezTo>
                <a:cubicBezTo>
                  <a:pt x="177801" y="494146"/>
                  <a:pt x="46182" y="461818"/>
                  <a:pt x="23091" y="484909"/>
                </a:cubicBezTo>
                <a:cubicBezTo>
                  <a:pt x="0" y="508000"/>
                  <a:pt x="39255" y="542636"/>
                  <a:pt x="50800" y="59574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4782677" y="3634662"/>
            <a:ext cx="288637" cy="406400"/>
          </a:xfrm>
          <a:custGeom>
            <a:avLst/>
            <a:gdLst>
              <a:gd name="connsiteX0" fmla="*/ 230910 w 288637"/>
              <a:gd name="connsiteY0" fmla="*/ 406400 h 406400"/>
              <a:gd name="connsiteX1" fmla="*/ 272473 w 288637"/>
              <a:gd name="connsiteY1" fmla="*/ 323273 h 406400"/>
              <a:gd name="connsiteX2" fmla="*/ 133928 w 288637"/>
              <a:gd name="connsiteY2" fmla="*/ 309418 h 406400"/>
              <a:gd name="connsiteX3" fmla="*/ 189346 w 288637"/>
              <a:gd name="connsiteY3" fmla="*/ 143164 h 406400"/>
              <a:gd name="connsiteX4" fmla="*/ 23091 w 288637"/>
              <a:gd name="connsiteY4" fmla="*/ 143164 h 406400"/>
              <a:gd name="connsiteX5" fmla="*/ 50801 w 288637"/>
              <a:gd name="connsiteY5" fmla="*/ 4618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8637" h="406400">
                <a:moveTo>
                  <a:pt x="230910" y="406400"/>
                </a:moveTo>
                <a:cubicBezTo>
                  <a:pt x="259773" y="372918"/>
                  <a:pt x="288637" y="339437"/>
                  <a:pt x="272473" y="323273"/>
                </a:cubicBezTo>
                <a:cubicBezTo>
                  <a:pt x="256309" y="307109"/>
                  <a:pt x="147782" y="339436"/>
                  <a:pt x="133928" y="309418"/>
                </a:cubicBezTo>
                <a:cubicBezTo>
                  <a:pt x="120074" y="279400"/>
                  <a:pt x="207819" y="170873"/>
                  <a:pt x="189346" y="143164"/>
                </a:cubicBezTo>
                <a:cubicBezTo>
                  <a:pt x="170873" y="115455"/>
                  <a:pt x="46182" y="166255"/>
                  <a:pt x="23091" y="143164"/>
                </a:cubicBezTo>
                <a:cubicBezTo>
                  <a:pt x="0" y="120073"/>
                  <a:pt x="46183" y="0"/>
                  <a:pt x="50801" y="461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586261" y="3038773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965314" y="2895897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….</a:t>
            </a:r>
            <a:endParaRPr lang="ru-RU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2514559" y="4324657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G’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79069" y="4896161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</a:t>
            </a:r>
            <a:endParaRPr lang="ru-RU" sz="2400" dirty="0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2535555" y="5541963"/>
          <a:ext cx="6078538" cy="642937"/>
        </p:xfrm>
        <a:graphic>
          <a:graphicData uri="http://schemas.openxmlformats.org/presentationml/2006/ole">
            <p:oleObj spid="_x0000_s21506" name="Формула" r:id="rId3" imgW="2400120" imgH="253800" progId="Equation.3">
              <p:embed/>
            </p:oleObj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/>
        </p:nvGraphicFramePr>
        <p:xfrm>
          <a:off x="6002338" y="1428750"/>
          <a:ext cx="2058987" cy="500063"/>
        </p:xfrm>
        <a:graphic>
          <a:graphicData uri="http://schemas.openxmlformats.org/presentationml/2006/ole">
            <p:oleObj spid="_x0000_s21507" name="Формула" r:id="rId4" imgW="888840" imgH="215640" progId="Equation.3">
              <p:embed/>
            </p:oleObj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/>
        </p:nvGraphicFramePr>
        <p:xfrm>
          <a:off x="5995988" y="2000250"/>
          <a:ext cx="2147887" cy="500063"/>
        </p:xfrm>
        <a:graphic>
          <a:graphicData uri="http://schemas.openxmlformats.org/presentationml/2006/ole">
            <p:oleObj spid="_x0000_s21508" name="Формула" r:id="rId5" imgW="927000" imgH="215640" progId="Equation.3">
              <p:embed/>
            </p:oleObj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929322" y="2643182"/>
            <a:ext cx="27860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λ</a:t>
            </a:r>
            <a:r>
              <a:rPr lang="en-US" sz="2800" dirty="0" smtClean="0"/>
              <a:t> – infrared regularization parameter</a:t>
            </a:r>
          </a:p>
          <a:p>
            <a:endParaRPr lang="en-US" sz="1000" dirty="0" smtClean="0"/>
          </a:p>
          <a:p>
            <a:r>
              <a:rPr lang="en-US" sz="2800" dirty="0" smtClean="0"/>
              <a:t>G’ – IR-divergent </a:t>
            </a:r>
            <a:r>
              <a:rPr lang="en-US" sz="2800" dirty="0" err="1" smtClean="0"/>
              <a:t>subgraph</a:t>
            </a:r>
            <a:endParaRPr lang="ru-RU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214282" y="5558869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Factorization:</a:t>
            </a:r>
            <a:endParaRPr lang="ru-RU" sz="3200" dirty="0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/>
        </p:nvGraphicFramePr>
        <p:xfrm>
          <a:off x="285720" y="6143645"/>
          <a:ext cx="875116" cy="500066"/>
        </p:xfrm>
        <a:graphic>
          <a:graphicData uri="http://schemas.openxmlformats.org/presentationml/2006/ole">
            <p:oleObj spid="_x0000_s21509" name="Формула" r:id="rId6" imgW="355320" imgH="20304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98107" y="6143644"/>
            <a:ext cx="76172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does not depend on the structure of Feynman diagram inside G’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85728"/>
            <a:ext cx="8858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QED infrared divergences and Feynman parameters</a:t>
            </a:r>
          </a:p>
          <a:p>
            <a:endParaRPr lang="en-US" dirty="0" smtClean="0"/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“Naive” power counting can’t recognize IR divergences!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804844" y="1752889"/>
            <a:ext cx="4357718" cy="42862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47720" y="2895897"/>
            <a:ext cx="2214578" cy="221457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2752731" y="3070528"/>
            <a:ext cx="1495425" cy="315912"/>
          </a:xfrm>
          <a:custGeom>
            <a:avLst/>
            <a:gdLst>
              <a:gd name="connsiteX0" fmla="*/ 0 w 1495425"/>
              <a:gd name="connsiteY0" fmla="*/ 315912 h 315912"/>
              <a:gd name="connsiteX1" fmla="*/ 390525 w 1495425"/>
              <a:gd name="connsiteY1" fmla="*/ 230187 h 315912"/>
              <a:gd name="connsiteX2" fmla="*/ 857250 w 1495425"/>
              <a:gd name="connsiteY2" fmla="*/ 277812 h 315912"/>
              <a:gd name="connsiteX3" fmla="*/ 1295400 w 1495425"/>
              <a:gd name="connsiteY3" fmla="*/ 153987 h 315912"/>
              <a:gd name="connsiteX4" fmla="*/ 1495425 w 1495425"/>
              <a:gd name="connsiteY4" fmla="*/ 87312 h 31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5425" h="315912">
                <a:moveTo>
                  <a:pt x="0" y="315912"/>
                </a:moveTo>
                <a:cubicBezTo>
                  <a:pt x="123825" y="276224"/>
                  <a:pt x="247650" y="236537"/>
                  <a:pt x="390525" y="230187"/>
                </a:cubicBezTo>
                <a:cubicBezTo>
                  <a:pt x="533400" y="223837"/>
                  <a:pt x="706438" y="290512"/>
                  <a:pt x="857250" y="277812"/>
                </a:cubicBezTo>
                <a:cubicBezTo>
                  <a:pt x="1008062" y="265112"/>
                  <a:pt x="1189038" y="185737"/>
                  <a:pt x="1295400" y="153987"/>
                </a:cubicBezTo>
                <a:cubicBezTo>
                  <a:pt x="1401763" y="122237"/>
                  <a:pt x="1444625" y="0"/>
                  <a:pt x="1495425" y="87312"/>
                </a:cubicBezTo>
              </a:path>
            </a:pathLst>
          </a:cu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5" idx="4"/>
          </p:cNvCxnSpPr>
          <p:nvPr/>
        </p:nvCxnSpPr>
        <p:spPr>
          <a:xfrm flipV="1">
            <a:off x="4248156" y="3038773"/>
            <a:ext cx="557216" cy="119067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 6"/>
          <p:cNvSpPr/>
          <p:nvPr/>
        </p:nvSpPr>
        <p:spPr>
          <a:xfrm>
            <a:off x="4810131" y="2907015"/>
            <a:ext cx="495300" cy="127000"/>
          </a:xfrm>
          <a:custGeom>
            <a:avLst/>
            <a:gdLst>
              <a:gd name="connsiteX0" fmla="*/ 0 w 495300"/>
              <a:gd name="connsiteY0" fmla="*/ 127000 h 127000"/>
              <a:gd name="connsiteX1" fmla="*/ 228600 w 495300"/>
              <a:gd name="connsiteY1" fmla="*/ 22225 h 127000"/>
              <a:gd name="connsiteX2" fmla="*/ 495300 w 495300"/>
              <a:gd name="connsiteY2" fmla="*/ 22225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127000">
                <a:moveTo>
                  <a:pt x="0" y="127000"/>
                </a:moveTo>
                <a:cubicBezTo>
                  <a:pt x="73025" y="83343"/>
                  <a:pt x="146050" y="39687"/>
                  <a:pt x="228600" y="22225"/>
                </a:cubicBezTo>
                <a:cubicBezTo>
                  <a:pt x="311150" y="4763"/>
                  <a:pt x="415925" y="0"/>
                  <a:pt x="495300" y="22225"/>
                </a:cubicBezTo>
              </a:path>
            </a:pathLst>
          </a:cu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714631" y="4607228"/>
            <a:ext cx="1485900" cy="103187"/>
          </a:xfrm>
          <a:custGeom>
            <a:avLst/>
            <a:gdLst>
              <a:gd name="connsiteX0" fmla="*/ 0 w 1485900"/>
              <a:gd name="connsiteY0" fmla="*/ 7937 h 103187"/>
              <a:gd name="connsiteX1" fmla="*/ 561975 w 1485900"/>
              <a:gd name="connsiteY1" fmla="*/ 103187 h 103187"/>
              <a:gd name="connsiteX2" fmla="*/ 1047750 w 1485900"/>
              <a:gd name="connsiteY2" fmla="*/ 7937 h 103187"/>
              <a:gd name="connsiteX3" fmla="*/ 1485900 w 1485900"/>
              <a:gd name="connsiteY3" fmla="*/ 55562 h 103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03187">
                <a:moveTo>
                  <a:pt x="0" y="7937"/>
                </a:moveTo>
                <a:cubicBezTo>
                  <a:pt x="193675" y="55562"/>
                  <a:pt x="387350" y="103187"/>
                  <a:pt x="561975" y="103187"/>
                </a:cubicBezTo>
                <a:cubicBezTo>
                  <a:pt x="736600" y="103187"/>
                  <a:pt x="893763" y="15875"/>
                  <a:pt x="1047750" y="7937"/>
                </a:cubicBezTo>
                <a:cubicBezTo>
                  <a:pt x="1201738" y="0"/>
                  <a:pt x="1398588" y="50800"/>
                  <a:pt x="1485900" y="55562"/>
                </a:cubicBezTo>
              </a:path>
            </a:pathLst>
          </a:cu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8" idx="3"/>
          </p:cNvCxnSpPr>
          <p:nvPr/>
        </p:nvCxnSpPr>
        <p:spPr>
          <a:xfrm>
            <a:off x="4200531" y="4662790"/>
            <a:ext cx="604841" cy="9049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4810131" y="4731053"/>
            <a:ext cx="619125" cy="74612"/>
          </a:xfrm>
          <a:custGeom>
            <a:avLst/>
            <a:gdLst>
              <a:gd name="connsiteX0" fmla="*/ 0 w 619125"/>
              <a:gd name="connsiteY0" fmla="*/ 26987 h 74612"/>
              <a:gd name="connsiteX1" fmla="*/ 361950 w 619125"/>
              <a:gd name="connsiteY1" fmla="*/ 7937 h 74612"/>
              <a:gd name="connsiteX2" fmla="*/ 619125 w 619125"/>
              <a:gd name="connsiteY2" fmla="*/ 74612 h 7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5" h="74612">
                <a:moveTo>
                  <a:pt x="0" y="26987"/>
                </a:moveTo>
                <a:cubicBezTo>
                  <a:pt x="129381" y="13493"/>
                  <a:pt x="258763" y="0"/>
                  <a:pt x="361950" y="7937"/>
                </a:cubicBezTo>
                <a:cubicBezTo>
                  <a:pt x="465137" y="15874"/>
                  <a:pt x="588963" y="57150"/>
                  <a:pt x="619125" y="74612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148144" y="3157840"/>
            <a:ext cx="203199" cy="1514475"/>
          </a:xfrm>
          <a:custGeom>
            <a:avLst/>
            <a:gdLst>
              <a:gd name="connsiteX0" fmla="*/ 100012 w 203199"/>
              <a:gd name="connsiteY0" fmla="*/ 0 h 1514475"/>
              <a:gd name="connsiteX1" fmla="*/ 195262 w 203199"/>
              <a:gd name="connsiteY1" fmla="*/ 104775 h 1514475"/>
              <a:gd name="connsiteX2" fmla="*/ 52387 w 203199"/>
              <a:gd name="connsiteY2" fmla="*/ 209550 h 1514475"/>
              <a:gd name="connsiteX3" fmla="*/ 176212 w 203199"/>
              <a:gd name="connsiteY3" fmla="*/ 361950 h 1514475"/>
              <a:gd name="connsiteX4" fmla="*/ 33337 w 203199"/>
              <a:gd name="connsiteY4" fmla="*/ 447675 h 1514475"/>
              <a:gd name="connsiteX5" fmla="*/ 166687 w 203199"/>
              <a:gd name="connsiteY5" fmla="*/ 600075 h 1514475"/>
              <a:gd name="connsiteX6" fmla="*/ 33337 w 203199"/>
              <a:gd name="connsiteY6" fmla="*/ 666750 h 1514475"/>
              <a:gd name="connsiteX7" fmla="*/ 147637 w 203199"/>
              <a:gd name="connsiteY7" fmla="*/ 819150 h 1514475"/>
              <a:gd name="connsiteX8" fmla="*/ 33337 w 203199"/>
              <a:gd name="connsiteY8" fmla="*/ 904875 h 1514475"/>
              <a:gd name="connsiteX9" fmla="*/ 166687 w 203199"/>
              <a:gd name="connsiteY9" fmla="*/ 1076325 h 1514475"/>
              <a:gd name="connsiteX10" fmla="*/ 4762 w 203199"/>
              <a:gd name="connsiteY10" fmla="*/ 1171575 h 1514475"/>
              <a:gd name="connsiteX11" fmla="*/ 147637 w 203199"/>
              <a:gd name="connsiteY11" fmla="*/ 1333500 h 1514475"/>
              <a:gd name="connsiteX12" fmla="*/ 14287 w 203199"/>
              <a:gd name="connsiteY12" fmla="*/ 1381125 h 1514475"/>
              <a:gd name="connsiteX13" fmla="*/ 61912 w 203199"/>
              <a:gd name="connsiteY13" fmla="*/ 1514475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3199" h="1514475">
                <a:moveTo>
                  <a:pt x="100012" y="0"/>
                </a:moveTo>
                <a:cubicBezTo>
                  <a:pt x="151605" y="34925"/>
                  <a:pt x="203199" y="69850"/>
                  <a:pt x="195262" y="104775"/>
                </a:cubicBezTo>
                <a:cubicBezTo>
                  <a:pt x="187325" y="139700"/>
                  <a:pt x="55562" y="166688"/>
                  <a:pt x="52387" y="209550"/>
                </a:cubicBezTo>
                <a:cubicBezTo>
                  <a:pt x="49212" y="252412"/>
                  <a:pt x="179387" y="322263"/>
                  <a:pt x="176212" y="361950"/>
                </a:cubicBezTo>
                <a:cubicBezTo>
                  <a:pt x="173037" y="401637"/>
                  <a:pt x="34924" y="407988"/>
                  <a:pt x="33337" y="447675"/>
                </a:cubicBezTo>
                <a:cubicBezTo>
                  <a:pt x="31750" y="487362"/>
                  <a:pt x="166687" y="563563"/>
                  <a:pt x="166687" y="600075"/>
                </a:cubicBezTo>
                <a:cubicBezTo>
                  <a:pt x="166687" y="636587"/>
                  <a:pt x="36512" y="630238"/>
                  <a:pt x="33337" y="666750"/>
                </a:cubicBezTo>
                <a:cubicBezTo>
                  <a:pt x="30162" y="703262"/>
                  <a:pt x="147637" y="779463"/>
                  <a:pt x="147637" y="819150"/>
                </a:cubicBezTo>
                <a:cubicBezTo>
                  <a:pt x="147637" y="858837"/>
                  <a:pt x="30162" y="862013"/>
                  <a:pt x="33337" y="904875"/>
                </a:cubicBezTo>
                <a:cubicBezTo>
                  <a:pt x="36512" y="947737"/>
                  <a:pt x="171450" y="1031875"/>
                  <a:pt x="166687" y="1076325"/>
                </a:cubicBezTo>
                <a:cubicBezTo>
                  <a:pt x="161925" y="1120775"/>
                  <a:pt x="7937" y="1128713"/>
                  <a:pt x="4762" y="1171575"/>
                </a:cubicBezTo>
                <a:cubicBezTo>
                  <a:pt x="1587" y="1214437"/>
                  <a:pt x="146049" y="1298575"/>
                  <a:pt x="147637" y="1333500"/>
                </a:cubicBezTo>
                <a:cubicBezTo>
                  <a:pt x="149225" y="1368425"/>
                  <a:pt x="28574" y="1350963"/>
                  <a:pt x="14287" y="1381125"/>
                </a:cubicBezTo>
                <a:cubicBezTo>
                  <a:pt x="0" y="1411287"/>
                  <a:pt x="61912" y="1514475"/>
                  <a:pt x="61912" y="15144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3238506" y="3310240"/>
            <a:ext cx="201613" cy="514350"/>
          </a:xfrm>
          <a:custGeom>
            <a:avLst/>
            <a:gdLst>
              <a:gd name="connsiteX0" fmla="*/ 0 w 201613"/>
              <a:gd name="connsiteY0" fmla="*/ 0 h 514350"/>
              <a:gd name="connsiteX1" fmla="*/ 123825 w 201613"/>
              <a:gd name="connsiteY1" fmla="*/ 114300 h 514350"/>
              <a:gd name="connsiteX2" fmla="*/ 57150 w 201613"/>
              <a:gd name="connsiteY2" fmla="*/ 247650 h 514350"/>
              <a:gd name="connsiteX3" fmla="*/ 190500 w 201613"/>
              <a:gd name="connsiteY3" fmla="*/ 342900 h 514350"/>
              <a:gd name="connsiteX4" fmla="*/ 123825 w 201613"/>
              <a:gd name="connsiteY4" fmla="*/ 457200 h 514350"/>
              <a:gd name="connsiteX5" fmla="*/ 180975 w 201613"/>
              <a:gd name="connsiteY5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613" h="514350">
                <a:moveTo>
                  <a:pt x="0" y="0"/>
                </a:moveTo>
                <a:cubicBezTo>
                  <a:pt x="57150" y="36512"/>
                  <a:pt x="114300" y="73025"/>
                  <a:pt x="123825" y="114300"/>
                </a:cubicBezTo>
                <a:cubicBezTo>
                  <a:pt x="133350" y="155575"/>
                  <a:pt x="46038" y="209550"/>
                  <a:pt x="57150" y="247650"/>
                </a:cubicBezTo>
                <a:cubicBezTo>
                  <a:pt x="68262" y="285750"/>
                  <a:pt x="179388" y="307975"/>
                  <a:pt x="190500" y="342900"/>
                </a:cubicBezTo>
                <a:cubicBezTo>
                  <a:pt x="201613" y="377825"/>
                  <a:pt x="125413" y="428625"/>
                  <a:pt x="123825" y="457200"/>
                </a:cubicBezTo>
                <a:cubicBezTo>
                  <a:pt x="122238" y="485775"/>
                  <a:pt x="151606" y="500062"/>
                  <a:pt x="180975" y="51435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152781" y="4243690"/>
            <a:ext cx="228600" cy="457200"/>
          </a:xfrm>
          <a:custGeom>
            <a:avLst/>
            <a:gdLst>
              <a:gd name="connsiteX0" fmla="*/ 0 w 228600"/>
              <a:gd name="connsiteY0" fmla="*/ 457200 h 457200"/>
              <a:gd name="connsiteX1" fmla="*/ 133350 w 228600"/>
              <a:gd name="connsiteY1" fmla="*/ 371475 h 457200"/>
              <a:gd name="connsiteX2" fmla="*/ 76200 w 228600"/>
              <a:gd name="connsiteY2" fmla="*/ 295275 h 457200"/>
              <a:gd name="connsiteX3" fmla="*/ 180975 w 228600"/>
              <a:gd name="connsiteY3" fmla="*/ 190500 h 457200"/>
              <a:gd name="connsiteX4" fmla="*/ 104775 w 228600"/>
              <a:gd name="connsiteY4" fmla="*/ 85725 h 457200"/>
              <a:gd name="connsiteX5" fmla="*/ 228600 w 228600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00" h="457200">
                <a:moveTo>
                  <a:pt x="0" y="457200"/>
                </a:moveTo>
                <a:cubicBezTo>
                  <a:pt x="60325" y="427831"/>
                  <a:pt x="120650" y="398462"/>
                  <a:pt x="133350" y="371475"/>
                </a:cubicBezTo>
                <a:cubicBezTo>
                  <a:pt x="146050" y="344488"/>
                  <a:pt x="68262" y="325438"/>
                  <a:pt x="76200" y="295275"/>
                </a:cubicBezTo>
                <a:cubicBezTo>
                  <a:pt x="84138" y="265112"/>
                  <a:pt x="176213" y="225425"/>
                  <a:pt x="180975" y="190500"/>
                </a:cubicBezTo>
                <a:cubicBezTo>
                  <a:pt x="185738" y="155575"/>
                  <a:pt x="96838" y="117475"/>
                  <a:pt x="104775" y="85725"/>
                </a:cubicBezTo>
                <a:cubicBezTo>
                  <a:pt x="112712" y="53975"/>
                  <a:pt x="192088" y="22225"/>
                  <a:pt x="22860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338519" y="4223053"/>
            <a:ext cx="720725" cy="487362"/>
          </a:xfrm>
          <a:custGeom>
            <a:avLst/>
            <a:gdLst>
              <a:gd name="connsiteX0" fmla="*/ 33337 w 720725"/>
              <a:gd name="connsiteY0" fmla="*/ 487362 h 487362"/>
              <a:gd name="connsiteX1" fmla="*/ 14287 w 720725"/>
              <a:gd name="connsiteY1" fmla="*/ 382587 h 487362"/>
              <a:gd name="connsiteX2" fmla="*/ 119062 w 720725"/>
              <a:gd name="connsiteY2" fmla="*/ 363537 h 487362"/>
              <a:gd name="connsiteX3" fmla="*/ 61912 w 720725"/>
              <a:gd name="connsiteY3" fmla="*/ 268287 h 487362"/>
              <a:gd name="connsiteX4" fmla="*/ 176212 w 720725"/>
              <a:gd name="connsiteY4" fmla="*/ 268287 h 487362"/>
              <a:gd name="connsiteX5" fmla="*/ 138112 w 720725"/>
              <a:gd name="connsiteY5" fmla="*/ 144462 h 487362"/>
              <a:gd name="connsiteX6" fmla="*/ 242887 w 720725"/>
              <a:gd name="connsiteY6" fmla="*/ 192087 h 487362"/>
              <a:gd name="connsiteX7" fmla="*/ 242887 w 720725"/>
              <a:gd name="connsiteY7" fmla="*/ 49212 h 487362"/>
              <a:gd name="connsiteX8" fmla="*/ 319087 w 720725"/>
              <a:gd name="connsiteY8" fmla="*/ 115887 h 487362"/>
              <a:gd name="connsiteX9" fmla="*/ 385762 w 720725"/>
              <a:gd name="connsiteY9" fmla="*/ 1587 h 487362"/>
              <a:gd name="connsiteX10" fmla="*/ 423862 w 720725"/>
              <a:gd name="connsiteY10" fmla="*/ 125412 h 487362"/>
              <a:gd name="connsiteX11" fmla="*/ 500062 w 720725"/>
              <a:gd name="connsiteY11" fmla="*/ 39687 h 487362"/>
              <a:gd name="connsiteX12" fmla="*/ 519112 w 720725"/>
              <a:gd name="connsiteY12" fmla="*/ 144462 h 487362"/>
              <a:gd name="connsiteX13" fmla="*/ 585787 w 720725"/>
              <a:gd name="connsiteY13" fmla="*/ 125412 h 487362"/>
              <a:gd name="connsiteX14" fmla="*/ 566737 w 720725"/>
              <a:gd name="connsiteY14" fmla="*/ 220662 h 487362"/>
              <a:gd name="connsiteX15" fmla="*/ 661987 w 720725"/>
              <a:gd name="connsiteY15" fmla="*/ 220662 h 487362"/>
              <a:gd name="connsiteX16" fmla="*/ 604837 w 720725"/>
              <a:gd name="connsiteY16" fmla="*/ 315912 h 487362"/>
              <a:gd name="connsiteX17" fmla="*/ 709612 w 720725"/>
              <a:gd name="connsiteY17" fmla="*/ 354012 h 487362"/>
              <a:gd name="connsiteX18" fmla="*/ 671512 w 720725"/>
              <a:gd name="connsiteY18" fmla="*/ 411162 h 4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0725" h="487362">
                <a:moveTo>
                  <a:pt x="33337" y="487362"/>
                </a:moveTo>
                <a:cubicBezTo>
                  <a:pt x="16668" y="445293"/>
                  <a:pt x="0" y="403224"/>
                  <a:pt x="14287" y="382587"/>
                </a:cubicBezTo>
                <a:cubicBezTo>
                  <a:pt x="28574" y="361950"/>
                  <a:pt x="111125" y="382587"/>
                  <a:pt x="119062" y="363537"/>
                </a:cubicBezTo>
                <a:cubicBezTo>
                  <a:pt x="126999" y="344487"/>
                  <a:pt x="52387" y="284162"/>
                  <a:pt x="61912" y="268287"/>
                </a:cubicBezTo>
                <a:cubicBezTo>
                  <a:pt x="71437" y="252412"/>
                  <a:pt x="163512" y="288924"/>
                  <a:pt x="176212" y="268287"/>
                </a:cubicBezTo>
                <a:cubicBezTo>
                  <a:pt x="188912" y="247650"/>
                  <a:pt x="127000" y="157162"/>
                  <a:pt x="138112" y="144462"/>
                </a:cubicBezTo>
                <a:cubicBezTo>
                  <a:pt x="149224" y="131762"/>
                  <a:pt x="225425" y="207962"/>
                  <a:pt x="242887" y="192087"/>
                </a:cubicBezTo>
                <a:cubicBezTo>
                  <a:pt x="260349" y="176212"/>
                  <a:pt x="230187" y="61912"/>
                  <a:pt x="242887" y="49212"/>
                </a:cubicBezTo>
                <a:cubicBezTo>
                  <a:pt x="255587" y="36512"/>
                  <a:pt x="295275" y="123825"/>
                  <a:pt x="319087" y="115887"/>
                </a:cubicBezTo>
                <a:cubicBezTo>
                  <a:pt x="342900" y="107950"/>
                  <a:pt x="368300" y="0"/>
                  <a:pt x="385762" y="1587"/>
                </a:cubicBezTo>
                <a:cubicBezTo>
                  <a:pt x="403224" y="3174"/>
                  <a:pt x="404812" y="119062"/>
                  <a:pt x="423862" y="125412"/>
                </a:cubicBezTo>
                <a:cubicBezTo>
                  <a:pt x="442912" y="131762"/>
                  <a:pt x="484187" y="36512"/>
                  <a:pt x="500062" y="39687"/>
                </a:cubicBezTo>
                <a:cubicBezTo>
                  <a:pt x="515937" y="42862"/>
                  <a:pt x="504825" y="130175"/>
                  <a:pt x="519112" y="144462"/>
                </a:cubicBezTo>
                <a:cubicBezTo>
                  <a:pt x="533399" y="158749"/>
                  <a:pt x="577850" y="112712"/>
                  <a:pt x="585787" y="125412"/>
                </a:cubicBezTo>
                <a:cubicBezTo>
                  <a:pt x="593724" y="138112"/>
                  <a:pt x="554037" y="204787"/>
                  <a:pt x="566737" y="220662"/>
                </a:cubicBezTo>
                <a:cubicBezTo>
                  <a:pt x="579437" y="236537"/>
                  <a:pt x="655637" y="204787"/>
                  <a:pt x="661987" y="220662"/>
                </a:cubicBezTo>
                <a:cubicBezTo>
                  <a:pt x="668337" y="236537"/>
                  <a:pt x="596900" y="293687"/>
                  <a:pt x="604837" y="315912"/>
                </a:cubicBezTo>
                <a:cubicBezTo>
                  <a:pt x="612775" y="338137"/>
                  <a:pt x="698500" y="338137"/>
                  <a:pt x="709612" y="354012"/>
                </a:cubicBezTo>
                <a:cubicBezTo>
                  <a:pt x="720725" y="369887"/>
                  <a:pt x="692149" y="339725"/>
                  <a:pt x="671512" y="41116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3619506" y="4462765"/>
            <a:ext cx="103187" cy="171450"/>
          </a:xfrm>
          <a:custGeom>
            <a:avLst/>
            <a:gdLst>
              <a:gd name="connsiteX0" fmla="*/ 0 w 103187"/>
              <a:gd name="connsiteY0" fmla="*/ 171450 h 171450"/>
              <a:gd name="connsiteX1" fmla="*/ 85725 w 103187"/>
              <a:gd name="connsiteY1" fmla="*/ 114300 h 171450"/>
              <a:gd name="connsiteX2" fmla="*/ 19050 w 103187"/>
              <a:gd name="connsiteY2" fmla="*/ 85725 h 171450"/>
              <a:gd name="connsiteX3" fmla="*/ 95250 w 103187"/>
              <a:gd name="connsiteY3" fmla="*/ 28575 h 171450"/>
              <a:gd name="connsiteX4" fmla="*/ 66675 w 103187"/>
              <a:gd name="connsiteY4" fmla="*/ 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" h="171450">
                <a:moveTo>
                  <a:pt x="0" y="171450"/>
                </a:moveTo>
                <a:cubicBezTo>
                  <a:pt x="41275" y="150018"/>
                  <a:pt x="82550" y="128587"/>
                  <a:pt x="85725" y="114300"/>
                </a:cubicBezTo>
                <a:cubicBezTo>
                  <a:pt x="88900" y="100013"/>
                  <a:pt x="17463" y="100012"/>
                  <a:pt x="19050" y="85725"/>
                </a:cubicBezTo>
                <a:cubicBezTo>
                  <a:pt x="20637" y="71438"/>
                  <a:pt x="87313" y="42862"/>
                  <a:pt x="95250" y="28575"/>
                </a:cubicBezTo>
                <a:cubicBezTo>
                  <a:pt x="103187" y="14288"/>
                  <a:pt x="84931" y="7144"/>
                  <a:pt x="6667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3614744" y="3340375"/>
            <a:ext cx="150812" cy="523875"/>
          </a:xfrm>
          <a:custGeom>
            <a:avLst/>
            <a:gdLst>
              <a:gd name="connsiteX0" fmla="*/ 71437 w 150812"/>
              <a:gd name="connsiteY0" fmla="*/ 0 h 523875"/>
              <a:gd name="connsiteX1" fmla="*/ 4762 w 150812"/>
              <a:gd name="connsiteY1" fmla="*/ 114300 h 523875"/>
              <a:gd name="connsiteX2" fmla="*/ 100012 w 150812"/>
              <a:gd name="connsiteY2" fmla="*/ 152400 h 523875"/>
              <a:gd name="connsiteX3" fmla="*/ 14287 w 150812"/>
              <a:gd name="connsiteY3" fmla="*/ 247650 h 523875"/>
              <a:gd name="connsiteX4" fmla="*/ 138112 w 150812"/>
              <a:gd name="connsiteY4" fmla="*/ 314325 h 523875"/>
              <a:gd name="connsiteX5" fmla="*/ 14287 w 150812"/>
              <a:gd name="connsiteY5" fmla="*/ 419100 h 523875"/>
              <a:gd name="connsiteX6" fmla="*/ 138112 w 150812"/>
              <a:gd name="connsiteY6" fmla="*/ 485775 h 523875"/>
              <a:gd name="connsiteX7" fmla="*/ 90487 w 150812"/>
              <a:gd name="connsiteY7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812" h="523875">
                <a:moveTo>
                  <a:pt x="71437" y="0"/>
                </a:moveTo>
                <a:cubicBezTo>
                  <a:pt x="35718" y="44450"/>
                  <a:pt x="0" y="88900"/>
                  <a:pt x="4762" y="114300"/>
                </a:cubicBezTo>
                <a:cubicBezTo>
                  <a:pt x="9524" y="139700"/>
                  <a:pt x="98425" y="130175"/>
                  <a:pt x="100012" y="152400"/>
                </a:cubicBezTo>
                <a:cubicBezTo>
                  <a:pt x="101599" y="174625"/>
                  <a:pt x="7937" y="220663"/>
                  <a:pt x="14287" y="247650"/>
                </a:cubicBezTo>
                <a:cubicBezTo>
                  <a:pt x="20637" y="274637"/>
                  <a:pt x="138112" y="285750"/>
                  <a:pt x="138112" y="314325"/>
                </a:cubicBezTo>
                <a:cubicBezTo>
                  <a:pt x="138112" y="342900"/>
                  <a:pt x="14287" y="390525"/>
                  <a:pt x="14287" y="419100"/>
                </a:cubicBezTo>
                <a:cubicBezTo>
                  <a:pt x="14287" y="447675"/>
                  <a:pt x="125412" y="468313"/>
                  <a:pt x="138112" y="485775"/>
                </a:cubicBezTo>
                <a:cubicBezTo>
                  <a:pt x="150812" y="503238"/>
                  <a:pt x="100012" y="504825"/>
                  <a:pt x="90487" y="5238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819066" y="325308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228504" y="37861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662364" y="4302632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ru-RU" sz="1400" dirty="0"/>
          </a:p>
        </p:txBody>
      </p:sp>
      <p:sp>
        <p:nvSpPr>
          <p:cNvPr id="20" name="Полилиния 19"/>
          <p:cNvSpPr/>
          <p:nvPr/>
        </p:nvSpPr>
        <p:spPr>
          <a:xfrm>
            <a:off x="504831" y="3834115"/>
            <a:ext cx="723900" cy="249238"/>
          </a:xfrm>
          <a:custGeom>
            <a:avLst/>
            <a:gdLst>
              <a:gd name="connsiteX0" fmla="*/ 723900 w 723900"/>
              <a:gd name="connsiteY0" fmla="*/ 133350 h 249238"/>
              <a:gd name="connsiteX1" fmla="*/ 609600 w 723900"/>
              <a:gd name="connsiteY1" fmla="*/ 9525 h 249238"/>
              <a:gd name="connsiteX2" fmla="*/ 523875 w 723900"/>
              <a:gd name="connsiteY2" fmla="*/ 190500 h 249238"/>
              <a:gd name="connsiteX3" fmla="*/ 400050 w 723900"/>
              <a:gd name="connsiteY3" fmla="*/ 19050 h 249238"/>
              <a:gd name="connsiteX4" fmla="*/ 276225 w 723900"/>
              <a:gd name="connsiteY4" fmla="*/ 219075 h 249238"/>
              <a:gd name="connsiteX5" fmla="*/ 161925 w 723900"/>
              <a:gd name="connsiteY5" fmla="*/ 38100 h 249238"/>
              <a:gd name="connsiteX6" fmla="*/ 57150 w 723900"/>
              <a:gd name="connsiteY6" fmla="*/ 228600 h 249238"/>
              <a:gd name="connsiteX7" fmla="*/ 0 w 723900"/>
              <a:gd name="connsiteY7" fmla="*/ 161925 h 24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3900" h="249238">
                <a:moveTo>
                  <a:pt x="723900" y="133350"/>
                </a:moveTo>
                <a:cubicBezTo>
                  <a:pt x="683419" y="66675"/>
                  <a:pt x="642938" y="0"/>
                  <a:pt x="609600" y="9525"/>
                </a:cubicBezTo>
                <a:cubicBezTo>
                  <a:pt x="576263" y="19050"/>
                  <a:pt x="558800" y="188912"/>
                  <a:pt x="523875" y="190500"/>
                </a:cubicBezTo>
                <a:cubicBezTo>
                  <a:pt x="488950" y="192088"/>
                  <a:pt x="441325" y="14288"/>
                  <a:pt x="400050" y="19050"/>
                </a:cubicBezTo>
                <a:cubicBezTo>
                  <a:pt x="358775" y="23812"/>
                  <a:pt x="315912" y="215900"/>
                  <a:pt x="276225" y="219075"/>
                </a:cubicBezTo>
                <a:cubicBezTo>
                  <a:pt x="236538" y="222250"/>
                  <a:pt x="198437" y="36513"/>
                  <a:pt x="161925" y="38100"/>
                </a:cubicBezTo>
                <a:cubicBezTo>
                  <a:pt x="125413" y="39687"/>
                  <a:pt x="84138" y="207962"/>
                  <a:pt x="57150" y="228600"/>
                </a:cubicBezTo>
                <a:cubicBezTo>
                  <a:pt x="30162" y="249238"/>
                  <a:pt x="31750" y="138113"/>
                  <a:pt x="0" y="161925"/>
                </a:cubicBezTo>
              </a:path>
            </a:pathLst>
          </a:cu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545451" y="3037479"/>
            <a:ext cx="272473" cy="595745"/>
          </a:xfrm>
          <a:custGeom>
            <a:avLst/>
            <a:gdLst>
              <a:gd name="connsiteX0" fmla="*/ 272473 w 272473"/>
              <a:gd name="connsiteY0" fmla="*/ 0 h 595745"/>
              <a:gd name="connsiteX1" fmla="*/ 161637 w 272473"/>
              <a:gd name="connsiteY1" fmla="*/ 96981 h 595745"/>
              <a:gd name="connsiteX2" fmla="*/ 244764 w 272473"/>
              <a:gd name="connsiteY2" fmla="*/ 221672 h 595745"/>
              <a:gd name="connsiteX3" fmla="*/ 92364 w 272473"/>
              <a:gd name="connsiteY3" fmla="*/ 263236 h 595745"/>
              <a:gd name="connsiteX4" fmla="*/ 189346 w 272473"/>
              <a:gd name="connsiteY4" fmla="*/ 457200 h 595745"/>
              <a:gd name="connsiteX5" fmla="*/ 23091 w 272473"/>
              <a:gd name="connsiteY5" fmla="*/ 484909 h 595745"/>
              <a:gd name="connsiteX6" fmla="*/ 50800 w 272473"/>
              <a:gd name="connsiteY6" fmla="*/ 595745 h 595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473" h="595745">
                <a:moveTo>
                  <a:pt x="272473" y="0"/>
                </a:moveTo>
                <a:cubicBezTo>
                  <a:pt x="219364" y="30018"/>
                  <a:pt x="166255" y="60036"/>
                  <a:pt x="161637" y="96981"/>
                </a:cubicBezTo>
                <a:cubicBezTo>
                  <a:pt x="157019" y="133926"/>
                  <a:pt x="256310" y="193963"/>
                  <a:pt x="244764" y="221672"/>
                </a:cubicBezTo>
                <a:cubicBezTo>
                  <a:pt x="233219" y="249381"/>
                  <a:pt x="101600" y="223981"/>
                  <a:pt x="92364" y="263236"/>
                </a:cubicBezTo>
                <a:cubicBezTo>
                  <a:pt x="83128" y="302491"/>
                  <a:pt x="200892" y="420255"/>
                  <a:pt x="189346" y="457200"/>
                </a:cubicBezTo>
                <a:cubicBezTo>
                  <a:pt x="177801" y="494146"/>
                  <a:pt x="46182" y="461818"/>
                  <a:pt x="23091" y="484909"/>
                </a:cubicBezTo>
                <a:cubicBezTo>
                  <a:pt x="0" y="508000"/>
                  <a:pt x="39255" y="542636"/>
                  <a:pt x="50800" y="59574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4573160" y="4349042"/>
            <a:ext cx="288637" cy="406400"/>
          </a:xfrm>
          <a:custGeom>
            <a:avLst/>
            <a:gdLst>
              <a:gd name="connsiteX0" fmla="*/ 230910 w 288637"/>
              <a:gd name="connsiteY0" fmla="*/ 406400 h 406400"/>
              <a:gd name="connsiteX1" fmla="*/ 272473 w 288637"/>
              <a:gd name="connsiteY1" fmla="*/ 323273 h 406400"/>
              <a:gd name="connsiteX2" fmla="*/ 133928 w 288637"/>
              <a:gd name="connsiteY2" fmla="*/ 309418 h 406400"/>
              <a:gd name="connsiteX3" fmla="*/ 189346 w 288637"/>
              <a:gd name="connsiteY3" fmla="*/ 143164 h 406400"/>
              <a:gd name="connsiteX4" fmla="*/ 23091 w 288637"/>
              <a:gd name="connsiteY4" fmla="*/ 143164 h 406400"/>
              <a:gd name="connsiteX5" fmla="*/ 50801 w 288637"/>
              <a:gd name="connsiteY5" fmla="*/ 4618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8637" h="406400">
                <a:moveTo>
                  <a:pt x="230910" y="406400"/>
                </a:moveTo>
                <a:cubicBezTo>
                  <a:pt x="259773" y="372918"/>
                  <a:pt x="288637" y="339437"/>
                  <a:pt x="272473" y="323273"/>
                </a:cubicBezTo>
                <a:cubicBezTo>
                  <a:pt x="256309" y="307109"/>
                  <a:pt x="147782" y="339436"/>
                  <a:pt x="133928" y="309418"/>
                </a:cubicBezTo>
                <a:cubicBezTo>
                  <a:pt x="120074" y="279400"/>
                  <a:pt x="207819" y="170873"/>
                  <a:pt x="189346" y="143164"/>
                </a:cubicBezTo>
                <a:cubicBezTo>
                  <a:pt x="170873" y="115455"/>
                  <a:pt x="46182" y="166255"/>
                  <a:pt x="23091" y="143164"/>
                </a:cubicBezTo>
                <a:cubicBezTo>
                  <a:pt x="0" y="120073"/>
                  <a:pt x="46183" y="0"/>
                  <a:pt x="50801" y="461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376744" y="3753153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755797" y="3610277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….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2305042" y="5039037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G’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069552" y="5610541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670110" y="3429000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α≈ε</a:t>
            </a:r>
            <a:r>
              <a:rPr lang="en-US" sz="3200" baseline="30000" dirty="0" smtClean="0">
                <a:solidFill>
                  <a:schemeClr val="accent1"/>
                </a:solidFill>
              </a:rPr>
              <a:t>2</a:t>
            </a:r>
            <a:endParaRPr lang="ru-RU" sz="3200" baseline="30000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33535" y="281376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α≈ε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3412974" y="447502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α≈ε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3442847" y="3714752"/>
            <a:ext cx="830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</a:t>
            </a:r>
            <a:r>
              <a:rPr lang="en-US" sz="3200" dirty="0" smtClean="0">
                <a:solidFill>
                  <a:schemeClr val="accent1"/>
                </a:solidFill>
              </a:rPr>
              <a:t>1</a:t>
            </a:r>
            <a:endParaRPr lang="ru-RU" sz="3200" dirty="0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5786446" y="2714620"/>
          <a:ext cx="1852285" cy="785818"/>
        </p:xfrm>
        <a:graphic>
          <a:graphicData uri="http://schemas.openxmlformats.org/presentationml/2006/ole">
            <p:oleObj spid="_x0000_s27650" name="Формула" r:id="rId3" imgW="4190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57" y="142852"/>
            <a:ext cx="9001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Method of Kinoshita et al. (old approach):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b="1" dirty="0" smtClean="0"/>
              <a:t> – operation</a:t>
            </a:r>
          </a:p>
          <a:p>
            <a:endParaRPr lang="en-US" dirty="0" smtClean="0"/>
          </a:p>
          <a:p>
            <a:r>
              <a:rPr lang="en-US" sz="2400" dirty="0" smtClean="0"/>
              <a:t>Schwinger parametric representation: sum of terms</a:t>
            </a:r>
            <a:endParaRPr lang="ru-RU" sz="2400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3850" y="1271579"/>
          <a:ext cx="3711575" cy="942975"/>
        </p:xfrm>
        <a:graphic>
          <a:graphicData uri="http://schemas.openxmlformats.org/presentationml/2006/ole">
            <p:oleObj spid="_x0000_s28674" name="Формула" r:id="rId3" imgW="2120760" imgH="4572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844" y="2214554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F, G, H – homogeneous </a:t>
            </a:r>
            <a:r>
              <a:rPr lang="en-US" sz="2400" dirty="0" err="1" smtClean="0"/>
              <a:t>polynoms</a:t>
            </a:r>
            <a:r>
              <a:rPr lang="en-US" sz="2400" dirty="0" smtClean="0"/>
              <a:t> </a:t>
            </a:r>
            <a:r>
              <a:rPr lang="en-US" sz="2400" dirty="0" err="1" smtClean="0"/>
              <a:t>w.r.t</a:t>
            </a:r>
            <a:r>
              <a:rPr lang="en-US" sz="2400" dirty="0" smtClean="0"/>
              <a:t>. </a:t>
            </a:r>
            <a:r>
              <a:rPr lang="el-GR" sz="2400" dirty="0" smtClean="0"/>
              <a:t>α</a:t>
            </a:r>
            <a:r>
              <a:rPr lang="en-US" sz="2400" dirty="0" smtClean="0"/>
              <a:t>,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H =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G + 1,</a:t>
            </a:r>
          </a:p>
          <a:p>
            <a:r>
              <a:rPr lang="en-US" sz="2400" dirty="0" smtClean="0"/>
              <a:t>-2N</a:t>
            </a:r>
            <a:r>
              <a:rPr lang="en-US" sz="2400" baseline="-25000" dirty="0" smtClean="0">
                <a:cs typeface="Times New Roman" pitchFamily="18" charset="0"/>
              </a:rPr>
              <a:t>L</a:t>
            </a:r>
            <a:r>
              <a:rPr lang="en-US" sz="2400" dirty="0" smtClean="0">
                <a:cs typeface="Times New Roman" pitchFamily="18" charset="0"/>
              </a:rPr>
              <a:t>+N</a:t>
            </a:r>
            <a:r>
              <a:rPr lang="en-US" sz="2400" baseline="-25000" dirty="0" smtClean="0">
                <a:cs typeface="Times New Roman" pitchFamily="18" charset="0"/>
              </a:rPr>
              <a:t>x</a:t>
            </a:r>
            <a:r>
              <a:rPr lang="en-US" sz="2400" dirty="0" smtClean="0"/>
              <a:t>≤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F-deg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G≤[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e,int</a:t>
            </a:r>
            <a:r>
              <a:rPr lang="en-US" sz="2400" dirty="0" smtClean="0"/>
              <a:t>/2]-2N</a:t>
            </a:r>
            <a:r>
              <a:rPr lang="en-US" sz="2400" baseline="-25000" dirty="0" smtClean="0"/>
              <a:t>L</a:t>
            </a:r>
            <a:r>
              <a:rPr lang="en-US" sz="2400" dirty="0" smtClean="0">
                <a:cs typeface="Times New Roman" pitchFamily="18" charset="0"/>
              </a:rPr>
              <a:t>+N</a:t>
            </a:r>
            <a:r>
              <a:rPr lang="en-US" sz="2400" baseline="-25000" dirty="0" smtClean="0">
                <a:cs typeface="Times New Roman" pitchFamily="18" charset="0"/>
              </a:rPr>
              <a:t>x</a:t>
            </a:r>
            <a:endParaRPr lang="en-US" sz="2400" baseline="-25000" dirty="0" smtClean="0"/>
          </a:p>
          <a:p>
            <a:r>
              <a:rPr lang="en-US" sz="2400" dirty="0" err="1" smtClean="0"/>
              <a:t>f</a:t>
            </a:r>
            <a:r>
              <a:rPr lang="en-US" sz="2400" baseline="-25000" dirty="0" err="1" smtClean="0"/>
              <a:t>IR</a:t>
            </a:r>
            <a:r>
              <a:rPr lang="en-US" sz="2400" dirty="0" smtClean="0"/>
              <a:t> = IR-part of f = sum of terms with 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F-deg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G=-2N</a:t>
            </a:r>
            <a:r>
              <a:rPr lang="en-US" sz="2400" baseline="-25000" dirty="0" smtClean="0"/>
              <a:t>L</a:t>
            </a:r>
          </a:p>
          <a:p>
            <a:r>
              <a:rPr lang="en-US" sz="2400" dirty="0" smtClean="0"/>
              <a:t>All </a:t>
            </a:r>
            <a:r>
              <a:rPr lang="en-US" sz="2400" dirty="0" smtClean="0">
                <a:solidFill>
                  <a:schemeClr val="accent2"/>
                </a:solidFill>
              </a:rPr>
              <a:t>overall</a:t>
            </a:r>
            <a:r>
              <a:rPr lang="en-US" sz="2400" dirty="0" smtClean="0"/>
              <a:t> IR divergences of f is in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IR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428596" y="3786190"/>
            <a:ext cx="2714644" cy="264320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85918" y="5286388"/>
            <a:ext cx="928694" cy="85725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57290" y="5286388"/>
            <a:ext cx="546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G’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4071942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4000504"/>
            <a:ext cx="5143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/>
              <a:t>G’</a:t>
            </a:r>
            <a:r>
              <a:rPr lang="en-US" sz="4400" dirty="0" err="1" smtClean="0"/>
              <a:t>f</a:t>
            </a:r>
            <a:r>
              <a:rPr lang="en-US" sz="4400" baseline="-25000" dirty="0" err="1" smtClean="0"/>
              <a:t>G</a:t>
            </a:r>
            <a:r>
              <a:rPr lang="en-US" sz="4400" dirty="0" smtClean="0"/>
              <a:t>=L</a:t>
            </a:r>
            <a:r>
              <a:rPr lang="en-US" sz="4400" baseline="-25000" dirty="0" smtClean="0"/>
              <a:t>G\</a:t>
            </a:r>
            <a:r>
              <a:rPr lang="en-US" sz="4400" baseline="-25000" dirty="0" err="1" smtClean="0"/>
              <a:t>G’,IR</a:t>
            </a:r>
            <a:r>
              <a:rPr lang="en-US" sz="4400" dirty="0" err="1" smtClean="0"/>
              <a:t>f</a:t>
            </a:r>
            <a:r>
              <a:rPr lang="en-US" sz="4400" baseline="-25000" dirty="0" err="1" smtClean="0"/>
              <a:t>G</a:t>
            </a:r>
            <a:r>
              <a:rPr lang="en-US" sz="4400" baseline="-25000" dirty="0" smtClean="0"/>
              <a:t>’</a:t>
            </a:r>
            <a:endParaRPr lang="ru-RU" sz="4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98170" y="428604"/>
            <a:ext cx="892971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dirty="0" smtClean="0"/>
              <a:t>Method of Kinoshita et al. (old approach): forest formula</a:t>
            </a:r>
          </a:p>
          <a:p>
            <a:endParaRPr lang="en-US" sz="1000" dirty="0" smtClean="0"/>
          </a:p>
          <a:p>
            <a:pPr algn="ctr"/>
            <a:r>
              <a:rPr lang="en-US" sz="3600" dirty="0" err="1" smtClean="0"/>
              <a:t>Δ’f</a:t>
            </a:r>
            <a:r>
              <a:rPr lang="en-US" sz="3600" dirty="0" smtClean="0"/>
              <a:t>=(1-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)…(1-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)f </a:t>
            </a:r>
          </a:p>
          <a:p>
            <a:pPr algn="ctr"/>
            <a:endParaRPr lang="en-US" sz="500" dirty="0" smtClean="0"/>
          </a:p>
          <a:p>
            <a:pPr algn="ctr"/>
            <a:r>
              <a:rPr lang="en-US" sz="2800" dirty="0" smtClean="0"/>
              <a:t>(terms with overlaps must be removed)</a:t>
            </a:r>
          </a:p>
          <a:p>
            <a:endParaRPr lang="en-US" sz="1400" dirty="0" smtClean="0"/>
          </a:p>
          <a:p>
            <a:pPr algn="ctr"/>
            <a:r>
              <a:rPr lang="en-US" sz="3600" dirty="0" err="1" smtClean="0"/>
              <a:t>Δf</a:t>
            </a:r>
            <a:r>
              <a:rPr lang="en-US" sz="3600" dirty="0" smtClean="0"/>
              <a:t>=(1-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)…(1-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aseline="-25000" dirty="0" smtClean="0"/>
              <a:t>m</a:t>
            </a:r>
            <a:r>
              <a:rPr lang="en-US" sz="3600" dirty="0" smtClean="0"/>
              <a:t>) </a:t>
            </a:r>
            <a:r>
              <a:rPr lang="en-US" sz="3600" dirty="0" err="1" smtClean="0"/>
              <a:t>Δ’f</a:t>
            </a:r>
            <a:endParaRPr lang="en-US" sz="3600" dirty="0" smtClean="0"/>
          </a:p>
          <a:p>
            <a:pPr algn="ctr"/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Remove brackets in (1-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)…(1-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/>
              <a:t>m</a:t>
            </a:r>
            <a:r>
              <a:rPr lang="en-US" sz="2800" dirty="0" smtClean="0"/>
              <a:t>).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Each term splits the diagram into parts.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Apply Δ’ to each part. This transforms Schwinger-parametric expressions for each part.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Extract L</a:t>
            </a:r>
            <a:r>
              <a:rPr lang="en-US" sz="2800" baseline="-25000" dirty="0" smtClean="0"/>
              <a:t>IR</a:t>
            </a:r>
            <a:r>
              <a:rPr lang="en-US" sz="2800" dirty="0" smtClean="0"/>
              <a:t> part for all needed expressions (ignoring structure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/>
              <a:t>-</a:t>
            </a:r>
            <a:r>
              <a:rPr lang="en-US" sz="2800" dirty="0" err="1" smtClean="0"/>
              <a:t>subgraphs</a:t>
            </a:r>
            <a:r>
              <a:rPr lang="en-US" sz="2800" dirty="0" smtClean="0"/>
              <a:t>) and multiply expressions for all parts.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62" y="-24"/>
            <a:ext cx="8929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Method of Kinoshita et al. (old approach): example</a:t>
            </a:r>
            <a:endParaRPr lang="ru-RU" sz="32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785786" y="107154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571472" y="142873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57158" y="178592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642910" y="1428736"/>
            <a:ext cx="107157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14282" y="2071678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1214414" y="2143116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лилиния 14"/>
          <p:cNvSpPr/>
          <p:nvPr/>
        </p:nvSpPr>
        <p:spPr>
          <a:xfrm>
            <a:off x="646981" y="1686373"/>
            <a:ext cx="678612" cy="450011"/>
          </a:xfrm>
          <a:custGeom>
            <a:avLst/>
            <a:gdLst>
              <a:gd name="connsiteX0" fmla="*/ 0 w 678612"/>
              <a:gd name="connsiteY0" fmla="*/ 23004 h 450011"/>
              <a:gd name="connsiteX1" fmla="*/ 60385 w 678612"/>
              <a:gd name="connsiteY1" fmla="*/ 23004 h 450011"/>
              <a:gd name="connsiteX2" fmla="*/ 86264 w 678612"/>
              <a:gd name="connsiteY2" fmla="*/ 161026 h 450011"/>
              <a:gd name="connsiteX3" fmla="*/ 207034 w 678612"/>
              <a:gd name="connsiteY3" fmla="*/ 100641 h 450011"/>
              <a:gd name="connsiteX4" fmla="*/ 232913 w 678612"/>
              <a:gd name="connsiteY4" fmla="*/ 212785 h 450011"/>
              <a:gd name="connsiteX5" fmla="*/ 345057 w 678612"/>
              <a:gd name="connsiteY5" fmla="*/ 161026 h 450011"/>
              <a:gd name="connsiteX6" fmla="*/ 370936 w 678612"/>
              <a:gd name="connsiteY6" fmla="*/ 307675 h 450011"/>
              <a:gd name="connsiteX7" fmla="*/ 474453 w 678612"/>
              <a:gd name="connsiteY7" fmla="*/ 255917 h 450011"/>
              <a:gd name="connsiteX8" fmla="*/ 508959 w 678612"/>
              <a:gd name="connsiteY8" fmla="*/ 428445 h 450011"/>
              <a:gd name="connsiteX9" fmla="*/ 638355 w 678612"/>
              <a:gd name="connsiteY9" fmla="*/ 385313 h 45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78612" h="450011">
                <a:moveTo>
                  <a:pt x="0" y="23004"/>
                </a:moveTo>
                <a:cubicBezTo>
                  <a:pt x="23004" y="11502"/>
                  <a:pt x="46008" y="0"/>
                  <a:pt x="60385" y="23004"/>
                </a:cubicBezTo>
                <a:cubicBezTo>
                  <a:pt x="74762" y="46008"/>
                  <a:pt x="61823" y="148087"/>
                  <a:pt x="86264" y="161026"/>
                </a:cubicBezTo>
                <a:cubicBezTo>
                  <a:pt x="110705" y="173965"/>
                  <a:pt x="182593" y="92015"/>
                  <a:pt x="207034" y="100641"/>
                </a:cubicBezTo>
                <a:cubicBezTo>
                  <a:pt x="231475" y="109267"/>
                  <a:pt x="209909" y="202721"/>
                  <a:pt x="232913" y="212785"/>
                </a:cubicBezTo>
                <a:cubicBezTo>
                  <a:pt x="255917" y="222849"/>
                  <a:pt x="322053" y="145211"/>
                  <a:pt x="345057" y="161026"/>
                </a:cubicBezTo>
                <a:cubicBezTo>
                  <a:pt x="368061" y="176841"/>
                  <a:pt x="349370" y="291860"/>
                  <a:pt x="370936" y="307675"/>
                </a:cubicBezTo>
                <a:cubicBezTo>
                  <a:pt x="392502" y="323490"/>
                  <a:pt x="451449" y="235789"/>
                  <a:pt x="474453" y="255917"/>
                </a:cubicBezTo>
                <a:cubicBezTo>
                  <a:pt x="497457" y="276045"/>
                  <a:pt x="481642" y="406879"/>
                  <a:pt x="508959" y="428445"/>
                </a:cubicBezTo>
                <a:cubicBezTo>
                  <a:pt x="536276" y="450011"/>
                  <a:pt x="678612" y="366623"/>
                  <a:pt x="638355" y="38531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287547" y="1311124"/>
            <a:ext cx="575095" cy="769188"/>
          </a:xfrm>
          <a:custGeom>
            <a:avLst/>
            <a:gdLst>
              <a:gd name="connsiteX0" fmla="*/ 143774 w 575095"/>
              <a:gd name="connsiteY0" fmla="*/ 769188 h 769188"/>
              <a:gd name="connsiteX1" fmla="*/ 83389 w 575095"/>
              <a:gd name="connsiteY1" fmla="*/ 743309 h 769188"/>
              <a:gd name="connsiteX2" fmla="*/ 126521 w 575095"/>
              <a:gd name="connsiteY2" fmla="*/ 648419 h 769188"/>
              <a:gd name="connsiteX3" fmla="*/ 31630 w 575095"/>
              <a:gd name="connsiteY3" fmla="*/ 622539 h 769188"/>
              <a:gd name="connsiteX4" fmla="*/ 83389 w 575095"/>
              <a:gd name="connsiteY4" fmla="*/ 519022 h 769188"/>
              <a:gd name="connsiteX5" fmla="*/ 5751 w 575095"/>
              <a:gd name="connsiteY5" fmla="*/ 467264 h 769188"/>
              <a:gd name="connsiteX6" fmla="*/ 117895 w 575095"/>
              <a:gd name="connsiteY6" fmla="*/ 389626 h 769188"/>
              <a:gd name="connsiteX7" fmla="*/ 40257 w 575095"/>
              <a:gd name="connsiteY7" fmla="*/ 311988 h 769188"/>
              <a:gd name="connsiteX8" fmla="*/ 152400 w 575095"/>
              <a:gd name="connsiteY8" fmla="*/ 277483 h 769188"/>
              <a:gd name="connsiteX9" fmla="*/ 126521 w 575095"/>
              <a:gd name="connsiteY9" fmla="*/ 191219 h 769188"/>
              <a:gd name="connsiteX10" fmla="*/ 247291 w 575095"/>
              <a:gd name="connsiteY10" fmla="*/ 199845 h 769188"/>
              <a:gd name="connsiteX11" fmla="*/ 247291 w 575095"/>
              <a:gd name="connsiteY11" fmla="*/ 122207 h 769188"/>
              <a:gd name="connsiteX12" fmla="*/ 333555 w 575095"/>
              <a:gd name="connsiteY12" fmla="*/ 139460 h 769188"/>
              <a:gd name="connsiteX13" fmla="*/ 376687 w 575095"/>
              <a:gd name="connsiteY13" fmla="*/ 44570 h 769188"/>
              <a:gd name="connsiteX14" fmla="*/ 454325 w 575095"/>
              <a:gd name="connsiteY14" fmla="*/ 113581 h 769188"/>
              <a:gd name="connsiteX15" fmla="*/ 488830 w 575095"/>
              <a:gd name="connsiteY15" fmla="*/ 10064 h 769188"/>
              <a:gd name="connsiteX16" fmla="*/ 575095 w 575095"/>
              <a:gd name="connsiteY16" fmla="*/ 53196 h 769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5095" h="769188">
                <a:moveTo>
                  <a:pt x="143774" y="769188"/>
                </a:moveTo>
                <a:cubicBezTo>
                  <a:pt x="115019" y="766312"/>
                  <a:pt x="86265" y="763437"/>
                  <a:pt x="83389" y="743309"/>
                </a:cubicBezTo>
                <a:cubicBezTo>
                  <a:pt x="80514" y="723181"/>
                  <a:pt x="135147" y="668547"/>
                  <a:pt x="126521" y="648419"/>
                </a:cubicBezTo>
                <a:cubicBezTo>
                  <a:pt x="117895" y="628291"/>
                  <a:pt x="38819" y="644105"/>
                  <a:pt x="31630" y="622539"/>
                </a:cubicBezTo>
                <a:cubicBezTo>
                  <a:pt x="24441" y="600973"/>
                  <a:pt x="87702" y="544901"/>
                  <a:pt x="83389" y="519022"/>
                </a:cubicBezTo>
                <a:cubicBezTo>
                  <a:pt x="79076" y="493143"/>
                  <a:pt x="0" y="488830"/>
                  <a:pt x="5751" y="467264"/>
                </a:cubicBezTo>
                <a:cubicBezTo>
                  <a:pt x="11502" y="445698"/>
                  <a:pt x="112144" y="415505"/>
                  <a:pt x="117895" y="389626"/>
                </a:cubicBezTo>
                <a:cubicBezTo>
                  <a:pt x="123646" y="363747"/>
                  <a:pt x="34506" y="330679"/>
                  <a:pt x="40257" y="311988"/>
                </a:cubicBezTo>
                <a:cubicBezTo>
                  <a:pt x="46008" y="293298"/>
                  <a:pt x="138023" y="297611"/>
                  <a:pt x="152400" y="277483"/>
                </a:cubicBezTo>
                <a:cubicBezTo>
                  <a:pt x="166777" y="257355"/>
                  <a:pt x="110706" y="204159"/>
                  <a:pt x="126521" y="191219"/>
                </a:cubicBezTo>
                <a:cubicBezTo>
                  <a:pt x="142336" y="178279"/>
                  <a:pt x="227163" y="211347"/>
                  <a:pt x="247291" y="199845"/>
                </a:cubicBezTo>
                <a:cubicBezTo>
                  <a:pt x="267419" y="188343"/>
                  <a:pt x="232914" y="132271"/>
                  <a:pt x="247291" y="122207"/>
                </a:cubicBezTo>
                <a:cubicBezTo>
                  <a:pt x="261668" y="112143"/>
                  <a:pt x="311989" y="152399"/>
                  <a:pt x="333555" y="139460"/>
                </a:cubicBezTo>
                <a:cubicBezTo>
                  <a:pt x="355121" y="126521"/>
                  <a:pt x="356559" y="48883"/>
                  <a:pt x="376687" y="44570"/>
                </a:cubicBezTo>
                <a:cubicBezTo>
                  <a:pt x="396815" y="40257"/>
                  <a:pt x="435634" y="119332"/>
                  <a:pt x="454325" y="113581"/>
                </a:cubicBezTo>
                <a:cubicBezTo>
                  <a:pt x="473016" y="107830"/>
                  <a:pt x="468702" y="20128"/>
                  <a:pt x="488830" y="10064"/>
                </a:cubicBezTo>
                <a:cubicBezTo>
                  <a:pt x="508958" y="0"/>
                  <a:pt x="485955" y="20128"/>
                  <a:pt x="575095" y="5319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1032294" y="753283"/>
            <a:ext cx="115019" cy="240101"/>
          </a:xfrm>
          <a:custGeom>
            <a:avLst/>
            <a:gdLst>
              <a:gd name="connsiteX0" fmla="*/ 37381 w 115019"/>
              <a:gd name="connsiteY0" fmla="*/ 240101 h 240101"/>
              <a:gd name="connsiteX1" fmla="*/ 97766 w 115019"/>
              <a:gd name="connsiteY1" fmla="*/ 196969 h 240101"/>
              <a:gd name="connsiteX2" fmla="*/ 2876 w 115019"/>
              <a:gd name="connsiteY2" fmla="*/ 136584 h 240101"/>
              <a:gd name="connsiteX3" fmla="*/ 106393 w 115019"/>
              <a:gd name="connsiteY3" fmla="*/ 76199 h 240101"/>
              <a:gd name="connsiteX4" fmla="*/ 54634 w 115019"/>
              <a:gd name="connsiteY4" fmla="*/ 24441 h 24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19" h="240101">
                <a:moveTo>
                  <a:pt x="37381" y="240101"/>
                </a:moveTo>
                <a:cubicBezTo>
                  <a:pt x="70449" y="227161"/>
                  <a:pt x="103517" y="214222"/>
                  <a:pt x="97766" y="196969"/>
                </a:cubicBezTo>
                <a:cubicBezTo>
                  <a:pt x="92015" y="179716"/>
                  <a:pt x="1438" y="156712"/>
                  <a:pt x="2876" y="136584"/>
                </a:cubicBezTo>
                <a:cubicBezTo>
                  <a:pt x="4314" y="116456"/>
                  <a:pt x="97767" y="94889"/>
                  <a:pt x="106393" y="76199"/>
                </a:cubicBezTo>
                <a:cubicBezTo>
                  <a:pt x="115019" y="57509"/>
                  <a:pt x="0" y="0"/>
                  <a:pt x="54634" y="2444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2214546" y="1071546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928794" y="1643050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2500298" y="1071546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2786050" y="1643050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1893075" y="210739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3178959" y="210739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илиния 29"/>
          <p:cNvSpPr/>
          <p:nvPr/>
        </p:nvSpPr>
        <p:spPr>
          <a:xfrm>
            <a:off x="2363638" y="1470712"/>
            <a:ext cx="854015" cy="667110"/>
          </a:xfrm>
          <a:custGeom>
            <a:avLst/>
            <a:gdLst>
              <a:gd name="connsiteX0" fmla="*/ 0 w 854015"/>
              <a:gd name="connsiteY0" fmla="*/ 40257 h 667110"/>
              <a:gd name="connsiteX1" fmla="*/ 60385 w 854015"/>
              <a:gd name="connsiteY1" fmla="*/ 23004 h 667110"/>
              <a:gd name="connsiteX2" fmla="*/ 69011 w 854015"/>
              <a:gd name="connsiteY2" fmla="*/ 178280 h 667110"/>
              <a:gd name="connsiteX3" fmla="*/ 207034 w 854015"/>
              <a:gd name="connsiteY3" fmla="*/ 152400 h 667110"/>
              <a:gd name="connsiteX4" fmla="*/ 232913 w 854015"/>
              <a:gd name="connsiteY4" fmla="*/ 299049 h 667110"/>
              <a:gd name="connsiteX5" fmla="*/ 379562 w 854015"/>
              <a:gd name="connsiteY5" fmla="*/ 247291 h 667110"/>
              <a:gd name="connsiteX6" fmla="*/ 405441 w 854015"/>
              <a:gd name="connsiteY6" fmla="*/ 419819 h 667110"/>
              <a:gd name="connsiteX7" fmla="*/ 543464 w 854015"/>
              <a:gd name="connsiteY7" fmla="*/ 376687 h 667110"/>
              <a:gd name="connsiteX8" fmla="*/ 569343 w 854015"/>
              <a:gd name="connsiteY8" fmla="*/ 549216 h 667110"/>
              <a:gd name="connsiteX9" fmla="*/ 715992 w 854015"/>
              <a:gd name="connsiteY9" fmla="*/ 471578 h 667110"/>
              <a:gd name="connsiteX10" fmla="*/ 750498 w 854015"/>
              <a:gd name="connsiteY10" fmla="*/ 644106 h 667110"/>
              <a:gd name="connsiteX11" fmla="*/ 854015 w 854015"/>
              <a:gd name="connsiteY11" fmla="*/ 609600 h 667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4015" h="667110">
                <a:moveTo>
                  <a:pt x="0" y="40257"/>
                </a:moveTo>
                <a:cubicBezTo>
                  <a:pt x="24441" y="20128"/>
                  <a:pt x="48883" y="0"/>
                  <a:pt x="60385" y="23004"/>
                </a:cubicBezTo>
                <a:cubicBezTo>
                  <a:pt x="71887" y="46008"/>
                  <a:pt x="44570" y="156714"/>
                  <a:pt x="69011" y="178280"/>
                </a:cubicBezTo>
                <a:cubicBezTo>
                  <a:pt x="93453" y="199846"/>
                  <a:pt x="179717" y="132272"/>
                  <a:pt x="207034" y="152400"/>
                </a:cubicBezTo>
                <a:cubicBezTo>
                  <a:pt x="234351" y="172528"/>
                  <a:pt x="204158" y="283234"/>
                  <a:pt x="232913" y="299049"/>
                </a:cubicBezTo>
                <a:cubicBezTo>
                  <a:pt x="261668" y="314864"/>
                  <a:pt x="350807" y="227163"/>
                  <a:pt x="379562" y="247291"/>
                </a:cubicBezTo>
                <a:cubicBezTo>
                  <a:pt x="408317" y="267419"/>
                  <a:pt x="378124" y="398253"/>
                  <a:pt x="405441" y="419819"/>
                </a:cubicBezTo>
                <a:cubicBezTo>
                  <a:pt x="432758" y="441385"/>
                  <a:pt x="516147" y="355121"/>
                  <a:pt x="543464" y="376687"/>
                </a:cubicBezTo>
                <a:cubicBezTo>
                  <a:pt x="570781" y="398253"/>
                  <a:pt x="540588" y="533401"/>
                  <a:pt x="569343" y="549216"/>
                </a:cubicBezTo>
                <a:cubicBezTo>
                  <a:pt x="598098" y="565031"/>
                  <a:pt x="685800" y="455763"/>
                  <a:pt x="715992" y="471578"/>
                </a:cubicBezTo>
                <a:cubicBezTo>
                  <a:pt x="746185" y="487393"/>
                  <a:pt x="727494" y="621102"/>
                  <a:pt x="750498" y="644106"/>
                </a:cubicBezTo>
                <a:cubicBezTo>
                  <a:pt x="773502" y="667110"/>
                  <a:pt x="836762" y="590910"/>
                  <a:pt x="854015" y="6096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2070340" y="1466399"/>
            <a:ext cx="871268" cy="669985"/>
          </a:xfrm>
          <a:custGeom>
            <a:avLst/>
            <a:gdLst>
              <a:gd name="connsiteX0" fmla="*/ 0 w 871268"/>
              <a:gd name="connsiteY0" fmla="*/ 605287 h 669985"/>
              <a:gd name="connsiteX1" fmla="*/ 94890 w 871268"/>
              <a:gd name="connsiteY1" fmla="*/ 648419 h 669985"/>
              <a:gd name="connsiteX2" fmla="*/ 112143 w 871268"/>
              <a:gd name="connsiteY2" fmla="*/ 475891 h 669985"/>
              <a:gd name="connsiteX3" fmla="*/ 258792 w 871268"/>
              <a:gd name="connsiteY3" fmla="*/ 527649 h 669985"/>
              <a:gd name="connsiteX4" fmla="*/ 276045 w 871268"/>
              <a:gd name="connsiteY4" fmla="*/ 346495 h 669985"/>
              <a:gd name="connsiteX5" fmla="*/ 414068 w 871268"/>
              <a:gd name="connsiteY5" fmla="*/ 406879 h 669985"/>
              <a:gd name="connsiteX6" fmla="*/ 439947 w 871268"/>
              <a:gd name="connsiteY6" fmla="*/ 242978 h 669985"/>
              <a:gd name="connsiteX7" fmla="*/ 586596 w 871268"/>
              <a:gd name="connsiteY7" fmla="*/ 320615 h 669985"/>
              <a:gd name="connsiteX8" fmla="*/ 586596 w 871268"/>
              <a:gd name="connsiteY8" fmla="*/ 130834 h 669985"/>
              <a:gd name="connsiteX9" fmla="*/ 750498 w 871268"/>
              <a:gd name="connsiteY9" fmla="*/ 199845 h 669985"/>
              <a:gd name="connsiteX10" fmla="*/ 750498 w 871268"/>
              <a:gd name="connsiteY10" fmla="*/ 27317 h 669985"/>
              <a:gd name="connsiteX11" fmla="*/ 871268 w 871268"/>
              <a:gd name="connsiteY11" fmla="*/ 35944 h 66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268" h="669985">
                <a:moveTo>
                  <a:pt x="0" y="605287"/>
                </a:moveTo>
                <a:cubicBezTo>
                  <a:pt x="38100" y="637636"/>
                  <a:pt x="76200" y="669985"/>
                  <a:pt x="94890" y="648419"/>
                </a:cubicBezTo>
                <a:cubicBezTo>
                  <a:pt x="113581" y="626853"/>
                  <a:pt x="84826" y="496019"/>
                  <a:pt x="112143" y="475891"/>
                </a:cubicBezTo>
                <a:cubicBezTo>
                  <a:pt x="139460" y="455763"/>
                  <a:pt x="231475" y="549215"/>
                  <a:pt x="258792" y="527649"/>
                </a:cubicBezTo>
                <a:cubicBezTo>
                  <a:pt x="286109" y="506083"/>
                  <a:pt x="250166" y="366623"/>
                  <a:pt x="276045" y="346495"/>
                </a:cubicBezTo>
                <a:cubicBezTo>
                  <a:pt x="301924" y="326367"/>
                  <a:pt x="386751" y="424132"/>
                  <a:pt x="414068" y="406879"/>
                </a:cubicBezTo>
                <a:cubicBezTo>
                  <a:pt x="441385" y="389626"/>
                  <a:pt x="411192" y="257355"/>
                  <a:pt x="439947" y="242978"/>
                </a:cubicBezTo>
                <a:cubicBezTo>
                  <a:pt x="468702" y="228601"/>
                  <a:pt x="562155" y="339306"/>
                  <a:pt x="586596" y="320615"/>
                </a:cubicBezTo>
                <a:cubicBezTo>
                  <a:pt x="611038" y="301924"/>
                  <a:pt x="559279" y="150962"/>
                  <a:pt x="586596" y="130834"/>
                </a:cubicBezTo>
                <a:cubicBezTo>
                  <a:pt x="613913" y="110706"/>
                  <a:pt x="723181" y="217098"/>
                  <a:pt x="750498" y="199845"/>
                </a:cubicBezTo>
                <a:cubicBezTo>
                  <a:pt x="777815" y="182592"/>
                  <a:pt x="730370" y="54634"/>
                  <a:pt x="750498" y="27317"/>
                </a:cubicBezTo>
                <a:cubicBezTo>
                  <a:pt x="770626" y="0"/>
                  <a:pt x="796506" y="18691"/>
                  <a:pt x="871268" y="3594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>
            <a:off x="2574985" y="669894"/>
            <a:ext cx="142336" cy="254479"/>
          </a:xfrm>
          <a:custGeom>
            <a:avLst/>
            <a:gdLst>
              <a:gd name="connsiteX0" fmla="*/ 64698 w 142336"/>
              <a:gd name="connsiteY0" fmla="*/ 254479 h 254479"/>
              <a:gd name="connsiteX1" fmla="*/ 12940 w 142336"/>
              <a:gd name="connsiteY1" fmla="*/ 194094 h 254479"/>
              <a:gd name="connsiteX2" fmla="*/ 142336 w 142336"/>
              <a:gd name="connsiteY2" fmla="*/ 133709 h 254479"/>
              <a:gd name="connsiteX3" fmla="*/ 12940 w 142336"/>
              <a:gd name="connsiteY3" fmla="*/ 56071 h 254479"/>
              <a:gd name="connsiteX4" fmla="*/ 81951 w 142336"/>
              <a:gd name="connsiteY4" fmla="*/ 21566 h 25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36" h="254479">
                <a:moveTo>
                  <a:pt x="64698" y="254479"/>
                </a:moveTo>
                <a:cubicBezTo>
                  <a:pt x="32349" y="234350"/>
                  <a:pt x="0" y="214222"/>
                  <a:pt x="12940" y="194094"/>
                </a:cubicBezTo>
                <a:cubicBezTo>
                  <a:pt x="25880" y="173966"/>
                  <a:pt x="142336" y="156713"/>
                  <a:pt x="142336" y="133709"/>
                </a:cubicBezTo>
                <a:cubicBezTo>
                  <a:pt x="142336" y="110705"/>
                  <a:pt x="23004" y="74761"/>
                  <a:pt x="12940" y="56071"/>
                </a:cubicBezTo>
                <a:cubicBezTo>
                  <a:pt x="2876" y="37381"/>
                  <a:pt x="56072" y="0"/>
                  <a:pt x="81951" y="21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5400000">
            <a:off x="4429124" y="107154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4214810" y="142873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000496" y="178592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4286248" y="1428736"/>
            <a:ext cx="107157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 flipV="1">
            <a:off x="3857620" y="2071678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4857752" y="2143116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олилиния 40"/>
          <p:cNvSpPr/>
          <p:nvPr/>
        </p:nvSpPr>
        <p:spPr>
          <a:xfrm>
            <a:off x="4675632" y="753283"/>
            <a:ext cx="115019" cy="240101"/>
          </a:xfrm>
          <a:custGeom>
            <a:avLst/>
            <a:gdLst>
              <a:gd name="connsiteX0" fmla="*/ 37381 w 115019"/>
              <a:gd name="connsiteY0" fmla="*/ 240101 h 240101"/>
              <a:gd name="connsiteX1" fmla="*/ 97766 w 115019"/>
              <a:gd name="connsiteY1" fmla="*/ 196969 h 240101"/>
              <a:gd name="connsiteX2" fmla="*/ 2876 w 115019"/>
              <a:gd name="connsiteY2" fmla="*/ 136584 h 240101"/>
              <a:gd name="connsiteX3" fmla="*/ 106393 w 115019"/>
              <a:gd name="connsiteY3" fmla="*/ 76199 h 240101"/>
              <a:gd name="connsiteX4" fmla="*/ 54634 w 115019"/>
              <a:gd name="connsiteY4" fmla="*/ 24441 h 24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19" h="240101">
                <a:moveTo>
                  <a:pt x="37381" y="240101"/>
                </a:moveTo>
                <a:cubicBezTo>
                  <a:pt x="70449" y="227161"/>
                  <a:pt x="103517" y="214222"/>
                  <a:pt x="97766" y="196969"/>
                </a:cubicBezTo>
                <a:cubicBezTo>
                  <a:pt x="92015" y="179716"/>
                  <a:pt x="1438" y="156712"/>
                  <a:pt x="2876" y="136584"/>
                </a:cubicBezTo>
                <a:cubicBezTo>
                  <a:pt x="4314" y="116456"/>
                  <a:pt x="97767" y="94889"/>
                  <a:pt x="106393" y="76199"/>
                </a:cubicBezTo>
                <a:cubicBezTo>
                  <a:pt x="115019" y="57509"/>
                  <a:pt x="0" y="0"/>
                  <a:pt x="54634" y="2444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4127740" y="1289558"/>
            <a:ext cx="383875" cy="447136"/>
          </a:xfrm>
          <a:custGeom>
            <a:avLst/>
            <a:gdLst>
              <a:gd name="connsiteX0" fmla="*/ 168215 w 383875"/>
              <a:gd name="connsiteY0" fmla="*/ 437071 h 447136"/>
              <a:gd name="connsiteX1" fmla="*/ 99203 w 383875"/>
              <a:gd name="connsiteY1" fmla="*/ 428445 h 447136"/>
              <a:gd name="connsiteX2" fmla="*/ 133709 w 383875"/>
              <a:gd name="connsiteY2" fmla="*/ 324928 h 447136"/>
              <a:gd name="connsiteX3" fmla="*/ 30192 w 383875"/>
              <a:gd name="connsiteY3" fmla="*/ 316302 h 447136"/>
              <a:gd name="connsiteX4" fmla="*/ 116456 w 383875"/>
              <a:gd name="connsiteY4" fmla="*/ 221411 h 447136"/>
              <a:gd name="connsiteX5" fmla="*/ 4313 w 383875"/>
              <a:gd name="connsiteY5" fmla="*/ 169653 h 447136"/>
              <a:gd name="connsiteX6" fmla="*/ 142335 w 383875"/>
              <a:gd name="connsiteY6" fmla="*/ 126520 h 447136"/>
              <a:gd name="connsiteX7" fmla="*/ 81951 w 383875"/>
              <a:gd name="connsiteY7" fmla="*/ 57509 h 447136"/>
              <a:gd name="connsiteX8" fmla="*/ 202720 w 383875"/>
              <a:gd name="connsiteY8" fmla="*/ 92015 h 447136"/>
              <a:gd name="connsiteX9" fmla="*/ 211347 w 383875"/>
              <a:gd name="connsiteY9" fmla="*/ 5751 h 447136"/>
              <a:gd name="connsiteX10" fmla="*/ 288985 w 383875"/>
              <a:gd name="connsiteY10" fmla="*/ 100641 h 447136"/>
              <a:gd name="connsiteX11" fmla="*/ 314864 w 383875"/>
              <a:gd name="connsiteY11" fmla="*/ 5751 h 447136"/>
              <a:gd name="connsiteX12" fmla="*/ 383875 w 383875"/>
              <a:gd name="connsiteY12" fmla="*/ 74762 h 447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3875" h="447136">
                <a:moveTo>
                  <a:pt x="168215" y="437071"/>
                </a:moveTo>
                <a:cubicBezTo>
                  <a:pt x="136584" y="442103"/>
                  <a:pt x="104954" y="447136"/>
                  <a:pt x="99203" y="428445"/>
                </a:cubicBezTo>
                <a:cubicBezTo>
                  <a:pt x="93452" y="409754"/>
                  <a:pt x="145211" y="343618"/>
                  <a:pt x="133709" y="324928"/>
                </a:cubicBezTo>
                <a:cubicBezTo>
                  <a:pt x="122207" y="306238"/>
                  <a:pt x="33068" y="333555"/>
                  <a:pt x="30192" y="316302"/>
                </a:cubicBezTo>
                <a:cubicBezTo>
                  <a:pt x="27316" y="299049"/>
                  <a:pt x="120769" y="245852"/>
                  <a:pt x="116456" y="221411"/>
                </a:cubicBezTo>
                <a:cubicBezTo>
                  <a:pt x="112143" y="196970"/>
                  <a:pt x="0" y="185468"/>
                  <a:pt x="4313" y="169653"/>
                </a:cubicBezTo>
                <a:cubicBezTo>
                  <a:pt x="8626" y="153838"/>
                  <a:pt x="129395" y="145211"/>
                  <a:pt x="142335" y="126520"/>
                </a:cubicBezTo>
                <a:cubicBezTo>
                  <a:pt x="155275" y="107829"/>
                  <a:pt x="71887" y="63260"/>
                  <a:pt x="81951" y="57509"/>
                </a:cubicBezTo>
                <a:cubicBezTo>
                  <a:pt x="92015" y="51758"/>
                  <a:pt x="181154" y="100641"/>
                  <a:pt x="202720" y="92015"/>
                </a:cubicBezTo>
                <a:cubicBezTo>
                  <a:pt x="224286" y="83389"/>
                  <a:pt x="196970" y="4313"/>
                  <a:pt x="211347" y="5751"/>
                </a:cubicBezTo>
                <a:cubicBezTo>
                  <a:pt x="225724" y="7189"/>
                  <a:pt x="271732" y="100641"/>
                  <a:pt x="288985" y="100641"/>
                </a:cubicBezTo>
                <a:cubicBezTo>
                  <a:pt x="306238" y="100641"/>
                  <a:pt x="299049" y="10064"/>
                  <a:pt x="314864" y="5751"/>
                </a:cubicBezTo>
                <a:cubicBezTo>
                  <a:pt x="330679" y="1438"/>
                  <a:pt x="366622" y="0"/>
                  <a:pt x="383875" y="7476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4071668" y="2019928"/>
            <a:ext cx="845389" cy="146648"/>
          </a:xfrm>
          <a:custGeom>
            <a:avLst/>
            <a:gdLst>
              <a:gd name="connsiteX0" fmla="*/ 0 w 845389"/>
              <a:gd name="connsiteY0" fmla="*/ 60384 h 146648"/>
              <a:gd name="connsiteX1" fmla="*/ 60385 w 845389"/>
              <a:gd name="connsiteY1" fmla="*/ 138022 h 146648"/>
              <a:gd name="connsiteX2" fmla="*/ 120770 w 845389"/>
              <a:gd name="connsiteY2" fmla="*/ 8626 h 146648"/>
              <a:gd name="connsiteX3" fmla="*/ 189781 w 845389"/>
              <a:gd name="connsiteY3" fmla="*/ 138022 h 146648"/>
              <a:gd name="connsiteX4" fmla="*/ 258792 w 845389"/>
              <a:gd name="connsiteY4" fmla="*/ 17252 h 146648"/>
              <a:gd name="connsiteX5" fmla="*/ 327804 w 845389"/>
              <a:gd name="connsiteY5" fmla="*/ 138022 h 146648"/>
              <a:gd name="connsiteX6" fmla="*/ 405441 w 845389"/>
              <a:gd name="connsiteY6" fmla="*/ 0 h 146648"/>
              <a:gd name="connsiteX7" fmla="*/ 474453 w 845389"/>
              <a:gd name="connsiteY7" fmla="*/ 138022 h 146648"/>
              <a:gd name="connsiteX8" fmla="*/ 560717 w 845389"/>
              <a:gd name="connsiteY8" fmla="*/ 0 h 146648"/>
              <a:gd name="connsiteX9" fmla="*/ 612475 w 845389"/>
              <a:gd name="connsiteY9" fmla="*/ 138022 h 146648"/>
              <a:gd name="connsiteX10" fmla="*/ 698740 w 845389"/>
              <a:gd name="connsiteY10" fmla="*/ 8626 h 146648"/>
              <a:gd name="connsiteX11" fmla="*/ 750498 w 845389"/>
              <a:gd name="connsiteY11" fmla="*/ 129396 h 146648"/>
              <a:gd name="connsiteX12" fmla="*/ 845389 w 845389"/>
              <a:gd name="connsiteY12" fmla="*/ 60384 h 14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5389" h="146648">
                <a:moveTo>
                  <a:pt x="0" y="60384"/>
                </a:moveTo>
                <a:cubicBezTo>
                  <a:pt x="20128" y="103516"/>
                  <a:pt x="40257" y="146648"/>
                  <a:pt x="60385" y="138022"/>
                </a:cubicBezTo>
                <a:cubicBezTo>
                  <a:pt x="80513" y="129396"/>
                  <a:pt x="99204" y="8626"/>
                  <a:pt x="120770" y="8626"/>
                </a:cubicBezTo>
                <a:cubicBezTo>
                  <a:pt x="142336" y="8626"/>
                  <a:pt x="166777" y="136584"/>
                  <a:pt x="189781" y="138022"/>
                </a:cubicBezTo>
                <a:cubicBezTo>
                  <a:pt x="212785" y="139460"/>
                  <a:pt x="235788" y="17252"/>
                  <a:pt x="258792" y="17252"/>
                </a:cubicBezTo>
                <a:cubicBezTo>
                  <a:pt x="281796" y="17252"/>
                  <a:pt x="303362" y="140897"/>
                  <a:pt x="327804" y="138022"/>
                </a:cubicBezTo>
                <a:cubicBezTo>
                  <a:pt x="352246" y="135147"/>
                  <a:pt x="381000" y="0"/>
                  <a:pt x="405441" y="0"/>
                </a:cubicBezTo>
                <a:cubicBezTo>
                  <a:pt x="429882" y="0"/>
                  <a:pt x="448574" y="138022"/>
                  <a:pt x="474453" y="138022"/>
                </a:cubicBezTo>
                <a:cubicBezTo>
                  <a:pt x="500332" y="138022"/>
                  <a:pt x="537713" y="0"/>
                  <a:pt x="560717" y="0"/>
                </a:cubicBezTo>
                <a:cubicBezTo>
                  <a:pt x="583721" y="0"/>
                  <a:pt x="589471" y="136584"/>
                  <a:pt x="612475" y="138022"/>
                </a:cubicBezTo>
                <a:cubicBezTo>
                  <a:pt x="635479" y="139460"/>
                  <a:pt x="675736" y="10064"/>
                  <a:pt x="698740" y="8626"/>
                </a:cubicBezTo>
                <a:cubicBezTo>
                  <a:pt x="721744" y="7188"/>
                  <a:pt x="726057" y="120770"/>
                  <a:pt x="750498" y="129396"/>
                </a:cubicBezTo>
                <a:cubicBezTo>
                  <a:pt x="774939" y="138022"/>
                  <a:pt x="842514" y="24441"/>
                  <a:pt x="845389" y="6038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>
            <a:off x="5874879" y="1088541"/>
            <a:ext cx="53751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5555878" y="1587868"/>
            <a:ext cx="532576" cy="357188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H="1">
            <a:off x="5857884" y="1389809"/>
            <a:ext cx="107157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 flipV="1">
            <a:off x="5429256" y="2032751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6429388" y="2104189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олилиния 49"/>
          <p:cNvSpPr/>
          <p:nvPr/>
        </p:nvSpPr>
        <p:spPr>
          <a:xfrm>
            <a:off x="6247268" y="714356"/>
            <a:ext cx="115019" cy="240101"/>
          </a:xfrm>
          <a:custGeom>
            <a:avLst/>
            <a:gdLst>
              <a:gd name="connsiteX0" fmla="*/ 37381 w 115019"/>
              <a:gd name="connsiteY0" fmla="*/ 240101 h 240101"/>
              <a:gd name="connsiteX1" fmla="*/ 97766 w 115019"/>
              <a:gd name="connsiteY1" fmla="*/ 196969 h 240101"/>
              <a:gd name="connsiteX2" fmla="*/ 2876 w 115019"/>
              <a:gd name="connsiteY2" fmla="*/ 136584 h 240101"/>
              <a:gd name="connsiteX3" fmla="*/ 106393 w 115019"/>
              <a:gd name="connsiteY3" fmla="*/ 76199 h 240101"/>
              <a:gd name="connsiteX4" fmla="*/ 54634 w 115019"/>
              <a:gd name="connsiteY4" fmla="*/ 24441 h 24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19" h="240101">
                <a:moveTo>
                  <a:pt x="37381" y="240101"/>
                </a:moveTo>
                <a:cubicBezTo>
                  <a:pt x="70449" y="227161"/>
                  <a:pt x="103517" y="214222"/>
                  <a:pt x="97766" y="196969"/>
                </a:cubicBezTo>
                <a:cubicBezTo>
                  <a:pt x="92015" y="179716"/>
                  <a:pt x="1438" y="156712"/>
                  <a:pt x="2876" y="136584"/>
                </a:cubicBezTo>
                <a:cubicBezTo>
                  <a:pt x="4314" y="116456"/>
                  <a:pt x="97767" y="94889"/>
                  <a:pt x="106393" y="76199"/>
                </a:cubicBezTo>
                <a:cubicBezTo>
                  <a:pt x="115019" y="57509"/>
                  <a:pt x="0" y="0"/>
                  <a:pt x="54634" y="2444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>
            <a:off x="5643304" y="1981001"/>
            <a:ext cx="845389" cy="146648"/>
          </a:xfrm>
          <a:custGeom>
            <a:avLst/>
            <a:gdLst>
              <a:gd name="connsiteX0" fmla="*/ 0 w 845389"/>
              <a:gd name="connsiteY0" fmla="*/ 60384 h 146648"/>
              <a:gd name="connsiteX1" fmla="*/ 60385 w 845389"/>
              <a:gd name="connsiteY1" fmla="*/ 138022 h 146648"/>
              <a:gd name="connsiteX2" fmla="*/ 120770 w 845389"/>
              <a:gd name="connsiteY2" fmla="*/ 8626 h 146648"/>
              <a:gd name="connsiteX3" fmla="*/ 189781 w 845389"/>
              <a:gd name="connsiteY3" fmla="*/ 138022 h 146648"/>
              <a:gd name="connsiteX4" fmla="*/ 258792 w 845389"/>
              <a:gd name="connsiteY4" fmla="*/ 17252 h 146648"/>
              <a:gd name="connsiteX5" fmla="*/ 327804 w 845389"/>
              <a:gd name="connsiteY5" fmla="*/ 138022 h 146648"/>
              <a:gd name="connsiteX6" fmla="*/ 405441 w 845389"/>
              <a:gd name="connsiteY6" fmla="*/ 0 h 146648"/>
              <a:gd name="connsiteX7" fmla="*/ 474453 w 845389"/>
              <a:gd name="connsiteY7" fmla="*/ 138022 h 146648"/>
              <a:gd name="connsiteX8" fmla="*/ 560717 w 845389"/>
              <a:gd name="connsiteY8" fmla="*/ 0 h 146648"/>
              <a:gd name="connsiteX9" fmla="*/ 612475 w 845389"/>
              <a:gd name="connsiteY9" fmla="*/ 138022 h 146648"/>
              <a:gd name="connsiteX10" fmla="*/ 698740 w 845389"/>
              <a:gd name="connsiteY10" fmla="*/ 8626 h 146648"/>
              <a:gd name="connsiteX11" fmla="*/ 750498 w 845389"/>
              <a:gd name="connsiteY11" fmla="*/ 129396 h 146648"/>
              <a:gd name="connsiteX12" fmla="*/ 845389 w 845389"/>
              <a:gd name="connsiteY12" fmla="*/ 60384 h 14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5389" h="146648">
                <a:moveTo>
                  <a:pt x="0" y="60384"/>
                </a:moveTo>
                <a:cubicBezTo>
                  <a:pt x="20128" y="103516"/>
                  <a:pt x="40257" y="146648"/>
                  <a:pt x="60385" y="138022"/>
                </a:cubicBezTo>
                <a:cubicBezTo>
                  <a:pt x="80513" y="129396"/>
                  <a:pt x="99204" y="8626"/>
                  <a:pt x="120770" y="8626"/>
                </a:cubicBezTo>
                <a:cubicBezTo>
                  <a:pt x="142336" y="8626"/>
                  <a:pt x="166777" y="136584"/>
                  <a:pt x="189781" y="138022"/>
                </a:cubicBezTo>
                <a:cubicBezTo>
                  <a:pt x="212785" y="139460"/>
                  <a:pt x="235788" y="17252"/>
                  <a:pt x="258792" y="17252"/>
                </a:cubicBezTo>
                <a:cubicBezTo>
                  <a:pt x="281796" y="17252"/>
                  <a:pt x="303362" y="140897"/>
                  <a:pt x="327804" y="138022"/>
                </a:cubicBezTo>
                <a:cubicBezTo>
                  <a:pt x="352246" y="135147"/>
                  <a:pt x="381000" y="0"/>
                  <a:pt x="405441" y="0"/>
                </a:cubicBezTo>
                <a:cubicBezTo>
                  <a:pt x="429882" y="0"/>
                  <a:pt x="448574" y="138022"/>
                  <a:pt x="474453" y="138022"/>
                </a:cubicBezTo>
                <a:cubicBezTo>
                  <a:pt x="500332" y="138022"/>
                  <a:pt x="537713" y="0"/>
                  <a:pt x="560717" y="0"/>
                </a:cubicBezTo>
                <a:cubicBezTo>
                  <a:pt x="583721" y="0"/>
                  <a:pt x="589471" y="136584"/>
                  <a:pt x="612475" y="138022"/>
                </a:cubicBezTo>
                <a:cubicBezTo>
                  <a:pt x="635479" y="139460"/>
                  <a:pt x="675736" y="10064"/>
                  <a:pt x="698740" y="8626"/>
                </a:cubicBezTo>
                <a:cubicBezTo>
                  <a:pt x="721744" y="7188"/>
                  <a:pt x="726057" y="120770"/>
                  <a:pt x="750498" y="129396"/>
                </a:cubicBezTo>
                <a:cubicBezTo>
                  <a:pt x="774939" y="138022"/>
                  <a:pt x="842514" y="24441"/>
                  <a:pt x="845389" y="6038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>
            <a:off x="7358082" y="1000108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7072330" y="1571612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H="1">
            <a:off x="7643834" y="1000108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6200000" flipH="1">
            <a:off x="7929586" y="1571612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7036611" y="2035959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>
            <a:off x="8322495" y="2035959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олилиния 65"/>
          <p:cNvSpPr/>
          <p:nvPr/>
        </p:nvSpPr>
        <p:spPr>
          <a:xfrm>
            <a:off x="7718521" y="598456"/>
            <a:ext cx="142336" cy="254479"/>
          </a:xfrm>
          <a:custGeom>
            <a:avLst/>
            <a:gdLst>
              <a:gd name="connsiteX0" fmla="*/ 64698 w 142336"/>
              <a:gd name="connsiteY0" fmla="*/ 254479 h 254479"/>
              <a:gd name="connsiteX1" fmla="*/ 12940 w 142336"/>
              <a:gd name="connsiteY1" fmla="*/ 194094 h 254479"/>
              <a:gd name="connsiteX2" fmla="*/ 142336 w 142336"/>
              <a:gd name="connsiteY2" fmla="*/ 133709 h 254479"/>
              <a:gd name="connsiteX3" fmla="*/ 12940 w 142336"/>
              <a:gd name="connsiteY3" fmla="*/ 56071 h 254479"/>
              <a:gd name="connsiteX4" fmla="*/ 81951 w 142336"/>
              <a:gd name="connsiteY4" fmla="*/ 21566 h 25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36" h="254479">
                <a:moveTo>
                  <a:pt x="64698" y="254479"/>
                </a:moveTo>
                <a:cubicBezTo>
                  <a:pt x="32349" y="234350"/>
                  <a:pt x="0" y="214222"/>
                  <a:pt x="12940" y="194094"/>
                </a:cubicBezTo>
                <a:cubicBezTo>
                  <a:pt x="25880" y="173966"/>
                  <a:pt x="142336" y="156713"/>
                  <a:pt x="142336" y="133709"/>
                </a:cubicBezTo>
                <a:cubicBezTo>
                  <a:pt x="142336" y="110705"/>
                  <a:pt x="23004" y="74761"/>
                  <a:pt x="12940" y="56071"/>
                </a:cubicBezTo>
                <a:cubicBezTo>
                  <a:pt x="2876" y="37381"/>
                  <a:pt x="56072" y="0"/>
                  <a:pt x="81951" y="21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>
            <a:off x="7504981" y="1362882"/>
            <a:ext cx="590910" cy="140899"/>
          </a:xfrm>
          <a:custGeom>
            <a:avLst/>
            <a:gdLst>
              <a:gd name="connsiteX0" fmla="*/ 0 w 590910"/>
              <a:gd name="connsiteY0" fmla="*/ 61823 h 140899"/>
              <a:gd name="connsiteX1" fmla="*/ 51759 w 590910"/>
              <a:gd name="connsiteY1" fmla="*/ 130834 h 140899"/>
              <a:gd name="connsiteX2" fmla="*/ 112144 w 590910"/>
              <a:gd name="connsiteY2" fmla="*/ 1438 h 140899"/>
              <a:gd name="connsiteX3" fmla="*/ 189781 w 590910"/>
              <a:gd name="connsiteY3" fmla="*/ 139461 h 140899"/>
              <a:gd name="connsiteX4" fmla="*/ 267419 w 590910"/>
              <a:gd name="connsiteY4" fmla="*/ 10064 h 140899"/>
              <a:gd name="connsiteX5" fmla="*/ 327804 w 590910"/>
              <a:gd name="connsiteY5" fmla="*/ 122208 h 140899"/>
              <a:gd name="connsiteX6" fmla="*/ 405442 w 590910"/>
              <a:gd name="connsiteY6" fmla="*/ 10064 h 140899"/>
              <a:gd name="connsiteX7" fmla="*/ 491706 w 590910"/>
              <a:gd name="connsiteY7" fmla="*/ 130834 h 140899"/>
              <a:gd name="connsiteX8" fmla="*/ 569344 w 590910"/>
              <a:gd name="connsiteY8" fmla="*/ 70449 h 14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910" h="140899">
                <a:moveTo>
                  <a:pt x="0" y="61823"/>
                </a:moveTo>
                <a:cubicBezTo>
                  <a:pt x="16534" y="101360"/>
                  <a:pt x="33068" y="140898"/>
                  <a:pt x="51759" y="130834"/>
                </a:cubicBezTo>
                <a:cubicBezTo>
                  <a:pt x="70450" y="120770"/>
                  <a:pt x="89140" y="0"/>
                  <a:pt x="112144" y="1438"/>
                </a:cubicBezTo>
                <a:cubicBezTo>
                  <a:pt x="135148" y="2876"/>
                  <a:pt x="163902" y="138023"/>
                  <a:pt x="189781" y="139461"/>
                </a:cubicBezTo>
                <a:cubicBezTo>
                  <a:pt x="215660" y="140899"/>
                  <a:pt x="244415" y="12940"/>
                  <a:pt x="267419" y="10064"/>
                </a:cubicBezTo>
                <a:cubicBezTo>
                  <a:pt x="290423" y="7189"/>
                  <a:pt x="304800" y="122208"/>
                  <a:pt x="327804" y="122208"/>
                </a:cubicBezTo>
                <a:cubicBezTo>
                  <a:pt x="350808" y="122208"/>
                  <a:pt x="378125" y="8626"/>
                  <a:pt x="405442" y="10064"/>
                </a:cubicBezTo>
                <a:cubicBezTo>
                  <a:pt x="432759" y="11502"/>
                  <a:pt x="464389" y="120770"/>
                  <a:pt x="491706" y="130834"/>
                </a:cubicBezTo>
                <a:cubicBezTo>
                  <a:pt x="519023" y="140898"/>
                  <a:pt x="590910" y="0"/>
                  <a:pt x="569344" y="7044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>
            <a:off x="7211683" y="1940852"/>
            <a:ext cx="1147313" cy="150963"/>
          </a:xfrm>
          <a:custGeom>
            <a:avLst/>
            <a:gdLst>
              <a:gd name="connsiteX0" fmla="*/ 0 w 1147313"/>
              <a:gd name="connsiteY0" fmla="*/ 53196 h 150963"/>
              <a:gd name="connsiteX1" fmla="*/ 60385 w 1147313"/>
              <a:gd name="connsiteY1" fmla="*/ 122208 h 150963"/>
              <a:gd name="connsiteX2" fmla="*/ 129396 w 1147313"/>
              <a:gd name="connsiteY2" fmla="*/ 1438 h 150963"/>
              <a:gd name="connsiteX3" fmla="*/ 207034 w 1147313"/>
              <a:gd name="connsiteY3" fmla="*/ 130834 h 150963"/>
              <a:gd name="connsiteX4" fmla="*/ 284672 w 1147313"/>
              <a:gd name="connsiteY4" fmla="*/ 1438 h 150963"/>
              <a:gd name="connsiteX5" fmla="*/ 362309 w 1147313"/>
              <a:gd name="connsiteY5" fmla="*/ 130834 h 150963"/>
              <a:gd name="connsiteX6" fmla="*/ 439947 w 1147313"/>
              <a:gd name="connsiteY6" fmla="*/ 1438 h 150963"/>
              <a:gd name="connsiteX7" fmla="*/ 508959 w 1147313"/>
              <a:gd name="connsiteY7" fmla="*/ 130834 h 150963"/>
              <a:gd name="connsiteX8" fmla="*/ 577970 w 1147313"/>
              <a:gd name="connsiteY8" fmla="*/ 10064 h 150963"/>
              <a:gd name="connsiteX9" fmla="*/ 672860 w 1147313"/>
              <a:gd name="connsiteY9" fmla="*/ 139460 h 150963"/>
              <a:gd name="connsiteX10" fmla="*/ 733245 w 1147313"/>
              <a:gd name="connsiteY10" fmla="*/ 18691 h 150963"/>
              <a:gd name="connsiteX11" fmla="*/ 819509 w 1147313"/>
              <a:gd name="connsiteY11" fmla="*/ 139460 h 150963"/>
              <a:gd name="connsiteX12" fmla="*/ 879894 w 1147313"/>
              <a:gd name="connsiteY12" fmla="*/ 10064 h 150963"/>
              <a:gd name="connsiteX13" fmla="*/ 966159 w 1147313"/>
              <a:gd name="connsiteY13" fmla="*/ 130834 h 150963"/>
              <a:gd name="connsiteX14" fmla="*/ 1017917 w 1147313"/>
              <a:gd name="connsiteY14" fmla="*/ 35943 h 150963"/>
              <a:gd name="connsiteX15" fmla="*/ 1095555 w 1147313"/>
              <a:gd name="connsiteY15" fmla="*/ 148087 h 150963"/>
              <a:gd name="connsiteX16" fmla="*/ 1147313 w 1147313"/>
              <a:gd name="connsiteY16" fmla="*/ 53196 h 150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7313" h="150963">
                <a:moveTo>
                  <a:pt x="0" y="53196"/>
                </a:moveTo>
                <a:cubicBezTo>
                  <a:pt x="19409" y="92015"/>
                  <a:pt x="38819" y="130834"/>
                  <a:pt x="60385" y="122208"/>
                </a:cubicBezTo>
                <a:cubicBezTo>
                  <a:pt x="81951" y="113582"/>
                  <a:pt x="104955" y="0"/>
                  <a:pt x="129396" y="1438"/>
                </a:cubicBezTo>
                <a:cubicBezTo>
                  <a:pt x="153837" y="2876"/>
                  <a:pt x="181155" y="130834"/>
                  <a:pt x="207034" y="130834"/>
                </a:cubicBezTo>
                <a:cubicBezTo>
                  <a:pt x="232913" y="130834"/>
                  <a:pt x="258793" y="1438"/>
                  <a:pt x="284672" y="1438"/>
                </a:cubicBezTo>
                <a:cubicBezTo>
                  <a:pt x="310551" y="1438"/>
                  <a:pt x="336430" y="130834"/>
                  <a:pt x="362309" y="130834"/>
                </a:cubicBezTo>
                <a:cubicBezTo>
                  <a:pt x="388188" y="130834"/>
                  <a:pt x="415505" y="1438"/>
                  <a:pt x="439947" y="1438"/>
                </a:cubicBezTo>
                <a:cubicBezTo>
                  <a:pt x="464389" y="1438"/>
                  <a:pt x="485955" y="129396"/>
                  <a:pt x="508959" y="130834"/>
                </a:cubicBezTo>
                <a:cubicBezTo>
                  <a:pt x="531963" y="132272"/>
                  <a:pt x="550653" y="8626"/>
                  <a:pt x="577970" y="10064"/>
                </a:cubicBezTo>
                <a:cubicBezTo>
                  <a:pt x="605287" y="11502"/>
                  <a:pt x="646981" y="138022"/>
                  <a:pt x="672860" y="139460"/>
                </a:cubicBezTo>
                <a:cubicBezTo>
                  <a:pt x="698739" y="140898"/>
                  <a:pt x="708804" y="18691"/>
                  <a:pt x="733245" y="18691"/>
                </a:cubicBezTo>
                <a:cubicBezTo>
                  <a:pt x="757686" y="18691"/>
                  <a:pt x="795068" y="140898"/>
                  <a:pt x="819509" y="139460"/>
                </a:cubicBezTo>
                <a:cubicBezTo>
                  <a:pt x="843951" y="138022"/>
                  <a:pt x="855452" y="11502"/>
                  <a:pt x="879894" y="10064"/>
                </a:cubicBezTo>
                <a:cubicBezTo>
                  <a:pt x="904336" y="8626"/>
                  <a:pt x="943155" y="126521"/>
                  <a:pt x="966159" y="130834"/>
                </a:cubicBezTo>
                <a:cubicBezTo>
                  <a:pt x="989163" y="135147"/>
                  <a:pt x="996351" y="33068"/>
                  <a:pt x="1017917" y="35943"/>
                </a:cubicBezTo>
                <a:cubicBezTo>
                  <a:pt x="1039483" y="38819"/>
                  <a:pt x="1073989" y="145212"/>
                  <a:pt x="1095555" y="148087"/>
                </a:cubicBezTo>
                <a:cubicBezTo>
                  <a:pt x="1117121" y="150963"/>
                  <a:pt x="1131498" y="34506"/>
                  <a:pt x="1147313" y="5319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142844" y="2047111"/>
            <a:ext cx="8858312" cy="4626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c                    x                     s                 2*                 d</a:t>
            </a:r>
          </a:p>
          <a:p>
            <a:endParaRPr lang="en-US" sz="1000" dirty="0" smtClean="0"/>
          </a:p>
          <a:p>
            <a:r>
              <a:rPr lang="en-US" sz="2400" b="1" dirty="0" smtClean="0"/>
              <a:t>On-shell renormalization:</a:t>
            </a:r>
          </a:p>
          <a:p>
            <a:r>
              <a:rPr lang="en-US" sz="2400" dirty="0" smtClean="0"/>
              <a:t>A</a:t>
            </a:r>
            <a:r>
              <a:rPr lang="en-US" sz="2400" baseline="30000" dirty="0" smtClean="0"/>
              <a:t>(4)</a:t>
            </a:r>
            <a:r>
              <a:rPr lang="en-US" sz="2400" dirty="0" smtClean="0"/>
              <a:t> = 2[M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+ [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] + 2[M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-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+ [M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= </a:t>
            </a:r>
          </a:p>
          <a:p>
            <a:r>
              <a:rPr lang="en-US" sz="2400" dirty="0" smtClean="0"/>
              <a:t>= 2M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+2M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-2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-2B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-3L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=</a:t>
            </a:r>
          </a:p>
          <a:p>
            <a:r>
              <a:rPr lang="en-US" sz="2400" dirty="0" smtClean="0"/>
              <a:t>= 2M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+2M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-2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</a:p>
          <a:p>
            <a:endParaRPr lang="en-US" sz="1000" baseline="-25000" dirty="0" smtClean="0"/>
          </a:p>
          <a:p>
            <a:r>
              <a:rPr lang="en-US" sz="2400" b="1" dirty="0" smtClean="0"/>
              <a:t>Finite parts:</a:t>
            </a:r>
          </a:p>
          <a:p>
            <a:r>
              <a:rPr lang="en-US" sz="2400" dirty="0" err="1" smtClean="0"/>
              <a:t>ΔM</a:t>
            </a:r>
            <a:r>
              <a:rPr lang="en-US" sz="2400" baseline="-25000" dirty="0" err="1" smtClean="0"/>
              <a:t>c</a:t>
            </a:r>
            <a:r>
              <a:rPr lang="en-US" sz="2400" dirty="0" smtClean="0"/>
              <a:t>=M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-M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L</a:t>
            </a:r>
            <a:r>
              <a:rPr lang="en-US" sz="2400" baseline="-25000" dirty="0" smtClean="0"/>
              <a:t>2,UV</a:t>
            </a:r>
            <a:r>
              <a:rPr lang="en-US" sz="2400" dirty="0" smtClean="0"/>
              <a:t>                                </a:t>
            </a:r>
            <a:r>
              <a:rPr lang="en-US" sz="2400" dirty="0" err="1" smtClean="0"/>
              <a:t>ΔM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=M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2,UV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2,IR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ΔM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=M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-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2,UV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-B</a:t>
            </a:r>
            <a:r>
              <a:rPr lang="en-US" sz="2400" baseline="-25000" dirty="0" smtClean="0"/>
              <a:t>2,UV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  </a:t>
            </a:r>
            <a:r>
              <a:rPr lang="en-US" sz="2400" dirty="0" err="1" smtClean="0"/>
              <a:t>ΔM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=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x</a:t>
            </a:r>
            <a:endParaRPr lang="en-US" sz="2400" baseline="-25000" dirty="0" smtClean="0"/>
          </a:p>
          <a:p>
            <a:r>
              <a:rPr lang="en-US" sz="2400" dirty="0" smtClean="0"/>
              <a:t>ΔM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             ΔL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2,UV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2,IR</a:t>
            </a:r>
            <a:r>
              <a:rPr lang="en-US" sz="2400" dirty="0" smtClean="0"/>
              <a:t>                 Δ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2,UV</a:t>
            </a:r>
          </a:p>
          <a:p>
            <a:endParaRPr lang="en-US" sz="1000" dirty="0" smtClean="0"/>
          </a:p>
          <a:p>
            <a:r>
              <a:rPr lang="en-US" sz="2400" b="1" dirty="0" smtClean="0"/>
              <a:t>Result of the substitution:</a:t>
            </a:r>
          </a:p>
          <a:p>
            <a:r>
              <a:rPr lang="en-US" sz="2400" dirty="0" smtClean="0"/>
              <a:t>A</a:t>
            </a:r>
            <a:r>
              <a:rPr lang="en-US" sz="2400" baseline="30000" dirty="0" smtClean="0"/>
              <a:t>(4)</a:t>
            </a:r>
            <a:r>
              <a:rPr lang="en-US" sz="2400" dirty="0" smtClean="0"/>
              <a:t>=2ΔM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+ΔM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+2ΔM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+ΔM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+2(</a:t>
            </a:r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2,UV</a:t>
            </a:r>
            <a:r>
              <a:rPr lang="en-US" sz="2400" dirty="0" smtClean="0">
                <a:solidFill>
                  <a:schemeClr val="accent2"/>
                </a:solidFill>
              </a:rPr>
              <a:t>+L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2,UV</a:t>
            </a:r>
            <a:r>
              <a:rPr lang="en-US" sz="2400" dirty="0" smtClean="0"/>
              <a:t>)ΔM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-2Δ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M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2*</a:t>
            </a:r>
            <a:r>
              <a:rPr lang="en-US" sz="2400" dirty="0" smtClean="0"/>
              <a:t>-ΔL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ΔM</a:t>
            </a:r>
            <a:r>
              <a:rPr lang="en-US" sz="2400" baseline="-25000" dirty="0" smtClean="0"/>
              <a:t>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500042"/>
            <a:ext cx="721523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Outline</a:t>
            </a:r>
          </a:p>
          <a:p>
            <a:pPr algn="ctr"/>
            <a:endParaRPr lang="en-US" sz="10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Anomalous magnetic moment of the electron: history, precision, sources of uncertainty.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Divergences in QED (and QFT), the problem.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Method of Kinoshita et al.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New method.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Realization (3 loops).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64399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Method of Kinoshita et al. (</a:t>
            </a:r>
            <a:r>
              <a:rPr lang="en-US" sz="3600" b="1" dirty="0" smtClean="0">
                <a:solidFill>
                  <a:schemeClr val="accent1"/>
                </a:solidFill>
              </a:rPr>
              <a:t>new approach</a:t>
            </a:r>
            <a:r>
              <a:rPr lang="en-US" sz="3600" b="1" dirty="0" smtClean="0"/>
              <a:t>)</a:t>
            </a:r>
          </a:p>
          <a:p>
            <a:endParaRPr lang="en-US" dirty="0" smtClean="0"/>
          </a:p>
          <a:p>
            <a:r>
              <a:rPr lang="en-US" sz="2400" dirty="0" smtClean="0"/>
              <a:t>Aoyama T., Hayakawa M., Kinoshita T., </a:t>
            </a:r>
            <a:r>
              <a:rPr lang="en-US" sz="2400" dirty="0" err="1" smtClean="0"/>
              <a:t>Nio</a:t>
            </a:r>
            <a:r>
              <a:rPr lang="en-US" sz="2400" dirty="0" smtClean="0"/>
              <a:t> M. Automated calculation scheme for </a:t>
            </a:r>
            <a:r>
              <a:rPr lang="el-GR" sz="2400" dirty="0" smtClean="0"/>
              <a:t>α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contributions of QED to lepton g-2: Generating renormalized amplitudes for diagrams without lepton loops // Nuclear Physics B, 2006, V. 740, pp. 138-180.</a:t>
            </a:r>
          </a:p>
          <a:p>
            <a:endParaRPr lang="en-US" sz="2400" dirty="0" smtClean="0"/>
          </a:p>
          <a:p>
            <a:r>
              <a:rPr lang="en-US" sz="2400" dirty="0" smtClean="0"/>
              <a:t>Aoyama T., Hayakawa M., Kinoshita T., </a:t>
            </a:r>
            <a:r>
              <a:rPr lang="en-US" sz="2400" dirty="0" err="1" smtClean="0"/>
              <a:t>Nio</a:t>
            </a:r>
            <a:r>
              <a:rPr lang="en-US" sz="2400" dirty="0" smtClean="0"/>
              <a:t> M. Automated calculation scheme for </a:t>
            </a:r>
            <a:r>
              <a:rPr lang="el-GR" sz="2400" dirty="0" smtClean="0"/>
              <a:t>α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contributions of QED to lepton g-2: New treatment of infrared divergence for diagrams without lepton loops // Nuclear Physics B, 2008, V. 796, pp. 184--210.</a:t>
            </a:r>
          </a:p>
          <a:p>
            <a:endParaRPr lang="en-US" sz="2400" dirty="0" smtClean="0"/>
          </a:p>
          <a:p>
            <a:r>
              <a:rPr lang="en-US" sz="2400" dirty="0" smtClean="0"/>
              <a:t>Aoyama T., Hayakawa M., Kinoshita T., </a:t>
            </a:r>
            <a:r>
              <a:rPr lang="en-US" sz="2400" dirty="0" err="1" smtClean="0"/>
              <a:t>Nio</a:t>
            </a:r>
            <a:r>
              <a:rPr lang="en-US" sz="2400" dirty="0" smtClean="0"/>
              <a:t> M. Tenth-Order QED Contribution to the Electron g - 2 and an Improved Value of the Fine Structure Constant // Physical Review Letters, 2012, V. 109, 111807.</a:t>
            </a:r>
          </a:p>
          <a:p>
            <a:r>
              <a:rPr lang="en-US" sz="2400" dirty="0" smtClean="0"/>
              <a:t>…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64399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Method of Kinoshita et al. (</a:t>
            </a:r>
            <a:r>
              <a:rPr lang="en-US" sz="3600" b="1" dirty="0" smtClean="0">
                <a:solidFill>
                  <a:schemeClr val="accent1"/>
                </a:solidFill>
              </a:rPr>
              <a:t>new approach</a:t>
            </a:r>
            <a:r>
              <a:rPr lang="en-US" sz="3600" b="1" dirty="0" smtClean="0"/>
              <a:t>)</a:t>
            </a:r>
          </a:p>
          <a:p>
            <a:pPr algn="ctr"/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AMM is calculated using self-energy-like diagrams (by Ward identity)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Special technique for </a:t>
            </a:r>
            <a:r>
              <a:rPr lang="en-US" sz="2800" dirty="0" err="1" smtClean="0"/>
              <a:t>eleminating</a:t>
            </a:r>
            <a:r>
              <a:rPr lang="en-US" sz="2800" dirty="0" smtClean="0"/>
              <a:t> the problem of mass insertions. It works for diagrams without lepton loops of any order.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Three type of operations: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/>
              <a:t>. The operation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 smtClean="0"/>
              <a:t>is for eliminating mass insertions problem.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Special forest-like formula with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“Annotated forest”: some prohibitions for operations on nested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subgraphs</a:t>
            </a:r>
            <a:r>
              <a:rPr lang="en-US" sz="2800" dirty="0" smtClean="0">
                <a:latin typeface="+mj-lt"/>
                <a:cs typeface="Times New Roman" pitchFamily="18" charset="0"/>
              </a:rPr>
              <a:t>, rules for order of operations on disjoint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subgraphs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Hand work for some types of 5-loop diagrams.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01297"/>
            <a:ext cx="87154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New method (for electronic QED)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Subtraction scheme for removal both UV and IR divergences in any AMM Feynman diagram at any order of perturbation.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Subtraction by forest formula with linear operators. Each operator transforms Feynman amplitude of the UV-divergent </a:t>
            </a:r>
            <a:r>
              <a:rPr lang="en-US" sz="2800" dirty="0" err="1" smtClean="0"/>
              <a:t>subdiagram</a:t>
            </a:r>
            <a:r>
              <a:rPr lang="en-US" sz="2800" dirty="0" smtClean="0"/>
              <a:t> G’ (in momentum space) to the </a:t>
            </a:r>
            <a:r>
              <a:rPr lang="en-US" sz="2800" dirty="0" err="1" smtClean="0"/>
              <a:t>polynom</a:t>
            </a:r>
            <a:r>
              <a:rPr lang="en-US" sz="2800" dirty="0" smtClean="0"/>
              <a:t> with degree that is less or equal to </a:t>
            </a:r>
            <a:r>
              <a:rPr lang="el-GR" sz="2800" dirty="0" smtClean="0"/>
              <a:t>ω</a:t>
            </a:r>
            <a:r>
              <a:rPr lang="en-US" sz="2800" dirty="0" smtClean="0"/>
              <a:t>(G’).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subtraction is equivalent to the on-shell renormalization =&gt; no residual renormalizations, no calculations of renormalization constants, no other manipulations.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Pure Feynman parameters.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NO HAND WORK AT ANY ORDER OF PERTURBATION!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1414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Operators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57159" y="2097458"/>
          <a:ext cx="6286543" cy="2230297"/>
        </p:xfrm>
        <a:graphic>
          <a:graphicData uri="http://schemas.openxmlformats.org/presentationml/2006/ole">
            <p:oleObj spid="_x0000_s29698" name="Формула" r:id="rId3" imgW="3797280" imgH="1346040" progId="Equation.3">
              <p:embed/>
            </p:oleObj>
          </a:graphicData>
        </a:graphic>
      </p:graphicFrame>
      <p:sp>
        <p:nvSpPr>
          <p:cNvPr id="4" name="Овал 3"/>
          <p:cNvSpPr/>
          <p:nvPr/>
        </p:nvSpPr>
        <p:spPr>
          <a:xfrm>
            <a:off x="2714612" y="642918"/>
            <a:ext cx="785818" cy="7143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>
            <a:stCxn id="4" idx="6"/>
          </p:cNvCxnSpPr>
          <p:nvPr/>
        </p:nvCxnSpPr>
        <p:spPr>
          <a:xfrm>
            <a:off x="3500430" y="1000108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endCxn id="4" idx="2"/>
          </p:cNvCxnSpPr>
          <p:nvPr/>
        </p:nvCxnSpPr>
        <p:spPr>
          <a:xfrm>
            <a:off x="2000232" y="1000108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8794" y="64291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p-q/2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428992" y="64330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p+q</a:t>
            </a:r>
            <a:r>
              <a:rPr lang="en-US" sz="2000" dirty="0" smtClean="0"/>
              <a:t>/2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14006" y="125882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q</a:t>
            </a:r>
            <a:endParaRPr lang="ru-RU" sz="20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74639" y="727072"/>
          <a:ext cx="1727200" cy="630237"/>
        </p:xfrm>
        <a:graphic>
          <a:graphicData uri="http://schemas.openxmlformats.org/presentationml/2006/ole">
            <p:oleObj spid="_x0000_s29699" name="Формула" r:id="rId4" imgW="660240" imgH="241200" progId="Equation.3">
              <p:embed/>
            </p:oleObj>
          </a:graphicData>
        </a:graphic>
      </p:graphicFrame>
      <p:sp>
        <p:nvSpPr>
          <p:cNvPr id="11" name="Полилиния 10"/>
          <p:cNvSpPr/>
          <p:nvPr/>
        </p:nvSpPr>
        <p:spPr>
          <a:xfrm>
            <a:off x="3071809" y="1352546"/>
            <a:ext cx="134937" cy="390525"/>
          </a:xfrm>
          <a:custGeom>
            <a:avLst/>
            <a:gdLst>
              <a:gd name="connsiteX0" fmla="*/ 33337 w 134937"/>
              <a:gd name="connsiteY0" fmla="*/ 0 h 390525"/>
              <a:gd name="connsiteX1" fmla="*/ 80962 w 134937"/>
              <a:gd name="connsiteY1" fmla="*/ 66675 h 390525"/>
              <a:gd name="connsiteX2" fmla="*/ 4762 w 134937"/>
              <a:gd name="connsiteY2" fmla="*/ 114300 h 390525"/>
              <a:gd name="connsiteX3" fmla="*/ 109537 w 134937"/>
              <a:gd name="connsiteY3" fmla="*/ 180975 h 390525"/>
              <a:gd name="connsiteX4" fmla="*/ 4762 w 134937"/>
              <a:gd name="connsiteY4" fmla="*/ 257175 h 390525"/>
              <a:gd name="connsiteX5" fmla="*/ 128587 w 134937"/>
              <a:gd name="connsiteY5" fmla="*/ 333375 h 390525"/>
              <a:gd name="connsiteX6" fmla="*/ 42862 w 134937"/>
              <a:gd name="connsiteY6" fmla="*/ 390525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937" h="390525">
                <a:moveTo>
                  <a:pt x="33337" y="0"/>
                </a:moveTo>
                <a:cubicBezTo>
                  <a:pt x="59530" y="23812"/>
                  <a:pt x="85724" y="47625"/>
                  <a:pt x="80962" y="66675"/>
                </a:cubicBezTo>
                <a:cubicBezTo>
                  <a:pt x="76200" y="85725"/>
                  <a:pt x="0" y="95250"/>
                  <a:pt x="4762" y="114300"/>
                </a:cubicBezTo>
                <a:cubicBezTo>
                  <a:pt x="9524" y="133350"/>
                  <a:pt x="109537" y="157163"/>
                  <a:pt x="109537" y="180975"/>
                </a:cubicBezTo>
                <a:cubicBezTo>
                  <a:pt x="109537" y="204787"/>
                  <a:pt x="1587" y="231775"/>
                  <a:pt x="4762" y="257175"/>
                </a:cubicBezTo>
                <a:cubicBezTo>
                  <a:pt x="7937" y="282575"/>
                  <a:pt x="122237" y="311150"/>
                  <a:pt x="128587" y="333375"/>
                </a:cubicBezTo>
                <a:cubicBezTo>
                  <a:pt x="134937" y="355600"/>
                  <a:pt x="23812" y="354013"/>
                  <a:pt x="42862" y="39052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286644" y="642918"/>
            <a:ext cx="785818" cy="7143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8072462" y="998520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500826" y="998520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65836" y="64291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8253210" y="64291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ru-RU" sz="2000" dirty="0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5036347" y="714356"/>
          <a:ext cx="1321603" cy="571504"/>
        </p:xfrm>
        <a:graphic>
          <a:graphicData uri="http://schemas.openxmlformats.org/presentationml/2006/ole">
            <p:oleObj spid="_x0000_s29700" name="Формула" r:id="rId5" imgW="469800" imgH="20304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1406" y="4143380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smtClean="0"/>
              <a:t> – ultraviolet divergence extraction operator</a:t>
            </a:r>
            <a:endParaRPr lang="ru-RU" sz="2800" dirty="0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434975" y="4572008"/>
          <a:ext cx="4351339" cy="905109"/>
        </p:xfrm>
        <a:graphic>
          <a:graphicData uri="http://schemas.openxmlformats.org/presentationml/2006/ole">
            <p:oleObj spid="_x0000_s29701" name="Формула" r:id="rId6" imgW="2565360" imgH="533160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5929322" y="4604243"/>
          <a:ext cx="2643206" cy="896459"/>
        </p:xfrm>
        <a:graphic>
          <a:graphicData uri="http://schemas.openxmlformats.org/presentationml/2006/ole">
            <p:oleObj spid="_x0000_s29702" name="Формула" r:id="rId7" imgW="1422360" imgH="4824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1406" y="5418985"/>
            <a:ext cx="88583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</a:t>
            </a:r>
            <a:r>
              <a:rPr lang="en-U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dirty="0" smtClean="0">
                <a:solidFill>
                  <a:schemeClr val="accent1"/>
                </a:solidFill>
              </a:rPr>
              <a:t> preserves Ward identity!</a:t>
            </a:r>
          </a:p>
          <a:p>
            <a:r>
              <a:rPr lang="en-US" sz="2000" dirty="0" smtClean="0"/>
              <a:t>   For other types of divergent </a:t>
            </a:r>
            <a:r>
              <a:rPr lang="en-US" sz="2000" dirty="0" err="1" smtClean="0"/>
              <a:t>subgraphs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dirty="0" smtClean="0"/>
              <a:t>=Taylor expansion at 0 up to </a:t>
            </a:r>
            <a:r>
              <a:rPr lang="el-GR" sz="2000" dirty="0" smtClean="0"/>
              <a:t>ω</a:t>
            </a:r>
            <a:r>
              <a:rPr lang="en-US" sz="2000" dirty="0" smtClean="0"/>
              <a:t> order.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/>
              <a:t> – on-shell renormalization for vertex-like </a:t>
            </a:r>
            <a:r>
              <a:rPr lang="en-US" sz="2800" dirty="0" err="1" smtClean="0"/>
              <a:t>subgraphs</a:t>
            </a:r>
            <a:endParaRPr lang="en-US" sz="2800" dirty="0" smtClean="0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85720" y="6429399"/>
          <a:ext cx="3986213" cy="428625"/>
        </p:xfrm>
        <a:graphic>
          <a:graphicData uri="http://schemas.openxmlformats.org/presentationml/2006/ole">
            <p:oleObj spid="_x0000_s29703" name="Формула" r:id="rId8" imgW="2361960" imgH="25380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1406" y="1714488"/>
            <a:ext cx="3581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/>
              <a:t> – projector of AMM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02148"/>
            <a:ext cx="87154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Forest formula for AMM</a:t>
            </a:r>
            <a:endParaRPr lang="ru-RU" sz="3600" b="1" dirty="0" smtClean="0"/>
          </a:p>
          <a:p>
            <a:endParaRPr lang="en-US" sz="1000" dirty="0" smtClean="0">
              <a:latin typeface="Giddyup Std" pitchFamily="66" charset="0"/>
              <a:ea typeface="Adobe Gothic Std B" pitchFamily="34" charset="-128"/>
            </a:endParaRPr>
          </a:p>
          <a:p>
            <a:r>
              <a:rPr lang="en-US" sz="2400" dirty="0" smtClean="0">
                <a:latin typeface="Giddyup Std" pitchFamily="66" charset="0"/>
                <a:ea typeface="Adobe Gothic Std B" pitchFamily="34" charset="-128"/>
              </a:rPr>
              <a:t>F</a:t>
            </a:r>
            <a:r>
              <a:rPr lang="en-US" sz="2400" dirty="0" smtClean="0">
                <a:latin typeface="+mj-lt"/>
                <a:ea typeface="Adobe Gothic Std B" pitchFamily="34" charset="-128"/>
              </a:rPr>
              <a:t>[</a:t>
            </a:r>
            <a:r>
              <a:rPr lang="en-US" sz="2400" dirty="0" smtClean="0"/>
              <a:t>G] – the set of all forests of UV-divergent </a:t>
            </a:r>
            <a:r>
              <a:rPr lang="en-US" sz="2400" dirty="0" err="1" smtClean="0"/>
              <a:t>subgraphs</a:t>
            </a:r>
            <a:r>
              <a:rPr lang="en-US" sz="2400" dirty="0" smtClean="0"/>
              <a:t> in G that contain G.</a:t>
            </a:r>
          </a:p>
          <a:p>
            <a:r>
              <a:rPr lang="en-US" sz="2400" dirty="0" smtClean="0">
                <a:latin typeface="Castellar" pitchFamily="18" charset="0"/>
                <a:cs typeface="Adobe Arabic" pitchFamily="18" charset="-78"/>
              </a:rPr>
              <a:t>I</a:t>
            </a:r>
            <a:r>
              <a:rPr lang="en-US" sz="2400" dirty="0" smtClean="0"/>
              <a:t>[G] – the set of all vertex-like UV-divergent </a:t>
            </a:r>
            <a:r>
              <a:rPr lang="en-US" sz="2400" dirty="0" err="1" smtClean="0"/>
              <a:t>subgraphs</a:t>
            </a:r>
            <a:r>
              <a:rPr lang="en-US" sz="2400" dirty="0" smtClean="0"/>
              <a:t> in G that contains the vertex of photon input of G.</a:t>
            </a:r>
          </a:p>
          <a:p>
            <a:endParaRPr lang="en-US" sz="2400" dirty="0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85720" y="2441597"/>
          <a:ext cx="6581775" cy="4130675"/>
        </p:xfrm>
        <a:graphic>
          <a:graphicData uri="http://schemas.openxmlformats.org/presentationml/2006/ole">
            <p:oleObj spid="_x0000_s30722" name="Формула" r:id="rId3" imgW="3276360" imgH="2057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Example</a:t>
            </a:r>
            <a:endParaRPr lang="ru-RU" sz="4000" b="1" dirty="0"/>
          </a:p>
        </p:txBody>
      </p:sp>
      <p:pic>
        <p:nvPicPr>
          <p:cNvPr id="3" name="Рисунок 2" descr="feynman_example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5" y="835786"/>
            <a:ext cx="5076633" cy="28075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0660" y="1286706"/>
            <a:ext cx="40719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G</a:t>
            </a:r>
            <a:r>
              <a:rPr lang="en-US" sz="2200" baseline="-25000" dirty="0" err="1" smtClean="0"/>
              <a:t>c</a:t>
            </a:r>
            <a:r>
              <a:rPr lang="en-US" sz="2200" dirty="0" smtClean="0"/>
              <a:t>=aa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a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4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G</a:t>
            </a:r>
            <a:r>
              <a:rPr lang="en-US" sz="2200" baseline="-25000" dirty="0" err="1" smtClean="0"/>
              <a:t>e</a:t>
            </a:r>
            <a:r>
              <a:rPr lang="en-US" sz="2200" dirty="0" smtClean="0"/>
              <a:t>=aa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a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c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d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d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d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e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e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e</a:t>
            </a:r>
            <a:r>
              <a:rPr lang="en-US" sz="2200" baseline="-25000" dirty="0" smtClean="0"/>
              <a:t>3</a:t>
            </a:r>
          </a:p>
          <a:p>
            <a:endParaRPr lang="en-US" sz="2200" dirty="0" smtClean="0">
              <a:latin typeface="Castellar" pitchFamily="18" charset="0"/>
            </a:endParaRPr>
          </a:p>
          <a:p>
            <a:r>
              <a:rPr lang="en-US" sz="2200" dirty="0" smtClean="0">
                <a:latin typeface="Castellar" pitchFamily="18" charset="0"/>
              </a:rPr>
              <a:t>I</a:t>
            </a:r>
            <a:r>
              <a:rPr lang="en-US" sz="2200" dirty="0" smtClean="0"/>
              <a:t>[G]={</a:t>
            </a:r>
            <a:r>
              <a:rPr lang="en-US" sz="2200" dirty="0" err="1" smtClean="0"/>
              <a:t>G</a:t>
            </a:r>
            <a:r>
              <a:rPr lang="en-US" sz="2200" baseline="-25000" dirty="0" err="1" smtClean="0"/>
              <a:t>c</a:t>
            </a:r>
            <a:r>
              <a:rPr lang="en-US" sz="2200" dirty="0" err="1" smtClean="0"/>
              <a:t>,G</a:t>
            </a:r>
            <a:r>
              <a:rPr lang="en-US" sz="2200" baseline="-25000" dirty="0" err="1" smtClean="0"/>
              <a:t>e</a:t>
            </a:r>
            <a:r>
              <a:rPr lang="en-US" sz="2200" dirty="0" err="1" smtClean="0"/>
              <a:t>,G</a:t>
            </a:r>
            <a:r>
              <a:rPr lang="en-US" sz="2200" dirty="0" smtClean="0"/>
              <a:t>}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42876" y="3571876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divergent </a:t>
            </a:r>
            <a:r>
              <a:rPr lang="en-US" sz="2400" dirty="0" err="1" smtClean="0"/>
              <a:t>subgraphs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electronic self-energy-like –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       vertex-like – 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</a:t>
            </a:r>
          </a:p>
          <a:p>
            <a:r>
              <a:rPr lang="en-US" sz="2400" dirty="0" smtClean="0"/>
              <a:t>2-photon – 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        4-photon –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d</a:t>
            </a:r>
            <a:r>
              <a:rPr lang="en-US" sz="2400" dirty="0" smtClean="0"/>
              <a:t>=aa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d</a:t>
            </a:r>
            <a:r>
              <a:rPr lang="en-US" sz="2400" baseline="-25000" dirty="0" smtClean="0"/>
              <a:t>3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98450" y="5011738"/>
          <a:ext cx="8618538" cy="1577975"/>
        </p:xfrm>
        <a:graphic>
          <a:graphicData uri="http://schemas.openxmlformats.org/presentationml/2006/ole">
            <p:oleObj spid="_x0000_s31746" name="Формула" r:id="rId4" imgW="4228920" imgH="774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-24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Equivalence to the on-shell renormalization</a:t>
            </a:r>
            <a:endParaRPr lang="ru-RU" sz="3200" b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rot="5400000">
            <a:off x="785786" y="107154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571472" y="142873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357158" y="178592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642910" y="1428736"/>
            <a:ext cx="107157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214282" y="2071678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214414" y="2143116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646981" y="1686373"/>
            <a:ext cx="678612" cy="450011"/>
          </a:xfrm>
          <a:custGeom>
            <a:avLst/>
            <a:gdLst>
              <a:gd name="connsiteX0" fmla="*/ 0 w 678612"/>
              <a:gd name="connsiteY0" fmla="*/ 23004 h 450011"/>
              <a:gd name="connsiteX1" fmla="*/ 60385 w 678612"/>
              <a:gd name="connsiteY1" fmla="*/ 23004 h 450011"/>
              <a:gd name="connsiteX2" fmla="*/ 86264 w 678612"/>
              <a:gd name="connsiteY2" fmla="*/ 161026 h 450011"/>
              <a:gd name="connsiteX3" fmla="*/ 207034 w 678612"/>
              <a:gd name="connsiteY3" fmla="*/ 100641 h 450011"/>
              <a:gd name="connsiteX4" fmla="*/ 232913 w 678612"/>
              <a:gd name="connsiteY4" fmla="*/ 212785 h 450011"/>
              <a:gd name="connsiteX5" fmla="*/ 345057 w 678612"/>
              <a:gd name="connsiteY5" fmla="*/ 161026 h 450011"/>
              <a:gd name="connsiteX6" fmla="*/ 370936 w 678612"/>
              <a:gd name="connsiteY6" fmla="*/ 307675 h 450011"/>
              <a:gd name="connsiteX7" fmla="*/ 474453 w 678612"/>
              <a:gd name="connsiteY7" fmla="*/ 255917 h 450011"/>
              <a:gd name="connsiteX8" fmla="*/ 508959 w 678612"/>
              <a:gd name="connsiteY8" fmla="*/ 428445 h 450011"/>
              <a:gd name="connsiteX9" fmla="*/ 638355 w 678612"/>
              <a:gd name="connsiteY9" fmla="*/ 385313 h 45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78612" h="450011">
                <a:moveTo>
                  <a:pt x="0" y="23004"/>
                </a:moveTo>
                <a:cubicBezTo>
                  <a:pt x="23004" y="11502"/>
                  <a:pt x="46008" y="0"/>
                  <a:pt x="60385" y="23004"/>
                </a:cubicBezTo>
                <a:cubicBezTo>
                  <a:pt x="74762" y="46008"/>
                  <a:pt x="61823" y="148087"/>
                  <a:pt x="86264" y="161026"/>
                </a:cubicBezTo>
                <a:cubicBezTo>
                  <a:pt x="110705" y="173965"/>
                  <a:pt x="182593" y="92015"/>
                  <a:pt x="207034" y="100641"/>
                </a:cubicBezTo>
                <a:cubicBezTo>
                  <a:pt x="231475" y="109267"/>
                  <a:pt x="209909" y="202721"/>
                  <a:pt x="232913" y="212785"/>
                </a:cubicBezTo>
                <a:cubicBezTo>
                  <a:pt x="255917" y="222849"/>
                  <a:pt x="322053" y="145211"/>
                  <a:pt x="345057" y="161026"/>
                </a:cubicBezTo>
                <a:cubicBezTo>
                  <a:pt x="368061" y="176841"/>
                  <a:pt x="349370" y="291860"/>
                  <a:pt x="370936" y="307675"/>
                </a:cubicBezTo>
                <a:cubicBezTo>
                  <a:pt x="392502" y="323490"/>
                  <a:pt x="451449" y="235789"/>
                  <a:pt x="474453" y="255917"/>
                </a:cubicBezTo>
                <a:cubicBezTo>
                  <a:pt x="497457" y="276045"/>
                  <a:pt x="481642" y="406879"/>
                  <a:pt x="508959" y="428445"/>
                </a:cubicBezTo>
                <a:cubicBezTo>
                  <a:pt x="536276" y="450011"/>
                  <a:pt x="678612" y="366623"/>
                  <a:pt x="638355" y="38531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287547" y="1311124"/>
            <a:ext cx="575095" cy="769188"/>
          </a:xfrm>
          <a:custGeom>
            <a:avLst/>
            <a:gdLst>
              <a:gd name="connsiteX0" fmla="*/ 143774 w 575095"/>
              <a:gd name="connsiteY0" fmla="*/ 769188 h 769188"/>
              <a:gd name="connsiteX1" fmla="*/ 83389 w 575095"/>
              <a:gd name="connsiteY1" fmla="*/ 743309 h 769188"/>
              <a:gd name="connsiteX2" fmla="*/ 126521 w 575095"/>
              <a:gd name="connsiteY2" fmla="*/ 648419 h 769188"/>
              <a:gd name="connsiteX3" fmla="*/ 31630 w 575095"/>
              <a:gd name="connsiteY3" fmla="*/ 622539 h 769188"/>
              <a:gd name="connsiteX4" fmla="*/ 83389 w 575095"/>
              <a:gd name="connsiteY4" fmla="*/ 519022 h 769188"/>
              <a:gd name="connsiteX5" fmla="*/ 5751 w 575095"/>
              <a:gd name="connsiteY5" fmla="*/ 467264 h 769188"/>
              <a:gd name="connsiteX6" fmla="*/ 117895 w 575095"/>
              <a:gd name="connsiteY6" fmla="*/ 389626 h 769188"/>
              <a:gd name="connsiteX7" fmla="*/ 40257 w 575095"/>
              <a:gd name="connsiteY7" fmla="*/ 311988 h 769188"/>
              <a:gd name="connsiteX8" fmla="*/ 152400 w 575095"/>
              <a:gd name="connsiteY8" fmla="*/ 277483 h 769188"/>
              <a:gd name="connsiteX9" fmla="*/ 126521 w 575095"/>
              <a:gd name="connsiteY9" fmla="*/ 191219 h 769188"/>
              <a:gd name="connsiteX10" fmla="*/ 247291 w 575095"/>
              <a:gd name="connsiteY10" fmla="*/ 199845 h 769188"/>
              <a:gd name="connsiteX11" fmla="*/ 247291 w 575095"/>
              <a:gd name="connsiteY11" fmla="*/ 122207 h 769188"/>
              <a:gd name="connsiteX12" fmla="*/ 333555 w 575095"/>
              <a:gd name="connsiteY12" fmla="*/ 139460 h 769188"/>
              <a:gd name="connsiteX13" fmla="*/ 376687 w 575095"/>
              <a:gd name="connsiteY13" fmla="*/ 44570 h 769188"/>
              <a:gd name="connsiteX14" fmla="*/ 454325 w 575095"/>
              <a:gd name="connsiteY14" fmla="*/ 113581 h 769188"/>
              <a:gd name="connsiteX15" fmla="*/ 488830 w 575095"/>
              <a:gd name="connsiteY15" fmla="*/ 10064 h 769188"/>
              <a:gd name="connsiteX16" fmla="*/ 575095 w 575095"/>
              <a:gd name="connsiteY16" fmla="*/ 53196 h 769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5095" h="769188">
                <a:moveTo>
                  <a:pt x="143774" y="769188"/>
                </a:moveTo>
                <a:cubicBezTo>
                  <a:pt x="115019" y="766312"/>
                  <a:pt x="86265" y="763437"/>
                  <a:pt x="83389" y="743309"/>
                </a:cubicBezTo>
                <a:cubicBezTo>
                  <a:pt x="80514" y="723181"/>
                  <a:pt x="135147" y="668547"/>
                  <a:pt x="126521" y="648419"/>
                </a:cubicBezTo>
                <a:cubicBezTo>
                  <a:pt x="117895" y="628291"/>
                  <a:pt x="38819" y="644105"/>
                  <a:pt x="31630" y="622539"/>
                </a:cubicBezTo>
                <a:cubicBezTo>
                  <a:pt x="24441" y="600973"/>
                  <a:pt x="87702" y="544901"/>
                  <a:pt x="83389" y="519022"/>
                </a:cubicBezTo>
                <a:cubicBezTo>
                  <a:pt x="79076" y="493143"/>
                  <a:pt x="0" y="488830"/>
                  <a:pt x="5751" y="467264"/>
                </a:cubicBezTo>
                <a:cubicBezTo>
                  <a:pt x="11502" y="445698"/>
                  <a:pt x="112144" y="415505"/>
                  <a:pt x="117895" y="389626"/>
                </a:cubicBezTo>
                <a:cubicBezTo>
                  <a:pt x="123646" y="363747"/>
                  <a:pt x="34506" y="330679"/>
                  <a:pt x="40257" y="311988"/>
                </a:cubicBezTo>
                <a:cubicBezTo>
                  <a:pt x="46008" y="293298"/>
                  <a:pt x="138023" y="297611"/>
                  <a:pt x="152400" y="277483"/>
                </a:cubicBezTo>
                <a:cubicBezTo>
                  <a:pt x="166777" y="257355"/>
                  <a:pt x="110706" y="204159"/>
                  <a:pt x="126521" y="191219"/>
                </a:cubicBezTo>
                <a:cubicBezTo>
                  <a:pt x="142336" y="178279"/>
                  <a:pt x="227163" y="211347"/>
                  <a:pt x="247291" y="199845"/>
                </a:cubicBezTo>
                <a:cubicBezTo>
                  <a:pt x="267419" y="188343"/>
                  <a:pt x="232914" y="132271"/>
                  <a:pt x="247291" y="122207"/>
                </a:cubicBezTo>
                <a:cubicBezTo>
                  <a:pt x="261668" y="112143"/>
                  <a:pt x="311989" y="152399"/>
                  <a:pt x="333555" y="139460"/>
                </a:cubicBezTo>
                <a:cubicBezTo>
                  <a:pt x="355121" y="126521"/>
                  <a:pt x="356559" y="48883"/>
                  <a:pt x="376687" y="44570"/>
                </a:cubicBezTo>
                <a:cubicBezTo>
                  <a:pt x="396815" y="40257"/>
                  <a:pt x="435634" y="119332"/>
                  <a:pt x="454325" y="113581"/>
                </a:cubicBezTo>
                <a:cubicBezTo>
                  <a:pt x="473016" y="107830"/>
                  <a:pt x="468702" y="20128"/>
                  <a:pt x="488830" y="10064"/>
                </a:cubicBezTo>
                <a:cubicBezTo>
                  <a:pt x="508958" y="0"/>
                  <a:pt x="485955" y="20128"/>
                  <a:pt x="575095" y="5319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1032294" y="753283"/>
            <a:ext cx="115019" cy="240101"/>
          </a:xfrm>
          <a:custGeom>
            <a:avLst/>
            <a:gdLst>
              <a:gd name="connsiteX0" fmla="*/ 37381 w 115019"/>
              <a:gd name="connsiteY0" fmla="*/ 240101 h 240101"/>
              <a:gd name="connsiteX1" fmla="*/ 97766 w 115019"/>
              <a:gd name="connsiteY1" fmla="*/ 196969 h 240101"/>
              <a:gd name="connsiteX2" fmla="*/ 2876 w 115019"/>
              <a:gd name="connsiteY2" fmla="*/ 136584 h 240101"/>
              <a:gd name="connsiteX3" fmla="*/ 106393 w 115019"/>
              <a:gd name="connsiteY3" fmla="*/ 76199 h 240101"/>
              <a:gd name="connsiteX4" fmla="*/ 54634 w 115019"/>
              <a:gd name="connsiteY4" fmla="*/ 24441 h 24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19" h="240101">
                <a:moveTo>
                  <a:pt x="37381" y="240101"/>
                </a:moveTo>
                <a:cubicBezTo>
                  <a:pt x="70449" y="227161"/>
                  <a:pt x="103517" y="214222"/>
                  <a:pt x="97766" y="196969"/>
                </a:cubicBezTo>
                <a:cubicBezTo>
                  <a:pt x="92015" y="179716"/>
                  <a:pt x="1438" y="156712"/>
                  <a:pt x="2876" y="136584"/>
                </a:cubicBezTo>
                <a:cubicBezTo>
                  <a:pt x="4314" y="116456"/>
                  <a:pt x="97767" y="94889"/>
                  <a:pt x="106393" y="76199"/>
                </a:cubicBezTo>
                <a:cubicBezTo>
                  <a:pt x="115019" y="57509"/>
                  <a:pt x="0" y="0"/>
                  <a:pt x="54634" y="2444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214546" y="1071546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928794" y="1643050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500298" y="1071546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2786050" y="1643050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893075" y="210739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3178959" y="210739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>
            <a:off x="2363638" y="1470712"/>
            <a:ext cx="854015" cy="667110"/>
          </a:xfrm>
          <a:custGeom>
            <a:avLst/>
            <a:gdLst>
              <a:gd name="connsiteX0" fmla="*/ 0 w 854015"/>
              <a:gd name="connsiteY0" fmla="*/ 40257 h 667110"/>
              <a:gd name="connsiteX1" fmla="*/ 60385 w 854015"/>
              <a:gd name="connsiteY1" fmla="*/ 23004 h 667110"/>
              <a:gd name="connsiteX2" fmla="*/ 69011 w 854015"/>
              <a:gd name="connsiteY2" fmla="*/ 178280 h 667110"/>
              <a:gd name="connsiteX3" fmla="*/ 207034 w 854015"/>
              <a:gd name="connsiteY3" fmla="*/ 152400 h 667110"/>
              <a:gd name="connsiteX4" fmla="*/ 232913 w 854015"/>
              <a:gd name="connsiteY4" fmla="*/ 299049 h 667110"/>
              <a:gd name="connsiteX5" fmla="*/ 379562 w 854015"/>
              <a:gd name="connsiteY5" fmla="*/ 247291 h 667110"/>
              <a:gd name="connsiteX6" fmla="*/ 405441 w 854015"/>
              <a:gd name="connsiteY6" fmla="*/ 419819 h 667110"/>
              <a:gd name="connsiteX7" fmla="*/ 543464 w 854015"/>
              <a:gd name="connsiteY7" fmla="*/ 376687 h 667110"/>
              <a:gd name="connsiteX8" fmla="*/ 569343 w 854015"/>
              <a:gd name="connsiteY8" fmla="*/ 549216 h 667110"/>
              <a:gd name="connsiteX9" fmla="*/ 715992 w 854015"/>
              <a:gd name="connsiteY9" fmla="*/ 471578 h 667110"/>
              <a:gd name="connsiteX10" fmla="*/ 750498 w 854015"/>
              <a:gd name="connsiteY10" fmla="*/ 644106 h 667110"/>
              <a:gd name="connsiteX11" fmla="*/ 854015 w 854015"/>
              <a:gd name="connsiteY11" fmla="*/ 609600 h 667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4015" h="667110">
                <a:moveTo>
                  <a:pt x="0" y="40257"/>
                </a:moveTo>
                <a:cubicBezTo>
                  <a:pt x="24441" y="20128"/>
                  <a:pt x="48883" y="0"/>
                  <a:pt x="60385" y="23004"/>
                </a:cubicBezTo>
                <a:cubicBezTo>
                  <a:pt x="71887" y="46008"/>
                  <a:pt x="44570" y="156714"/>
                  <a:pt x="69011" y="178280"/>
                </a:cubicBezTo>
                <a:cubicBezTo>
                  <a:pt x="93453" y="199846"/>
                  <a:pt x="179717" y="132272"/>
                  <a:pt x="207034" y="152400"/>
                </a:cubicBezTo>
                <a:cubicBezTo>
                  <a:pt x="234351" y="172528"/>
                  <a:pt x="204158" y="283234"/>
                  <a:pt x="232913" y="299049"/>
                </a:cubicBezTo>
                <a:cubicBezTo>
                  <a:pt x="261668" y="314864"/>
                  <a:pt x="350807" y="227163"/>
                  <a:pt x="379562" y="247291"/>
                </a:cubicBezTo>
                <a:cubicBezTo>
                  <a:pt x="408317" y="267419"/>
                  <a:pt x="378124" y="398253"/>
                  <a:pt x="405441" y="419819"/>
                </a:cubicBezTo>
                <a:cubicBezTo>
                  <a:pt x="432758" y="441385"/>
                  <a:pt x="516147" y="355121"/>
                  <a:pt x="543464" y="376687"/>
                </a:cubicBezTo>
                <a:cubicBezTo>
                  <a:pt x="570781" y="398253"/>
                  <a:pt x="540588" y="533401"/>
                  <a:pt x="569343" y="549216"/>
                </a:cubicBezTo>
                <a:cubicBezTo>
                  <a:pt x="598098" y="565031"/>
                  <a:pt x="685800" y="455763"/>
                  <a:pt x="715992" y="471578"/>
                </a:cubicBezTo>
                <a:cubicBezTo>
                  <a:pt x="746185" y="487393"/>
                  <a:pt x="727494" y="621102"/>
                  <a:pt x="750498" y="644106"/>
                </a:cubicBezTo>
                <a:cubicBezTo>
                  <a:pt x="773502" y="667110"/>
                  <a:pt x="836762" y="590910"/>
                  <a:pt x="854015" y="6096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2070340" y="1466399"/>
            <a:ext cx="871268" cy="669985"/>
          </a:xfrm>
          <a:custGeom>
            <a:avLst/>
            <a:gdLst>
              <a:gd name="connsiteX0" fmla="*/ 0 w 871268"/>
              <a:gd name="connsiteY0" fmla="*/ 605287 h 669985"/>
              <a:gd name="connsiteX1" fmla="*/ 94890 w 871268"/>
              <a:gd name="connsiteY1" fmla="*/ 648419 h 669985"/>
              <a:gd name="connsiteX2" fmla="*/ 112143 w 871268"/>
              <a:gd name="connsiteY2" fmla="*/ 475891 h 669985"/>
              <a:gd name="connsiteX3" fmla="*/ 258792 w 871268"/>
              <a:gd name="connsiteY3" fmla="*/ 527649 h 669985"/>
              <a:gd name="connsiteX4" fmla="*/ 276045 w 871268"/>
              <a:gd name="connsiteY4" fmla="*/ 346495 h 669985"/>
              <a:gd name="connsiteX5" fmla="*/ 414068 w 871268"/>
              <a:gd name="connsiteY5" fmla="*/ 406879 h 669985"/>
              <a:gd name="connsiteX6" fmla="*/ 439947 w 871268"/>
              <a:gd name="connsiteY6" fmla="*/ 242978 h 669985"/>
              <a:gd name="connsiteX7" fmla="*/ 586596 w 871268"/>
              <a:gd name="connsiteY7" fmla="*/ 320615 h 669985"/>
              <a:gd name="connsiteX8" fmla="*/ 586596 w 871268"/>
              <a:gd name="connsiteY8" fmla="*/ 130834 h 669985"/>
              <a:gd name="connsiteX9" fmla="*/ 750498 w 871268"/>
              <a:gd name="connsiteY9" fmla="*/ 199845 h 669985"/>
              <a:gd name="connsiteX10" fmla="*/ 750498 w 871268"/>
              <a:gd name="connsiteY10" fmla="*/ 27317 h 669985"/>
              <a:gd name="connsiteX11" fmla="*/ 871268 w 871268"/>
              <a:gd name="connsiteY11" fmla="*/ 35944 h 66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268" h="669985">
                <a:moveTo>
                  <a:pt x="0" y="605287"/>
                </a:moveTo>
                <a:cubicBezTo>
                  <a:pt x="38100" y="637636"/>
                  <a:pt x="76200" y="669985"/>
                  <a:pt x="94890" y="648419"/>
                </a:cubicBezTo>
                <a:cubicBezTo>
                  <a:pt x="113581" y="626853"/>
                  <a:pt x="84826" y="496019"/>
                  <a:pt x="112143" y="475891"/>
                </a:cubicBezTo>
                <a:cubicBezTo>
                  <a:pt x="139460" y="455763"/>
                  <a:pt x="231475" y="549215"/>
                  <a:pt x="258792" y="527649"/>
                </a:cubicBezTo>
                <a:cubicBezTo>
                  <a:pt x="286109" y="506083"/>
                  <a:pt x="250166" y="366623"/>
                  <a:pt x="276045" y="346495"/>
                </a:cubicBezTo>
                <a:cubicBezTo>
                  <a:pt x="301924" y="326367"/>
                  <a:pt x="386751" y="424132"/>
                  <a:pt x="414068" y="406879"/>
                </a:cubicBezTo>
                <a:cubicBezTo>
                  <a:pt x="441385" y="389626"/>
                  <a:pt x="411192" y="257355"/>
                  <a:pt x="439947" y="242978"/>
                </a:cubicBezTo>
                <a:cubicBezTo>
                  <a:pt x="468702" y="228601"/>
                  <a:pt x="562155" y="339306"/>
                  <a:pt x="586596" y="320615"/>
                </a:cubicBezTo>
                <a:cubicBezTo>
                  <a:pt x="611038" y="301924"/>
                  <a:pt x="559279" y="150962"/>
                  <a:pt x="586596" y="130834"/>
                </a:cubicBezTo>
                <a:cubicBezTo>
                  <a:pt x="613913" y="110706"/>
                  <a:pt x="723181" y="217098"/>
                  <a:pt x="750498" y="199845"/>
                </a:cubicBezTo>
                <a:cubicBezTo>
                  <a:pt x="777815" y="182592"/>
                  <a:pt x="730370" y="54634"/>
                  <a:pt x="750498" y="27317"/>
                </a:cubicBezTo>
                <a:cubicBezTo>
                  <a:pt x="770626" y="0"/>
                  <a:pt x="796506" y="18691"/>
                  <a:pt x="871268" y="3594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2574985" y="669894"/>
            <a:ext cx="142336" cy="254479"/>
          </a:xfrm>
          <a:custGeom>
            <a:avLst/>
            <a:gdLst>
              <a:gd name="connsiteX0" fmla="*/ 64698 w 142336"/>
              <a:gd name="connsiteY0" fmla="*/ 254479 h 254479"/>
              <a:gd name="connsiteX1" fmla="*/ 12940 w 142336"/>
              <a:gd name="connsiteY1" fmla="*/ 194094 h 254479"/>
              <a:gd name="connsiteX2" fmla="*/ 142336 w 142336"/>
              <a:gd name="connsiteY2" fmla="*/ 133709 h 254479"/>
              <a:gd name="connsiteX3" fmla="*/ 12940 w 142336"/>
              <a:gd name="connsiteY3" fmla="*/ 56071 h 254479"/>
              <a:gd name="connsiteX4" fmla="*/ 81951 w 142336"/>
              <a:gd name="connsiteY4" fmla="*/ 21566 h 25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36" h="254479">
                <a:moveTo>
                  <a:pt x="64698" y="254479"/>
                </a:moveTo>
                <a:cubicBezTo>
                  <a:pt x="32349" y="234350"/>
                  <a:pt x="0" y="214222"/>
                  <a:pt x="12940" y="194094"/>
                </a:cubicBezTo>
                <a:cubicBezTo>
                  <a:pt x="25880" y="173966"/>
                  <a:pt x="142336" y="156713"/>
                  <a:pt x="142336" y="133709"/>
                </a:cubicBezTo>
                <a:cubicBezTo>
                  <a:pt x="142336" y="110705"/>
                  <a:pt x="23004" y="74761"/>
                  <a:pt x="12940" y="56071"/>
                </a:cubicBezTo>
                <a:cubicBezTo>
                  <a:pt x="2876" y="37381"/>
                  <a:pt x="56072" y="0"/>
                  <a:pt x="81951" y="21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4429124" y="107154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214810" y="142873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000496" y="1785926"/>
            <a:ext cx="35719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4286248" y="1428736"/>
            <a:ext cx="107157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 flipV="1">
            <a:off x="3857620" y="2071678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4857752" y="2143116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>
            <a:off x="4675632" y="753283"/>
            <a:ext cx="115019" cy="240101"/>
          </a:xfrm>
          <a:custGeom>
            <a:avLst/>
            <a:gdLst>
              <a:gd name="connsiteX0" fmla="*/ 37381 w 115019"/>
              <a:gd name="connsiteY0" fmla="*/ 240101 h 240101"/>
              <a:gd name="connsiteX1" fmla="*/ 97766 w 115019"/>
              <a:gd name="connsiteY1" fmla="*/ 196969 h 240101"/>
              <a:gd name="connsiteX2" fmla="*/ 2876 w 115019"/>
              <a:gd name="connsiteY2" fmla="*/ 136584 h 240101"/>
              <a:gd name="connsiteX3" fmla="*/ 106393 w 115019"/>
              <a:gd name="connsiteY3" fmla="*/ 76199 h 240101"/>
              <a:gd name="connsiteX4" fmla="*/ 54634 w 115019"/>
              <a:gd name="connsiteY4" fmla="*/ 24441 h 24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19" h="240101">
                <a:moveTo>
                  <a:pt x="37381" y="240101"/>
                </a:moveTo>
                <a:cubicBezTo>
                  <a:pt x="70449" y="227161"/>
                  <a:pt x="103517" y="214222"/>
                  <a:pt x="97766" y="196969"/>
                </a:cubicBezTo>
                <a:cubicBezTo>
                  <a:pt x="92015" y="179716"/>
                  <a:pt x="1438" y="156712"/>
                  <a:pt x="2876" y="136584"/>
                </a:cubicBezTo>
                <a:cubicBezTo>
                  <a:pt x="4314" y="116456"/>
                  <a:pt x="97767" y="94889"/>
                  <a:pt x="106393" y="76199"/>
                </a:cubicBezTo>
                <a:cubicBezTo>
                  <a:pt x="115019" y="57509"/>
                  <a:pt x="0" y="0"/>
                  <a:pt x="54634" y="2444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4127740" y="1289558"/>
            <a:ext cx="383875" cy="447136"/>
          </a:xfrm>
          <a:custGeom>
            <a:avLst/>
            <a:gdLst>
              <a:gd name="connsiteX0" fmla="*/ 168215 w 383875"/>
              <a:gd name="connsiteY0" fmla="*/ 437071 h 447136"/>
              <a:gd name="connsiteX1" fmla="*/ 99203 w 383875"/>
              <a:gd name="connsiteY1" fmla="*/ 428445 h 447136"/>
              <a:gd name="connsiteX2" fmla="*/ 133709 w 383875"/>
              <a:gd name="connsiteY2" fmla="*/ 324928 h 447136"/>
              <a:gd name="connsiteX3" fmla="*/ 30192 w 383875"/>
              <a:gd name="connsiteY3" fmla="*/ 316302 h 447136"/>
              <a:gd name="connsiteX4" fmla="*/ 116456 w 383875"/>
              <a:gd name="connsiteY4" fmla="*/ 221411 h 447136"/>
              <a:gd name="connsiteX5" fmla="*/ 4313 w 383875"/>
              <a:gd name="connsiteY5" fmla="*/ 169653 h 447136"/>
              <a:gd name="connsiteX6" fmla="*/ 142335 w 383875"/>
              <a:gd name="connsiteY6" fmla="*/ 126520 h 447136"/>
              <a:gd name="connsiteX7" fmla="*/ 81951 w 383875"/>
              <a:gd name="connsiteY7" fmla="*/ 57509 h 447136"/>
              <a:gd name="connsiteX8" fmla="*/ 202720 w 383875"/>
              <a:gd name="connsiteY8" fmla="*/ 92015 h 447136"/>
              <a:gd name="connsiteX9" fmla="*/ 211347 w 383875"/>
              <a:gd name="connsiteY9" fmla="*/ 5751 h 447136"/>
              <a:gd name="connsiteX10" fmla="*/ 288985 w 383875"/>
              <a:gd name="connsiteY10" fmla="*/ 100641 h 447136"/>
              <a:gd name="connsiteX11" fmla="*/ 314864 w 383875"/>
              <a:gd name="connsiteY11" fmla="*/ 5751 h 447136"/>
              <a:gd name="connsiteX12" fmla="*/ 383875 w 383875"/>
              <a:gd name="connsiteY12" fmla="*/ 74762 h 447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3875" h="447136">
                <a:moveTo>
                  <a:pt x="168215" y="437071"/>
                </a:moveTo>
                <a:cubicBezTo>
                  <a:pt x="136584" y="442103"/>
                  <a:pt x="104954" y="447136"/>
                  <a:pt x="99203" y="428445"/>
                </a:cubicBezTo>
                <a:cubicBezTo>
                  <a:pt x="93452" y="409754"/>
                  <a:pt x="145211" y="343618"/>
                  <a:pt x="133709" y="324928"/>
                </a:cubicBezTo>
                <a:cubicBezTo>
                  <a:pt x="122207" y="306238"/>
                  <a:pt x="33068" y="333555"/>
                  <a:pt x="30192" y="316302"/>
                </a:cubicBezTo>
                <a:cubicBezTo>
                  <a:pt x="27316" y="299049"/>
                  <a:pt x="120769" y="245852"/>
                  <a:pt x="116456" y="221411"/>
                </a:cubicBezTo>
                <a:cubicBezTo>
                  <a:pt x="112143" y="196970"/>
                  <a:pt x="0" y="185468"/>
                  <a:pt x="4313" y="169653"/>
                </a:cubicBezTo>
                <a:cubicBezTo>
                  <a:pt x="8626" y="153838"/>
                  <a:pt x="129395" y="145211"/>
                  <a:pt x="142335" y="126520"/>
                </a:cubicBezTo>
                <a:cubicBezTo>
                  <a:pt x="155275" y="107829"/>
                  <a:pt x="71887" y="63260"/>
                  <a:pt x="81951" y="57509"/>
                </a:cubicBezTo>
                <a:cubicBezTo>
                  <a:pt x="92015" y="51758"/>
                  <a:pt x="181154" y="100641"/>
                  <a:pt x="202720" y="92015"/>
                </a:cubicBezTo>
                <a:cubicBezTo>
                  <a:pt x="224286" y="83389"/>
                  <a:pt x="196970" y="4313"/>
                  <a:pt x="211347" y="5751"/>
                </a:cubicBezTo>
                <a:cubicBezTo>
                  <a:pt x="225724" y="7189"/>
                  <a:pt x="271732" y="100641"/>
                  <a:pt x="288985" y="100641"/>
                </a:cubicBezTo>
                <a:cubicBezTo>
                  <a:pt x="306238" y="100641"/>
                  <a:pt x="299049" y="10064"/>
                  <a:pt x="314864" y="5751"/>
                </a:cubicBezTo>
                <a:cubicBezTo>
                  <a:pt x="330679" y="1438"/>
                  <a:pt x="366622" y="0"/>
                  <a:pt x="383875" y="7476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4071668" y="2019928"/>
            <a:ext cx="845389" cy="146648"/>
          </a:xfrm>
          <a:custGeom>
            <a:avLst/>
            <a:gdLst>
              <a:gd name="connsiteX0" fmla="*/ 0 w 845389"/>
              <a:gd name="connsiteY0" fmla="*/ 60384 h 146648"/>
              <a:gd name="connsiteX1" fmla="*/ 60385 w 845389"/>
              <a:gd name="connsiteY1" fmla="*/ 138022 h 146648"/>
              <a:gd name="connsiteX2" fmla="*/ 120770 w 845389"/>
              <a:gd name="connsiteY2" fmla="*/ 8626 h 146648"/>
              <a:gd name="connsiteX3" fmla="*/ 189781 w 845389"/>
              <a:gd name="connsiteY3" fmla="*/ 138022 h 146648"/>
              <a:gd name="connsiteX4" fmla="*/ 258792 w 845389"/>
              <a:gd name="connsiteY4" fmla="*/ 17252 h 146648"/>
              <a:gd name="connsiteX5" fmla="*/ 327804 w 845389"/>
              <a:gd name="connsiteY5" fmla="*/ 138022 h 146648"/>
              <a:gd name="connsiteX6" fmla="*/ 405441 w 845389"/>
              <a:gd name="connsiteY6" fmla="*/ 0 h 146648"/>
              <a:gd name="connsiteX7" fmla="*/ 474453 w 845389"/>
              <a:gd name="connsiteY7" fmla="*/ 138022 h 146648"/>
              <a:gd name="connsiteX8" fmla="*/ 560717 w 845389"/>
              <a:gd name="connsiteY8" fmla="*/ 0 h 146648"/>
              <a:gd name="connsiteX9" fmla="*/ 612475 w 845389"/>
              <a:gd name="connsiteY9" fmla="*/ 138022 h 146648"/>
              <a:gd name="connsiteX10" fmla="*/ 698740 w 845389"/>
              <a:gd name="connsiteY10" fmla="*/ 8626 h 146648"/>
              <a:gd name="connsiteX11" fmla="*/ 750498 w 845389"/>
              <a:gd name="connsiteY11" fmla="*/ 129396 h 146648"/>
              <a:gd name="connsiteX12" fmla="*/ 845389 w 845389"/>
              <a:gd name="connsiteY12" fmla="*/ 60384 h 14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5389" h="146648">
                <a:moveTo>
                  <a:pt x="0" y="60384"/>
                </a:moveTo>
                <a:cubicBezTo>
                  <a:pt x="20128" y="103516"/>
                  <a:pt x="40257" y="146648"/>
                  <a:pt x="60385" y="138022"/>
                </a:cubicBezTo>
                <a:cubicBezTo>
                  <a:pt x="80513" y="129396"/>
                  <a:pt x="99204" y="8626"/>
                  <a:pt x="120770" y="8626"/>
                </a:cubicBezTo>
                <a:cubicBezTo>
                  <a:pt x="142336" y="8626"/>
                  <a:pt x="166777" y="136584"/>
                  <a:pt x="189781" y="138022"/>
                </a:cubicBezTo>
                <a:cubicBezTo>
                  <a:pt x="212785" y="139460"/>
                  <a:pt x="235788" y="17252"/>
                  <a:pt x="258792" y="17252"/>
                </a:cubicBezTo>
                <a:cubicBezTo>
                  <a:pt x="281796" y="17252"/>
                  <a:pt x="303362" y="140897"/>
                  <a:pt x="327804" y="138022"/>
                </a:cubicBezTo>
                <a:cubicBezTo>
                  <a:pt x="352246" y="135147"/>
                  <a:pt x="381000" y="0"/>
                  <a:pt x="405441" y="0"/>
                </a:cubicBezTo>
                <a:cubicBezTo>
                  <a:pt x="429882" y="0"/>
                  <a:pt x="448574" y="138022"/>
                  <a:pt x="474453" y="138022"/>
                </a:cubicBezTo>
                <a:cubicBezTo>
                  <a:pt x="500332" y="138022"/>
                  <a:pt x="537713" y="0"/>
                  <a:pt x="560717" y="0"/>
                </a:cubicBezTo>
                <a:cubicBezTo>
                  <a:pt x="583721" y="0"/>
                  <a:pt x="589471" y="136584"/>
                  <a:pt x="612475" y="138022"/>
                </a:cubicBezTo>
                <a:cubicBezTo>
                  <a:pt x="635479" y="139460"/>
                  <a:pt x="675736" y="10064"/>
                  <a:pt x="698740" y="8626"/>
                </a:cubicBezTo>
                <a:cubicBezTo>
                  <a:pt x="721744" y="7188"/>
                  <a:pt x="726057" y="120770"/>
                  <a:pt x="750498" y="129396"/>
                </a:cubicBezTo>
                <a:cubicBezTo>
                  <a:pt x="774939" y="138022"/>
                  <a:pt x="842514" y="24441"/>
                  <a:pt x="845389" y="6038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5874879" y="1088541"/>
            <a:ext cx="53751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555878" y="1587868"/>
            <a:ext cx="532576" cy="357188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5857884" y="1389809"/>
            <a:ext cx="1071570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V="1">
            <a:off x="5429256" y="2032751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6429388" y="2104189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6247268" y="714356"/>
            <a:ext cx="115019" cy="240101"/>
          </a:xfrm>
          <a:custGeom>
            <a:avLst/>
            <a:gdLst>
              <a:gd name="connsiteX0" fmla="*/ 37381 w 115019"/>
              <a:gd name="connsiteY0" fmla="*/ 240101 h 240101"/>
              <a:gd name="connsiteX1" fmla="*/ 97766 w 115019"/>
              <a:gd name="connsiteY1" fmla="*/ 196969 h 240101"/>
              <a:gd name="connsiteX2" fmla="*/ 2876 w 115019"/>
              <a:gd name="connsiteY2" fmla="*/ 136584 h 240101"/>
              <a:gd name="connsiteX3" fmla="*/ 106393 w 115019"/>
              <a:gd name="connsiteY3" fmla="*/ 76199 h 240101"/>
              <a:gd name="connsiteX4" fmla="*/ 54634 w 115019"/>
              <a:gd name="connsiteY4" fmla="*/ 24441 h 24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19" h="240101">
                <a:moveTo>
                  <a:pt x="37381" y="240101"/>
                </a:moveTo>
                <a:cubicBezTo>
                  <a:pt x="70449" y="227161"/>
                  <a:pt x="103517" y="214222"/>
                  <a:pt x="97766" y="196969"/>
                </a:cubicBezTo>
                <a:cubicBezTo>
                  <a:pt x="92015" y="179716"/>
                  <a:pt x="1438" y="156712"/>
                  <a:pt x="2876" y="136584"/>
                </a:cubicBezTo>
                <a:cubicBezTo>
                  <a:pt x="4314" y="116456"/>
                  <a:pt x="97767" y="94889"/>
                  <a:pt x="106393" y="76199"/>
                </a:cubicBezTo>
                <a:cubicBezTo>
                  <a:pt x="115019" y="57509"/>
                  <a:pt x="0" y="0"/>
                  <a:pt x="54634" y="2444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5643304" y="1981001"/>
            <a:ext cx="845389" cy="146648"/>
          </a:xfrm>
          <a:custGeom>
            <a:avLst/>
            <a:gdLst>
              <a:gd name="connsiteX0" fmla="*/ 0 w 845389"/>
              <a:gd name="connsiteY0" fmla="*/ 60384 h 146648"/>
              <a:gd name="connsiteX1" fmla="*/ 60385 w 845389"/>
              <a:gd name="connsiteY1" fmla="*/ 138022 h 146648"/>
              <a:gd name="connsiteX2" fmla="*/ 120770 w 845389"/>
              <a:gd name="connsiteY2" fmla="*/ 8626 h 146648"/>
              <a:gd name="connsiteX3" fmla="*/ 189781 w 845389"/>
              <a:gd name="connsiteY3" fmla="*/ 138022 h 146648"/>
              <a:gd name="connsiteX4" fmla="*/ 258792 w 845389"/>
              <a:gd name="connsiteY4" fmla="*/ 17252 h 146648"/>
              <a:gd name="connsiteX5" fmla="*/ 327804 w 845389"/>
              <a:gd name="connsiteY5" fmla="*/ 138022 h 146648"/>
              <a:gd name="connsiteX6" fmla="*/ 405441 w 845389"/>
              <a:gd name="connsiteY6" fmla="*/ 0 h 146648"/>
              <a:gd name="connsiteX7" fmla="*/ 474453 w 845389"/>
              <a:gd name="connsiteY7" fmla="*/ 138022 h 146648"/>
              <a:gd name="connsiteX8" fmla="*/ 560717 w 845389"/>
              <a:gd name="connsiteY8" fmla="*/ 0 h 146648"/>
              <a:gd name="connsiteX9" fmla="*/ 612475 w 845389"/>
              <a:gd name="connsiteY9" fmla="*/ 138022 h 146648"/>
              <a:gd name="connsiteX10" fmla="*/ 698740 w 845389"/>
              <a:gd name="connsiteY10" fmla="*/ 8626 h 146648"/>
              <a:gd name="connsiteX11" fmla="*/ 750498 w 845389"/>
              <a:gd name="connsiteY11" fmla="*/ 129396 h 146648"/>
              <a:gd name="connsiteX12" fmla="*/ 845389 w 845389"/>
              <a:gd name="connsiteY12" fmla="*/ 60384 h 14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5389" h="146648">
                <a:moveTo>
                  <a:pt x="0" y="60384"/>
                </a:moveTo>
                <a:cubicBezTo>
                  <a:pt x="20128" y="103516"/>
                  <a:pt x="40257" y="146648"/>
                  <a:pt x="60385" y="138022"/>
                </a:cubicBezTo>
                <a:cubicBezTo>
                  <a:pt x="80513" y="129396"/>
                  <a:pt x="99204" y="8626"/>
                  <a:pt x="120770" y="8626"/>
                </a:cubicBezTo>
                <a:cubicBezTo>
                  <a:pt x="142336" y="8626"/>
                  <a:pt x="166777" y="136584"/>
                  <a:pt x="189781" y="138022"/>
                </a:cubicBezTo>
                <a:cubicBezTo>
                  <a:pt x="212785" y="139460"/>
                  <a:pt x="235788" y="17252"/>
                  <a:pt x="258792" y="17252"/>
                </a:cubicBezTo>
                <a:cubicBezTo>
                  <a:pt x="281796" y="17252"/>
                  <a:pt x="303362" y="140897"/>
                  <a:pt x="327804" y="138022"/>
                </a:cubicBezTo>
                <a:cubicBezTo>
                  <a:pt x="352246" y="135147"/>
                  <a:pt x="381000" y="0"/>
                  <a:pt x="405441" y="0"/>
                </a:cubicBezTo>
                <a:cubicBezTo>
                  <a:pt x="429882" y="0"/>
                  <a:pt x="448574" y="138022"/>
                  <a:pt x="474453" y="138022"/>
                </a:cubicBezTo>
                <a:cubicBezTo>
                  <a:pt x="500332" y="138022"/>
                  <a:pt x="537713" y="0"/>
                  <a:pt x="560717" y="0"/>
                </a:cubicBezTo>
                <a:cubicBezTo>
                  <a:pt x="583721" y="0"/>
                  <a:pt x="589471" y="136584"/>
                  <a:pt x="612475" y="138022"/>
                </a:cubicBezTo>
                <a:cubicBezTo>
                  <a:pt x="635479" y="139460"/>
                  <a:pt x="675736" y="10064"/>
                  <a:pt x="698740" y="8626"/>
                </a:cubicBezTo>
                <a:cubicBezTo>
                  <a:pt x="721744" y="7188"/>
                  <a:pt x="726057" y="120770"/>
                  <a:pt x="750498" y="129396"/>
                </a:cubicBezTo>
                <a:cubicBezTo>
                  <a:pt x="774939" y="138022"/>
                  <a:pt x="842514" y="24441"/>
                  <a:pt x="845389" y="6038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>
            <a:off x="7358082" y="1000108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7072330" y="1571612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H="1">
            <a:off x="7643834" y="1000108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6200000" flipH="1">
            <a:off x="7929586" y="1571612"/>
            <a:ext cx="571504" cy="285752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7036611" y="2035959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8322495" y="2035959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олилиния 42"/>
          <p:cNvSpPr/>
          <p:nvPr/>
        </p:nvSpPr>
        <p:spPr>
          <a:xfrm>
            <a:off x="7718521" y="598456"/>
            <a:ext cx="142336" cy="254479"/>
          </a:xfrm>
          <a:custGeom>
            <a:avLst/>
            <a:gdLst>
              <a:gd name="connsiteX0" fmla="*/ 64698 w 142336"/>
              <a:gd name="connsiteY0" fmla="*/ 254479 h 254479"/>
              <a:gd name="connsiteX1" fmla="*/ 12940 w 142336"/>
              <a:gd name="connsiteY1" fmla="*/ 194094 h 254479"/>
              <a:gd name="connsiteX2" fmla="*/ 142336 w 142336"/>
              <a:gd name="connsiteY2" fmla="*/ 133709 h 254479"/>
              <a:gd name="connsiteX3" fmla="*/ 12940 w 142336"/>
              <a:gd name="connsiteY3" fmla="*/ 56071 h 254479"/>
              <a:gd name="connsiteX4" fmla="*/ 81951 w 142336"/>
              <a:gd name="connsiteY4" fmla="*/ 21566 h 25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36" h="254479">
                <a:moveTo>
                  <a:pt x="64698" y="254479"/>
                </a:moveTo>
                <a:cubicBezTo>
                  <a:pt x="32349" y="234350"/>
                  <a:pt x="0" y="214222"/>
                  <a:pt x="12940" y="194094"/>
                </a:cubicBezTo>
                <a:cubicBezTo>
                  <a:pt x="25880" y="173966"/>
                  <a:pt x="142336" y="156713"/>
                  <a:pt x="142336" y="133709"/>
                </a:cubicBezTo>
                <a:cubicBezTo>
                  <a:pt x="142336" y="110705"/>
                  <a:pt x="23004" y="74761"/>
                  <a:pt x="12940" y="56071"/>
                </a:cubicBezTo>
                <a:cubicBezTo>
                  <a:pt x="2876" y="37381"/>
                  <a:pt x="56072" y="0"/>
                  <a:pt x="81951" y="21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7504981" y="1362882"/>
            <a:ext cx="590910" cy="140899"/>
          </a:xfrm>
          <a:custGeom>
            <a:avLst/>
            <a:gdLst>
              <a:gd name="connsiteX0" fmla="*/ 0 w 590910"/>
              <a:gd name="connsiteY0" fmla="*/ 61823 h 140899"/>
              <a:gd name="connsiteX1" fmla="*/ 51759 w 590910"/>
              <a:gd name="connsiteY1" fmla="*/ 130834 h 140899"/>
              <a:gd name="connsiteX2" fmla="*/ 112144 w 590910"/>
              <a:gd name="connsiteY2" fmla="*/ 1438 h 140899"/>
              <a:gd name="connsiteX3" fmla="*/ 189781 w 590910"/>
              <a:gd name="connsiteY3" fmla="*/ 139461 h 140899"/>
              <a:gd name="connsiteX4" fmla="*/ 267419 w 590910"/>
              <a:gd name="connsiteY4" fmla="*/ 10064 h 140899"/>
              <a:gd name="connsiteX5" fmla="*/ 327804 w 590910"/>
              <a:gd name="connsiteY5" fmla="*/ 122208 h 140899"/>
              <a:gd name="connsiteX6" fmla="*/ 405442 w 590910"/>
              <a:gd name="connsiteY6" fmla="*/ 10064 h 140899"/>
              <a:gd name="connsiteX7" fmla="*/ 491706 w 590910"/>
              <a:gd name="connsiteY7" fmla="*/ 130834 h 140899"/>
              <a:gd name="connsiteX8" fmla="*/ 569344 w 590910"/>
              <a:gd name="connsiteY8" fmla="*/ 70449 h 14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910" h="140899">
                <a:moveTo>
                  <a:pt x="0" y="61823"/>
                </a:moveTo>
                <a:cubicBezTo>
                  <a:pt x="16534" y="101360"/>
                  <a:pt x="33068" y="140898"/>
                  <a:pt x="51759" y="130834"/>
                </a:cubicBezTo>
                <a:cubicBezTo>
                  <a:pt x="70450" y="120770"/>
                  <a:pt x="89140" y="0"/>
                  <a:pt x="112144" y="1438"/>
                </a:cubicBezTo>
                <a:cubicBezTo>
                  <a:pt x="135148" y="2876"/>
                  <a:pt x="163902" y="138023"/>
                  <a:pt x="189781" y="139461"/>
                </a:cubicBezTo>
                <a:cubicBezTo>
                  <a:pt x="215660" y="140899"/>
                  <a:pt x="244415" y="12940"/>
                  <a:pt x="267419" y="10064"/>
                </a:cubicBezTo>
                <a:cubicBezTo>
                  <a:pt x="290423" y="7189"/>
                  <a:pt x="304800" y="122208"/>
                  <a:pt x="327804" y="122208"/>
                </a:cubicBezTo>
                <a:cubicBezTo>
                  <a:pt x="350808" y="122208"/>
                  <a:pt x="378125" y="8626"/>
                  <a:pt x="405442" y="10064"/>
                </a:cubicBezTo>
                <a:cubicBezTo>
                  <a:pt x="432759" y="11502"/>
                  <a:pt x="464389" y="120770"/>
                  <a:pt x="491706" y="130834"/>
                </a:cubicBezTo>
                <a:cubicBezTo>
                  <a:pt x="519023" y="140898"/>
                  <a:pt x="590910" y="0"/>
                  <a:pt x="569344" y="7044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7211683" y="1940852"/>
            <a:ext cx="1147313" cy="150963"/>
          </a:xfrm>
          <a:custGeom>
            <a:avLst/>
            <a:gdLst>
              <a:gd name="connsiteX0" fmla="*/ 0 w 1147313"/>
              <a:gd name="connsiteY0" fmla="*/ 53196 h 150963"/>
              <a:gd name="connsiteX1" fmla="*/ 60385 w 1147313"/>
              <a:gd name="connsiteY1" fmla="*/ 122208 h 150963"/>
              <a:gd name="connsiteX2" fmla="*/ 129396 w 1147313"/>
              <a:gd name="connsiteY2" fmla="*/ 1438 h 150963"/>
              <a:gd name="connsiteX3" fmla="*/ 207034 w 1147313"/>
              <a:gd name="connsiteY3" fmla="*/ 130834 h 150963"/>
              <a:gd name="connsiteX4" fmla="*/ 284672 w 1147313"/>
              <a:gd name="connsiteY4" fmla="*/ 1438 h 150963"/>
              <a:gd name="connsiteX5" fmla="*/ 362309 w 1147313"/>
              <a:gd name="connsiteY5" fmla="*/ 130834 h 150963"/>
              <a:gd name="connsiteX6" fmla="*/ 439947 w 1147313"/>
              <a:gd name="connsiteY6" fmla="*/ 1438 h 150963"/>
              <a:gd name="connsiteX7" fmla="*/ 508959 w 1147313"/>
              <a:gd name="connsiteY7" fmla="*/ 130834 h 150963"/>
              <a:gd name="connsiteX8" fmla="*/ 577970 w 1147313"/>
              <a:gd name="connsiteY8" fmla="*/ 10064 h 150963"/>
              <a:gd name="connsiteX9" fmla="*/ 672860 w 1147313"/>
              <a:gd name="connsiteY9" fmla="*/ 139460 h 150963"/>
              <a:gd name="connsiteX10" fmla="*/ 733245 w 1147313"/>
              <a:gd name="connsiteY10" fmla="*/ 18691 h 150963"/>
              <a:gd name="connsiteX11" fmla="*/ 819509 w 1147313"/>
              <a:gd name="connsiteY11" fmla="*/ 139460 h 150963"/>
              <a:gd name="connsiteX12" fmla="*/ 879894 w 1147313"/>
              <a:gd name="connsiteY12" fmla="*/ 10064 h 150963"/>
              <a:gd name="connsiteX13" fmla="*/ 966159 w 1147313"/>
              <a:gd name="connsiteY13" fmla="*/ 130834 h 150963"/>
              <a:gd name="connsiteX14" fmla="*/ 1017917 w 1147313"/>
              <a:gd name="connsiteY14" fmla="*/ 35943 h 150963"/>
              <a:gd name="connsiteX15" fmla="*/ 1095555 w 1147313"/>
              <a:gd name="connsiteY15" fmla="*/ 148087 h 150963"/>
              <a:gd name="connsiteX16" fmla="*/ 1147313 w 1147313"/>
              <a:gd name="connsiteY16" fmla="*/ 53196 h 150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7313" h="150963">
                <a:moveTo>
                  <a:pt x="0" y="53196"/>
                </a:moveTo>
                <a:cubicBezTo>
                  <a:pt x="19409" y="92015"/>
                  <a:pt x="38819" y="130834"/>
                  <a:pt x="60385" y="122208"/>
                </a:cubicBezTo>
                <a:cubicBezTo>
                  <a:pt x="81951" y="113582"/>
                  <a:pt x="104955" y="0"/>
                  <a:pt x="129396" y="1438"/>
                </a:cubicBezTo>
                <a:cubicBezTo>
                  <a:pt x="153837" y="2876"/>
                  <a:pt x="181155" y="130834"/>
                  <a:pt x="207034" y="130834"/>
                </a:cubicBezTo>
                <a:cubicBezTo>
                  <a:pt x="232913" y="130834"/>
                  <a:pt x="258793" y="1438"/>
                  <a:pt x="284672" y="1438"/>
                </a:cubicBezTo>
                <a:cubicBezTo>
                  <a:pt x="310551" y="1438"/>
                  <a:pt x="336430" y="130834"/>
                  <a:pt x="362309" y="130834"/>
                </a:cubicBezTo>
                <a:cubicBezTo>
                  <a:pt x="388188" y="130834"/>
                  <a:pt x="415505" y="1438"/>
                  <a:pt x="439947" y="1438"/>
                </a:cubicBezTo>
                <a:cubicBezTo>
                  <a:pt x="464389" y="1438"/>
                  <a:pt x="485955" y="129396"/>
                  <a:pt x="508959" y="130834"/>
                </a:cubicBezTo>
                <a:cubicBezTo>
                  <a:pt x="531963" y="132272"/>
                  <a:pt x="550653" y="8626"/>
                  <a:pt x="577970" y="10064"/>
                </a:cubicBezTo>
                <a:cubicBezTo>
                  <a:pt x="605287" y="11502"/>
                  <a:pt x="646981" y="138022"/>
                  <a:pt x="672860" y="139460"/>
                </a:cubicBezTo>
                <a:cubicBezTo>
                  <a:pt x="698739" y="140898"/>
                  <a:pt x="708804" y="18691"/>
                  <a:pt x="733245" y="18691"/>
                </a:cubicBezTo>
                <a:cubicBezTo>
                  <a:pt x="757686" y="18691"/>
                  <a:pt x="795068" y="140898"/>
                  <a:pt x="819509" y="139460"/>
                </a:cubicBezTo>
                <a:cubicBezTo>
                  <a:pt x="843951" y="138022"/>
                  <a:pt x="855452" y="11502"/>
                  <a:pt x="879894" y="10064"/>
                </a:cubicBezTo>
                <a:cubicBezTo>
                  <a:pt x="904336" y="8626"/>
                  <a:pt x="943155" y="126521"/>
                  <a:pt x="966159" y="130834"/>
                </a:cubicBezTo>
                <a:cubicBezTo>
                  <a:pt x="989163" y="135147"/>
                  <a:pt x="996351" y="33068"/>
                  <a:pt x="1017917" y="35943"/>
                </a:cubicBezTo>
                <a:cubicBezTo>
                  <a:pt x="1039483" y="38819"/>
                  <a:pt x="1073989" y="145212"/>
                  <a:pt x="1095555" y="148087"/>
                </a:cubicBezTo>
                <a:cubicBezTo>
                  <a:pt x="1117121" y="150963"/>
                  <a:pt x="1131498" y="34506"/>
                  <a:pt x="1147313" y="5319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42844" y="2047111"/>
            <a:ext cx="8858312" cy="373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c                    x                     s                 2*                 d</a:t>
            </a:r>
          </a:p>
          <a:p>
            <a:endParaRPr lang="en-US" sz="1000" dirty="0" smtClean="0"/>
          </a:p>
          <a:p>
            <a:r>
              <a:rPr lang="en-US" sz="2400" b="1" dirty="0" smtClean="0"/>
              <a:t>On-shell renormalization:</a:t>
            </a:r>
          </a:p>
          <a:p>
            <a:r>
              <a:rPr lang="en-US" sz="2400" dirty="0" smtClean="0"/>
              <a:t>A</a:t>
            </a:r>
            <a:r>
              <a:rPr lang="en-US" sz="2400" baseline="30000" dirty="0" smtClean="0"/>
              <a:t>(4)</a:t>
            </a:r>
            <a:r>
              <a:rPr lang="en-US" sz="2400" dirty="0" smtClean="0"/>
              <a:t> = 2[M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+ [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] + 2[M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-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+ [M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]= </a:t>
            </a:r>
          </a:p>
          <a:p>
            <a:r>
              <a:rPr lang="en-US" sz="2400" dirty="0" smtClean="0"/>
              <a:t>=2M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+2M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-2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-2B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-3L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</a:t>
            </a:r>
          </a:p>
          <a:p>
            <a:r>
              <a:rPr lang="en-US" sz="2400" dirty="0" smtClean="0"/>
              <a:t>=2M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+2M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-2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</a:p>
          <a:p>
            <a:endParaRPr lang="en-US" sz="1000" baseline="-25000" dirty="0" smtClean="0"/>
          </a:p>
          <a:p>
            <a:r>
              <a:rPr lang="en-US" sz="2400" b="1" dirty="0" smtClean="0"/>
              <a:t>My method:</a:t>
            </a:r>
          </a:p>
          <a:p>
            <a:r>
              <a:rPr lang="en-US" sz="2400" dirty="0" smtClean="0"/>
              <a:t>A</a:t>
            </a:r>
            <a:r>
              <a:rPr lang="en-US" sz="2400" baseline="30000" dirty="0" smtClean="0"/>
              <a:t>(4)</a:t>
            </a:r>
            <a:r>
              <a:rPr lang="en-US" sz="2400" dirty="0" smtClean="0"/>
              <a:t> = 2[M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2,U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+ [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] + 2[M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-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-B</a:t>
            </a:r>
            <a:r>
              <a:rPr lang="en-US" sz="2400" baseline="-25000" dirty="0" smtClean="0"/>
              <a:t>2,U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+</a:t>
            </a:r>
          </a:p>
          <a:p>
            <a:r>
              <a:rPr lang="en-US" sz="2400" dirty="0" smtClean="0"/>
              <a:t>+ [M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2,U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-(L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2,U</a:t>
            </a:r>
            <a:r>
              <a:rPr lang="en-US" sz="2400" dirty="0" smtClean="0"/>
              <a:t>)M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] =</a:t>
            </a:r>
          </a:p>
          <a:p>
            <a:r>
              <a:rPr lang="en-US" sz="2400" dirty="0" smtClean="0"/>
              <a:t>= 2M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+2M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+M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-2</a:t>
            </a:r>
            <a:r>
              <a:rPr lang="el-GR" sz="2400" dirty="0" smtClean="0"/>
              <a:t>δ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2*</a:t>
            </a:r>
            <a:r>
              <a:rPr lang="en-US" sz="2400" dirty="0" smtClean="0"/>
              <a:t>-L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-2(</a:t>
            </a:r>
            <a:r>
              <a:rPr lang="en-US" sz="2400" dirty="0" smtClean="0">
                <a:solidFill>
                  <a:schemeClr val="accent1"/>
                </a:solidFill>
              </a:rPr>
              <a:t>L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2,U</a:t>
            </a:r>
            <a:r>
              <a:rPr lang="en-US" sz="2400" dirty="0" smtClean="0">
                <a:solidFill>
                  <a:schemeClr val="accent1"/>
                </a:solidFill>
              </a:rPr>
              <a:t>+B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2,U</a:t>
            </a:r>
            <a:r>
              <a:rPr lang="en-US" sz="2400" dirty="0" smtClean="0"/>
              <a:t>)M</a:t>
            </a:r>
            <a:r>
              <a:rPr lang="en-US" sz="2400" baseline="-25000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1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Constructing of Schwinger/Feynman-parametric integrals</a:t>
            </a:r>
            <a:endParaRPr lang="ru-RU" sz="2800" b="1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14282" y="714356"/>
          <a:ext cx="5845175" cy="1020762"/>
        </p:xfrm>
        <a:graphic>
          <a:graphicData uri="http://schemas.openxmlformats.org/presentationml/2006/ole">
            <p:oleObj spid="_x0000_s38914" name="Формула" r:id="rId3" imgW="3340080" imgH="4950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844" y="1737358"/>
            <a:ext cx="6000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dirty="0" smtClean="0"/>
              <a:t> = sum over all trees of </a:t>
            </a:r>
            <a:r>
              <a:rPr lang="el-GR" sz="2000" dirty="0" smtClean="0"/>
              <a:t>Πα</a:t>
            </a:r>
            <a:r>
              <a:rPr lang="en-US" sz="2000" baseline="-25000" dirty="0" smtClean="0"/>
              <a:t>j</a:t>
            </a:r>
            <a:r>
              <a:rPr lang="en-US" sz="2000" dirty="0" smtClean="0"/>
              <a:t> (product over edges that are not in the tree).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000" dirty="0" smtClean="0"/>
              <a:t> = sum over all trees with cycle such </a:t>
            </a:r>
            <a:r>
              <a:rPr lang="en-US" sz="2000" smtClean="0"/>
              <a:t>that </a:t>
            </a:r>
            <a:r>
              <a:rPr lang="en-US" sz="2000" smtClean="0"/>
              <a:t>the cycle </a:t>
            </a:r>
            <a:r>
              <a:rPr lang="en-US" sz="2000" dirty="0" smtClean="0"/>
              <a:t>contains j and k.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dirty="0" smtClean="0"/>
              <a:t> = sum over all trees containing j with </a:t>
            </a:r>
            <a:r>
              <a:rPr lang="en-US" sz="2000" dirty="0" err="1" smtClean="0"/>
              <a:t>coeff</a:t>
            </a:r>
            <a:r>
              <a:rPr lang="en-US" sz="2000" dirty="0" smtClean="0"/>
              <a:t>. = the momentum that passes through j in this tree.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dirty="0" smtClean="0"/>
              <a:t> = sum over all 2-trees such that the electronic inputs are in the different components of connectivity.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6691086" y="1643050"/>
            <a:ext cx="1756228" cy="345923"/>
          </a:xfrm>
          <a:custGeom>
            <a:avLst/>
            <a:gdLst>
              <a:gd name="connsiteX0" fmla="*/ 0 w 1756228"/>
              <a:gd name="connsiteY0" fmla="*/ 195943 h 345923"/>
              <a:gd name="connsiteX1" fmla="*/ 159657 w 1756228"/>
              <a:gd name="connsiteY1" fmla="*/ 21771 h 345923"/>
              <a:gd name="connsiteX2" fmla="*/ 319314 w 1756228"/>
              <a:gd name="connsiteY2" fmla="*/ 326571 h 345923"/>
              <a:gd name="connsiteX3" fmla="*/ 493485 w 1756228"/>
              <a:gd name="connsiteY3" fmla="*/ 7257 h 345923"/>
              <a:gd name="connsiteX4" fmla="*/ 653143 w 1756228"/>
              <a:gd name="connsiteY4" fmla="*/ 326571 h 345923"/>
              <a:gd name="connsiteX5" fmla="*/ 812800 w 1756228"/>
              <a:gd name="connsiteY5" fmla="*/ 36285 h 345923"/>
              <a:gd name="connsiteX6" fmla="*/ 986971 w 1756228"/>
              <a:gd name="connsiteY6" fmla="*/ 312057 h 345923"/>
              <a:gd name="connsiteX7" fmla="*/ 1190171 w 1756228"/>
              <a:gd name="connsiteY7" fmla="*/ 7257 h 345923"/>
              <a:gd name="connsiteX8" fmla="*/ 1335314 w 1756228"/>
              <a:gd name="connsiteY8" fmla="*/ 312057 h 345923"/>
              <a:gd name="connsiteX9" fmla="*/ 1494971 w 1756228"/>
              <a:gd name="connsiteY9" fmla="*/ 50800 h 345923"/>
              <a:gd name="connsiteX10" fmla="*/ 1654628 w 1756228"/>
              <a:gd name="connsiteY10" fmla="*/ 326571 h 345923"/>
              <a:gd name="connsiteX11" fmla="*/ 1756228 w 1756228"/>
              <a:gd name="connsiteY11" fmla="*/ 166914 h 34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56228" h="345923">
                <a:moveTo>
                  <a:pt x="0" y="195943"/>
                </a:moveTo>
                <a:cubicBezTo>
                  <a:pt x="53219" y="97971"/>
                  <a:pt x="106438" y="0"/>
                  <a:pt x="159657" y="21771"/>
                </a:cubicBezTo>
                <a:cubicBezTo>
                  <a:pt x="212876" y="43542"/>
                  <a:pt x="263676" y="328990"/>
                  <a:pt x="319314" y="326571"/>
                </a:cubicBezTo>
                <a:cubicBezTo>
                  <a:pt x="374952" y="324152"/>
                  <a:pt x="437847" y="7257"/>
                  <a:pt x="493485" y="7257"/>
                </a:cubicBezTo>
                <a:cubicBezTo>
                  <a:pt x="549123" y="7257"/>
                  <a:pt x="599924" y="321733"/>
                  <a:pt x="653143" y="326571"/>
                </a:cubicBezTo>
                <a:cubicBezTo>
                  <a:pt x="706362" y="331409"/>
                  <a:pt x="757162" y="38704"/>
                  <a:pt x="812800" y="36285"/>
                </a:cubicBezTo>
                <a:cubicBezTo>
                  <a:pt x="868438" y="33866"/>
                  <a:pt x="924076" y="316895"/>
                  <a:pt x="986971" y="312057"/>
                </a:cubicBezTo>
                <a:cubicBezTo>
                  <a:pt x="1049866" y="307219"/>
                  <a:pt x="1132114" y="7257"/>
                  <a:pt x="1190171" y="7257"/>
                </a:cubicBezTo>
                <a:cubicBezTo>
                  <a:pt x="1248228" y="7257"/>
                  <a:pt x="1284514" y="304800"/>
                  <a:pt x="1335314" y="312057"/>
                </a:cubicBezTo>
                <a:cubicBezTo>
                  <a:pt x="1386114" y="319314"/>
                  <a:pt x="1441752" y="48381"/>
                  <a:pt x="1494971" y="50800"/>
                </a:cubicBezTo>
                <a:cubicBezTo>
                  <a:pt x="1548190" y="53219"/>
                  <a:pt x="1611085" y="307219"/>
                  <a:pt x="1654628" y="326571"/>
                </a:cubicBezTo>
                <a:cubicBezTo>
                  <a:pt x="1698171" y="345923"/>
                  <a:pt x="1715104" y="87085"/>
                  <a:pt x="1756228" y="166914"/>
                </a:cubicBezTo>
              </a:path>
            </a:pathLst>
          </a:custGeom>
          <a:ln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715140" y="3000372"/>
            <a:ext cx="1714512" cy="0"/>
          </a:xfrm>
          <a:prstGeom prst="line">
            <a:avLst/>
          </a:prstGeom>
          <a:ln w="127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393669" y="4107661"/>
            <a:ext cx="642942" cy="0"/>
          </a:xfrm>
          <a:prstGeom prst="line">
            <a:avLst/>
          </a:prstGeom>
          <a:ln w="127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8108181" y="4107661"/>
            <a:ext cx="642942" cy="0"/>
          </a:xfrm>
          <a:prstGeom prst="line">
            <a:avLst/>
          </a:prstGeom>
          <a:ln w="127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858016" y="4071942"/>
            <a:ext cx="1428760" cy="0"/>
          </a:xfrm>
          <a:prstGeom prst="line">
            <a:avLst/>
          </a:prstGeom>
          <a:ln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00826" y="1748042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26460" y="1748042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6943968" y="2500306"/>
          <a:ext cx="1333509" cy="571504"/>
        </p:xfrm>
        <a:graphic>
          <a:graphicData uri="http://schemas.openxmlformats.org/presentationml/2006/ole">
            <p:oleObj spid="_x0000_s38915" name="Формула" r:id="rId4" imgW="622080" imgH="2664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929454" y="2988230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(not in a pair)</a:t>
            </a:r>
            <a:endParaRPr lang="ru-RU" dirty="0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7089544" y="3594102"/>
          <a:ext cx="982918" cy="549278"/>
        </p:xfrm>
        <a:graphic>
          <a:graphicData uri="http://schemas.openxmlformats.org/presentationml/2006/ole">
            <p:oleObj spid="_x0000_s38916" name="Формула" r:id="rId5" imgW="431640" imgH="2412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307997" y="398836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pair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322990" y="378619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0178" y="378619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844" y="5000636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Sum over all sets of disjoint pairs of electronic edges.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Q = (number of unpaired electronic edges)/2.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,p)/G(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= (1/V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/>
              <a:t>·(product of all elements over electronic paths).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Trace for each product over electronic cycle.</a:t>
            </a:r>
            <a:endParaRPr lang="ru-RU" sz="2400" dirty="0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14281" y="4214818"/>
          <a:ext cx="2728535" cy="785818"/>
        </p:xfrm>
        <a:graphic>
          <a:graphicData uri="http://schemas.openxmlformats.org/presentationml/2006/ole">
            <p:oleObj spid="_x0000_s38917" name="Формула" r:id="rId6" imgW="15872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42857" y="1599508"/>
            <a:ext cx="4357718" cy="428628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585733" y="2742516"/>
            <a:ext cx="2214578" cy="221457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390744" y="2917147"/>
            <a:ext cx="1495425" cy="315912"/>
          </a:xfrm>
          <a:custGeom>
            <a:avLst/>
            <a:gdLst>
              <a:gd name="connsiteX0" fmla="*/ 0 w 1495425"/>
              <a:gd name="connsiteY0" fmla="*/ 315912 h 315912"/>
              <a:gd name="connsiteX1" fmla="*/ 390525 w 1495425"/>
              <a:gd name="connsiteY1" fmla="*/ 230187 h 315912"/>
              <a:gd name="connsiteX2" fmla="*/ 857250 w 1495425"/>
              <a:gd name="connsiteY2" fmla="*/ 277812 h 315912"/>
              <a:gd name="connsiteX3" fmla="*/ 1295400 w 1495425"/>
              <a:gd name="connsiteY3" fmla="*/ 153987 h 315912"/>
              <a:gd name="connsiteX4" fmla="*/ 1495425 w 1495425"/>
              <a:gd name="connsiteY4" fmla="*/ 87312 h 31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5425" h="315912">
                <a:moveTo>
                  <a:pt x="0" y="315912"/>
                </a:moveTo>
                <a:cubicBezTo>
                  <a:pt x="123825" y="276224"/>
                  <a:pt x="247650" y="236537"/>
                  <a:pt x="390525" y="230187"/>
                </a:cubicBezTo>
                <a:cubicBezTo>
                  <a:pt x="533400" y="223837"/>
                  <a:pt x="706438" y="290512"/>
                  <a:pt x="857250" y="277812"/>
                </a:cubicBezTo>
                <a:cubicBezTo>
                  <a:pt x="1008062" y="265112"/>
                  <a:pt x="1189038" y="185737"/>
                  <a:pt x="1295400" y="153987"/>
                </a:cubicBezTo>
                <a:cubicBezTo>
                  <a:pt x="1401763" y="122237"/>
                  <a:pt x="1444625" y="0"/>
                  <a:pt x="1495425" y="87312"/>
                </a:cubicBezTo>
              </a:path>
            </a:pathLst>
          </a:cu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4" idx="4"/>
          </p:cNvCxnSpPr>
          <p:nvPr/>
        </p:nvCxnSpPr>
        <p:spPr>
          <a:xfrm flipV="1">
            <a:off x="3886169" y="2885392"/>
            <a:ext cx="557216" cy="119067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>
            <a:off x="4448144" y="2753634"/>
            <a:ext cx="495300" cy="127000"/>
          </a:xfrm>
          <a:custGeom>
            <a:avLst/>
            <a:gdLst>
              <a:gd name="connsiteX0" fmla="*/ 0 w 495300"/>
              <a:gd name="connsiteY0" fmla="*/ 127000 h 127000"/>
              <a:gd name="connsiteX1" fmla="*/ 228600 w 495300"/>
              <a:gd name="connsiteY1" fmla="*/ 22225 h 127000"/>
              <a:gd name="connsiteX2" fmla="*/ 495300 w 495300"/>
              <a:gd name="connsiteY2" fmla="*/ 22225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127000">
                <a:moveTo>
                  <a:pt x="0" y="127000"/>
                </a:moveTo>
                <a:cubicBezTo>
                  <a:pt x="73025" y="83343"/>
                  <a:pt x="146050" y="39687"/>
                  <a:pt x="228600" y="22225"/>
                </a:cubicBezTo>
                <a:cubicBezTo>
                  <a:pt x="311150" y="4763"/>
                  <a:pt x="415925" y="0"/>
                  <a:pt x="495300" y="22225"/>
                </a:cubicBezTo>
              </a:path>
            </a:pathLst>
          </a:cu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352644" y="4453847"/>
            <a:ext cx="1485900" cy="103187"/>
          </a:xfrm>
          <a:custGeom>
            <a:avLst/>
            <a:gdLst>
              <a:gd name="connsiteX0" fmla="*/ 0 w 1485900"/>
              <a:gd name="connsiteY0" fmla="*/ 7937 h 103187"/>
              <a:gd name="connsiteX1" fmla="*/ 561975 w 1485900"/>
              <a:gd name="connsiteY1" fmla="*/ 103187 h 103187"/>
              <a:gd name="connsiteX2" fmla="*/ 1047750 w 1485900"/>
              <a:gd name="connsiteY2" fmla="*/ 7937 h 103187"/>
              <a:gd name="connsiteX3" fmla="*/ 1485900 w 1485900"/>
              <a:gd name="connsiteY3" fmla="*/ 55562 h 103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03187">
                <a:moveTo>
                  <a:pt x="0" y="7937"/>
                </a:moveTo>
                <a:cubicBezTo>
                  <a:pt x="193675" y="55562"/>
                  <a:pt x="387350" y="103187"/>
                  <a:pt x="561975" y="103187"/>
                </a:cubicBezTo>
                <a:cubicBezTo>
                  <a:pt x="736600" y="103187"/>
                  <a:pt x="893763" y="15875"/>
                  <a:pt x="1047750" y="7937"/>
                </a:cubicBezTo>
                <a:cubicBezTo>
                  <a:pt x="1201738" y="0"/>
                  <a:pt x="1398588" y="50800"/>
                  <a:pt x="1485900" y="55562"/>
                </a:cubicBezTo>
              </a:path>
            </a:pathLst>
          </a:custGeom>
          <a:ln w="12700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7" idx="3"/>
          </p:cNvCxnSpPr>
          <p:nvPr/>
        </p:nvCxnSpPr>
        <p:spPr>
          <a:xfrm>
            <a:off x="3838544" y="4509409"/>
            <a:ext cx="604841" cy="9049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4448144" y="4577672"/>
            <a:ext cx="619125" cy="74612"/>
          </a:xfrm>
          <a:custGeom>
            <a:avLst/>
            <a:gdLst>
              <a:gd name="connsiteX0" fmla="*/ 0 w 619125"/>
              <a:gd name="connsiteY0" fmla="*/ 26987 h 74612"/>
              <a:gd name="connsiteX1" fmla="*/ 361950 w 619125"/>
              <a:gd name="connsiteY1" fmla="*/ 7937 h 74612"/>
              <a:gd name="connsiteX2" fmla="*/ 619125 w 619125"/>
              <a:gd name="connsiteY2" fmla="*/ 74612 h 7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5" h="74612">
                <a:moveTo>
                  <a:pt x="0" y="26987"/>
                </a:moveTo>
                <a:cubicBezTo>
                  <a:pt x="129381" y="13493"/>
                  <a:pt x="258763" y="0"/>
                  <a:pt x="361950" y="7937"/>
                </a:cubicBezTo>
                <a:cubicBezTo>
                  <a:pt x="465137" y="15874"/>
                  <a:pt x="588963" y="57150"/>
                  <a:pt x="619125" y="74612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786157" y="3004459"/>
            <a:ext cx="203199" cy="1514475"/>
          </a:xfrm>
          <a:custGeom>
            <a:avLst/>
            <a:gdLst>
              <a:gd name="connsiteX0" fmla="*/ 100012 w 203199"/>
              <a:gd name="connsiteY0" fmla="*/ 0 h 1514475"/>
              <a:gd name="connsiteX1" fmla="*/ 195262 w 203199"/>
              <a:gd name="connsiteY1" fmla="*/ 104775 h 1514475"/>
              <a:gd name="connsiteX2" fmla="*/ 52387 w 203199"/>
              <a:gd name="connsiteY2" fmla="*/ 209550 h 1514475"/>
              <a:gd name="connsiteX3" fmla="*/ 176212 w 203199"/>
              <a:gd name="connsiteY3" fmla="*/ 361950 h 1514475"/>
              <a:gd name="connsiteX4" fmla="*/ 33337 w 203199"/>
              <a:gd name="connsiteY4" fmla="*/ 447675 h 1514475"/>
              <a:gd name="connsiteX5" fmla="*/ 166687 w 203199"/>
              <a:gd name="connsiteY5" fmla="*/ 600075 h 1514475"/>
              <a:gd name="connsiteX6" fmla="*/ 33337 w 203199"/>
              <a:gd name="connsiteY6" fmla="*/ 666750 h 1514475"/>
              <a:gd name="connsiteX7" fmla="*/ 147637 w 203199"/>
              <a:gd name="connsiteY7" fmla="*/ 819150 h 1514475"/>
              <a:gd name="connsiteX8" fmla="*/ 33337 w 203199"/>
              <a:gd name="connsiteY8" fmla="*/ 904875 h 1514475"/>
              <a:gd name="connsiteX9" fmla="*/ 166687 w 203199"/>
              <a:gd name="connsiteY9" fmla="*/ 1076325 h 1514475"/>
              <a:gd name="connsiteX10" fmla="*/ 4762 w 203199"/>
              <a:gd name="connsiteY10" fmla="*/ 1171575 h 1514475"/>
              <a:gd name="connsiteX11" fmla="*/ 147637 w 203199"/>
              <a:gd name="connsiteY11" fmla="*/ 1333500 h 1514475"/>
              <a:gd name="connsiteX12" fmla="*/ 14287 w 203199"/>
              <a:gd name="connsiteY12" fmla="*/ 1381125 h 1514475"/>
              <a:gd name="connsiteX13" fmla="*/ 61912 w 203199"/>
              <a:gd name="connsiteY13" fmla="*/ 1514475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3199" h="1514475">
                <a:moveTo>
                  <a:pt x="100012" y="0"/>
                </a:moveTo>
                <a:cubicBezTo>
                  <a:pt x="151605" y="34925"/>
                  <a:pt x="203199" y="69850"/>
                  <a:pt x="195262" y="104775"/>
                </a:cubicBezTo>
                <a:cubicBezTo>
                  <a:pt x="187325" y="139700"/>
                  <a:pt x="55562" y="166688"/>
                  <a:pt x="52387" y="209550"/>
                </a:cubicBezTo>
                <a:cubicBezTo>
                  <a:pt x="49212" y="252412"/>
                  <a:pt x="179387" y="322263"/>
                  <a:pt x="176212" y="361950"/>
                </a:cubicBezTo>
                <a:cubicBezTo>
                  <a:pt x="173037" y="401637"/>
                  <a:pt x="34924" y="407988"/>
                  <a:pt x="33337" y="447675"/>
                </a:cubicBezTo>
                <a:cubicBezTo>
                  <a:pt x="31750" y="487362"/>
                  <a:pt x="166687" y="563563"/>
                  <a:pt x="166687" y="600075"/>
                </a:cubicBezTo>
                <a:cubicBezTo>
                  <a:pt x="166687" y="636587"/>
                  <a:pt x="36512" y="630238"/>
                  <a:pt x="33337" y="666750"/>
                </a:cubicBezTo>
                <a:cubicBezTo>
                  <a:pt x="30162" y="703262"/>
                  <a:pt x="147637" y="779463"/>
                  <a:pt x="147637" y="819150"/>
                </a:cubicBezTo>
                <a:cubicBezTo>
                  <a:pt x="147637" y="858837"/>
                  <a:pt x="30162" y="862013"/>
                  <a:pt x="33337" y="904875"/>
                </a:cubicBezTo>
                <a:cubicBezTo>
                  <a:pt x="36512" y="947737"/>
                  <a:pt x="171450" y="1031875"/>
                  <a:pt x="166687" y="1076325"/>
                </a:cubicBezTo>
                <a:cubicBezTo>
                  <a:pt x="161925" y="1120775"/>
                  <a:pt x="7937" y="1128713"/>
                  <a:pt x="4762" y="1171575"/>
                </a:cubicBezTo>
                <a:cubicBezTo>
                  <a:pt x="1587" y="1214437"/>
                  <a:pt x="146049" y="1298575"/>
                  <a:pt x="147637" y="1333500"/>
                </a:cubicBezTo>
                <a:cubicBezTo>
                  <a:pt x="149225" y="1368425"/>
                  <a:pt x="28574" y="1350963"/>
                  <a:pt x="14287" y="1381125"/>
                </a:cubicBezTo>
                <a:cubicBezTo>
                  <a:pt x="0" y="1411287"/>
                  <a:pt x="61912" y="1514475"/>
                  <a:pt x="61912" y="15144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2876519" y="3156859"/>
            <a:ext cx="201613" cy="514350"/>
          </a:xfrm>
          <a:custGeom>
            <a:avLst/>
            <a:gdLst>
              <a:gd name="connsiteX0" fmla="*/ 0 w 201613"/>
              <a:gd name="connsiteY0" fmla="*/ 0 h 514350"/>
              <a:gd name="connsiteX1" fmla="*/ 123825 w 201613"/>
              <a:gd name="connsiteY1" fmla="*/ 114300 h 514350"/>
              <a:gd name="connsiteX2" fmla="*/ 57150 w 201613"/>
              <a:gd name="connsiteY2" fmla="*/ 247650 h 514350"/>
              <a:gd name="connsiteX3" fmla="*/ 190500 w 201613"/>
              <a:gd name="connsiteY3" fmla="*/ 342900 h 514350"/>
              <a:gd name="connsiteX4" fmla="*/ 123825 w 201613"/>
              <a:gd name="connsiteY4" fmla="*/ 457200 h 514350"/>
              <a:gd name="connsiteX5" fmla="*/ 180975 w 201613"/>
              <a:gd name="connsiteY5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613" h="514350">
                <a:moveTo>
                  <a:pt x="0" y="0"/>
                </a:moveTo>
                <a:cubicBezTo>
                  <a:pt x="57150" y="36512"/>
                  <a:pt x="114300" y="73025"/>
                  <a:pt x="123825" y="114300"/>
                </a:cubicBezTo>
                <a:cubicBezTo>
                  <a:pt x="133350" y="155575"/>
                  <a:pt x="46038" y="209550"/>
                  <a:pt x="57150" y="247650"/>
                </a:cubicBezTo>
                <a:cubicBezTo>
                  <a:pt x="68262" y="285750"/>
                  <a:pt x="179388" y="307975"/>
                  <a:pt x="190500" y="342900"/>
                </a:cubicBezTo>
                <a:cubicBezTo>
                  <a:pt x="201613" y="377825"/>
                  <a:pt x="125413" y="428625"/>
                  <a:pt x="123825" y="457200"/>
                </a:cubicBezTo>
                <a:cubicBezTo>
                  <a:pt x="122238" y="485775"/>
                  <a:pt x="151606" y="500062"/>
                  <a:pt x="180975" y="51435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2790794" y="4090309"/>
            <a:ext cx="228600" cy="457200"/>
          </a:xfrm>
          <a:custGeom>
            <a:avLst/>
            <a:gdLst>
              <a:gd name="connsiteX0" fmla="*/ 0 w 228600"/>
              <a:gd name="connsiteY0" fmla="*/ 457200 h 457200"/>
              <a:gd name="connsiteX1" fmla="*/ 133350 w 228600"/>
              <a:gd name="connsiteY1" fmla="*/ 371475 h 457200"/>
              <a:gd name="connsiteX2" fmla="*/ 76200 w 228600"/>
              <a:gd name="connsiteY2" fmla="*/ 295275 h 457200"/>
              <a:gd name="connsiteX3" fmla="*/ 180975 w 228600"/>
              <a:gd name="connsiteY3" fmla="*/ 190500 h 457200"/>
              <a:gd name="connsiteX4" fmla="*/ 104775 w 228600"/>
              <a:gd name="connsiteY4" fmla="*/ 85725 h 457200"/>
              <a:gd name="connsiteX5" fmla="*/ 228600 w 228600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00" h="457200">
                <a:moveTo>
                  <a:pt x="0" y="457200"/>
                </a:moveTo>
                <a:cubicBezTo>
                  <a:pt x="60325" y="427831"/>
                  <a:pt x="120650" y="398462"/>
                  <a:pt x="133350" y="371475"/>
                </a:cubicBezTo>
                <a:cubicBezTo>
                  <a:pt x="146050" y="344488"/>
                  <a:pt x="68262" y="325438"/>
                  <a:pt x="76200" y="295275"/>
                </a:cubicBezTo>
                <a:cubicBezTo>
                  <a:pt x="84138" y="265112"/>
                  <a:pt x="176213" y="225425"/>
                  <a:pt x="180975" y="190500"/>
                </a:cubicBezTo>
                <a:cubicBezTo>
                  <a:pt x="185738" y="155575"/>
                  <a:pt x="96838" y="117475"/>
                  <a:pt x="104775" y="85725"/>
                </a:cubicBezTo>
                <a:cubicBezTo>
                  <a:pt x="112712" y="53975"/>
                  <a:pt x="192088" y="22225"/>
                  <a:pt x="22860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2976532" y="4069672"/>
            <a:ext cx="720725" cy="487362"/>
          </a:xfrm>
          <a:custGeom>
            <a:avLst/>
            <a:gdLst>
              <a:gd name="connsiteX0" fmla="*/ 33337 w 720725"/>
              <a:gd name="connsiteY0" fmla="*/ 487362 h 487362"/>
              <a:gd name="connsiteX1" fmla="*/ 14287 w 720725"/>
              <a:gd name="connsiteY1" fmla="*/ 382587 h 487362"/>
              <a:gd name="connsiteX2" fmla="*/ 119062 w 720725"/>
              <a:gd name="connsiteY2" fmla="*/ 363537 h 487362"/>
              <a:gd name="connsiteX3" fmla="*/ 61912 w 720725"/>
              <a:gd name="connsiteY3" fmla="*/ 268287 h 487362"/>
              <a:gd name="connsiteX4" fmla="*/ 176212 w 720725"/>
              <a:gd name="connsiteY4" fmla="*/ 268287 h 487362"/>
              <a:gd name="connsiteX5" fmla="*/ 138112 w 720725"/>
              <a:gd name="connsiteY5" fmla="*/ 144462 h 487362"/>
              <a:gd name="connsiteX6" fmla="*/ 242887 w 720725"/>
              <a:gd name="connsiteY6" fmla="*/ 192087 h 487362"/>
              <a:gd name="connsiteX7" fmla="*/ 242887 w 720725"/>
              <a:gd name="connsiteY7" fmla="*/ 49212 h 487362"/>
              <a:gd name="connsiteX8" fmla="*/ 319087 w 720725"/>
              <a:gd name="connsiteY8" fmla="*/ 115887 h 487362"/>
              <a:gd name="connsiteX9" fmla="*/ 385762 w 720725"/>
              <a:gd name="connsiteY9" fmla="*/ 1587 h 487362"/>
              <a:gd name="connsiteX10" fmla="*/ 423862 w 720725"/>
              <a:gd name="connsiteY10" fmla="*/ 125412 h 487362"/>
              <a:gd name="connsiteX11" fmla="*/ 500062 w 720725"/>
              <a:gd name="connsiteY11" fmla="*/ 39687 h 487362"/>
              <a:gd name="connsiteX12" fmla="*/ 519112 w 720725"/>
              <a:gd name="connsiteY12" fmla="*/ 144462 h 487362"/>
              <a:gd name="connsiteX13" fmla="*/ 585787 w 720725"/>
              <a:gd name="connsiteY13" fmla="*/ 125412 h 487362"/>
              <a:gd name="connsiteX14" fmla="*/ 566737 w 720725"/>
              <a:gd name="connsiteY14" fmla="*/ 220662 h 487362"/>
              <a:gd name="connsiteX15" fmla="*/ 661987 w 720725"/>
              <a:gd name="connsiteY15" fmla="*/ 220662 h 487362"/>
              <a:gd name="connsiteX16" fmla="*/ 604837 w 720725"/>
              <a:gd name="connsiteY16" fmla="*/ 315912 h 487362"/>
              <a:gd name="connsiteX17" fmla="*/ 709612 w 720725"/>
              <a:gd name="connsiteY17" fmla="*/ 354012 h 487362"/>
              <a:gd name="connsiteX18" fmla="*/ 671512 w 720725"/>
              <a:gd name="connsiteY18" fmla="*/ 411162 h 4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0725" h="487362">
                <a:moveTo>
                  <a:pt x="33337" y="487362"/>
                </a:moveTo>
                <a:cubicBezTo>
                  <a:pt x="16668" y="445293"/>
                  <a:pt x="0" y="403224"/>
                  <a:pt x="14287" y="382587"/>
                </a:cubicBezTo>
                <a:cubicBezTo>
                  <a:pt x="28574" y="361950"/>
                  <a:pt x="111125" y="382587"/>
                  <a:pt x="119062" y="363537"/>
                </a:cubicBezTo>
                <a:cubicBezTo>
                  <a:pt x="126999" y="344487"/>
                  <a:pt x="52387" y="284162"/>
                  <a:pt x="61912" y="268287"/>
                </a:cubicBezTo>
                <a:cubicBezTo>
                  <a:pt x="71437" y="252412"/>
                  <a:pt x="163512" y="288924"/>
                  <a:pt x="176212" y="268287"/>
                </a:cubicBezTo>
                <a:cubicBezTo>
                  <a:pt x="188912" y="247650"/>
                  <a:pt x="127000" y="157162"/>
                  <a:pt x="138112" y="144462"/>
                </a:cubicBezTo>
                <a:cubicBezTo>
                  <a:pt x="149224" y="131762"/>
                  <a:pt x="225425" y="207962"/>
                  <a:pt x="242887" y="192087"/>
                </a:cubicBezTo>
                <a:cubicBezTo>
                  <a:pt x="260349" y="176212"/>
                  <a:pt x="230187" y="61912"/>
                  <a:pt x="242887" y="49212"/>
                </a:cubicBezTo>
                <a:cubicBezTo>
                  <a:pt x="255587" y="36512"/>
                  <a:pt x="295275" y="123825"/>
                  <a:pt x="319087" y="115887"/>
                </a:cubicBezTo>
                <a:cubicBezTo>
                  <a:pt x="342900" y="107950"/>
                  <a:pt x="368300" y="0"/>
                  <a:pt x="385762" y="1587"/>
                </a:cubicBezTo>
                <a:cubicBezTo>
                  <a:pt x="403224" y="3174"/>
                  <a:pt x="404812" y="119062"/>
                  <a:pt x="423862" y="125412"/>
                </a:cubicBezTo>
                <a:cubicBezTo>
                  <a:pt x="442912" y="131762"/>
                  <a:pt x="484187" y="36512"/>
                  <a:pt x="500062" y="39687"/>
                </a:cubicBezTo>
                <a:cubicBezTo>
                  <a:pt x="515937" y="42862"/>
                  <a:pt x="504825" y="130175"/>
                  <a:pt x="519112" y="144462"/>
                </a:cubicBezTo>
                <a:cubicBezTo>
                  <a:pt x="533399" y="158749"/>
                  <a:pt x="577850" y="112712"/>
                  <a:pt x="585787" y="125412"/>
                </a:cubicBezTo>
                <a:cubicBezTo>
                  <a:pt x="593724" y="138112"/>
                  <a:pt x="554037" y="204787"/>
                  <a:pt x="566737" y="220662"/>
                </a:cubicBezTo>
                <a:cubicBezTo>
                  <a:pt x="579437" y="236537"/>
                  <a:pt x="655637" y="204787"/>
                  <a:pt x="661987" y="220662"/>
                </a:cubicBezTo>
                <a:cubicBezTo>
                  <a:pt x="668337" y="236537"/>
                  <a:pt x="596900" y="293687"/>
                  <a:pt x="604837" y="315912"/>
                </a:cubicBezTo>
                <a:cubicBezTo>
                  <a:pt x="612775" y="338137"/>
                  <a:pt x="698500" y="338137"/>
                  <a:pt x="709612" y="354012"/>
                </a:cubicBezTo>
                <a:cubicBezTo>
                  <a:pt x="720725" y="369887"/>
                  <a:pt x="692149" y="339725"/>
                  <a:pt x="671512" y="41116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257519" y="4309384"/>
            <a:ext cx="103187" cy="171450"/>
          </a:xfrm>
          <a:custGeom>
            <a:avLst/>
            <a:gdLst>
              <a:gd name="connsiteX0" fmla="*/ 0 w 103187"/>
              <a:gd name="connsiteY0" fmla="*/ 171450 h 171450"/>
              <a:gd name="connsiteX1" fmla="*/ 85725 w 103187"/>
              <a:gd name="connsiteY1" fmla="*/ 114300 h 171450"/>
              <a:gd name="connsiteX2" fmla="*/ 19050 w 103187"/>
              <a:gd name="connsiteY2" fmla="*/ 85725 h 171450"/>
              <a:gd name="connsiteX3" fmla="*/ 95250 w 103187"/>
              <a:gd name="connsiteY3" fmla="*/ 28575 h 171450"/>
              <a:gd name="connsiteX4" fmla="*/ 66675 w 103187"/>
              <a:gd name="connsiteY4" fmla="*/ 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" h="171450">
                <a:moveTo>
                  <a:pt x="0" y="171450"/>
                </a:moveTo>
                <a:cubicBezTo>
                  <a:pt x="41275" y="150018"/>
                  <a:pt x="82550" y="128587"/>
                  <a:pt x="85725" y="114300"/>
                </a:cubicBezTo>
                <a:cubicBezTo>
                  <a:pt x="88900" y="100013"/>
                  <a:pt x="17463" y="100012"/>
                  <a:pt x="19050" y="85725"/>
                </a:cubicBezTo>
                <a:cubicBezTo>
                  <a:pt x="20637" y="71438"/>
                  <a:pt x="87313" y="42862"/>
                  <a:pt x="95250" y="28575"/>
                </a:cubicBezTo>
                <a:cubicBezTo>
                  <a:pt x="103187" y="14288"/>
                  <a:pt x="84931" y="7144"/>
                  <a:pt x="6667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3252757" y="3186994"/>
            <a:ext cx="150812" cy="523875"/>
          </a:xfrm>
          <a:custGeom>
            <a:avLst/>
            <a:gdLst>
              <a:gd name="connsiteX0" fmla="*/ 71437 w 150812"/>
              <a:gd name="connsiteY0" fmla="*/ 0 h 523875"/>
              <a:gd name="connsiteX1" fmla="*/ 4762 w 150812"/>
              <a:gd name="connsiteY1" fmla="*/ 114300 h 523875"/>
              <a:gd name="connsiteX2" fmla="*/ 100012 w 150812"/>
              <a:gd name="connsiteY2" fmla="*/ 152400 h 523875"/>
              <a:gd name="connsiteX3" fmla="*/ 14287 w 150812"/>
              <a:gd name="connsiteY3" fmla="*/ 247650 h 523875"/>
              <a:gd name="connsiteX4" fmla="*/ 138112 w 150812"/>
              <a:gd name="connsiteY4" fmla="*/ 314325 h 523875"/>
              <a:gd name="connsiteX5" fmla="*/ 14287 w 150812"/>
              <a:gd name="connsiteY5" fmla="*/ 419100 h 523875"/>
              <a:gd name="connsiteX6" fmla="*/ 138112 w 150812"/>
              <a:gd name="connsiteY6" fmla="*/ 485775 h 523875"/>
              <a:gd name="connsiteX7" fmla="*/ 90487 w 150812"/>
              <a:gd name="connsiteY7" fmla="*/ 523875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812" h="523875">
                <a:moveTo>
                  <a:pt x="71437" y="0"/>
                </a:moveTo>
                <a:cubicBezTo>
                  <a:pt x="35718" y="44450"/>
                  <a:pt x="0" y="88900"/>
                  <a:pt x="4762" y="114300"/>
                </a:cubicBezTo>
                <a:cubicBezTo>
                  <a:pt x="9524" y="139700"/>
                  <a:pt x="98425" y="130175"/>
                  <a:pt x="100012" y="152400"/>
                </a:cubicBezTo>
                <a:cubicBezTo>
                  <a:pt x="101599" y="174625"/>
                  <a:pt x="7937" y="220663"/>
                  <a:pt x="14287" y="247650"/>
                </a:cubicBezTo>
                <a:cubicBezTo>
                  <a:pt x="20637" y="274637"/>
                  <a:pt x="138112" y="285750"/>
                  <a:pt x="138112" y="314325"/>
                </a:cubicBezTo>
                <a:cubicBezTo>
                  <a:pt x="138112" y="342900"/>
                  <a:pt x="14287" y="390525"/>
                  <a:pt x="14287" y="419100"/>
                </a:cubicBezTo>
                <a:cubicBezTo>
                  <a:pt x="14287" y="447675"/>
                  <a:pt x="125412" y="468313"/>
                  <a:pt x="138112" y="485775"/>
                </a:cubicBezTo>
                <a:cubicBezTo>
                  <a:pt x="150812" y="503238"/>
                  <a:pt x="100012" y="504825"/>
                  <a:pt x="90487" y="5238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457079" y="309970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66517" y="363280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300377" y="414925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ru-RU" sz="1400" dirty="0"/>
          </a:p>
        </p:txBody>
      </p:sp>
      <p:sp>
        <p:nvSpPr>
          <p:cNvPr id="19" name="Полилиния 18"/>
          <p:cNvSpPr/>
          <p:nvPr/>
        </p:nvSpPr>
        <p:spPr>
          <a:xfrm>
            <a:off x="142844" y="3680734"/>
            <a:ext cx="723900" cy="249238"/>
          </a:xfrm>
          <a:custGeom>
            <a:avLst/>
            <a:gdLst>
              <a:gd name="connsiteX0" fmla="*/ 723900 w 723900"/>
              <a:gd name="connsiteY0" fmla="*/ 133350 h 249238"/>
              <a:gd name="connsiteX1" fmla="*/ 609600 w 723900"/>
              <a:gd name="connsiteY1" fmla="*/ 9525 h 249238"/>
              <a:gd name="connsiteX2" fmla="*/ 523875 w 723900"/>
              <a:gd name="connsiteY2" fmla="*/ 190500 h 249238"/>
              <a:gd name="connsiteX3" fmla="*/ 400050 w 723900"/>
              <a:gd name="connsiteY3" fmla="*/ 19050 h 249238"/>
              <a:gd name="connsiteX4" fmla="*/ 276225 w 723900"/>
              <a:gd name="connsiteY4" fmla="*/ 219075 h 249238"/>
              <a:gd name="connsiteX5" fmla="*/ 161925 w 723900"/>
              <a:gd name="connsiteY5" fmla="*/ 38100 h 249238"/>
              <a:gd name="connsiteX6" fmla="*/ 57150 w 723900"/>
              <a:gd name="connsiteY6" fmla="*/ 228600 h 249238"/>
              <a:gd name="connsiteX7" fmla="*/ 0 w 723900"/>
              <a:gd name="connsiteY7" fmla="*/ 161925 h 24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3900" h="249238">
                <a:moveTo>
                  <a:pt x="723900" y="133350"/>
                </a:moveTo>
                <a:cubicBezTo>
                  <a:pt x="683419" y="66675"/>
                  <a:pt x="642938" y="0"/>
                  <a:pt x="609600" y="9525"/>
                </a:cubicBezTo>
                <a:cubicBezTo>
                  <a:pt x="576263" y="19050"/>
                  <a:pt x="558800" y="188912"/>
                  <a:pt x="523875" y="190500"/>
                </a:cubicBezTo>
                <a:cubicBezTo>
                  <a:pt x="488950" y="192088"/>
                  <a:pt x="441325" y="14288"/>
                  <a:pt x="400050" y="19050"/>
                </a:cubicBezTo>
                <a:cubicBezTo>
                  <a:pt x="358775" y="23812"/>
                  <a:pt x="315912" y="215900"/>
                  <a:pt x="276225" y="219075"/>
                </a:cubicBezTo>
                <a:cubicBezTo>
                  <a:pt x="236538" y="222250"/>
                  <a:pt x="198437" y="36513"/>
                  <a:pt x="161925" y="38100"/>
                </a:cubicBezTo>
                <a:cubicBezTo>
                  <a:pt x="125413" y="39687"/>
                  <a:pt x="84138" y="207962"/>
                  <a:pt x="57150" y="228600"/>
                </a:cubicBezTo>
                <a:cubicBezTo>
                  <a:pt x="30162" y="249238"/>
                  <a:pt x="31750" y="138113"/>
                  <a:pt x="0" y="161925"/>
                </a:cubicBezTo>
              </a:path>
            </a:pathLst>
          </a:cu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4183464" y="2884098"/>
            <a:ext cx="272473" cy="595745"/>
          </a:xfrm>
          <a:custGeom>
            <a:avLst/>
            <a:gdLst>
              <a:gd name="connsiteX0" fmla="*/ 272473 w 272473"/>
              <a:gd name="connsiteY0" fmla="*/ 0 h 595745"/>
              <a:gd name="connsiteX1" fmla="*/ 161637 w 272473"/>
              <a:gd name="connsiteY1" fmla="*/ 96981 h 595745"/>
              <a:gd name="connsiteX2" fmla="*/ 244764 w 272473"/>
              <a:gd name="connsiteY2" fmla="*/ 221672 h 595745"/>
              <a:gd name="connsiteX3" fmla="*/ 92364 w 272473"/>
              <a:gd name="connsiteY3" fmla="*/ 263236 h 595745"/>
              <a:gd name="connsiteX4" fmla="*/ 189346 w 272473"/>
              <a:gd name="connsiteY4" fmla="*/ 457200 h 595745"/>
              <a:gd name="connsiteX5" fmla="*/ 23091 w 272473"/>
              <a:gd name="connsiteY5" fmla="*/ 484909 h 595745"/>
              <a:gd name="connsiteX6" fmla="*/ 50800 w 272473"/>
              <a:gd name="connsiteY6" fmla="*/ 595745 h 595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473" h="595745">
                <a:moveTo>
                  <a:pt x="272473" y="0"/>
                </a:moveTo>
                <a:cubicBezTo>
                  <a:pt x="219364" y="30018"/>
                  <a:pt x="166255" y="60036"/>
                  <a:pt x="161637" y="96981"/>
                </a:cubicBezTo>
                <a:cubicBezTo>
                  <a:pt x="157019" y="133926"/>
                  <a:pt x="256310" y="193963"/>
                  <a:pt x="244764" y="221672"/>
                </a:cubicBezTo>
                <a:cubicBezTo>
                  <a:pt x="233219" y="249381"/>
                  <a:pt x="101600" y="223981"/>
                  <a:pt x="92364" y="263236"/>
                </a:cubicBezTo>
                <a:cubicBezTo>
                  <a:pt x="83128" y="302491"/>
                  <a:pt x="200892" y="420255"/>
                  <a:pt x="189346" y="457200"/>
                </a:cubicBezTo>
                <a:cubicBezTo>
                  <a:pt x="177801" y="494146"/>
                  <a:pt x="46182" y="461818"/>
                  <a:pt x="23091" y="484909"/>
                </a:cubicBezTo>
                <a:cubicBezTo>
                  <a:pt x="0" y="508000"/>
                  <a:pt x="39255" y="542636"/>
                  <a:pt x="50800" y="59574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211173" y="4195661"/>
            <a:ext cx="288637" cy="406400"/>
          </a:xfrm>
          <a:custGeom>
            <a:avLst/>
            <a:gdLst>
              <a:gd name="connsiteX0" fmla="*/ 230910 w 288637"/>
              <a:gd name="connsiteY0" fmla="*/ 406400 h 406400"/>
              <a:gd name="connsiteX1" fmla="*/ 272473 w 288637"/>
              <a:gd name="connsiteY1" fmla="*/ 323273 h 406400"/>
              <a:gd name="connsiteX2" fmla="*/ 133928 w 288637"/>
              <a:gd name="connsiteY2" fmla="*/ 309418 h 406400"/>
              <a:gd name="connsiteX3" fmla="*/ 189346 w 288637"/>
              <a:gd name="connsiteY3" fmla="*/ 143164 h 406400"/>
              <a:gd name="connsiteX4" fmla="*/ 23091 w 288637"/>
              <a:gd name="connsiteY4" fmla="*/ 143164 h 406400"/>
              <a:gd name="connsiteX5" fmla="*/ 50801 w 288637"/>
              <a:gd name="connsiteY5" fmla="*/ 4618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8637" h="406400">
                <a:moveTo>
                  <a:pt x="230910" y="406400"/>
                </a:moveTo>
                <a:cubicBezTo>
                  <a:pt x="259773" y="372918"/>
                  <a:pt x="288637" y="339437"/>
                  <a:pt x="272473" y="323273"/>
                </a:cubicBezTo>
                <a:cubicBezTo>
                  <a:pt x="256309" y="307109"/>
                  <a:pt x="147782" y="339436"/>
                  <a:pt x="133928" y="309418"/>
                </a:cubicBezTo>
                <a:cubicBezTo>
                  <a:pt x="120074" y="279400"/>
                  <a:pt x="207819" y="170873"/>
                  <a:pt x="189346" y="143164"/>
                </a:cubicBezTo>
                <a:cubicBezTo>
                  <a:pt x="170873" y="115455"/>
                  <a:pt x="46182" y="166255"/>
                  <a:pt x="23091" y="143164"/>
                </a:cubicBezTo>
                <a:cubicBezTo>
                  <a:pt x="0" y="120073"/>
                  <a:pt x="46183" y="0"/>
                  <a:pt x="50801" y="461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014757" y="359977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….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393810" y="3456896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….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1943055" y="4885656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G’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07565" y="545716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1308123" y="3275619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α≈ε</a:t>
            </a:r>
            <a:r>
              <a:rPr lang="en-US" sz="3200" baseline="30000" dirty="0" smtClean="0">
                <a:solidFill>
                  <a:schemeClr val="accent1"/>
                </a:solidFill>
              </a:rPr>
              <a:t>2</a:t>
            </a:r>
            <a:endParaRPr lang="ru-RU" sz="3200" baseline="30000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6473" y="270392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α≈ε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424063" y="436181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α≈ε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3080860" y="3561371"/>
            <a:ext cx="830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accent1"/>
                </a:solidFill>
              </a:rPr>
              <a:t>α≈</a:t>
            </a:r>
            <a:r>
              <a:rPr lang="en-US" sz="3200" dirty="0" smtClean="0">
                <a:solidFill>
                  <a:schemeClr val="accent1"/>
                </a:solidFill>
              </a:rPr>
              <a:t>1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42876" y="-24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Elimination </a:t>
            </a:r>
            <a:r>
              <a:rPr lang="en-US" sz="2800" b="1" dirty="0" smtClean="0"/>
              <a:t>of UV and IR divergences</a:t>
            </a:r>
            <a:endParaRPr lang="ru-RU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95765" y="2262105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endParaRPr lang="ru-RU" sz="28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4571620" y="4447655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endParaRPr lang="ru-RU" sz="2800" baseline="-25000" dirty="0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3209881" y="2461905"/>
          <a:ext cx="1273637" cy="571504"/>
        </p:xfrm>
        <a:graphic>
          <a:graphicData uri="http://schemas.openxmlformats.org/presentationml/2006/ole">
            <p:oleObj spid="_x0000_s39938" name="Формула" r:id="rId3" imgW="990360" imgH="44424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194013" y="4432001"/>
          <a:ext cx="1304925" cy="571500"/>
        </p:xfrm>
        <a:graphic>
          <a:graphicData uri="http://schemas.openxmlformats.org/presentationml/2006/ole">
            <p:oleObj spid="_x0000_s39939" name="Формула" r:id="rId4" imgW="1015920" imgH="444240" progId="Equation.3">
              <p:embed/>
            </p:oleObj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/>
        </p:nvGraphicFramePr>
        <p:xfrm>
          <a:off x="2386450" y="358298"/>
          <a:ext cx="4475591" cy="500066"/>
        </p:xfrm>
        <a:graphic>
          <a:graphicData uri="http://schemas.openxmlformats.org/presentationml/2006/ole">
            <p:oleObj spid="_x0000_s39940" name="Формула" r:id="rId5" imgW="2273040" imgH="25380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14282" y="791158"/>
            <a:ext cx="8715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and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) removes overall UV-divergences =&gt; no UV divergences.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removes overall IR-divergences. G’-IR-divergences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/>
              <a:t>G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and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/>
              <a:t>G</a:t>
            </a:r>
            <a:r>
              <a:rPr lang="en-US" dirty="0" smtClean="0"/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/>
              <a:t>G</a:t>
            </a:r>
            <a:r>
              <a:rPr lang="en-US" dirty="0" smtClean="0"/>
              <a:t>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/>
              <a:t>G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has the same </a:t>
            </a:r>
            <a:r>
              <a:rPr lang="en-US" dirty="0" err="1" smtClean="0"/>
              <a:t>asymptotics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286380" y="1785926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G\G’ electronic edges are not in pairs. </a:t>
            </a: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/>
        </p:nvGraphicFramePr>
        <p:xfrm>
          <a:off x="5357818" y="2714620"/>
          <a:ext cx="3496260" cy="2786082"/>
        </p:xfrm>
        <a:graphic>
          <a:graphicData uri="http://schemas.openxmlformats.org/presentationml/2006/ole">
            <p:oleObj spid="_x0000_s39941" name="Формула" r:id="rId6" imgW="1625400" imgH="1295280" progId="Equation.3">
              <p:embed/>
            </p:oleObj>
          </a:graphicData>
        </a:graphic>
      </p:graphicFrame>
      <p:graphicFrame>
        <p:nvGraphicFramePr>
          <p:cNvPr id="39" name="Объект 38"/>
          <p:cNvGraphicFramePr>
            <a:graphicFrameLocks noChangeAspect="1"/>
          </p:cNvGraphicFramePr>
          <p:nvPr/>
        </p:nvGraphicFramePr>
        <p:xfrm>
          <a:off x="276225" y="5857875"/>
          <a:ext cx="8437563" cy="1057275"/>
        </p:xfrm>
        <a:graphic>
          <a:graphicData uri="http://schemas.openxmlformats.org/presentationml/2006/ole">
            <p:oleObj spid="_x0000_s39942" name="Формула" r:id="rId7" imgW="477504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6" y="-24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Proof of the operator equality</a:t>
            </a:r>
            <a:endParaRPr lang="ru-RU" sz="4000" b="1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601663" y="728651"/>
          <a:ext cx="7786687" cy="1057275"/>
        </p:xfrm>
        <a:graphic>
          <a:graphicData uri="http://schemas.openxmlformats.org/presentationml/2006/ole">
            <p:oleObj spid="_x0000_s41986" name="Формула" r:id="rId3" imgW="4406760" imgH="55872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33835" y="1910247"/>
          <a:ext cx="6954729" cy="3519017"/>
        </p:xfrm>
        <a:graphic>
          <a:graphicData uri="http://schemas.openxmlformats.org/presentationml/2006/ole">
            <p:oleObj spid="_x0000_s41987" name="Формула" r:id="rId4" imgW="4241520" imgH="214596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260475" y="5681663"/>
          <a:ext cx="6551613" cy="962025"/>
        </p:xfrm>
        <a:graphic>
          <a:graphicData uri="http://schemas.openxmlformats.org/presentationml/2006/ole">
            <p:oleObj spid="_x0000_s41988" name="Формула" r:id="rId5" imgW="3708360" imgH="507960" progId="Equation.3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214282" y="5500702"/>
            <a:ext cx="86439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71414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History of AMM calculation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446389"/>
            <a:ext cx="857256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Experiment.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err="1" smtClean="0"/>
              <a:t>Hanneke</a:t>
            </a:r>
            <a:r>
              <a:rPr lang="en-US" sz="2200" dirty="0" smtClean="0"/>
              <a:t> D.,  </a:t>
            </a:r>
            <a:r>
              <a:rPr lang="en-US" sz="2200" dirty="0" err="1"/>
              <a:t>Fogwell</a:t>
            </a:r>
            <a:r>
              <a:rPr lang="en-US" sz="2200" dirty="0"/>
              <a:t> </a:t>
            </a:r>
            <a:r>
              <a:rPr lang="en-US" sz="2200" dirty="0" err="1" smtClean="0"/>
              <a:t>Hoogerheide</a:t>
            </a:r>
            <a:r>
              <a:rPr lang="en-US" sz="2200" dirty="0" smtClean="0"/>
              <a:t> S., </a:t>
            </a:r>
            <a:r>
              <a:rPr lang="en-US" sz="2200" dirty="0" err="1" smtClean="0"/>
              <a:t>Gabrielse</a:t>
            </a:r>
            <a:r>
              <a:rPr lang="en-US" sz="2200" dirty="0" smtClean="0"/>
              <a:t> G. (Harvard group) [</a:t>
            </a:r>
            <a:r>
              <a:rPr lang="en-US" sz="2200" dirty="0" smtClean="0">
                <a:solidFill>
                  <a:schemeClr val="accent1"/>
                </a:solidFill>
              </a:rPr>
              <a:t>2010</a:t>
            </a:r>
            <a:r>
              <a:rPr lang="en-US" sz="2200" dirty="0" smtClean="0"/>
              <a:t>]: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>
                <a:solidFill>
                  <a:schemeClr val="accent2"/>
                </a:solidFill>
              </a:rPr>
              <a:t>a</a:t>
            </a:r>
            <a:r>
              <a:rPr lang="en-US" sz="2200" baseline="-25000" dirty="0" err="1" smtClean="0">
                <a:solidFill>
                  <a:schemeClr val="accent2"/>
                </a:solidFill>
              </a:rPr>
              <a:t>e</a:t>
            </a:r>
            <a:r>
              <a:rPr lang="en-US" sz="22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200" dirty="0" smtClean="0">
                <a:solidFill>
                  <a:schemeClr val="accent2"/>
                </a:solidFill>
              </a:rPr>
              <a:t>= 0.00115965218073(28).</a:t>
            </a:r>
          </a:p>
          <a:p>
            <a:endParaRPr lang="en-US" sz="500" dirty="0" smtClean="0"/>
          </a:p>
          <a:p>
            <a:r>
              <a:rPr lang="en-US" sz="2200" b="1" dirty="0" smtClean="0"/>
              <a:t>Theory.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Schwinger J. [</a:t>
            </a:r>
            <a:r>
              <a:rPr lang="en-US" sz="2200" dirty="0" smtClean="0">
                <a:solidFill>
                  <a:schemeClr val="accent1"/>
                </a:solidFill>
              </a:rPr>
              <a:t>1948</a:t>
            </a:r>
            <a:r>
              <a:rPr lang="en-US" sz="2200" dirty="0" smtClean="0"/>
              <a:t>]: analytical, 1 loop, </a:t>
            </a:r>
            <a:br>
              <a:rPr lang="en-US" sz="2200" dirty="0" smtClean="0"/>
            </a:br>
            <a:r>
              <a:rPr lang="en-US" sz="2200" dirty="0" smtClean="0"/>
              <a:t>	</a:t>
            </a:r>
            <a:r>
              <a:rPr lang="en-US" sz="2200" dirty="0" err="1" smtClean="0">
                <a:solidFill>
                  <a:schemeClr val="accent2"/>
                </a:solidFill>
              </a:rPr>
              <a:t>a</a:t>
            </a:r>
            <a:r>
              <a:rPr lang="en-US" sz="2200" baseline="-25000" dirty="0" err="1" smtClean="0">
                <a:solidFill>
                  <a:schemeClr val="accent2"/>
                </a:solidFill>
              </a:rPr>
              <a:t>e</a:t>
            </a:r>
            <a:r>
              <a:rPr lang="en-US" sz="22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200" dirty="0" smtClean="0">
                <a:solidFill>
                  <a:schemeClr val="accent2"/>
                </a:solidFill>
              </a:rPr>
              <a:t>≈ 0.001161.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err="1" smtClean="0"/>
              <a:t>Petermann</a:t>
            </a:r>
            <a:r>
              <a:rPr lang="en-US" sz="2200" dirty="0" smtClean="0"/>
              <a:t> A., </a:t>
            </a:r>
            <a:r>
              <a:rPr lang="en-US" sz="2200" dirty="0" err="1" smtClean="0"/>
              <a:t>Karplus</a:t>
            </a:r>
            <a:r>
              <a:rPr lang="en-US" sz="2200" dirty="0" smtClean="0"/>
              <a:t> R., Kroll M. [</a:t>
            </a:r>
            <a:r>
              <a:rPr lang="en-US" sz="2200" dirty="0" smtClean="0">
                <a:solidFill>
                  <a:schemeClr val="accent1"/>
                </a:solidFill>
              </a:rPr>
              <a:t>1957</a:t>
            </a:r>
            <a:r>
              <a:rPr lang="en-US" sz="2200" dirty="0" smtClean="0"/>
              <a:t>]: analytical, 2 loops, </a:t>
            </a:r>
            <a:br>
              <a:rPr lang="en-US" sz="2200" dirty="0" smtClean="0"/>
            </a:br>
            <a:r>
              <a:rPr lang="en-US" sz="2200" dirty="0" smtClean="0"/>
              <a:t>	</a:t>
            </a:r>
            <a:r>
              <a:rPr lang="en-US" sz="2200" dirty="0" err="1" smtClean="0">
                <a:solidFill>
                  <a:schemeClr val="accent2"/>
                </a:solidFill>
              </a:rPr>
              <a:t>a</a:t>
            </a:r>
            <a:r>
              <a:rPr lang="en-US" sz="2200" baseline="-25000" dirty="0" err="1" smtClean="0">
                <a:solidFill>
                  <a:schemeClr val="accent2"/>
                </a:solidFill>
              </a:rPr>
              <a:t>e</a:t>
            </a:r>
            <a:r>
              <a:rPr lang="en-US" sz="22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200" dirty="0" smtClean="0">
                <a:solidFill>
                  <a:schemeClr val="accent2"/>
                </a:solidFill>
              </a:rPr>
              <a:t>≈ 0.0011596.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Kinoshita T., </a:t>
            </a:r>
            <a:r>
              <a:rPr lang="en-US" sz="2200" dirty="0" err="1" smtClean="0"/>
              <a:t>Cvitanović</a:t>
            </a:r>
            <a:r>
              <a:rPr lang="en-US" sz="2200" dirty="0" smtClean="0"/>
              <a:t> P. [</a:t>
            </a:r>
            <a:r>
              <a:rPr lang="en-US" sz="2200" dirty="0" smtClean="0">
                <a:solidFill>
                  <a:schemeClr val="accent1"/>
                </a:solidFill>
              </a:rPr>
              <a:t>1974</a:t>
            </a:r>
            <a:r>
              <a:rPr lang="en-US" sz="2200" dirty="0" smtClean="0"/>
              <a:t>]: numerical, 3 loops, </a:t>
            </a:r>
            <a:br>
              <a:rPr lang="en-US" sz="2200" dirty="0" smtClean="0"/>
            </a:br>
            <a:r>
              <a:rPr lang="en-US" sz="2200" dirty="0" smtClean="0"/>
              <a:t>	</a:t>
            </a:r>
            <a:r>
              <a:rPr lang="en-US" sz="2200" dirty="0" err="1" smtClean="0">
                <a:solidFill>
                  <a:schemeClr val="accent2"/>
                </a:solidFill>
              </a:rPr>
              <a:t>a</a:t>
            </a:r>
            <a:r>
              <a:rPr lang="en-US" sz="2200" baseline="-25000" dirty="0" err="1" smtClean="0">
                <a:solidFill>
                  <a:schemeClr val="accent2"/>
                </a:solidFill>
              </a:rPr>
              <a:t>e</a:t>
            </a:r>
            <a:r>
              <a:rPr lang="en-US" sz="22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200" dirty="0">
                <a:solidFill>
                  <a:schemeClr val="accent2"/>
                </a:solidFill>
              </a:rPr>
              <a:t>=</a:t>
            </a:r>
            <a:r>
              <a:rPr lang="en-US" sz="2200" dirty="0" smtClean="0">
                <a:solidFill>
                  <a:schemeClr val="accent2"/>
                </a:solidFill>
              </a:rPr>
              <a:t> 0.00115965170(23).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Kinoshita T., Lindquist W. [</a:t>
            </a:r>
            <a:r>
              <a:rPr lang="en-US" sz="2200" dirty="0" smtClean="0">
                <a:solidFill>
                  <a:schemeClr val="accent1"/>
                </a:solidFill>
              </a:rPr>
              <a:t>1981</a:t>
            </a:r>
            <a:r>
              <a:rPr lang="en-US" sz="2200" dirty="0" smtClean="0"/>
              <a:t>]: numerical, 4-loop QED (+</a:t>
            </a:r>
            <a:r>
              <a:rPr lang="en-US" sz="2200" dirty="0" err="1" smtClean="0"/>
              <a:t>muons+taons</a:t>
            </a:r>
            <a:r>
              <a:rPr lang="en-US" sz="2200" dirty="0" smtClean="0"/>
              <a:t>), weak, </a:t>
            </a:r>
            <a:r>
              <a:rPr lang="en-US" sz="2200" dirty="0" err="1" smtClean="0"/>
              <a:t>hadronic</a:t>
            </a:r>
            <a:r>
              <a:rPr lang="en-US" sz="2200" dirty="0" smtClean="0"/>
              <a:t>, </a:t>
            </a:r>
            <a:br>
              <a:rPr lang="en-US" sz="2200" dirty="0" smtClean="0"/>
            </a:br>
            <a:r>
              <a:rPr lang="en-US" sz="2200" dirty="0" smtClean="0"/>
              <a:t>	</a:t>
            </a:r>
            <a:r>
              <a:rPr lang="en-US" sz="2200" dirty="0" err="1" smtClean="0">
                <a:solidFill>
                  <a:schemeClr val="accent2"/>
                </a:solidFill>
              </a:rPr>
              <a:t>a</a:t>
            </a:r>
            <a:r>
              <a:rPr lang="en-US" sz="2200" baseline="-25000" dirty="0" err="1" smtClean="0">
                <a:solidFill>
                  <a:schemeClr val="accent2"/>
                </a:solidFill>
              </a:rPr>
              <a:t>e</a:t>
            </a:r>
            <a:r>
              <a:rPr lang="en-US" sz="22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200" dirty="0">
                <a:solidFill>
                  <a:schemeClr val="accent2"/>
                </a:solidFill>
              </a:rPr>
              <a:t>=</a:t>
            </a:r>
            <a:r>
              <a:rPr lang="en-US" sz="2200" dirty="0" smtClean="0">
                <a:solidFill>
                  <a:schemeClr val="accent2"/>
                </a:solidFill>
              </a:rPr>
              <a:t> 0.001159652460(170).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err="1" smtClean="0"/>
              <a:t>Laporta</a:t>
            </a:r>
            <a:r>
              <a:rPr lang="en-US" sz="2200" dirty="0" smtClean="0"/>
              <a:t> S., </a:t>
            </a:r>
            <a:r>
              <a:rPr lang="en-US" sz="2200" dirty="0" err="1" smtClean="0"/>
              <a:t>Remiddi</a:t>
            </a:r>
            <a:r>
              <a:rPr lang="en-US" sz="2200" dirty="0" smtClean="0"/>
              <a:t> E. [</a:t>
            </a:r>
            <a:r>
              <a:rPr lang="en-US" sz="2200" dirty="0" smtClean="0">
                <a:solidFill>
                  <a:schemeClr val="accent1"/>
                </a:solidFill>
              </a:rPr>
              <a:t>1996</a:t>
            </a:r>
            <a:r>
              <a:rPr lang="en-US" sz="2200" dirty="0" smtClean="0"/>
              <a:t>]: analytical, 3 loops.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Kinoshita T., Aoyama T., Hayakawa M., </a:t>
            </a:r>
            <a:r>
              <a:rPr lang="en-US" sz="2200" dirty="0" err="1" smtClean="0"/>
              <a:t>Nio</a:t>
            </a:r>
            <a:r>
              <a:rPr lang="en-US" sz="2200" dirty="0" smtClean="0"/>
              <a:t> M. [</a:t>
            </a:r>
            <a:r>
              <a:rPr lang="en-US" sz="2200" dirty="0" smtClean="0">
                <a:solidFill>
                  <a:schemeClr val="accent1"/>
                </a:solidFill>
              </a:rPr>
              <a:t>2012</a:t>
            </a:r>
            <a:r>
              <a:rPr lang="en-US" sz="2200" dirty="0" smtClean="0"/>
              <a:t>]: numerical, 5-loop QED (+</a:t>
            </a:r>
            <a:r>
              <a:rPr lang="en-US" sz="2200" dirty="0" err="1" smtClean="0"/>
              <a:t>muons+taons</a:t>
            </a:r>
            <a:r>
              <a:rPr lang="en-US" sz="2200" dirty="0" smtClean="0"/>
              <a:t>), weak, </a:t>
            </a:r>
            <a:r>
              <a:rPr lang="en-US" sz="2200" dirty="0" err="1" smtClean="0"/>
              <a:t>hadronic</a:t>
            </a:r>
            <a:r>
              <a:rPr lang="en-US" sz="2200" dirty="0" smtClean="0"/>
              <a:t>, </a:t>
            </a:r>
            <a:br>
              <a:rPr lang="en-US" sz="2200" dirty="0" smtClean="0"/>
            </a:br>
            <a:r>
              <a:rPr lang="en-US" sz="2200" dirty="0" smtClean="0"/>
              <a:t>	</a:t>
            </a:r>
            <a:r>
              <a:rPr lang="en-US" sz="2200" dirty="0" err="1" smtClean="0">
                <a:solidFill>
                  <a:schemeClr val="accent2"/>
                </a:solidFill>
              </a:rPr>
              <a:t>a</a:t>
            </a:r>
            <a:r>
              <a:rPr lang="en-US" sz="2200" baseline="-25000" dirty="0" err="1" smtClean="0">
                <a:solidFill>
                  <a:schemeClr val="accent2"/>
                </a:solidFill>
              </a:rPr>
              <a:t>e</a:t>
            </a:r>
            <a:r>
              <a:rPr lang="en-US" sz="22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200" dirty="0" smtClean="0">
                <a:solidFill>
                  <a:schemeClr val="accent2"/>
                </a:solidFill>
              </a:rPr>
              <a:t>= 0.00115965218178(77).</a:t>
            </a:r>
            <a:endParaRPr lang="ru-RU" sz="2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357166"/>
            <a:ext cx="878684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Realization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3 loops.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D programming language.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230KB of code (6500 lines).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Automated Feynman diagram generation (5KB, 160 lines).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Adaptive Monte-Carlo (homemade).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One day of calculation on a laptop: 1% uncertainty of A</a:t>
            </a:r>
            <a:r>
              <a:rPr lang="en-US" sz="4000" baseline="30000" dirty="0" smtClean="0"/>
              <a:t>(6)</a:t>
            </a:r>
            <a:r>
              <a:rPr lang="en-US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162598"/>
            <a:ext cx="6572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Thank you </a:t>
            </a:r>
          </a:p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for your attention!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214290"/>
            <a:ext cx="84296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Sources of uncertainty of the theoretical value (in Dirac moment units):</a:t>
            </a:r>
          </a:p>
          <a:p>
            <a:endParaRPr lang="en-US" sz="800" b="1" dirty="0" smtClean="0"/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Fine structure constant: </a:t>
            </a:r>
            <a:r>
              <a:rPr lang="en-US" sz="3200" dirty="0" smtClean="0">
                <a:solidFill>
                  <a:schemeClr val="accent2"/>
                </a:solidFill>
              </a:rPr>
              <a:t>0.77·10</a:t>
            </a:r>
            <a:r>
              <a:rPr lang="en-US" sz="3200" baseline="30000" dirty="0" smtClean="0">
                <a:solidFill>
                  <a:schemeClr val="accent2"/>
                </a:solidFill>
              </a:rPr>
              <a:t>-12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4-loop electronic QED: </a:t>
            </a:r>
            <a:r>
              <a:rPr lang="en-US" sz="3200" dirty="0" smtClean="0">
                <a:solidFill>
                  <a:schemeClr val="accent2"/>
                </a:solidFill>
              </a:rPr>
              <a:t>0.06·10</a:t>
            </a:r>
            <a:r>
              <a:rPr lang="en-US" sz="3200" baseline="30000" dirty="0" smtClean="0">
                <a:solidFill>
                  <a:schemeClr val="accent2"/>
                </a:solidFill>
              </a:rPr>
              <a:t>-12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5-loop electronic QED: </a:t>
            </a:r>
            <a:r>
              <a:rPr lang="en-US" sz="3200" dirty="0" smtClean="0">
                <a:solidFill>
                  <a:schemeClr val="accent2"/>
                </a:solidFill>
              </a:rPr>
              <a:t>0.04·10</a:t>
            </a:r>
            <a:r>
              <a:rPr lang="en-US" sz="3200" baseline="30000" dirty="0" smtClean="0">
                <a:solidFill>
                  <a:schemeClr val="accent2"/>
                </a:solidFill>
              </a:rPr>
              <a:t>-12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err="1" smtClean="0"/>
              <a:t>hadronic</a:t>
            </a:r>
            <a:r>
              <a:rPr lang="en-US" sz="3200" dirty="0" smtClean="0"/>
              <a:t> corrections: </a:t>
            </a:r>
            <a:r>
              <a:rPr lang="en-US" sz="3200" dirty="0" smtClean="0">
                <a:solidFill>
                  <a:schemeClr val="accent2"/>
                </a:solidFill>
              </a:rPr>
              <a:t>0.02·10</a:t>
            </a:r>
            <a:r>
              <a:rPr lang="en-US" sz="3200" baseline="30000" dirty="0" smtClean="0">
                <a:solidFill>
                  <a:schemeClr val="accent2"/>
                </a:solidFill>
              </a:rPr>
              <a:t>-12</a:t>
            </a:r>
            <a:r>
              <a:rPr lang="en-US" sz="3200" dirty="0" smtClean="0"/>
              <a:t> (constants, theory or calculation?)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weak corrections: </a:t>
            </a:r>
            <a:r>
              <a:rPr lang="en-US" sz="3200" dirty="0" smtClean="0">
                <a:solidFill>
                  <a:schemeClr val="accent2"/>
                </a:solidFill>
              </a:rPr>
              <a:t>0.0005·10</a:t>
            </a:r>
            <a:r>
              <a:rPr lang="en-US" sz="3200" baseline="30000" dirty="0" smtClean="0">
                <a:solidFill>
                  <a:schemeClr val="accent2"/>
                </a:solidFill>
              </a:rPr>
              <a:t>-12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QED of </a:t>
            </a:r>
            <a:r>
              <a:rPr lang="en-US" sz="3200" dirty="0" err="1" smtClean="0"/>
              <a:t>muons</a:t>
            </a:r>
            <a:r>
              <a:rPr lang="en-US" sz="3200" dirty="0" smtClean="0"/>
              <a:t> and </a:t>
            </a:r>
            <a:r>
              <a:rPr lang="en-US" sz="3200" dirty="0" err="1" smtClean="0"/>
              <a:t>taons</a:t>
            </a:r>
            <a:r>
              <a:rPr lang="en-US" sz="3200" dirty="0" smtClean="0"/>
              <a:t>: </a:t>
            </a:r>
            <a:r>
              <a:rPr lang="en-US" sz="3200" dirty="0" smtClean="0">
                <a:solidFill>
                  <a:schemeClr val="accent2"/>
                </a:solidFill>
              </a:rPr>
              <a:t>0.0002·10</a:t>
            </a:r>
            <a:r>
              <a:rPr lang="en-US" sz="3200" baseline="30000" dirty="0" smtClean="0">
                <a:solidFill>
                  <a:schemeClr val="accent2"/>
                </a:solidFill>
              </a:rPr>
              <a:t>-12</a:t>
            </a:r>
          </a:p>
          <a:p>
            <a:endParaRPr lang="en-US" sz="1000" dirty="0" smtClean="0"/>
          </a:p>
          <a:p>
            <a:r>
              <a:rPr lang="en-US" sz="2200" dirty="0" smtClean="0"/>
              <a:t>Aoyama T., Hayakawa M., Kinoshita T., </a:t>
            </a:r>
            <a:r>
              <a:rPr lang="en-US" sz="2200" dirty="0" err="1" smtClean="0"/>
              <a:t>Nio</a:t>
            </a:r>
            <a:r>
              <a:rPr lang="en-US" sz="2200" dirty="0" smtClean="0"/>
              <a:t> M. Tenth-Order QED Contribution to the Electron g - 2 and an Improved Value of the Fine Structure Constant // Physical Review Letters, 2012, V. 109, 111807.</a:t>
            </a:r>
          </a:p>
          <a:p>
            <a:endParaRPr lang="en-US" sz="1000" b="1" dirty="0" smtClean="0"/>
          </a:p>
          <a:p>
            <a:r>
              <a:rPr lang="en-US" sz="3200" b="1" dirty="0" smtClean="0"/>
              <a:t>Experimental uncertainty</a:t>
            </a:r>
            <a:r>
              <a:rPr lang="en-US" sz="3200" dirty="0" smtClean="0"/>
              <a:t>:</a:t>
            </a:r>
            <a:r>
              <a:rPr lang="en-US" sz="2400" dirty="0" smtClean="0"/>
              <a:t> </a:t>
            </a:r>
            <a:r>
              <a:rPr lang="en-US" sz="3200" dirty="0" smtClean="0">
                <a:solidFill>
                  <a:schemeClr val="tx2"/>
                </a:solidFill>
              </a:rPr>
              <a:t>0.28·10</a:t>
            </a:r>
            <a:r>
              <a:rPr lang="en-US" sz="3200" baseline="30000" dirty="0" smtClean="0">
                <a:solidFill>
                  <a:schemeClr val="tx2"/>
                </a:solidFill>
              </a:rPr>
              <a:t>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42918"/>
            <a:ext cx="835824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Uncertainty of the electronic QED perturbation theory constants</a:t>
            </a:r>
          </a:p>
          <a:p>
            <a:endParaRPr lang="en-US" sz="1000" dirty="0" smtClean="0"/>
          </a:p>
          <a:p>
            <a:r>
              <a:rPr lang="en-US" sz="2200" dirty="0" err="1" smtClean="0"/>
              <a:t>a</a:t>
            </a:r>
            <a:r>
              <a:rPr lang="en-US" sz="2200" baseline="-25000" dirty="0" err="1" smtClean="0"/>
              <a:t>e</a:t>
            </a:r>
            <a:r>
              <a:rPr lang="en-US" sz="2200" dirty="0" smtClean="0"/>
              <a:t>=(</a:t>
            </a:r>
            <a:r>
              <a:rPr lang="el-GR" sz="2200" dirty="0" smtClean="0"/>
              <a:t>α</a:t>
            </a:r>
            <a:r>
              <a:rPr lang="en-US" sz="2200" dirty="0" smtClean="0"/>
              <a:t>/</a:t>
            </a:r>
            <a:r>
              <a:rPr lang="el-GR" sz="2200" dirty="0" smtClean="0"/>
              <a:t>π</a:t>
            </a:r>
            <a:r>
              <a:rPr lang="en-US" sz="2200" dirty="0" smtClean="0"/>
              <a:t>)A</a:t>
            </a:r>
            <a:r>
              <a:rPr lang="en-US" sz="2200" baseline="30000" dirty="0" smtClean="0"/>
              <a:t>(2)</a:t>
            </a:r>
            <a:r>
              <a:rPr lang="en-US" sz="2200" dirty="0" smtClean="0"/>
              <a:t>+(</a:t>
            </a:r>
            <a:r>
              <a:rPr lang="el-GR" sz="2200" dirty="0" smtClean="0"/>
              <a:t>α</a:t>
            </a:r>
            <a:r>
              <a:rPr lang="en-US" sz="2200" dirty="0" smtClean="0"/>
              <a:t>/</a:t>
            </a:r>
            <a:r>
              <a:rPr lang="el-GR" sz="2200" dirty="0" smtClean="0"/>
              <a:t>π</a:t>
            </a:r>
            <a:r>
              <a:rPr lang="en-US" sz="2200" dirty="0" smtClean="0"/>
              <a:t>)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A</a:t>
            </a:r>
            <a:r>
              <a:rPr lang="en-US" sz="2200" baseline="30000" dirty="0" smtClean="0"/>
              <a:t>(4)</a:t>
            </a:r>
            <a:r>
              <a:rPr lang="en-US" sz="2200" dirty="0" smtClean="0"/>
              <a:t>+(</a:t>
            </a:r>
            <a:r>
              <a:rPr lang="el-GR" sz="2200" dirty="0" smtClean="0"/>
              <a:t>α</a:t>
            </a:r>
            <a:r>
              <a:rPr lang="en-US" sz="2200" dirty="0" smtClean="0"/>
              <a:t>/</a:t>
            </a:r>
            <a:r>
              <a:rPr lang="el-GR" sz="2200" dirty="0" smtClean="0"/>
              <a:t>π</a:t>
            </a:r>
            <a:r>
              <a:rPr lang="en-US" sz="2200" dirty="0" smtClean="0"/>
              <a:t>)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A</a:t>
            </a:r>
            <a:r>
              <a:rPr lang="en-US" sz="2200" baseline="30000" dirty="0" smtClean="0"/>
              <a:t>(6)</a:t>
            </a:r>
            <a:r>
              <a:rPr lang="en-US" sz="2200" dirty="0" smtClean="0"/>
              <a:t>+(</a:t>
            </a:r>
            <a:r>
              <a:rPr lang="el-GR" sz="2200" dirty="0" smtClean="0"/>
              <a:t>α</a:t>
            </a:r>
            <a:r>
              <a:rPr lang="en-US" sz="2200" dirty="0" smtClean="0"/>
              <a:t>/</a:t>
            </a:r>
            <a:r>
              <a:rPr lang="el-GR" sz="2200" dirty="0" smtClean="0"/>
              <a:t>π</a:t>
            </a:r>
            <a:r>
              <a:rPr lang="en-US" sz="2200" dirty="0" smtClean="0"/>
              <a:t>)</a:t>
            </a:r>
            <a:r>
              <a:rPr lang="en-US" sz="2200" baseline="30000" dirty="0" smtClean="0"/>
              <a:t>4</a:t>
            </a:r>
            <a:r>
              <a:rPr lang="en-US" sz="2200" dirty="0" smtClean="0"/>
              <a:t>A</a:t>
            </a:r>
            <a:r>
              <a:rPr lang="en-US" sz="2200" baseline="30000" dirty="0" smtClean="0"/>
              <a:t>(8)</a:t>
            </a:r>
            <a:r>
              <a:rPr lang="en-US" sz="2200" dirty="0" smtClean="0"/>
              <a:t>+(</a:t>
            </a:r>
            <a:r>
              <a:rPr lang="el-GR" sz="2200" dirty="0" smtClean="0"/>
              <a:t>α</a:t>
            </a:r>
            <a:r>
              <a:rPr lang="en-US" sz="2200" dirty="0" smtClean="0"/>
              <a:t>/</a:t>
            </a:r>
            <a:r>
              <a:rPr lang="el-GR" sz="2200" dirty="0" smtClean="0"/>
              <a:t>π</a:t>
            </a:r>
            <a:r>
              <a:rPr lang="en-US" sz="2200" dirty="0" smtClean="0"/>
              <a:t>)</a:t>
            </a:r>
            <a:r>
              <a:rPr lang="en-US" sz="2200" baseline="30000" dirty="0" smtClean="0"/>
              <a:t>5</a:t>
            </a:r>
            <a:r>
              <a:rPr lang="en-US" sz="2200" dirty="0" smtClean="0"/>
              <a:t>A</a:t>
            </a:r>
            <a:r>
              <a:rPr lang="en-US" sz="2200" baseline="30000" dirty="0" smtClean="0"/>
              <a:t>(10)</a:t>
            </a:r>
            <a:r>
              <a:rPr lang="en-US" sz="2200" dirty="0" smtClean="0"/>
              <a:t>+…</a:t>
            </a:r>
          </a:p>
          <a:p>
            <a:endParaRPr lang="en-US" sz="1000" dirty="0" smtClean="0"/>
          </a:p>
          <a:p>
            <a:r>
              <a:rPr lang="en-US" sz="3200" dirty="0" smtClean="0"/>
              <a:t>A</a:t>
            </a:r>
            <a:r>
              <a:rPr lang="en-US" sz="3200" baseline="30000" dirty="0" smtClean="0"/>
              <a:t>(2)</a:t>
            </a:r>
            <a:r>
              <a:rPr lang="en-US" sz="3200" dirty="0" smtClean="0"/>
              <a:t> = 0.5 (analytical)</a:t>
            </a:r>
          </a:p>
          <a:p>
            <a:r>
              <a:rPr lang="en-US" sz="3200" dirty="0" smtClean="0"/>
              <a:t>A</a:t>
            </a:r>
            <a:r>
              <a:rPr lang="en-US" sz="3200" baseline="30000" dirty="0" smtClean="0"/>
              <a:t>(4)</a:t>
            </a:r>
            <a:r>
              <a:rPr lang="en-US" sz="3200" dirty="0" smtClean="0"/>
              <a:t> = -</a:t>
            </a:r>
            <a:r>
              <a:rPr lang="ru-RU" sz="3200" dirty="0" smtClean="0"/>
              <a:t>0</a:t>
            </a:r>
            <a:r>
              <a:rPr lang="en-US" sz="3200" dirty="0" smtClean="0"/>
              <a:t>.</a:t>
            </a:r>
            <a:r>
              <a:rPr lang="ru-RU" sz="3200" dirty="0" smtClean="0"/>
              <a:t>328478965579193</a:t>
            </a:r>
            <a:r>
              <a:rPr lang="en-US" sz="3200" dirty="0" smtClean="0"/>
              <a:t>… (analytical)</a:t>
            </a:r>
          </a:p>
          <a:p>
            <a:r>
              <a:rPr lang="en-US" sz="3200" dirty="0" smtClean="0"/>
              <a:t>A</a:t>
            </a:r>
            <a:r>
              <a:rPr lang="en-US" sz="3200" baseline="30000" dirty="0" smtClean="0"/>
              <a:t>(6)</a:t>
            </a:r>
            <a:r>
              <a:rPr lang="en-US" sz="3200" dirty="0" smtClean="0"/>
              <a:t> = </a:t>
            </a:r>
            <a:r>
              <a:rPr lang="ru-RU" sz="3200" dirty="0" smtClean="0"/>
              <a:t>1</a:t>
            </a:r>
            <a:r>
              <a:rPr lang="en-US" sz="3200" dirty="0" smtClean="0"/>
              <a:t>.</a:t>
            </a:r>
            <a:r>
              <a:rPr lang="ru-RU" sz="3200" dirty="0" smtClean="0"/>
              <a:t>181241456</a:t>
            </a:r>
            <a:r>
              <a:rPr lang="en-US" sz="3200" dirty="0" smtClean="0"/>
              <a:t>… (analytical)</a:t>
            </a:r>
          </a:p>
          <a:p>
            <a:r>
              <a:rPr lang="en-US" sz="3200" dirty="0" smtClean="0"/>
              <a:t>A</a:t>
            </a:r>
            <a:r>
              <a:rPr lang="en-US" sz="3200" baseline="30000" dirty="0" smtClean="0"/>
              <a:t>(8)</a:t>
            </a:r>
            <a:r>
              <a:rPr lang="en-US" sz="3200" dirty="0" smtClean="0"/>
              <a:t> = -</a:t>
            </a:r>
            <a:r>
              <a:rPr lang="ru-RU" sz="3200" dirty="0" smtClean="0"/>
              <a:t>1</a:t>
            </a:r>
            <a:r>
              <a:rPr lang="en-US" sz="3200" dirty="0" smtClean="0"/>
              <a:t>.</a:t>
            </a:r>
            <a:r>
              <a:rPr lang="ru-RU" sz="3200" dirty="0" smtClean="0"/>
              <a:t>9106</a:t>
            </a:r>
            <a:r>
              <a:rPr lang="en-US" sz="3200" dirty="0" smtClean="0"/>
              <a:t>(</a:t>
            </a:r>
            <a:r>
              <a:rPr lang="ru-RU" sz="3200" dirty="0" smtClean="0"/>
              <a:t>20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</a:t>
            </a:r>
            <a:r>
              <a:rPr lang="en-US" sz="3200" baseline="30000" dirty="0" smtClean="0"/>
              <a:t>(10)</a:t>
            </a:r>
            <a:r>
              <a:rPr lang="en-US" sz="3200" dirty="0" smtClean="0"/>
              <a:t> = 9.16(58)</a:t>
            </a:r>
          </a:p>
          <a:p>
            <a:endParaRPr lang="en-US" sz="1000" dirty="0" smtClean="0"/>
          </a:p>
          <a:p>
            <a:r>
              <a:rPr lang="en-US" sz="2400" dirty="0" smtClean="0"/>
              <a:t>Aoyama T., Hayakawa M., Kinoshita T., </a:t>
            </a:r>
            <a:r>
              <a:rPr lang="en-US" sz="2400" dirty="0" err="1" smtClean="0"/>
              <a:t>Nio</a:t>
            </a:r>
            <a:r>
              <a:rPr lang="en-US" sz="2400" dirty="0" smtClean="0"/>
              <a:t> M. Tenth-Order QED Contribution to the Electron g - 2 and an Improved Value of the Fine Structure Constant // Physical Review Letters, 2012, V. 109, 111807.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7753"/>
            <a:ext cx="85725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Divergence removal methods</a:t>
            </a:r>
          </a:p>
          <a:p>
            <a:pPr algn="ctr"/>
            <a:endParaRPr lang="en-US" sz="1000" b="1" dirty="0" smtClean="0"/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/>
                </a:solidFill>
              </a:rPr>
              <a:t>With regularizations </a:t>
            </a:r>
            <a:r>
              <a:rPr lang="en-US" sz="3200" dirty="0" smtClean="0"/>
              <a:t>(dimensional regularization, analytical continuations for integer parameters, poles extractions…).</a:t>
            </a:r>
          </a:p>
          <a:p>
            <a:r>
              <a:rPr lang="en-US" sz="3200" dirty="0" smtClean="0"/>
              <a:t>Necessity to reduce expressions to a common denominator, to remove brackets.</a:t>
            </a:r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/>
                </a:solidFill>
              </a:rPr>
              <a:t>Removal under the integral sign (“beforehand”).</a:t>
            </a:r>
          </a:p>
          <a:p>
            <a:r>
              <a:rPr lang="en-US" sz="3200" dirty="0" smtClean="0"/>
              <a:t>Method of Kinoshita et al. is here.</a:t>
            </a:r>
            <a:br>
              <a:rPr lang="en-US" sz="3200" dirty="0" smtClean="0"/>
            </a:br>
            <a:r>
              <a:rPr lang="en-US" sz="3200" dirty="0" smtClean="0"/>
              <a:t>Understanding of the structure and the nature of divergences.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48460"/>
            <a:ext cx="8643998" cy="5365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b="1" dirty="0" err="1" smtClean="0"/>
              <a:t>Bogoliubov-Parasiuk</a:t>
            </a:r>
            <a:r>
              <a:rPr lang="en-US" sz="2200" b="1" dirty="0" smtClean="0"/>
              <a:t> theorem</a:t>
            </a:r>
            <a:r>
              <a:rPr lang="en-US" sz="2200" dirty="0" smtClean="0"/>
              <a:t> [</a:t>
            </a:r>
            <a:r>
              <a:rPr lang="en-US" sz="2200" dirty="0" smtClean="0">
                <a:solidFill>
                  <a:schemeClr val="accent1"/>
                </a:solidFill>
              </a:rPr>
              <a:t>1956</a:t>
            </a:r>
            <a:r>
              <a:rPr lang="en-US" sz="2200" dirty="0" smtClean="0"/>
              <a:t>]</a:t>
            </a:r>
          </a:p>
          <a:p>
            <a:r>
              <a:rPr lang="en-US" sz="2200" dirty="0" smtClean="0"/>
              <a:t>Removal of ultraviolet divergences by R-operation (defined by recurrence relations).</a:t>
            </a:r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200" b="1" dirty="0" smtClean="0"/>
              <a:t>Forest formula</a:t>
            </a:r>
            <a:r>
              <a:rPr lang="en-US" sz="2200" dirty="0" smtClean="0"/>
              <a:t>: </a:t>
            </a:r>
            <a:r>
              <a:rPr lang="en-US" sz="2200" dirty="0" err="1" smtClean="0">
                <a:solidFill>
                  <a:schemeClr val="accent2"/>
                </a:solidFill>
              </a:rPr>
              <a:t>Scherbina</a:t>
            </a:r>
            <a:r>
              <a:rPr lang="en-US" sz="2200" dirty="0" smtClean="0">
                <a:solidFill>
                  <a:schemeClr val="accent2"/>
                </a:solidFill>
              </a:rPr>
              <a:t> V.</a:t>
            </a:r>
            <a:r>
              <a:rPr lang="en-US" sz="2200" dirty="0" smtClean="0"/>
              <a:t> [</a:t>
            </a:r>
            <a:r>
              <a:rPr lang="en-US" sz="2200" dirty="0" smtClean="0">
                <a:solidFill>
                  <a:schemeClr val="accent1"/>
                </a:solidFill>
              </a:rPr>
              <a:t>1964</a:t>
            </a:r>
            <a:r>
              <a:rPr lang="en-US" sz="2200" dirty="0" smtClean="0"/>
              <a:t>], </a:t>
            </a:r>
            <a:r>
              <a:rPr lang="en-US" sz="2200" dirty="0" err="1" smtClean="0">
                <a:solidFill>
                  <a:schemeClr val="accent2"/>
                </a:solidFill>
              </a:rPr>
              <a:t>Zavyalov</a:t>
            </a:r>
            <a:r>
              <a:rPr lang="en-US" sz="2200" dirty="0" smtClean="0">
                <a:solidFill>
                  <a:schemeClr val="accent2"/>
                </a:solidFill>
              </a:rPr>
              <a:t> O., </a:t>
            </a:r>
            <a:r>
              <a:rPr lang="en-US" sz="2200" dirty="0" err="1" smtClean="0">
                <a:solidFill>
                  <a:schemeClr val="accent2"/>
                </a:solidFill>
              </a:rPr>
              <a:t>Stepanov</a:t>
            </a:r>
            <a:r>
              <a:rPr lang="en-US" sz="2200" dirty="0" smtClean="0">
                <a:solidFill>
                  <a:schemeClr val="accent2"/>
                </a:solidFill>
              </a:rPr>
              <a:t> B. </a:t>
            </a:r>
            <a:r>
              <a:rPr lang="en-US" sz="2200" dirty="0" smtClean="0"/>
              <a:t>[</a:t>
            </a:r>
            <a:r>
              <a:rPr lang="en-US" sz="2200" dirty="0" smtClean="0">
                <a:solidFill>
                  <a:schemeClr val="accent1"/>
                </a:solidFill>
              </a:rPr>
              <a:t>1965</a:t>
            </a:r>
            <a:r>
              <a:rPr lang="en-US" sz="2200" dirty="0" smtClean="0"/>
              <a:t>], </a:t>
            </a:r>
            <a:r>
              <a:rPr lang="en-US" sz="2200" dirty="0" smtClean="0">
                <a:solidFill>
                  <a:schemeClr val="accent2"/>
                </a:solidFill>
              </a:rPr>
              <a:t>Zimmermann W.</a:t>
            </a:r>
            <a:r>
              <a:rPr lang="en-US" sz="2200" dirty="0" smtClean="0"/>
              <a:t> [</a:t>
            </a:r>
            <a:r>
              <a:rPr lang="en-US" sz="2200" dirty="0" smtClean="0">
                <a:solidFill>
                  <a:schemeClr val="accent1"/>
                </a:solidFill>
              </a:rPr>
              <a:t>1969</a:t>
            </a:r>
            <a:r>
              <a:rPr lang="en-US" sz="2200" dirty="0" smtClean="0"/>
              <a:t>]</a:t>
            </a:r>
          </a:p>
          <a:p>
            <a:pPr algn="ctr"/>
            <a:r>
              <a:rPr lang="en-US" sz="3200" dirty="0" err="1" smtClean="0"/>
              <a:t>f</a:t>
            </a:r>
            <a:r>
              <a:rPr lang="en-US" sz="3200" baseline="30000" dirty="0" err="1" smtClean="0"/>
              <a:t>UV</a:t>
            </a:r>
            <a:r>
              <a:rPr lang="en-US" sz="3200" baseline="30000" dirty="0" smtClean="0"/>
              <a:t>-free</a:t>
            </a:r>
            <a:r>
              <a:rPr lang="en-US" sz="3200" dirty="0" smtClean="0"/>
              <a:t>=(1-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)(1-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)…(1-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)f</a:t>
            </a: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 transforms Feynman amplitude of </a:t>
            </a:r>
            <a:r>
              <a:rPr lang="en-US" sz="2200" dirty="0" err="1" smtClean="0"/>
              <a:t>i-th</a:t>
            </a:r>
            <a:r>
              <a:rPr lang="en-US" sz="2200" dirty="0" smtClean="0"/>
              <a:t> divergent </a:t>
            </a:r>
            <a:r>
              <a:rPr lang="en-US" sz="2200" dirty="0" err="1" smtClean="0"/>
              <a:t>subgraph</a:t>
            </a:r>
            <a:r>
              <a:rPr lang="en-US" sz="2200" dirty="0" smtClean="0"/>
              <a:t> (</a:t>
            </a:r>
            <a:r>
              <a:rPr lang="en-US" sz="2200" dirty="0" err="1" smtClean="0"/>
              <a:t>G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) into it’s Taylor expansion up to </a:t>
            </a:r>
            <a:r>
              <a:rPr lang="el-GR" sz="2200" dirty="0" smtClean="0"/>
              <a:t>ω</a:t>
            </a:r>
            <a:r>
              <a:rPr lang="en-US" sz="2200" dirty="0" smtClean="0"/>
              <a:t>(</a:t>
            </a:r>
            <a:r>
              <a:rPr lang="en-US" sz="2200" dirty="0" err="1" smtClean="0"/>
              <a:t>G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) order at 0.</a:t>
            </a:r>
          </a:p>
          <a:p>
            <a:r>
              <a:rPr lang="en-US" sz="2200" dirty="0" smtClean="0"/>
              <a:t>All terms with overlapping elements must be removed.</a:t>
            </a:r>
          </a:p>
          <a:p>
            <a:r>
              <a:rPr lang="el-GR" sz="2200" dirty="0" smtClean="0"/>
              <a:t>ω</a:t>
            </a:r>
            <a:r>
              <a:rPr lang="en-US" sz="2200" dirty="0" smtClean="0"/>
              <a:t>(G) = degree of UV divergence = 4-N</a:t>
            </a:r>
            <a:r>
              <a:rPr lang="el-GR" sz="2200" baseline="-25000" dirty="0" smtClean="0"/>
              <a:t>μ</a:t>
            </a:r>
            <a:r>
              <a:rPr lang="en-US" sz="2200" dirty="0" smtClean="0"/>
              <a:t>-(3/2)N</a:t>
            </a:r>
            <a:r>
              <a:rPr lang="en-US" sz="2200" baseline="-25000" dirty="0" smtClean="0"/>
              <a:t>e</a:t>
            </a:r>
          </a:p>
          <a:p>
            <a:endParaRPr lang="en-US" sz="2200" baseline="-25000" dirty="0" smtClean="0"/>
          </a:p>
          <a:p>
            <a:r>
              <a:rPr lang="en-US" sz="2200" dirty="0" smtClean="0"/>
              <a:t>Schwinger parameters: 1/(</a:t>
            </a:r>
            <a:r>
              <a:rPr lang="en-US" sz="2200" dirty="0" err="1" smtClean="0"/>
              <a:t>x+i</a:t>
            </a:r>
            <a:r>
              <a:rPr lang="el-GR" sz="2200" dirty="0" smtClean="0"/>
              <a:t>ε</a:t>
            </a:r>
            <a:r>
              <a:rPr lang="en-US" sz="2200" dirty="0" smtClean="0"/>
              <a:t>)=(1/</a:t>
            </a:r>
            <a:r>
              <a:rPr lang="en-US" sz="2200" dirty="0" err="1" smtClean="0"/>
              <a:t>i</a:t>
            </a:r>
            <a:r>
              <a:rPr lang="en-US" sz="2200" dirty="0" smtClean="0"/>
              <a:t>)·ʃ</a:t>
            </a:r>
            <a:r>
              <a:rPr lang="en-US" sz="2200" baseline="-25000" dirty="0" smtClean="0"/>
              <a:t>0</a:t>
            </a:r>
            <a:r>
              <a:rPr lang="en-US" sz="2200" baseline="30000" dirty="0" smtClean="0"/>
              <a:t>+∞</a:t>
            </a:r>
            <a:r>
              <a:rPr lang="en-US" sz="2200" dirty="0" err="1" smtClean="0"/>
              <a:t>e</a:t>
            </a:r>
            <a:r>
              <a:rPr lang="en-US" sz="2200" baseline="30000" dirty="0" err="1" smtClean="0"/>
              <a:t>i</a:t>
            </a:r>
            <a:r>
              <a:rPr lang="el-GR" sz="2200" baseline="30000" dirty="0" smtClean="0"/>
              <a:t>α</a:t>
            </a:r>
            <a:r>
              <a:rPr lang="en-US" sz="2200" baseline="30000" dirty="0" smtClean="0"/>
              <a:t>(</a:t>
            </a:r>
            <a:r>
              <a:rPr lang="en-US" sz="2200" baseline="30000" dirty="0" err="1" smtClean="0"/>
              <a:t>x+i</a:t>
            </a:r>
            <a:r>
              <a:rPr lang="el-GR" sz="2200" baseline="30000" dirty="0" smtClean="0"/>
              <a:t>ε</a:t>
            </a:r>
            <a:r>
              <a:rPr lang="en-US" sz="2200" baseline="30000" dirty="0" smtClean="0"/>
              <a:t>)</a:t>
            </a:r>
            <a:r>
              <a:rPr lang="en-US" sz="2200" dirty="0" smtClean="0"/>
              <a:t>d</a:t>
            </a:r>
            <a:r>
              <a:rPr lang="el-GR" sz="2200" dirty="0" smtClean="0"/>
              <a:t>α</a:t>
            </a:r>
            <a:endParaRPr lang="en-US" sz="2200" dirty="0" smtClean="0"/>
          </a:p>
          <a:p>
            <a:r>
              <a:rPr lang="en-US" sz="2200" dirty="0" smtClean="0"/>
              <a:t>Feynman parameters: after integrating </a:t>
            </a:r>
            <a:r>
              <a:rPr lang="el-GR" sz="2200" dirty="0" smtClean="0"/>
              <a:t>λ</a:t>
            </a:r>
            <a:r>
              <a:rPr lang="en-US" sz="2200" baseline="30000" dirty="0" smtClean="0"/>
              <a:t>n-1</a:t>
            </a:r>
            <a:r>
              <a:rPr lang="en-US" sz="2200" dirty="0" smtClean="0"/>
              <a:t>f(</a:t>
            </a:r>
            <a:r>
              <a:rPr lang="el-GR" sz="2200" dirty="0" smtClean="0"/>
              <a:t>λα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,…,</a:t>
            </a:r>
            <a:r>
              <a:rPr lang="el-GR" sz="2200" dirty="0" smtClean="0"/>
              <a:t>λα</a:t>
            </a:r>
            <a:r>
              <a:rPr lang="en-US" sz="2200" baseline="-25000" dirty="0" smtClean="0"/>
              <a:t>n</a:t>
            </a:r>
            <a:r>
              <a:rPr lang="en-US" sz="2200" dirty="0" smtClean="0"/>
              <a:t>) </a:t>
            </a:r>
            <a:r>
              <a:rPr lang="en-US" sz="2200" dirty="0" err="1" smtClean="0"/>
              <a:t>w.r.t</a:t>
            </a:r>
            <a:r>
              <a:rPr lang="en-US" sz="2200" dirty="0" smtClean="0"/>
              <a:t>. </a:t>
            </a:r>
            <a:r>
              <a:rPr lang="el-GR" sz="2200" dirty="0" smtClean="0"/>
              <a:t>λ</a:t>
            </a:r>
            <a:r>
              <a:rPr lang="en-US" sz="2200" dirty="0" smtClean="0"/>
              <a:t>, </a:t>
            </a:r>
            <a:r>
              <a:rPr lang="el-GR" sz="2200" dirty="0" smtClean="0"/>
              <a:t>α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+…+</a:t>
            </a:r>
            <a:r>
              <a:rPr lang="el-GR" sz="2200" dirty="0" smtClean="0"/>
              <a:t>α</a:t>
            </a:r>
            <a:r>
              <a:rPr lang="en-US" sz="2200" baseline="-25000" dirty="0" smtClean="0"/>
              <a:t>n</a:t>
            </a:r>
            <a:r>
              <a:rPr lang="en-US" sz="2200" dirty="0" smtClean="0"/>
              <a:t>=1</a:t>
            </a:r>
          </a:p>
          <a:p>
            <a:endParaRPr lang="en-US" sz="1600" dirty="0" smtClean="0"/>
          </a:p>
          <a:p>
            <a:r>
              <a:rPr lang="en-US" sz="2200" dirty="0" smtClean="0"/>
              <a:t>          </a:t>
            </a:r>
            <a:r>
              <a:rPr lang="el-GR" sz="2200" dirty="0" smtClean="0"/>
              <a:t>ω</a:t>
            </a:r>
            <a:r>
              <a:rPr lang="en-US" sz="2200" dirty="0" smtClean="0"/>
              <a:t>=2 		  </a:t>
            </a:r>
            <a:r>
              <a:rPr lang="el-GR" sz="2200" dirty="0" smtClean="0"/>
              <a:t>ω</a:t>
            </a:r>
            <a:r>
              <a:rPr lang="en-US" sz="2200" dirty="0" smtClean="0"/>
              <a:t>=1		         </a:t>
            </a:r>
            <a:r>
              <a:rPr lang="el-GR" sz="2200" dirty="0" smtClean="0"/>
              <a:t>ω</a:t>
            </a:r>
            <a:r>
              <a:rPr lang="en-US" sz="2200" dirty="0" smtClean="0"/>
              <a:t>=0	          </a:t>
            </a:r>
            <a:r>
              <a:rPr lang="el-GR" sz="2200" dirty="0" smtClean="0"/>
              <a:t> </a:t>
            </a:r>
            <a:r>
              <a:rPr lang="en-US" sz="2200" dirty="0" smtClean="0"/>
              <a:t>  </a:t>
            </a:r>
            <a:r>
              <a:rPr lang="el-GR" sz="2200" dirty="0" smtClean="0"/>
              <a:t>ω</a:t>
            </a:r>
            <a:r>
              <a:rPr lang="en-US" sz="2200" dirty="0" smtClean="0"/>
              <a:t>=0</a:t>
            </a:r>
            <a:endParaRPr lang="ru-RU" sz="2200" dirty="0"/>
          </a:p>
        </p:txBody>
      </p:sp>
      <p:sp>
        <p:nvSpPr>
          <p:cNvPr id="6" name="Овал 5"/>
          <p:cNvSpPr/>
          <p:nvPr/>
        </p:nvSpPr>
        <p:spPr>
          <a:xfrm>
            <a:off x="857224" y="5650074"/>
            <a:ext cx="714380" cy="50006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chemeClr val="tx1"/>
              </a:solidFill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571604" y="5811629"/>
            <a:ext cx="522514" cy="124197"/>
          </a:xfrm>
          <a:custGeom>
            <a:avLst/>
            <a:gdLst>
              <a:gd name="connsiteX0" fmla="*/ 0 w 522514"/>
              <a:gd name="connsiteY0" fmla="*/ 94342 h 109462"/>
              <a:gd name="connsiteX1" fmla="*/ 79828 w 522514"/>
              <a:gd name="connsiteY1" fmla="*/ 3628 h 109462"/>
              <a:gd name="connsiteX2" fmla="*/ 156028 w 522514"/>
              <a:gd name="connsiteY2" fmla="*/ 101600 h 109462"/>
              <a:gd name="connsiteX3" fmla="*/ 214085 w 522514"/>
              <a:gd name="connsiteY3" fmla="*/ 14514 h 109462"/>
              <a:gd name="connsiteX4" fmla="*/ 301171 w 522514"/>
              <a:gd name="connsiteY4" fmla="*/ 108857 h 109462"/>
              <a:gd name="connsiteX5" fmla="*/ 362857 w 522514"/>
              <a:gd name="connsiteY5" fmla="*/ 10885 h 109462"/>
              <a:gd name="connsiteX6" fmla="*/ 431800 w 522514"/>
              <a:gd name="connsiteY6" fmla="*/ 101600 h 109462"/>
              <a:gd name="connsiteX7" fmla="*/ 482600 w 522514"/>
              <a:gd name="connsiteY7" fmla="*/ 7257 h 109462"/>
              <a:gd name="connsiteX8" fmla="*/ 522514 w 522514"/>
              <a:gd name="connsiteY8" fmla="*/ 58057 h 109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2514" h="109462">
                <a:moveTo>
                  <a:pt x="0" y="94342"/>
                </a:moveTo>
                <a:cubicBezTo>
                  <a:pt x="26911" y="48380"/>
                  <a:pt x="53823" y="2418"/>
                  <a:pt x="79828" y="3628"/>
                </a:cubicBezTo>
                <a:cubicBezTo>
                  <a:pt x="105833" y="4838"/>
                  <a:pt x="133652" y="99786"/>
                  <a:pt x="156028" y="101600"/>
                </a:cubicBezTo>
                <a:cubicBezTo>
                  <a:pt x="178404" y="103414"/>
                  <a:pt x="189895" y="13305"/>
                  <a:pt x="214085" y="14514"/>
                </a:cubicBezTo>
                <a:cubicBezTo>
                  <a:pt x="238275" y="15723"/>
                  <a:pt x="276376" y="109462"/>
                  <a:pt x="301171" y="108857"/>
                </a:cubicBezTo>
                <a:cubicBezTo>
                  <a:pt x="325966" y="108252"/>
                  <a:pt x="341086" y="12094"/>
                  <a:pt x="362857" y="10885"/>
                </a:cubicBezTo>
                <a:cubicBezTo>
                  <a:pt x="384628" y="9676"/>
                  <a:pt x="411843" y="102205"/>
                  <a:pt x="431800" y="101600"/>
                </a:cubicBezTo>
                <a:cubicBezTo>
                  <a:pt x="451757" y="100995"/>
                  <a:pt x="467481" y="14514"/>
                  <a:pt x="482600" y="7257"/>
                </a:cubicBezTo>
                <a:cubicBezTo>
                  <a:pt x="497719" y="0"/>
                  <a:pt x="522514" y="58057"/>
                  <a:pt x="522514" y="5805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322943" y="5905127"/>
            <a:ext cx="529771" cy="134862"/>
          </a:xfrm>
          <a:custGeom>
            <a:avLst/>
            <a:gdLst>
              <a:gd name="connsiteX0" fmla="*/ 529771 w 529771"/>
              <a:gd name="connsiteY0" fmla="*/ 39310 h 134862"/>
              <a:gd name="connsiteX1" fmla="*/ 475343 w 529771"/>
              <a:gd name="connsiteY1" fmla="*/ 115510 h 134862"/>
              <a:gd name="connsiteX2" fmla="*/ 410028 w 529771"/>
              <a:gd name="connsiteY2" fmla="*/ 3024 h 134862"/>
              <a:gd name="connsiteX3" fmla="*/ 326571 w 529771"/>
              <a:gd name="connsiteY3" fmla="*/ 133653 h 134862"/>
              <a:gd name="connsiteX4" fmla="*/ 261257 w 529771"/>
              <a:gd name="connsiteY4" fmla="*/ 10281 h 134862"/>
              <a:gd name="connsiteX5" fmla="*/ 188686 w 529771"/>
              <a:gd name="connsiteY5" fmla="*/ 130024 h 134862"/>
              <a:gd name="connsiteX6" fmla="*/ 97971 w 529771"/>
              <a:gd name="connsiteY6" fmla="*/ 24796 h 134862"/>
              <a:gd name="connsiteX7" fmla="*/ 54428 w 529771"/>
              <a:gd name="connsiteY7" fmla="*/ 119138 h 134862"/>
              <a:gd name="connsiteX8" fmla="*/ 0 w 529771"/>
              <a:gd name="connsiteY8" fmla="*/ 75596 h 134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771" h="134862">
                <a:moveTo>
                  <a:pt x="529771" y="39310"/>
                </a:moveTo>
                <a:cubicBezTo>
                  <a:pt x="512535" y="80434"/>
                  <a:pt x="495300" y="121558"/>
                  <a:pt x="475343" y="115510"/>
                </a:cubicBezTo>
                <a:cubicBezTo>
                  <a:pt x="455386" y="109462"/>
                  <a:pt x="434823" y="0"/>
                  <a:pt x="410028" y="3024"/>
                </a:cubicBezTo>
                <a:cubicBezTo>
                  <a:pt x="385233" y="6048"/>
                  <a:pt x="351366" y="132444"/>
                  <a:pt x="326571" y="133653"/>
                </a:cubicBezTo>
                <a:cubicBezTo>
                  <a:pt x="301776" y="134862"/>
                  <a:pt x="284238" y="10886"/>
                  <a:pt x="261257" y="10281"/>
                </a:cubicBezTo>
                <a:cubicBezTo>
                  <a:pt x="238276" y="9676"/>
                  <a:pt x="215900" y="127605"/>
                  <a:pt x="188686" y="130024"/>
                </a:cubicBezTo>
                <a:cubicBezTo>
                  <a:pt x="161472" y="132443"/>
                  <a:pt x="120347" y="26610"/>
                  <a:pt x="97971" y="24796"/>
                </a:cubicBezTo>
                <a:cubicBezTo>
                  <a:pt x="75595" y="22982"/>
                  <a:pt x="70757" y="110671"/>
                  <a:pt x="54428" y="119138"/>
                </a:cubicBezTo>
                <a:cubicBezTo>
                  <a:pt x="38099" y="127605"/>
                  <a:pt x="13305" y="86482"/>
                  <a:pt x="0" y="7559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071802" y="5650074"/>
            <a:ext cx="714380" cy="50006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2500299" y="5907254"/>
            <a:ext cx="5715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790944" y="5890579"/>
            <a:ext cx="64294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357818" y="5721512"/>
            <a:ext cx="714380" cy="50006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5087389" y="5638119"/>
            <a:ext cx="405661" cy="161267"/>
          </a:xfrm>
          <a:custGeom>
            <a:avLst/>
            <a:gdLst>
              <a:gd name="connsiteX0" fmla="*/ 405661 w 405661"/>
              <a:gd name="connsiteY0" fmla="*/ 161267 h 161267"/>
              <a:gd name="connsiteX1" fmla="*/ 349135 w 405661"/>
              <a:gd name="connsiteY1" fmla="*/ 71490 h 161267"/>
              <a:gd name="connsiteX2" fmla="*/ 275983 w 405661"/>
              <a:gd name="connsiteY2" fmla="*/ 151292 h 161267"/>
              <a:gd name="connsiteX3" fmla="*/ 222781 w 405661"/>
              <a:gd name="connsiteY3" fmla="*/ 41564 h 161267"/>
              <a:gd name="connsiteX4" fmla="*/ 139654 w 405661"/>
              <a:gd name="connsiteY4" fmla="*/ 111391 h 161267"/>
              <a:gd name="connsiteX5" fmla="*/ 119703 w 405661"/>
              <a:gd name="connsiteY5" fmla="*/ 4988 h 161267"/>
              <a:gd name="connsiteX6" fmla="*/ 26601 w 405661"/>
              <a:gd name="connsiteY6" fmla="*/ 81465 h 161267"/>
              <a:gd name="connsiteX7" fmla="*/ 0 w 405661"/>
              <a:gd name="connsiteY7" fmla="*/ 14963 h 16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5661" h="161267">
                <a:moveTo>
                  <a:pt x="405661" y="161267"/>
                </a:moveTo>
                <a:cubicBezTo>
                  <a:pt x="388204" y="117209"/>
                  <a:pt x="370748" y="73152"/>
                  <a:pt x="349135" y="71490"/>
                </a:cubicBezTo>
                <a:cubicBezTo>
                  <a:pt x="327522" y="69828"/>
                  <a:pt x="297042" y="156280"/>
                  <a:pt x="275983" y="151292"/>
                </a:cubicBezTo>
                <a:cubicBezTo>
                  <a:pt x="254924" y="146304"/>
                  <a:pt x="245502" y="48214"/>
                  <a:pt x="222781" y="41564"/>
                </a:cubicBezTo>
                <a:cubicBezTo>
                  <a:pt x="200060" y="34914"/>
                  <a:pt x="156834" y="117487"/>
                  <a:pt x="139654" y="111391"/>
                </a:cubicBezTo>
                <a:cubicBezTo>
                  <a:pt x="122474" y="105295"/>
                  <a:pt x="138545" y="9976"/>
                  <a:pt x="119703" y="4988"/>
                </a:cubicBezTo>
                <a:cubicBezTo>
                  <a:pt x="100861" y="0"/>
                  <a:pt x="46551" y="79803"/>
                  <a:pt x="26601" y="81465"/>
                </a:cubicBezTo>
                <a:cubicBezTo>
                  <a:pt x="6651" y="83127"/>
                  <a:pt x="4433" y="23830"/>
                  <a:pt x="0" y="1496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5080739" y="6150140"/>
            <a:ext cx="392361" cy="207818"/>
          </a:xfrm>
          <a:custGeom>
            <a:avLst/>
            <a:gdLst>
              <a:gd name="connsiteX0" fmla="*/ 392361 w 392361"/>
              <a:gd name="connsiteY0" fmla="*/ 7204 h 207818"/>
              <a:gd name="connsiteX1" fmla="*/ 335834 w 392361"/>
              <a:gd name="connsiteY1" fmla="*/ 17180 h 207818"/>
              <a:gd name="connsiteX2" fmla="*/ 335834 w 392361"/>
              <a:gd name="connsiteY2" fmla="*/ 110282 h 207818"/>
              <a:gd name="connsiteX3" fmla="*/ 242732 w 392361"/>
              <a:gd name="connsiteY3" fmla="*/ 47105 h 207818"/>
              <a:gd name="connsiteX4" fmla="*/ 206156 w 392361"/>
              <a:gd name="connsiteY4" fmla="*/ 153508 h 207818"/>
              <a:gd name="connsiteX5" fmla="*/ 129678 w 392361"/>
              <a:gd name="connsiteY5" fmla="*/ 90332 h 207818"/>
              <a:gd name="connsiteX6" fmla="*/ 93102 w 392361"/>
              <a:gd name="connsiteY6" fmla="*/ 200060 h 207818"/>
              <a:gd name="connsiteX7" fmla="*/ 26601 w 392361"/>
              <a:gd name="connsiteY7" fmla="*/ 136883 h 207818"/>
              <a:gd name="connsiteX8" fmla="*/ 0 w 392361"/>
              <a:gd name="connsiteY8" fmla="*/ 186759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361" h="207818">
                <a:moveTo>
                  <a:pt x="392361" y="7204"/>
                </a:moveTo>
                <a:cubicBezTo>
                  <a:pt x="368808" y="3602"/>
                  <a:pt x="345255" y="0"/>
                  <a:pt x="335834" y="17180"/>
                </a:cubicBezTo>
                <a:cubicBezTo>
                  <a:pt x="326413" y="34360"/>
                  <a:pt x="351351" y="105295"/>
                  <a:pt x="335834" y="110282"/>
                </a:cubicBezTo>
                <a:cubicBezTo>
                  <a:pt x="320317" y="115269"/>
                  <a:pt x="264345" y="39901"/>
                  <a:pt x="242732" y="47105"/>
                </a:cubicBezTo>
                <a:cubicBezTo>
                  <a:pt x="221119" y="54309"/>
                  <a:pt x="224998" y="146304"/>
                  <a:pt x="206156" y="153508"/>
                </a:cubicBezTo>
                <a:cubicBezTo>
                  <a:pt x="187314" y="160712"/>
                  <a:pt x="148520" y="82573"/>
                  <a:pt x="129678" y="90332"/>
                </a:cubicBezTo>
                <a:cubicBezTo>
                  <a:pt x="110836" y="98091"/>
                  <a:pt x="110281" y="192302"/>
                  <a:pt x="93102" y="200060"/>
                </a:cubicBezTo>
                <a:cubicBezTo>
                  <a:pt x="75923" y="207818"/>
                  <a:pt x="42118" y="139100"/>
                  <a:pt x="26601" y="136883"/>
                </a:cubicBezTo>
                <a:cubicBezTo>
                  <a:pt x="11084" y="134666"/>
                  <a:pt x="11638" y="179555"/>
                  <a:pt x="0" y="18675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076960" y="5983454"/>
            <a:ext cx="571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7429520" y="5721512"/>
            <a:ext cx="714380" cy="50006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7135753" y="5717455"/>
            <a:ext cx="348538" cy="146933"/>
          </a:xfrm>
          <a:custGeom>
            <a:avLst/>
            <a:gdLst>
              <a:gd name="connsiteX0" fmla="*/ 348538 w 348538"/>
              <a:gd name="connsiteY0" fmla="*/ 129165 h 146933"/>
              <a:gd name="connsiteX1" fmla="*/ 307534 w 348538"/>
              <a:gd name="connsiteY1" fmla="*/ 47156 h 146933"/>
              <a:gd name="connsiteX2" fmla="*/ 229625 w 348538"/>
              <a:gd name="connsiteY2" fmla="*/ 141466 h 146933"/>
              <a:gd name="connsiteX3" fmla="*/ 192721 w 348538"/>
              <a:gd name="connsiteY3" fmla="*/ 14352 h 146933"/>
              <a:gd name="connsiteX4" fmla="*/ 118913 w 348538"/>
              <a:gd name="connsiteY4" fmla="*/ 100462 h 146933"/>
              <a:gd name="connsiteX5" fmla="*/ 90210 w 348538"/>
              <a:gd name="connsiteY5" fmla="*/ 6151 h 146933"/>
              <a:gd name="connsiteX6" fmla="*/ 16402 w 348538"/>
              <a:gd name="connsiteY6" fmla="*/ 63557 h 146933"/>
              <a:gd name="connsiteX7" fmla="*/ 0 w 348538"/>
              <a:gd name="connsiteY7" fmla="*/ 2051 h 14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8538" h="146933">
                <a:moveTo>
                  <a:pt x="348538" y="129165"/>
                </a:moveTo>
                <a:cubicBezTo>
                  <a:pt x="337945" y="87135"/>
                  <a:pt x="327353" y="45106"/>
                  <a:pt x="307534" y="47156"/>
                </a:cubicBezTo>
                <a:cubicBezTo>
                  <a:pt x="287715" y="49206"/>
                  <a:pt x="248760" y="146933"/>
                  <a:pt x="229625" y="141466"/>
                </a:cubicBezTo>
                <a:cubicBezTo>
                  <a:pt x="210490" y="135999"/>
                  <a:pt x="211173" y="21186"/>
                  <a:pt x="192721" y="14352"/>
                </a:cubicBezTo>
                <a:cubicBezTo>
                  <a:pt x="174269" y="7518"/>
                  <a:pt x="135998" y="101829"/>
                  <a:pt x="118913" y="100462"/>
                </a:cubicBezTo>
                <a:cubicBezTo>
                  <a:pt x="101828" y="99095"/>
                  <a:pt x="107295" y="12302"/>
                  <a:pt x="90210" y="6151"/>
                </a:cubicBezTo>
                <a:cubicBezTo>
                  <a:pt x="73125" y="0"/>
                  <a:pt x="31437" y="64240"/>
                  <a:pt x="16402" y="63557"/>
                </a:cubicBezTo>
                <a:cubicBezTo>
                  <a:pt x="1367" y="62874"/>
                  <a:pt x="683" y="32462"/>
                  <a:pt x="0" y="205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7182928" y="6114436"/>
            <a:ext cx="332136" cy="226208"/>
          </a:xfrm>
          <a:custGeom>
            <a:avLst/>
            <a:gdLst>
              <a:gd name="connsiteX0" fmla="*/ 332136 w 332136"/>
              <a:gd name="connsiteY0" fmla="*/ 29387 h 226208"/>
              <a:gd name="connsiteX1" fmla="*/ 274730 w 332136"/>
              <a:gd name="connsiteY1" fmla="*/ 12985 h 226208"/>
              <a:gd name="connsiteX2" fmla="*/ 266529 w 332136"/>
              <a:gd name="connsiteY2" fmla="*/ 107296 h 226208"/>
              <a:gd name="connsiteX3" fmla="*/ 180419 w 332136"/>
              <a:gd name="connsiteY3" fmla="*/ 41689 h 226208"/>
              <a:gd name="connsiteX4" fmla="*/ 159917 w 332136"/>
              <a:gd name="connsiteY4" fmla="*/ 168802 h 226208"/>
              <a:gd name="connsiteX5" fmla="*/ 73808 w 332136"/>
              <a:gd name="connsiteY5" fmla="*/ 99095 h 226208"/>
              <a:gd name="connsiteX6" fmla="*/ 49205 w 332136"/>
              <a:gd name="connsiteY6" fmla="*/ 213907 h 226208"/>
              <a:gd name="connsiteX7" fmla="*/ 0 w 332136"/>
              <a:gd name="connsiteY7" fmla="*/ 172903 h 22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36" h="226208">
                <a:moveTo>
                  <a:pt x="332136" y="29387"/>
                </a:moveTo>
                <a:cubicBezTo>
                  <a:pt x="308900" y="14693"/>
                  <a:pt x="285665" y="0"/>
                  <a:pt x="274730" y="12985"/>
                </a:cubicBezTo>
                <a:cubicBezTo>
                  <a:pt x="263796" y="25970"/>
                  <a:pt x="282248" y="102512"/>
                  <a:pt x="266529" y="107296"/>
                </a:cubicBezTo>
                <a:cubicBezTo>
                  <a:pt x="250811" y="112080"/>
                  <a:pt x="198188" y="31438"/>
                  <a:pt x="180419" y="41689"/>
                </a:cubicBezTo>
                <a:cubicBezTo>
                  <a:pt x="162650" y="51940"/>
                  <a:pt x="177685" y="159234"/>
                  <a:pt x="159917" y="168802"/>
                </a:cubicBezTo>
                <a:cubicBezTo>
                  <a:pt x="142149" y="178370"/>
                  <a:pt x="92260" y="91578"/>
                  <a:pt x="73808" y="99095"/>
                </a:cubicBezTo>
                <a:cubicBezTo>
                  <a:pt x="55356" y="106613"/>
                  <a:pt x="61506" y="201606"/>
                  <a:pt x="49205" y="213907"/>
                </a:cubicBezTo>
                <a:cubicBezTo>
                  <a:pt x="36904" y="226208"/>
                  <a:pt x="18452" y="199555"/>
                  <a:pt x="0" y="17290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8091510" y="5646780"/>
            <a:ext cx="327352" cy="194088"/>
          </a:xfrm>
          <a:custGeom>
            <a:avLst/>
            <a:gdLst>
              <a:gd name="connsiteX0" fmla="*/ 3416 w 327352"/>
              <a:gd name="connsiteY0" fmla="*/ 194088 h 194088"/>
              <a:gd name="connsiteX1" fmla="*/ 15718 w 327352"/>
              <a:gd name="connsiteY1" fmla="*/ 136682 h 194088"/>
              <a:gd name="connsiteX2" fmla="*/ 97727 w 327352"/>
              <a:gd name="connsiteY2" fmla="*/ 161284 h 194088"/>
              <a:gd name="connsiteX3" fmla="*/ 101827 w 327352"/>
              <a:gd name="connsiteY3" fmla="*/ 62874 h 194088"/>
              <a:gd name="connsiteX4" fmla="*/ 183836 w 327352"/>
              <a:gd name="connsiteY4" fmla="*/ 120280 h 194088"/>
              <a:gd name="connsiteX5" fmla="*/ 200238 w 327352"/>
              <a:gd name="connsiteY5" fmla="*/ 30070 h 194088"/>
              <a:gd name="connsiteX6" fmla="*/ 269945 w 327352"/>
              <a:gd name="connsiteY6" fmla="*/ 91577 h 194088"/>
              <a:gd name="connsiteX7" fmla="*/ 278146 w 327352"/>
              <a:gd name="connsiteY7" fmla="*/ 9568 h 194088"/>
              <a:gd name="connsiteX8" fmla="*/ 327352 w 327352"/>
              <a:gd name="connsiteY8" fmla="*/ 34171 h 19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7352" h="194088">
                <a:moveTo>
                  <a:pt x="3416" y="194088"/>
                </a:moveTo>
                <a:cubicBezTo>
                  <a:pt x="1708" y="168118"/>
                  <a:pt x="0" y="142149"/>
                  <a:pt x="15718" y="136682"/>
                </a:cubicBezTo>
                <a:cubicBezTo>
                  <a:pt x="31436" y="131215"/>
                  <a:pt x="83376" y="173585"/>
                  <a:pt x="97727" y="161284"/>
                </a:cubicBezTo>
                <a:cubicBezTo>
                  <a:pt x="112079" y="148983"/>
                  <a:pt x="87476" y="69708"/>
                  <a:pt x="101827" y="62874"/>
                </a:cubicBezTo>
                <a:cubicBezTo>
                  <a:pt x="116178" y="56040"/>
                  <a:pt x="167434" y="125747"/>
                  <a:pt x="183836" y="120280"/>
                </a:cubicBezTo>
                <a:cubicBezTo>
                  <a:pt x="200238" y="114813"/>
                  <a:pt x="185886" y="34854"/>
                  <a:pt x="200238" y="30070"/>
                </a:cubicBezTo>
                <a:cubicBezTo>
                  <a:pt x="214590" y="25286"/>
                  <a:pt x="256960" y="94994"/>
                  <a:pt x="269945" y="91577"/>
                </a:cubicBezTo>
                <a:cubicBezTo>
                  <a:pt x="282930" y="88160"/>
                  <a:pt x="268578" y="19136"/>
                  <a:pt x="278146" y="9568"/>
                </a:cubicBezTo>
                <a:cubicBezTo>
                  <a:pt x="287714" y="0"/>
                  <a:pt x="327352" y="34171"/>
                  <a:pt x="327352" y="3417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8062938" y="6117384"/>
            <a:ext cx="352638" cy="159916"/>
          </a:xfrm>
          <a:custGeom>
            <a:avLst/>
            <a:gdLst>
              <a:gd name="connsiteX0" fmla="*/ 0 w 352638"/>
              <a:gd name="connsiteY0" fmla="*/ 14351 h 159916"/>
              <a:gd name="connsiteX1" fmla="*/ 65607 w 352638"/>
              <a:gd name="connsiteY1" fmla="*/ 14351 h 159916"/>
              <a:gd name="connsiteX2" fmla="*/ 65607 w 352638"/>
              <a:gd name="connsiteY2" fmla="*/ 100460 h 159916"/>
              <a:gd name="connsiteX3" fmla="*/ 143515 w 352638"/>
              <a:gd name="connsiteY3" fmla="*/ 30752 h 159916"/>
              <a:gd name="connsiteX4" fmla="*/ 164017 w 352638"/>
              <a:gd name="connsiteY4" fmla="*/ 120962 h 159916"/>
              <a:gd name="connsiteX5" fmla="*/ 233725 w 352638"/>
              <a:gd name="connsiteY5" fmla="*/ 63556 h 159916"/>
              <a:gd name="connsiteX6" fmla="*/ 274730 w 352638"/>
              <a:gd name="connsiteY6" fmla="*/ 157866 h 159916"/>
              <a:gd name="connsiteX7" fmla="*/ 332136 w 352638"/>
              <a:gd name="connsiteY7" fmla="*/ 75857 h 159916"/>
              <a:gd name="connsiteX8" fmla="*/ 352638 w 352638"/>
              <a:gd name="connsiteY8" fmla="*/ 133264 h 159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638" h="159916">
                <a:moveTo>
                  <a:pt x="0" y="14351"/>
                </a:moveTo>
                <a:cubicBezTo>
                  <a:pt x="27336" y="7175"/>
                  <a:pt x="54673" y="0"/>
                  <a:pt x="65607" y="14351"/>
                </a:cubicBezTo>
                <a:cubicBezTo>
                  <a:pt x="76541" y="28702"/>
                  <a:pt x="52622" y="97727"/>
                  <a:pt x="65607" y="100460"/>
                </a:cubicBezTo>
                <a:cubicBezTo>
                  <a:pt x="78592" y="103193"/>
                  <a:pt x="127113" y="27335"/>
                  <a:pt x="143515" y="30752"/>
                </a:cubicBezTo>
                <a:cubicBezTo>
                  <a:pt x="159917" y="34169"/>
                  <a:pt x="148982" y="115495"/>
                  <a:pt x="164017" y="120962"/>
                </a:cubicBezTo>
                <a:cubicBezTo>
                  <a:pt x="179052" y="126429"/>
                  <a:pt x="215273" y="57405"/>
                  <a:pt x="233725" y="63556"/>
                </a:cubicBezTo>
                <a:cubicBezTo>
                  <a:pt x="252177" y="69707"/>
                  <a:pt x="258328" y="155816"/>
                  <a:pt x="274730" y="157866"/>
                </a:cubicBezTo>
                <a:cubicBezTo>
                  <a:pt x="291132" y="159916"/>
                  <a:pt x="319151" y="79957"/>
                  <a:pt x="332136" y="75857"/>
                </a:cubicBezTo>
                <a:cubicBezTo>
                  <a:pt x="345121" y="71757"/>
                  <a:pt x="347854" y="126430"/>
                  <a:pt x="352638" y="13326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/>
        </p:nvGraphicFramePr>
        <p:xfrm>
          <a:off x="4514850" y="3529905"/>
          <a:ext cx="114300" cy="215900"/>
        </p:xfrm>
        <a:graphic>
          <a:graphicData uri="http://schemas.openxmlformats.org/presentationml/2006/ole">
            <p:oleObj spid="_x0000_s1026" name="Формула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Infrared divergences in QED</a:t>
            </a:r>
            <a:endParaRPr lang="ru-RU" sz="44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986307" y="2000240"/>
            <a:ext cx="4357718" cy="35719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057745" y="3857628"/>
            <a:ext cx="4357718" cy="214314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344025" y="1928802"/>
            <a:ext cx="1143008" cy="71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415463" y="4071942"/>
            <a:ext cx="10715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1857746" y="1428750"/>
          <a:ext cx="4103688" cy="642938"/>
        </p:xfrm>
        <a:graphic>
          <a:graphicData uri="http://schemas.openxmlformats.org/presentationml/2006/ole">
            <p:oleObj spid="_x0000_s20482" name="Формула" r:id="rId3" imgW="2755800" imgH="431640" progId="Equation.3">
              <p:embed/>
            </p:oleObj>
          </a:graphicData>
        </a:graphic>
      </p:graphicFrame>
      <p:sp>
        <p:nvSpPr>
          <p:cNvPr id="24" name="Полилиния 23"/>
          <p:cNvSpPr/>
          <p:nvPr/>
        </p:nvSpPr>
        <p:spPr>
          <a:xfrm>
            <a:off x="6266667" y="2008909"/>
            <a:ext cx="327891" cy="2064327"/>
          </a:xfrm>
          <a:custGeom>
            <a:avLst/>
            <a:gdLst>
              <a:gd name="connsiteX0" fmla="*/ 73890 w 327891"/>
              <a:gd name="connsiteY0" fmla="*/ 0 h 2064327"/>
              <a:gd name="connsiteX1" fmla="*/ 226290 w 327891"/>
              <a:gd name="connsiteY1" fmla="*/ 138546 h 2064327"/>
              <a:gd name="connsiteX2" fmla="*/ 4618 w 327891"/>
              <a:gd name="connsiteY2" fmla="*/ 332509 h 2064327"/>
              <a:gd name="connsiteX3" fmla="*/ 253999 w 327891"/>
              <a:gd name="connsiteY3" fmla="*/ 554182 h 2064327"/>
              <a:gd name="connsiteX4" fmla="*/ 18472 w 327891"/>
              <a:gd name="connsiteY4" fmla="*/ 803564 h 2064327"/>
              <a:gd name="connsiteX5" fmla="*/ 309418 w 327891"/>
              <a:gd name="connsiteY5" fmla="*/ 1039091 h 2064327"/>
              <a:gd name="connsiteX6" fmla="*/ 46181 w 327891"/>
              <a:gd name="connsiteY6" fmla="*/ 1260764 h 2064327"/>
              <a:gd name="connsiteX7" fmla="*/ 323272 w 327891"/>
              <a:gd name="connsiteY7" fmla="*/ 1510146 h 2064327"/>
              <a:gd name="connsiteX8" fmla="*/ 46181 w 327891"/>
              <a:gd name="connsiteY8" fmla="*/ 1731818 h 2064327"/>
              <a:gd name="connsiteX9" fmla="*/ 309418 w 327891"/>
              <a:gd name="connsiteY9" fmla="*/ 1911927 h 2064327"/>
              <a:gd name="connsiteX10" fmla="*/ 157018 w 327891"/>
              <a:gd name="connsiteY10" fmla="*/ 2064327 h 2064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7891" h="2064327">
                <a:moveTo>
                  <a:pt x="73890" y="0"/>
                </a:moveTo>
                <a:cubicBezTo>
                  <a:pt x="155862" y="41564"/>
                  <a:pt x="237835" y="83128"/>
                  <a:pt x="226290" y="138546"/>
                </a:cubicBezTo>
                <a:cubicBezTo>
                  <a:pt x="214745" y="193964"/>
                  <a:pt x="0" y="263236"/>
                  <a:pt x="4618" y="332509"/>
                </a:cubicBezTo>
                <a:cubicBezTo>
                  <a:pt x="9236" y="401782"/>
                  <a:pt x="251690" y="475673"/>
                  <a:pt x="253999" y="554182"/>
                </a:cubicBezTo>
                <a:cubicBezTo>
                  <a:pt x="256308" y="632691"/>
                  <a:pt x="9236" y="722746"/>
                  <a:pt x="18472" y="803564"/>
                </a:cubicBezTo>
                <a:cubicBezTo>
                  <a:pt x="27709" y="884382"/>
                  <a:pt x="304800" y="962891"/>
                  <a:pt x="309418" y="1039091"/>
                </a:cubicBezTo>
                <a:cubicBezTo>
                  <a:pt x="314036" y="1115291"/>
                  <a:pt x="43872" y="1182255"/>
                  <a:pt x="46181" y="1260764"/>
                </a:cubicBezTo>
                <a:cubicBezTo>
                  <a:pt x="48490" y="1339273"/>
                  <a:pt x="323272" y="1431637"/>
                  <a:pt x="323272" y="1510146"/>
                </a:cubicBezTo>
                <a:cubicBezTo>
                  <a:pt x="323272" y="1588655"/>
                  <a:pt x="48490" y="1664855"/>
                  <a:pt x="46181" y="1731818"/>
                </a:cubicBezTo>
                <a:cubicBezTo>
                  <a:pt x="43872" y="1798781"/>
                  <a:pt x="290945" y="1856509"/>
                  <a:pt x="309418" y="1911927"/>
                </a:cubicBezTo>
                <a:cubicBezTo>
                  <a:pt x="327891" y="1967345"/>
                  <a:pt x="163945" y="1914236"/>
                  <a:pt x="157018" y="206432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511590" y="4000504"/>
          <a:ext cx="3403807" cy="714380"/>
        </p:xfrm>
        <a:graphic>
          <a:graphicData uri="http://schemas.openxmlformats.org/presentationml/2006/ole">
            <p:oleObj spid="_x0000_s20483" name="Формула" r:id="rId4" imgW="2057400" imgH="431640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5168545" y="2714620"/>
          <a:ext cx="1104042" cy="714380"/>
        </p:xfrm>
        <a:graphic>
          <a:graphicData uri="http://schemas.openxmlformats.org/presentationml/2006/ole">
            <p:oleObj spid="_x0000_s20484" name="Формула" r:id="rId5" imgW="647640" imgH="419040" progId="Equation.3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6486901" y="1627032"/>
          <a:ext cx="1059664" cy="334631"/>
        </p:xfrm>
        <a:graphic>
          <a:graphicData uri="http://schemas.openxmlformats.org/presentationml/2006/ole">
            <p:oleObj spid="_x0000_s20485" name="Формула" r:id="rId6" imgW="723600" imgH="228600" progId="Equation.3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6401607" y="4087960"/>
          <a:ext cx="1170789" cy="357190"/>
        </p:xfrm>
        <a:graphic>
          <a:graphicData uri="http://schemas.openxmlformats.org/presentationml/2006/ole">
            <p:oleObj spid="_x0000_s20486" name="Формула" r:id="rId7" imgW="749160" imgH="228600" progId="Equation.3">
              <p:embed/>
            </p:oleObj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571472" y="4929198"/>
          <a:ext cx="2714644" cy="1285884"/>
        </p:xfrm>
        <a:graphic>
          <a:graphicData uri="http://schemas.openxmlformats.org/presentationml/2006/ole">
            <p:oleObj spid="_x0000_s20487" name="Формула" r:id="rId8" imgW="965160" imgH="457200" progId="Equation.3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57554" y="5159889"/>
            <a:ext cx="5000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is divergent near q=0</a:t>
            </a:r>
            <a:endParaRPr lang="ru-RU" sz="4400" dirty="0"/>
          </a:p>
        </p:txBody>
      </p:sp>
      <p:sp>
        <p:nvSpPr>
          <p:cNvPr id="32" name="TextBox 31"/>
          <p:cNvSpPr txBox="1"/>
          <p:nvPr/>
        </p:nvSpPr>
        <p:spPr>
          <a:xfrm>
            <a:off x="1414803" y="2000240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….</a:t>
            </a:r>
            <a:endParaRPr lang="ru-R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485152" y="3429000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rossed-swords-vector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3257980" y="4660190"/>
            <a:ext cx="714380" cy="7409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158" y="4638607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Ward identity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15203" y="4649940"/>
            <a:ext cx="4657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Feynman parameters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1285860"/>
            <a:ext cx="8501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Anomalous magnetic moment is free from infrared divergences: by Ward identity.</a:t>
            </a:r>
          </a:p>
          <a:p>
            <a:endParaRPr lang="en-US" sz="3600" dirty="0" smtClean="0"/>
          </a:p>
          <a:p>
            <a:r>
              <a:rPr lang="en-US" sz="6000" dirty="0" smtClean="0"/>
              <a:t>The problem: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3657</TotalTime>
  <Words>2095</Words>
  <Application>Microsoft Office PowerPoint</Application>
  <PresentationFormat>Экран (4:3)</PresentationFormat>
  <Paragraphs>289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Тема Office</vt:lpstr>
      <vt:lpstr>Формула</vt:lpstr>
      <vt:lpstr>Microsoft Equation 3.0</vt:lpstr>
      <vt:lpstr>A Simple Subtraction Scheme for Calculation of the Anomalous Magnetic Moment of the Electron in QED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Subtraction Scheme for Calculation of the Anomalous Magnetic Moment of the Electron in QED</dc:title>
  <dc:creator>Sergey</dc:creator>
  <cp:lastModifiedBy>Sergey</cp:lastModifiedBy>
  <cp:revision>301</cp:revision>
  <dcterms:created xsi:type="dcterms:W3CDTF">2015-04-10T20:41:15Z</dcterms:created>
  <dcterms:modified xsi:type="dcterms:W3CDTF">2015-04-13T23:27:38Z</dcterms:modified>
</cp:coreProperties>
</file>