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46"/>
  </p:notesMasterIdLst>
  <p:sldIdLst>
    <p:sldId id="348" r:id="rId2"/>
    <p:sldId id="369" r:id="rId3"/>
    <p:sldId id="385" r:id="rId4"/>
    <p:sldId id="399" r:id="rId5"/>
    <p:sldId id="400" r:id="rId6"/>
    <p:sldId id="401" r:id="rId7"/>
    <p:sldId id="403" r:id="rId8"/>
    <p:sldId id="350" r:id="rId9"/>
    <p:sldId id="356" r:id="rId10"/>
    <p:sldId id="357" r:id="rId11"/>
    <p:sldId id="358" r:id="rId12"/>
    <p:sldId id="359" r:id="rId13"/>
    <p:sldId id="380" r:id="rId14"/>
    <p:sldId id="365" r:id="rId15"/>
    <p:sldId id="366" r:id="rId16"/>
    <p:sldId id="367" r:id="rId17"/>
    <p:sldId id="361" r:id="rId18"/>
    <p:sldId id="362" r:id="rId19"/>
    <p:sldId id="363" r:id="rId20"/>
    <p:sldId id="388" r:id="rId21"/>
    <p:sldId id="389" r:id="rId22"/>
    <p:sldId id="390" r:id="rId23"/>
    <p:sldId id="364" r:id="rId24"/>
    <p:sldId id="370" r:id="rId25"/>
    <p:sldId id="371" r:id="rId26"/>
    <p:sldId id="372" r:id="rId27"/>
    <p:sldId id="395" r:id="rId28"/>
    <p:sldId id="393" r:id="rId29"/>
    <p:sldId id="398" r:id="rId30"/>
    <p:sldId id="392" r:id="rId31"/>
    <p:sldId id="394" r:id="rId32"/>
    <p:sldId id="374" r:id="rId33"/>
    <p:sldId id="375" r:id="rId34"/>
    <p:sldId id="376" r:id="rId35"/>
    <p:sldId id="382" r:id="rId36"/>
    <p:sldId id="351" r:id="rId37"/>
    <p:sldId id="352" r:id="rId38"/>
    <p:sldId id="353" r:id="rId39"/>
    <p:sldId id="354" r:id="rId40"/>
    <p:sldId id="355" r:id="rId41"/>
    <p:sldId id="404" r:id="rId42"/>
    <p:sldId id="405" r:id="rId43"/>
    <p:sldId id="406" r:id="rId44"/>
    <p:sldId id="383" r:id="rId45"/>
  </p:sldIdLst>
  <p:sldSz cx="10287000" cy="6858000" type="35mm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3399"/>
    <a:srgbClr val="1802BE"/>
    <a:srgbClr val="666699"/>
    <a:srgbClr val="3366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 autoAdjust="0"/>
    <p:restoredTop sz="81803" autoAdjust="0"/>
  </p:normalViewPr>
  <p:slideViewPr>
    <p:cSldViewPr>
      <p:cViewPr>
        <p:scale>
          <a:sx n="70" d="100"/>
          <a:sy n="70" d="100"/>
        </p:scale>
        <p:origin x="-726" y="-28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20.wmf"/><Relationship Id="rId4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96EBB-9080-40F0-A54F-367C2F7C471D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D1460-F25B-4A21-9D1E-C8B8104F0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D1460-F25B-4A21-9D1E-C8B8104F0FB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78644" y="5349903"/>
            <a:ext cx="970835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8625" y="4853412"/>
            <a:ext cx="9515475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8625" y="3886200"/>
            <a:ext cx="9515475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258300" y="6473952"/>
            <a:ext cx="853821" cy="246888"/>
          </a:xfrm>
        </p:spPr>
        <p:txBody>
          <a:bodyPr/>
          <a:lstStyle/>
          <a:p>
            <a:fld id="{B98CF4BD-2751-4EC7-8E2F-4DDDB3643BC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2659-86B1-43DF-AD81-8F261880FF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5250" y="549277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549277"/>
            <a:ext cx="7029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7FAD-AC4B-471D-8255-34B17C45168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029075" y="76201"/>
            <a:ext cx="3257550" cy="288925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258300" y="6473952"/>
            <a:ext cx="853821" cy="246888"/>
          </a:xfrm>
        </p:spPr>
        <p:txBody>
          <a:bodyPr/>
          <a:lstStyle/>
          <a:p>
            <a:fld id="{4D07EFBB-B15B-4D36-B173-4E688065304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78644" y="3444903"/>
            <a:ext cx="970835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625" y="1676400"/>
            <a:ext cx="9515475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6BE9-A2F0-4448-863F-6643E2E8B97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3034" y="2947086"/>
            <a:ext cx="977265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9471" y="457200"/>
            <a:ext cx="977265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42900" y="1600200"/>
            <a:ext cx="471487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229225" y="1600200"/>
            <a:ext cx="48863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14F-DB37-4653-9A5C-5D958D60B86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42900" y="5410200"/>
            <a:ext cx="9686925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6624" y="666750"/>
            <a:ext cx="482687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225654" y="666750"/>
            <a:ext cx="482877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6624" y="1316038"/>
            <a:ext cx="482687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229821" y="1316038"/>
            <a:ext cx="482460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58300" y="6477000"/>
            <a:ext cx="857250" cy="246888"/>
          </a:xfrm>
        </p:spPr>
        <p:txBody>
          <a:bodyPr/>
          <a:lstStyle/>
          <a:p>
            <a:fld id="{4636479C-9F20-434A-8F69-EA0CBC86647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78644" y="6019801"/>
            <a:ext cx="970835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9471" y="457200"/>
            <a:ext cx="977265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C231-36DB-482A-B369-E8E523EB5E2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1E5A-E65E-4408-AF61-EFEB0C0A2AC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78644" y="5849118"/>
            <a:ext cx="970835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14350" y="5486400"/>
            <a:ext cx="9515475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14351" y="609600"/>
            <a:ext cx="3384352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21931" y="609600"/>
            <a:ext cx="6007894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CD466-E25D-44B1-839B-DAB43E85AFD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943350" y="616634"/>
            <a:ext cx="565785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C5C4-7696-4F18-9CA4-6D1F35EEBC2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8625" y="4993760"/>
            <a:ext cx="6600825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8625" y="5533218"/>
            <a:ext cx="6600825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78644" y="1050899"/>
            <a:ext cx="970835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42900" y="1554163"/>
            <a:ext cx="977265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286625" y="76201"/>
            <a:ext cx="2828925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514725" y="76201"/>
            <a:ext cx="37719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258300" y="6477001"/>
            <a:ext cx="85725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E52EA5-9906-4AE1-AAEB-FA9D86ACCC9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42900" y="457200"/>
            <a:ext cx="977265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78644" y="1050899"/>
            <a:ext cx="970835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78644" y="1057987"/>
            <a:ext cx="970835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1.jpeg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jpe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.jpe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0.png"/><Relationship Id="rId11" Type="http://schemas.openxmlformats.org/officeDocument/2006/relationships/image" Target="../media/image93.png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7.png"/><Relationship Id="rId5" Type="http://schemas.openxmlformats.org/officeDocument/2006/relationships/oleObject" Target="../embeddings/oleObject56.bin"/><Relationship Id="rId4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71.bin"/><Relationship Id="rId4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72.bin"/><Relationship Id="rId4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74.bin"/><Relationship Id="rId4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6.bin"/><Relationship Id="rId4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5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0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12041" y="5517232"/>
            <a:ext cx="82629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AU" dirty="0" smtClean="0">
                <a:latin typeface="Helvetica" pitchFamily="34" charset="0"/>
              </a:rPr>
              <a:t>Seminar BLTF, JINR</a:t>
            </a:r>
          </a:p>
          <a:p>
            <a:pPr algn="ctr"/>
            <a:r>
              <a:rPr lang="en-AU" dirty="0" err="1" smtClean="0">
                <a:latin typeface="Helvetica" pitchFamily="34" charset="0"/>
              </a:rPr>
              <a:t>Dubna</a:t>
            </a:r>
            <a:r>
              <a:rPr lang="en-AU" dirty="0" smtClean="0">
                <a:latin typeface="Helvetica" pitchFamily="34" charset="0"/>
              </a:rPr>
              <a:t>, 31 October 2013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11052" y="2132856"/>
            <a:ext cx="82089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800" dirty="0" smtClean="0">
                <a:latin typeface="Helvetica" pitchFamily="34" charset="0"/>
              </a:rPr>
              <a:t>M. I. </a:t>
            </a:r>
            <a:r>
              <a:rPr lang="de-DE" sz="2800" dirty="0" err="1" smtClean="0">
                <a:latin typeface="Helvetica" pitchFamily="34" charset="0"/>
              </a:rPr>
              <a:t>Krivoruchenko</a:t>
            </a:r>
            <a:r>
              <a:rPr lang="de-DE" sz="2800" dirty="0" smtClean="0">
                <a:latin typeface="Helvetica" pitchFamily="34" charset="0"/>
              </a:rPr>
              <a:t> (ITEP, </a:t>
            </a:r>
            <a:r>
              <a:rPr lang="de-DE" sz="2800" dirty="0" err="1" smtClean="0">
                <a:latin typeface="Helvetica" pitchFamily="34" charset="0"/>
              </a:rPr>
              <a:t>Moscow</a:t>
            </a:r>
            <a:r>
              <a:rPr lang="de-DE" sz="2800" dirty="0" smtClean="0">
                <a:latin typeface="Helvetica" pitchFamily="34" charset="0"/>
              </a:rPr>
              <a:t>)</a:t>
            </a:r>
          </a:p>
          <a:p>
            <a:pPr algn="ctr"/>
            <a:endParaRPr lang="de-DE" dirty="0" smtClean="0">
              <a:latin typeface="Helvetica" pitchFamily="34" charset="0"/>
            </a:endParaRPr>
          </a:p>
          <a:p>
            <a:r>
              <a:rPr lang="de-DE" dirty="0" err="1" smtClean="0">
                <a:latin typeface="Helvetica" pitchFamily="34" charset="0"/>
              </a:rPr>
              <a:t>coauthored</a:t>
            </a:r>
            <a:r>
              <a:rPr lang="de-DE" dirty="0" smtClean="0">
                <a:latin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</a:rPr>
              <a:t>with</a:t>
            </a:r>
            <a:r>
              <a:rPr lang="de-DE" dirty="0" smtClean="0">
                <a:latin typeface="Helvetica" pitchFamily="34" charset="0"/>
              </a:rPr>
              <a:t> S. G. </a:t>
            </a:r>
            <a:r>
              <a:rPr lang="de-DE" dirty="0" err="1" smtClean="0">
                <a:latin typeface="Helvetica" pitchFamily="34" charset="0"/>
              </a:rPr>
              <a:t>Kovalenko</a:t>
            </a:r>
            <a:r>
              <a:rPr lang="de-DE" dirty="0" smtClean="0">
                <a:latin typeface="Helvetica" pitchFamily="34" charset="0"/>
              </a:rPr>
              <a:t> (</a:t>
            </a:r>
            <a:r>
              <a:rPr lang="de-DE" dirty="0" err="1" smtClean="0">
                <a:latin typeface="Helvetica" pitchFamily="34" charset="0"/>
              </a:rPr>
              <a:t>USM,Valparaiso</a:t>
            </a:r>
            <a:r>
              <a:rPr lang="de-DE" dirty="0" smtClean="0">
                <a:latin typeface="Helvetica" pitchFamily="34" charset="0"/>
              </a:rPr>
              <a:t>) </a:t>
            </a:r>
          </a:p>
          <a:p>
            <a:r>
              <a:rPr lang="de-DE" dirty="0" err="1" smtClean="0">
                <a:latin typeface="Helvetica" pitchFamily="34" charset="0"/>
              </a:rPr>
              <a:t>and</a:t>
            </a:r>
            <a:r>
              <a:rPr lang="de-DE" dirty="0" smtClean="0">
                <a:latin typeface="Helvetica" pitchFamily="34" charset="0"/>
              </a:rPr>
              <a:t> F</a:t>
            </a:r>
            <a:r>
              <a:rPr lang="de-DE" dirty="0" smtClean="0">
                <a:latin typeface="Helvetica" pitchFamily="34" charset="0"/>
              </a:rPr>
              <a:t>. </a:t>
            </a:r>
            <a:r>
              <a:rPr lang="de-DE" dirty="0" err="1" smtClean="0">
                <a:latin typeface="Helvetica" pitchFamily="34" charset="0"/>
              </a:rPr>
              <a:t>Simkovic</a:t>
            </a:r>
            <a:r>
              <a:rPr lang="de-DE" dirty="0" smtClean="0">
                <a:latin typeface="Helvetica" pitchFamily="34" charset="0"/>
              </a:rPr>
              <a:t> (JINR, </a:t>
            </a:r>
            <a:r>
              <a:rPr lang="de-DE" dirty="0" err="1" smtClean="0">
                <a:latin typeface="Helvetica" pitchFamily="34" charset="0"/>
              </a:rPr>
              <a:t>Dubna</a:t>
            </a:r>
            <a:r>
              <a:rPr lang="de-DE" dirty="0" smtClean="0">
                <a:latin typeface="Helvetica" pitchFamily="34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08991" y="3789040"/>
            <a:ext cx="75023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Helvetica" pitchFamily="34" charset="0"/>
              </a:rPr>
              <a:t>Low energy 4-fermion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>
                <a:latin typeface="Helvetica" pitchFamily="34" charset="0"/>
              </a:rPr>
              <a:t>L ≠ 0 </a:t>
            </a:r>
            <a:r>
              <a:rPr lang="en-US" dirty="0" err="1" smtClean="0">
                <a:latin typeface="Helvetica" pitchFamily="34" charset="0"/>
              </a:rPr>
              <a:t>Lagrangian</a:t>
            </a:r>
            <a:endParaRPr lang="en-US" dirty="0" smtClean="0">
              <a:latin typeface="Helvetica" pitchFamily="34" charset="0"/>
            </a:endParaRPr>
          </a:p>
          <a:p>
            <a:pPr marL="514350" indent="-514350">
              <a:buAutoNum type="arabicPeriod"/>
            </a:pPr>
            <a:r>
              <a:rPr lang="de-DE" dirty="0" smtClean="0">
                <a:latin typeface="Helvetica" pitchFamily="34" charset="0"/>
              </a:rPr>
              <a:t>In-medium </a:t>
            </a:r>
            <a:r>
              <a:rPr lang="de-DE" dirty="0" err="1" smtClean="0">
                <a:latin typeface="Helvetica" pitchFamily="34" charset="0"/>
              </a:rPr>
              <a:t>Majorana</a:t>
            </a:r>
            <a:r>
              <a:rPr lang="de-DE" dirty="0" smtClean="0">
                <a:latin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</a:rPr>
              <a:t>mass</a:t>
            </a:r>
            <a:r>
              <a:rPr lang="de-DE" dirty="0" smtClean="0">
                <a:latin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</a:rPr>
              <a:t>of</a:t>
            </a:r>
            <a:r>
              <a:rPr lang="de-DE" dirty="0" smtClean="0">
                <a:latin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</a:rPr>
              <a:t>neutrino</a:t>
            </a:r>
            <a:endParaRPr lang="de-DE" dirty="0" smtClean="0">
              <a:latin typeface="Helvetica" pitchFamily="34" charset="0"/>
            </a:endParaRPr>
          </a:p>
          <a:p>
            <a:pPr marL="514350" indent="-514350">
              <a:buAutoNum type="arabicPeriod"/>
            </a:pPr>
            <a:r>
              <a:rPr lang="de-DE" dirty="0" smtClean="0">
                <a:latin typeface="Helvetica" pitchFamily="34" charset="0"/>
              </a:rPr>
              <a:t>0</a:t>
            </a:r>
            <a:r>
              <a:rPr lang="de-DE" dirty="0" smtClean="0">
                <a:latin typeface="Symbol" pitchFamily="18" charset="2"/>
              </a:rPr>
              <a:t>nbb</a:t>
            </a:r>
            <a:r>
              <a:rPr lang="de-DE" dirty="0" smtClean="0">
                <a:latin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</a:rPr>
              <a:t>constraints</a:t>
            </a:r>
            <a:r>
              <a:rPr lang="de-DE" dirty="0" smtClean="0">
                <a:latin typeface="Helvetica" pitchFamily="34" charset="0"/>
              </a:rPr>
              <a:t> on </a:t>
            </a:r>
            <a:r>
              <a:rPr lang="de-DE" dirty="0" err="1" smtClean="0">
                <a:latin typeface="Helvetica" pitchFamily="34" charset="0"/>
              </a:rPr>
              <a:t>the</a:t>
            </a:r>
            <a:r>
              <a:rPr lang="de-DE" dirty="0" smtClean="0">
                <a:latin typeface="Helvetica" pitchFamily="34" charset="0"/>
              </a:rPr>
              <a:t> universal </a:t>
            </a:r>
            <a:r>
              <a:rPr lang="de-DE" dirty="0" err="1" smtClean="0">
                <a:latin typeface="Helvetica" pitchFamily="34" charset="0"/>
              </a:rPr>
              <a:t>scalar</a:t>
            </a:r>
            <a:r>
              <a:rPr lang="de-DE" dirty="0" smtClean="0">
                <a:latin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</a:rPr>
              <a:t>couplings</a:t>
            </a:r>
            <a:endParaRPr lang="de-DE" dirty="0" smtClean="0">
              <a:latin typeface="Helvetica" pitchFamily="34" charset="0"/>
            </a:endParaRPr>
          </a:p>
          <a:p>
            <a:pPr marL="514350" indent="-514350">
              <a:buAutoNum type="arabicPeriod"/>
            </a:pPr>
            <a:endParaRPr lang="de-DE" dirty="0" smtClean="0"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2402" y="436510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8964" y="548680"/>
            <a:ext cx="9649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Helvetica" pitchFamily="34" charset="0"/>
              </a:rPr>
              <a:t>Mass renormalization of Majorana neutrinos </a:t>
            </a:r>
          </a:p>
          <a:p>
            <a:pPr algn="ctr"/>
            <a:r>
              <a:rPr lang="en-US" sz="3200" dirty="0" smtClean="0">
                <a:latin typeface="Helvetica" pitchFamily="34" charset="0"/>
              </a:rPr>
              <a:t>in nuclei and its phenomenological consequences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Helvetica" pitchFamily="34" charset="0"/>
              </a:rPr>
              <a:t>Classification of the vertices </a:t>
            </a:r>
            <a:r>
              <a:rPr lang="en-US" sz="3200" i="1" dirty="0" err="1" smtClean="0">
                <a:solidFill>
                  <a:srgbClr val="0070C0"/>
                </a:solidFill>
                <a:latin typeface="Helvetica" pitchFamily="34" charset="0"/>
              </a:rPr>
              <a:t>gO</a:t>
            </a:r>
            <a:r>
              <a:rPr lang="en-US" sz="3200" baseline="-25000" dirty="0" err="1" smtClean="0">
                <a:solidFill>
                  <a:srgbClr val="0070C0"/>
                </a:solidFill>
                <a:latin typeface="Helvetica" pitchFamily="34" charset="0"/>
              </a:rPr>
              <a:t>A</a:t>
            </a:r>
            <a:r>
              <a:rPr lang="en-US" sz="3200" dirty="0" smtClean="0">
                <a:solidFill>
                  <a:srgbClr val="0070C0"/>
                </a:solidFill>
                <a:latin typeface="Helvetica" pitchFamily="34" charset="0"/>
              </a:rPr>
              <a:t> and </a:t>
            </a:r>
            <a:r>
              <a:rPr lang="en-US" sz="3200" i="1" dirty="0" err="1" smtClean="0">
                <a:solidFill>
                  <a:srgbClr val="0070C0"/>
                </a:solidFill>
                <a:latin typeface="Helvetica" pitchFamily="34" charset="0"/>
              </a:rPr>
              <a:t>gO</a:t>
            </a:r>
            <a:r>
              <a:rPr lang="en-US" sz="3200" dirty="0" err="1" smtClean="0">
                <a:solidFill>
                  <a:srgbClr val="0070C0"/>
                </a:solidFill>
                <a:latin typeface="Helvetica" pitchFamily="34" charset="0"/>
              </a:rPr>
              <a:t>’</a:t>
            </a:r>
            <a:r>
              <a:rPr lang="en-US" sz="3200" baseline="-25000" dirty="0" err="1" smtClean="0">
                <a:solidFill>
                  <a:srgbClr val="0070C0"/>
                </a:solidFill>
                <a:latin typeface="Helvetica" pitchFamily="34" charset="0"/>
              </a:rPr>
              <a:t>A</a:t>
            </a:r>
            <a:endParaRPr lang="en-US" sz="3200" dirty="0" smtClean="0">
              <a:solidFill>
                <a:srgbClr val="0070C0"/>
              </a:solidFill>
              <a:latin typeface="Helvetica" pitchFamily="34" charset="0"/>
            </a:endParaRPr>
          </a:p>
        </p:txBody>
      </p:sp>
      <p:graphicFrame>
        <p:nvGraphicFramePr>
          <p:cNvPr id="386050" name="Object 2"/>
          <p:cNvGraphicFramePr>
            <a:graphicFrameLocks noChangeAspect="1"/>
          </p:cNvGraphicFramePr>
          <p:nvPr/>
        </p:nvGraphicFramePr>
        <p:xfrm>
          <a:off x="3384550" y="1628800"/>
          <a:ext cx="3049588" cy="917575"/>
        </p:xfrm>
        <a:graphic>
          <a:graphicData uri="http://schemas.openxmlformats.org/presentationml/2006/ole">
            <p:oleObj spid="_x0000_s386050" name="Equation" r:id="rId4" imgW="2654280" imgH="799920" progId="Equation.DSMT4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9004" y="1107901"/>
            <a:ext cx="9217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General expansion:</a:t>
            </a: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where </a:t>
            </a:r>
            <a:r>
              <a:rPr lang="en-US" sz="2800" i="1" dirty="0" err="1" smtClean="0">
                <a:solidFill>
                  <a:srgbClr val="0070C0"/>
                </a:solidFill>
                <a:latin typeface="Helvetica" pitchFamily="34" charset="0"/>
              </a:rPr>
              <a:t>d</a:t>
            </a:r>
            <a:r>
              <a:rPr lang="en-US" sz="2800" baseline="-25000" dirty="0" err="1" smtClean="0">
                <a:solidFill>
                  <a:srgbClr val="0070C0"/>
                </a:solidFill>
                <a:latin typeface="Helvetica" pitchFamily="34" charset="0"/>
              </a:rPr>
              <a:t>AB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 are numbers,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543100" y="4976266"/>
            <a:ext cx="7459980" cy="1548359"/>
            <a:chOff x="1499944" y="3068960"/>
            <a:chExt cx="7459980" cy="1548359"/>
          </a:xfrm>
        </p:grpSpPr>
        <p:pic>
          <p:nvPicPr>
            <p:cNvPr id="386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9944" y="3068960"/>
              <a:ext cx="7459980" cy="618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86057" name="Object 9"/>
            <p:cNvGraphicFramePr>
              <a:graphicFrameLocks noChangeAspect="1"/>
            </p:cNvGraphicFramePr>
            <p:nvPr/>
          </p:nvGraphicFramePr>
          <p:xfrm>
            <a:off x="3026916" y="4004544"/>
            <a:ext cx="4241800" cy="612775"/>
          </p:xfrm>
          <a:graphic>
            <a:graphicData uri="http://schemas.openxmlformats.org/presentationml/2006/ole">
              <p:oleObj spid="_x0000_s386057" name="Equation" r:id="rId6" imgW="3682800" imgH="533160" progId="Equation.DSMT4">
                <p:embed/>
              </p:oleObj>
            </a:graphicData>
          </a:graphic>
        </p:graphicFrame>
        <p:sp>
          <p:nvSpPr>
            <p:cNvPr id="9" name="Прямоугольник 8"/>
            <p:cNvSpPr/>
            <p:nvPr/>
          </p:nvSpPr>
          <p:spPr>
            <a:xfrm>
              <a:off x="3199284" y="3068960"/>
              <a:ext cx="1080120" cy="648072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15508" y="3068960"/>
              <a:ext cx="1008112" cy="648072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767236" y="3068960"/>
            <a:ext cx="1872208" cy="64807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кругленная соединительная линия 13"/>
          <p:cNvCxnSpPr/>
          <p:nvPr/>
        </p:nvCxnSpPr>
        <p:spPr>
          <a:xfrm flipV="1">
            <a:off x="1759124" y="3717034"/>
            <a:ext cx="1944219" cy="504054"/>
          </a:xfrm>
          <a:prstGeom prst="curvedConnector3">
            <a:avLst>
              <a:gd name="adj1" fmla="val 99475"/>
            </a:avLst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1787" y="3933056"/>
            <a:ext cx="9653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even</a:t>
            </a:r>
          </a:p>
        </p:txBody>
      </p:sp>
      <p:graphicFrame>
        <p:nvGraphicFramePr>
          <p:cNvPr id="386052" name="Object 4"/>
          <p:cNvGraphicFramePr>
            <a:graphicFrameLocks noChangeAspect="1"/>
          </p:cNvGraphicFramePr>
          <p:nvPr/>
        </p:nvGraphicFramePr>
        <p:xfrm>
          <a:off x="1665288" y="2997200"/>
          <a:ext cx="5108575" cy="847725"/>
        </p:xfrm>
        <a:graphic>
          <a:graphicData uri="http://schemas.openxmlformats.org/presentationml/2006/ole">
            <p:oleObj spid="_x0000_s386052" name="Equation" r:id="rId7" imgW="4431960" imgH="736560" progId="Equation.DSMT4">
              <p:embed/>
            </p:oleObj>
          </a:graphicData>
        </a:graphic>
      </p:graphicFrame>
      <p:graphicFrame>
        <p:nvGraphicFramePr>
          <p:cNvPr id="386056" name="Object 8"/>
          <p:cNvGraphicFramePr>
            <a:graphicFrameLocks noChangeAspect="1"/>
          </p:cNvGraphicFramePr>
          <p:nvPr/>
        </p:nvGraphicFramePr>
        <p:xfrm>
          <a:off x="3036888" y="3933825"/>
          <a:ext cx="4400550" cy="612775"/>
        </p:xfrm>
        <a:graphic>
          <a:graphicData uri="http://schemas.openxmlformats.org/presentationml/2006/ole">
            <p:oleObj spid="_x0000_s386056" name="Equation" r:id="rId8" imgW="3822480" imgH="533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Helvetica" pitchFamily="34" charset="0"/>
              </a:rPr>
              <a:t>Classification of the vertices </a:t>
            </a:r>
            <a:r>
              <a:rPr lang="en-US" sz="3200" i="1" dirty="0" err="1" smtClean="0">
                <a:solidFill>
                  <a:srgbClr val="0070C0"/>
                </a:solidFill>
                <a:latin typeface="Helvetica" pitchFamily="34" charset="0"/>
              </a:rPr>
              <a:t>gO</a:t>
            </a:r>
            <a:r>
              <a:rPr lang="en-US" sz="3200" baseline="-25000" dirty="0" err="1" smtClean="0">
                <a:solidFill>
                  <a:srgbClr val="0070C0"/>
                </a:solidFill>
                <a:latin typeface="Helvetica" pitchFamily="34" charset="0"/>
              </a:rPr>
              <a:t>A</a:t>
            </a:r>
            <a:r>
              <a:rPr lang="en-US" sz="3200" dirty="0" smtClean="0">
                <a:solidFill>
                  <a:srgbClr val="0070C0"/>
                </a:solidFill>
                <a:latin typeface="Helvetica" pitchFamily="34" charset="0"/>
              </a:rPr>
              <a:t> and </a:t>
            </a:r>
            <a:r>
              <a:rPr lang="en-US" sz="3200" i="1" dirty="0" err="1" smtClean="0">
                <a:solidFill>
                  <a:srgbClr val="0070C0"/>
                </a:solidFill>
                <a:latin typeface="Helvetica" pitchFamily="34" charset="0"/>
              </a:rPr>
              <a:t>gO</a:t>
            </a:r>
            <a:r>
              <a:rPr lang="en-US" sz="3200" dirty="0" err="1" smtClean="0">
                <a:solidFill>
                  <a:srgbClr val="0070C0"/>
                </a:solidFill>
                <a:latin typeface="Helvetica" pitchFamily="34" charset="0"/>
              </a:rPr>
              <a:t>’</a:t>
            </a:r>
            <a:r>
              <a:rPr lang="en-US" sz="3200" baseline="-25000" dirty="0" err="1" smtClean="0">
                <a:solidFill>
                  <a:srgbClr val="0070C0"/>
                </a:solidFill>
                <a:latin typeface="Helvetica" pitchFamily="34" charset="0"/>
              </a:rPr>
              <a:t>A</a:t>
            </a:r>
            <a:endParaRPr lang="en-US" sz="3200" dirty="0" smtClean="0">
              <a:solidFill>
                <a:srgbClr val="0070C0"/>
              </a:solidFill>
              <a:latin typeface="Helvetica" pitchFamily="34" charset="0"/>
            </a:endParaRPr>
          </a:p>
        </p:txBody>
      </p:sp>
      <p:pic>
        <p:nvPicPr>
          <p:cNvPr id="387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07" y="1563687"/>
            <a:ext cx="9237821" cy="416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03140" y="3933056"/>
            <a:ext cx="2088232" cy="504056"/>
          </a:xfrm>
          <a:prstGeom prst="roundRect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1572" y="3933056"/>
            <a:ext cx="1512168" cy="504056"/>
          </a:xfrm>
          <a:prstGeom prst="round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6996" y="1124744"/>
            <a:ext cx="9145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ev"/>
              </a:rPr>
              <a:t>    In nuclei, mean fields are created by scalar and vector currents. Vector currents do not flip the spin of neutrinos and do not contribute the </a:t>
            </a:r>
            <a:r>
              <a:rPr lang="en-US" sz="2800" cap="all" dirty="0" smtClean="0">
                <a:latin typeface="Helvetica" pitchFamily="34" charset="0"/>
              </a:rPr>
              <a:t>0</a:t>
            </a:r>
            <a:r>
              <a:rPr lang="en-US" sz="2800" dirty="0" smtClean="0">
                <a:latin typeface="Symbol" pitchFamily="18" charset="2"/>
              </a:rPr>
              <a:t>nbb</a:t>
            </a:r>
            <a:r>
              <a:rPr lang="en-US" sz="2800" cap="all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</a:rPr>
              <a:t>decay</a:t>
            </a:r>
            <a:r>
              <a:rPr lang="en-US" sz="2800" dirty="0" smtClean="0">
                <a:latin typeface="Helev"/>
              </a:rPr>
              <a:t>.</a:t>
            </a:r>
          </a:p>
          <a:p>
            <a:endParaRPr lang="en-US" sz="2800" dirty="0" smtClean="0">
              <a:latin typeface="Helev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Helev"/>
              </a:rPr>
              <a:t>    </a:t>
            </a:r>
            <a:r>
              <a:rPr lang="en-US" sz="2800" dirty="0" smtClean="0">
                <a:solidFill>
                  <a:srgbClr val="C00000"/>
                </a:solidFill>
                <a:latin typeface="Gill Sans Ultra Bold Condensed" pitchFamily="34" charset="0"/>
              </a:rPr>
              <a:t>Of all the expressions we choose the scalar </a:t>
            </a:r>
            <a:r>
              <a:rPr lang="en-US" sz="2800" dirty="0" smtClean="0">
                <a:solidFill>
                  <a:srgbClr val="0070C0"/>
                </a:solidFill>
                <a:latin typeface="Helev"/>
              </a:rPr>
              <a:t>combinations: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Helvetica" pitchFamily="34" charset="0"/>
              </a:rPr>
              <a:t>Classification of the vertices </a:t>
            </a:r>
            <a:r>
              <a:rPr lang="en-US" sz="3200" i="1" dirty="0" err="1" smtClean="0">
                <a:solidFill>
                  <a:srgbClr val="0070C0"/>
                </a:solidFill>
                <a:latin typeface="Helvetica" pitchFamily="34" charset="0"/>
              </a:rPr>
              <a:t>gO</a:t>
            </a:r>
            <a:r>
              <a:rPr lang="en-US" sz="3200" baseline="-25000" dirty="0" err="1" smtClean="0">
                <a:solidFill>
                  <a:srgbClr val="0070C0"/>
                </a:solidFill>
                <a:latin typeface="Helvetica" pitchFamily="34" charset="0"/>
              </a:rPr>
              <a:t>A</a:t>
            </a:r>
            <a:r>
              <a:rPr lang="en-US" sz="3200" dirty="0" smtClean="0">
                <a:solidFill>
                  <a:srgbClr val="0070C0"/>
                </a:solidFill>
                <a:latin typeface="Helvetica" pitchFamily="34" charset="0"/>
              </a:rPr>
              <a:t> and </a:t>
            </a:r>
            <a:r>
              <a:rPr lang="en-US" sz="3200" i="1" dirty="0" err="1" smtClean="0">
                <a:solidFill>
                  <a:srgbClr val="0070C0"/>
                </a:solidFill>
                <a:latin typeface="Helvetica" pitchFamily="34" charset="0"/>
              </a:rPr>
              <a:t>gO</a:t>
            </a:r>
            <a:r>
              <a:rPr lang="en-US" sz="3200" dirty="0" err="1" smtClean="0">
                <a:solidFill>
                  <a:srgbClr val="0070C0"/>
                </a:solidFill>
                <a:latin typeface="Helvetica" pitchFamily="34" charset="0"/>
              </a:rPr>
              <a:t>’</a:t>
            </a:r>
            <a:r>
              <a:rPr lang="en-US" sz="3200" baseline="-25000" dirty="0" err="1" smtClean="0">
                <a:solidFill>
                  <a:srgbClr val="0070C0"/>
                </a:solidFill>
                <a:latin typeface="Helvetica" pitchFamily="34" charset="0"/>
              </a:rPr>
              <a:t>A</a:t>
            </a:r>
            <a:endParaRPr lang="en-US" sz="3200" dirty="0" smtClean="0">
              <a:solidFill>
                <a:srgbClr val="0070C0"/>
              </a:solidFill>
              <a:latin typeface="Helvetica" pitchFamily="34" charset="0"/>
            </a:endParaRPr>
          </a:p>
        </p:txBody>
      </p:sp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37" y="3284984"/>
            <a:ext cx="9302591" cy="308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7116" y="1686218"/>
            <a:ext cx="7181374" cy="123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5268" y="2852822"/>
            <a:ext cx="4307205" cy="136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Helvetica" pitchFamily="34" charset="0"/>
              </a:rPr>
              <a:t>Classification of the vertices </a:t>
            </a:r>
            <a:r>
              <a:rPr lang="en-US" sz="3200" i="1" dirty="0" err="1" smtClean="0">
                <a:solidFill>
                  <a:srgbClr val="0070C0"/>
                </a:solidFill>
                <a:latin typeface="Helvetica" pitchFamily="34" charset="0"/>
              </a:rPr>
              <a:t>gO</a:t>
            </a:r>
            <a:r>
              <a:rPr lang="en-US" sz="3200" baseline="-25000" dirty="0" err="1" smtClean="0">
                <a:solidFill>
                  <a:srgbClr val="0070C0"/>
                </a:solidFill>
                <a:latin typeface="Helvetica" pitchFamily="34" charset="0"/>
              </a:rPr>
              <a:t>A</a:t>
            </a:r>
            <a:r>
              <a:rPr lang="en-US" sz="3200" dirty="0" smtClean="0">
                <a:solidFill>
                  <a:srgbClr val="0070C0"/>
                </a:solidFill>
                <a:latin typeface="Helvetica" pitchFamily="34" charset="0"/>
              </a:rPr>
              <a:t> and </a:t>
            </a:r>
            <a:r>
              <a:rPr lang="en-US" sz="3200" i="1" dirty="0" err="1" smtClean="0">
                <a:solidFill>
                  <a:srgbClr val="0070C0"/>
                </a:solidFill>
                <a:latin typeface="Helvetica" pitchFamily="34" charset="0"/>
              </a:rPr>
              <a:t>gO</a:t>
            </a:r>
            <a:r>
              <a:rPr lang="en-US" sz="3200" dirty="0" err="1" smtClean="0">
                <a:solidFill>
                  <a:srgbClr val="0070C0"/>
                </a:solidFill>
                <a:latin typeface="Helvetica" pitchFamily="34" charset="0"/>
              </a:rPr>
              <a:t>’</a:t>
            </a:r>
            <a:r>
              <a:rPr lang="en-US" sz="3200" baseline="-25000" dirty="0" err="1" smtClean="0">
                <a:solidFill>
                  <a:srgbClr val="0070C0"/>
                </a:solidFill>
                <a:latin typeface="Helvetica" pitchFamily="34" charset="0"/>
              </a:rPr>
              <a:t>A</a:t>
            </a:r>
            <a:endParaRPr lang="en-US" sz="3200" dirty="0" smtClean="0">
              <a:solidFill>
                <a:srgbClr val="0070C0"/>
              </a:solidFill>
              <a:latin typeface="Helvetic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996" y="1124744"/>
            <a:ext cx="91450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ev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Helev"/>
              </a:rPr>
              <a:t>with Majorana neutrinos:</a:t>
            </a:r>
          </a:p>
          <a:p>
            <a:endParaRPr lang="en-US" sz="2800" dirty="0" smtClean="0">
              <a:solidFill>
                <a:srgbClr val="0070C0"/>
              </a:solidFill>
              <a:latin typeface="Helev"/>
            </a:endParaRPr>
          </a:p>
          <a:p>
            <a:endParaRPr lang="en-US" sz="2800" dirty="0" smtClean="0">
              <a:solidFill>
                <a:srgbClr val="0070C0"/>
              </a:solidFill>
              <a:latin typeface="Helev"/>
            </a:endParaRPr>
          </a:p>
          <a:p>
            <a:endParaRPr lang="en-US" sz="2800" dirty="0" smtClean="0">
              <a:solidFill>
                <a:srgbClr val="0070C0"/>
              </a:solidFill>
              <a:latin typeface="Helev"/>
            </a:endParaRPr>
          </a:p>
          <a:p>
            <a:endParaRPr lang="en-US" sz="2800" dirty="0" smtClean="0">
              <a:solidFill>
                <a:srgbClr val="0070C0"/>
              </a:solidFill>
              <a:latin typeface="Helev"/>
            </a:endParaRPr>
          </a:p>
          <a:p>
            <a:endParaRPr lang="en-US" sz="2800" dirty="0" smtClean="0">
              <a:solidFill>
                <a:srgbClr val="0070C0"/>
              </a:solidFill>
              <a:latin typeface="Helev"/>
            </a:endParaRPr>
          </a:p>
          <a:p>
            <a:endParaRPr lang="en-US" sz="2800" dirty="0" smtClean="0">
              <a:solidFill>
                <a:srgbClr val="0070C0"/>
              </a:solidFill>
              <a:latin typeface="Helev"/>
            </a:endParaRPr>
          </a:p>
          <a:p>
            <a:endParaRPr lang="en-US" sz="1200" dirty="0" smtClean="0">
              <a:solidFill>
                <a:srgbClr val="0070C0"/>
              </a:solidFill>
              <a:latin typeface="Helev"/>
            </a:endParaRPr>
          </a:p>
          <a:p>
            <a:r>
              <a:rPr lang="en-US" sz="2800" i="1" dirty="0" err="1" smtClean="0">
                <a:solidFill>
                  <a:srgbClr val="0070C0"/>
                </a:solidFill>
                <a:latin typeface="Helev"/>
              </a:rPr>
              <a:t>g</a:t>
            </a:r>
            <a:r>
              <a:rPr lang="en-US" sz="2800" baseline="30000" dirty="0" err="1" smtClean="0">
                <a:solidFill>
                  <a:srgbClr val="0070C0"/>
                </a:solidFill>
                <a:latin typeface="Helev"/>
              </a:rPr>
              <a:t>a</a:t>
            </a:r>
            <a:r>
              <a:rPr lang="en-US" sz="2800" baseline="-25000" dirty="0" err="1" smtClean="0">
                <a:solidFill>
                  <a:srgbClr val="0070C0"/>
                </a:solidFill>
                <a:latin typeface="Helev"/>
              </a:rPr>
              <a:t>ij</a:t>
            </a:r>
            <a:r>
              <a:rPr lang="en-US" sz="2800" dirty="0" smtClean="0">
                <a:solidFill>
                  <a:srgbClr val="0070C0"/>
                </a:solidFill>
                <a:latin typeface="Helev"/>
              </a:rPr>
              <a:t> are real symmetric for </a:t>
            </a:r>
            <a:r>
              <a:rPr lang="en-US" sz="2800" i="1" dirty="0" smtClean="0">
                <a:solidFill>
                  <a:srgbClr val="0070C0"/>
                </a:solidFill>
                <a:latin typeface="Helev"/>
              </a:rPr>
              <a:t>a</a:t>
            </a:r>
            <a:r>
              <a:rPr lang="en-US" sz="2800" dirty="0" smtClean="0">
                <a:solidFill>
                  <a:srgbClr val="0070C0"/>
                </a:solidFill>
                <a:latin typeface="Helev"/>
              </a:rPr>
              <a:t> = 1,2,3,4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Helev"/>
              </a:rPr>
              <a:t>     and imaginary </a:t>
            </a:r>
            <a:r>
              <a:rPr lang="en-US" sz="2800" dirty="0" err="1" smtClean="0">
                <a:solidFill>
                  <a:srgbClr val="0070C0"/>
                </a:solidFill>
                <a:latin typeface="Helev"/>
              </a:rPr>
              <a:t>antisymmetric</a:t>
            </a:r>
            <a:r>
              <a:rPr lang="en-US" sz="2800" dirty="0" smtClean="0">
                <a:solidFill>
                  <a:srgbClr val="0070C0"/>
                </a:solidFill>
                <a:latin typeface="Helev"/>
              </a:rPr>
              <a:t> for </a:t>
            </a:r>
            <a:r>
              <a:rPr lang="en-US" sz="2800" i="1" dirty="0" smtClean="0">
                <a:solidFill>
                  <a:srgbClr val="0070C0"/>
                </a:solidFill>
                <a:latin typeface="Helev"/>
              </a:rPr>
              <a:t>a</a:t>
            </a:r>
            <a:r>
              <a:rPr lang="en-US" sz="2800" dirty="0" smtClean="0">
                <a:solidFill>
                  <a:srgbClr val="0070C0"/>
                </a:solidFill>
                <a:latin typeface="Helev"/>
              </a:rPr>
              <a:t> = 5,6.</a:t>
            </a:r>
          </a:p>
          <a:p>
            <a:endParaRPr lang="en-US" sz="2800" dirty="0" smtClean="0">
              <a:solidFill>
                <a:srgbClr val="0070C0"/>
              </a:solidFill>
              <a:latin typeface="Helev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Helev"/>
              </a:rPr>
              <a:t>       is Lorentz scalar - flavor scalar: MF = S&amp;V&amp;I = 0  </a:t>
            </a: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679004" y="5626571"/>
          <a:ext cx="509587" cy="466725"/>
        </p:xfrm>
        <a:graphic>
          <a:graphicData uri="http://schemas.openxmlformats.org/presentationml/2006/ole">
            <p:oleObj spid="_x0000_s432130" name="Equation" r:id="rId6" imgW="44424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012" y="1988840"/>
            <a:ext cx="3460623" cy="351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In-medium Majorana mass of neutrino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6996" y="1114866"/>
            <a:ext cx="914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Vacuum 0</a:t>
            </a:r>
            <a:r>
              <a:rPr lang="en-US" sz="2800" dirty="0" smtClean="0">
                <a:solidFill>
                  <a:srgbClr val="C00000"/>
                </a:solidFill>
                <a:latin typeface="Symbol" pitchFamily="18" charset="2"/>
              </a:rPr>
              <a:t>nbb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 decay mechanism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3220" y="3645024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1132" y="3573016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831132" y="3717032"/>
            <a:ext cx="136815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In-medium Majorana mass of neutrino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3100" y="2688754"/>
            <a:ext cx="381836" cy="523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Symbol" pitchFamily="18" charset="2"/>
              </a:rPr>
              <a:t>c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73" y="1988840"/>
            <a:ext cx="3460623" cy="351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06996" y="1114866"/>
            <a:ext cx="914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Induced 0</a:t>
            </a:r>
            <a:r>
              <a:rPr lang="en-US" sz="2800" dirty="0" smtClean="0">
                <a:solidFill>
                  <a:srgbClr val="C00000"/>
                </a:solidFill>
                <a:latin typeface="Symbol" pitchFamily="18" charset="2"/>
              </a:rPr>
              <a:t>nbb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 decay mechanism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31132" y="3573016"/>
            <a:ext cx="12961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156" y="1941952"/>
            <a:ext cx="914400" cy="18470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831132" y="3717032"/>
            <a:ext cx="136815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29416" y="290578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Symbol" pitchFamily="18" charset="2"/>
              </a:rPr>
              <a:t>c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In-medium Majorana mass of neutrino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3100" y="2688754"/>
            <a:ext cx="381836" cy="523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Symbol" pitchFamily="18" charset="2"/>
              </a:rPr>
              <a:t>c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73" y="1988840"/>
            <a:ext cx="3460623" cy="351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1132" y="3573016"/>
            <a:ext cx="12961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156" y="1941952"/>
            <a:ext cx="914400" cy="18470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831132" y="3717032"/>
            <a:ext cx="136815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529416" y="290578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Symbol" pitchFamily="18" charset="2"/>
              </a:rPr>
              <a:t>c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7476" y="1772816"/>
            <a:ext cx="53285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In heavy nuclei: </a:t>
            </a:r>
            <a:r>
              <a:rPr lang="en-US" sz="2800" i="1" dirty="0" smtClean="0">
                <a:latin typeface="Helvetica" pitchFamily="34" charset="0"/>
              </a:rPr>
              <a:t>R</a:t>
            </a:r>
            <a:r>
              <a:rPr lang="en-US" sz="2800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  <a:sym typeface="Symbol"/>
              </a:rPr>
              <a:t> </a:t>
            </a:r>
            <a:r>
              <a:rPr lang="en-US" sz="2800" dirty="0" smtClean="0">
                <a:latin typeface="Helvetica" pitchFamily="34" charset="0"/>
              </a:rPr>
              <a:t>5 fm</a:t>
            </a:r>
          </a:p>
          <a:p>
            <a:r>
              <a:rPr lang="en-US" sz="2800" dirty="0" smtClean="0">
                <a:latin typeface="Helvetica" pitchFamily="34" charset="0"/>
              </a:rPr>
              <a:t>The momentum transferred in the neutrino exchange</a:t>
            </a:r>
          </a:p>
          <a:p>
            <a:r>
              <a:rPr lang="en-US" sz="2800" dirty="0" smtClean="0">
                <a:latin typeface="Helvetica" pitchFamily="34" charset="0"/>
              </a:rPr>
              <a:t>    </a:t>
            </a:r>
            <a:r>
              <a:rPr lang="en-US" sz="2800" i="1" dirty="0" smtClean="0">
                <a:latin typeface="Helvetica" pitchFamily="34" charset="0"/>
              </a:rPr>
              <a:t>p</a:t>
            </a:r>
            <a:r>
              <a:rPr lang="en-US" sz="2800" baseline="-25000" dirty="0" smtClean="0">
                <a:latin typeface="Helvetica" pitchFamily="34" charset="0"/>
              </a:rPr>
              <a:t>F</a:t>
            </a:r>
            <a:r>
              <a:rPr lang="en-US" sz="2800" dirty="0" smtClean="0">
                <a:latin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  <a:sym typeface="Symbol"/>
              </a:rPr>
              <a:t></a:t>
            </a:r>
            <a:r>
              <a:rPr lang="en-US" sz="2800" dirty="0" smtClean="0">
                <a:latin typeface="Helvetica" pitchFamily="34" charset="0"/>
              </a:rPr>
              <a:t> 280 </a:t>
            </a:r>
            <a:r>
              <a:rPr lang="en-US" sz="2800" dirty="0" err="1" smtClean="0">
                <a:latin typeface="Helvetica" pitchFamily="34" charset="0"/>
              </a:rPr>
              <a:t>MeV</a:t>
            </a:r>
            <a:r>
              <a:rPr lang="en-US" sz="2800" dirty="0" smtClean="0">
                <a:latin typeface="Helvetica" pitchFamily="34" charset="0"/>
              </a:rPr>
              <a:t> = 1/(0.7 fm). 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We work in the limit of </a:t>
            </a:r>
            <a:r>
              <a:rPr lang="en-US" sz="2800" i="1" dirty="0" smtClean="0">
                <a:solidFill>
                  <a:srgbClr val="C00000"/>
                </a:solidFill>
                <a:latin typeface="Helvetica" pitchFamily="34" charset="0"/>
              </a:rPr>
              <a:t>R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 = 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sym typeface="Symbol"/>
              </a:rPr>
              <a:t>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, justified for </a:t>
            </a:r>
            <a:r>
              <a:rPr lang="en-US" sz="2800" i="1" dirty="0" smtClean="0">
                <a:solidFill>
                  <a:srgbClr val="C00000"/>
                </a:solidFill>
                <a:latin typeface="Helvetica" pitchFamily="34" charset="0"/>
              </a:rPr>
              <a:t>m</a:t>
            </a:r>
            <a:r>
              <a:rPr lang="en-US" sz="2800" baseline="-25000" dirty="0" smtClean="0">
                <a:solidFill>
                  <a:srgbClr val="C00000"/>
                </a:solidFill>
                <a:latin typeface="Symbol" pitchFamily="18" charset="2"/>
              </a:rPr>
              <a:t>c 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&gt;&gt; 40 </a:t>
            </a:r>
            <a:r>
              <a:rPr lang="en-US" sz="2800" dirty="0" err="1" smtClean="0">
                <a:solidFill>
                  <a:srgbClr val="C00000"/>
                </a:solidFill>
                <a:latin typeface="Helvetica" pitchFamily="34" charset="0"/>
              </a:rPr>
              <a:t>MeV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6996" y="1114866"/>
            <a:ext cx="914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Induced 0</a:t>
            </a:r>
            <a:r>
              <a:rPr lang="en-US" sz="2800" dirty="0" smtClean="0">
                <a:solidFill>
                  <a:srgbClr val="C00000"/>
                </a:solidFill>
                <a:latin typeface="Symbol" pitchFamily="18" charset="2"/>
              </a:rPr>
              <a:t>nbb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 decay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9004" y="323945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In-medium Majorana mass of neutrino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6996" y="1460977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 Mean field:                         </a:t>
            </a:r>
            <a:r>
              <a:rPr lang="en-US" sz="2800" dirty="0" smtClean="0">
                <a:latin typeface="Helvetica" pitchFamily="34" charset="0"/>
                <a:sym typeface="Symbol"/>
              </a:rPr>
              <a:t>and</a:t>
            </a:r>
          </a:p>
          <a:p>
            <a:endParaRPr lang="en-US" sz="2800" dirty="0" smtClean="0">
              <a:latin typeface="Helvetica" pitchFamily="34" charset="0"/>
            </a:endParaRPr>
          </a:p>
        </p:txBody>
      </p:sp>
      <p:graphicFrame>
        <p:nvGraphicFramePr>
          <p:cNvPr id="388098" name="Object 2"/>
          <p:cNvGraphicFramePr>
            <a:graphicFrameLocks noChangeAspect="1"/>
          </p:cNvGraphicFramePr>
          <p:nvPr/>
        </p:nvGraphicFramePr>
        <p:xfrm>
          <a:off x="2695228" y="1399263"/>
          <a:ext cx="2003425" cy="641350"/>
        </p:xfrm>
        <a:graphic>
          <a:graphicData uri="http://schemas.openxmlformats.org/presentationml/2006/ole">
            <p:oleObj spid="_x0000_s388098" name="Equation" r:id="rId4" imgW="1739880" imgH="558720" progId="Equation.DSMT4">
              <p:embed/>
            </p:oleObj>
          </a:graphicData>
        </a:graphic>
      </p:graphicFrame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2551212" y="2397081"/>
          <a:ext cx="5103812" cy="758825"/>
        </p:xfrm>
        <a:graphic>
          <a:graphicData uri="http://schemas.openxmlformats.org/presentationml/2006/ole">
            <p:oleObj spid="_x0000_s388100" name="Equation" r:id="rId5" imgW="4431960" imgH="660240" progId="Equation.DSMT4">
              <p:embed/>
            </p:oleObj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5767561" y="1172945"/>
          <a:ext cx="2603500" cy="1155700"/>
        </p:xfrm>
        <a:graphic>
          <a:graphicData uri="http://schemas.openxmlformats.org/presentationml/2006/ole">
            <p:oleObj spid="_x0000_s388101" name="Equation" r:id="rId6" imgW="2603160" imgH="1155600" progId="Equation.DSMT4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6996" y="3611339"/>
            <a:ext cx="91450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 To compare with weak interaction</a:t>
            </a:r>
          </a:p>
          <a:p>
            <a:endParaRPr lang="en-US" sz="2800" dirty="0" smtClean="0">
              <a:solidFill>
                <a:srgbClr val="C00000"/>
              </a:solidFill>
              <a:latin typeface="Helvetica" pitchFamily="34" charset="0"/>
            </a:endParaRPr>
          </a:p>
          <a:p>
            <a:endParaRPr lang="en-US" sz="2800" dirty="0" smtClean="0">
              <a:solidFill>
                <a:srgbClr val="C00000"/>
              </a:solidFill>
              <a:latin typeface="Helvetica" pitchFamily="34" charset="0"/>
            </a:endParaRPr>
          </a:p>
          <a:p>
            <a:endParaRPr lang="en-US" sz="2800" dirty="0" smtClean="0">
              <a:solidFill>
                <a:srgbClr val="C00000"/>
              </a:solidFill>
              <a:latin typeface="Helvetica" pitchFamily="34" charset="0"/>
            </a:endParaRPr>
          </a:p>
        </p:txBody>
      </p:sp>
      <p:graphicFrame>
        <p:nvGraphicFramePr>
          <p:cNvPr id="388102" name="Object 6"/>
          <p:cNvGraphicFramePr>
            <a:graphicFrameLocks noChangeAspect="1"/>
          </p:cNvGraphicFramePr>
          <p:nvPr/>
        </p:nvGraphicFramePr>
        <p:xfrm>
          <a:off x="4017963" y="4202217"/>
          <a:ext cx="2349500" cy="1219200"/>
        </p:xfrm>
        <a:graphic>
          <a:graphicData uri="http://schemas.openxmlformats.org/presentationml/2006/ole">
            <p:oleObj spid="_x0000_s388102" name="Equation" r:id="rId7" imgW="2349360" imgH="1218960" progId="Equation.DSMT4">
              <p:embed/>
            </p:oleObj>
          </a:graphicData>
        </a:graphic>
      </p:graphicFrame>
      <p:cxnSp>
        <p:nvCxnSpPr>
          <p:cNvPr id="20" name="Скругленная соединительная линия 19"/>
          <p:cNvCxnSpPr/>
          <p:nvPr/>
        </p:nvCxnSpPr>
        <p:spPr>
          <a:xfrm rot="10800000">
            <a:off x="4207396" y="3050957"/>
            <a:ext cx="2736304" cy="360040"/>
          </a:xfrm>
          <a:prstGeom prst="curvedConnector3">
            <a:avLst>
              <a:gd name="adj1" fmla="val 99909"/>
            </a:avLst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87716" y="3165356"/>
            <a:ext cx="2933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Helvetica" pitchFamily="34" charset="0"/>
              </a:rPr>
              <a:t>from MIT bag model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396" y="5499229"/>
            <a:ext cx="9145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NB: </a:t>
            </a:r>
            <a:r>
              <a:rPr lang="en-US" sz="3200" dirty="0" smtClean="0">
                <a:solidFill>
                  <a:srgbClr val="0070C0"/>
                </a:solidFill>
                <a:latin typeface="AR CENA" pitchFamily="2" charset="0"/>
              </a:rPr>
              <a:t>baryon vector charge of the nucleon = 1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AR CENA" pitchFamily="2" charset="0"/>
              </a:rPr>
              <a:t>       baryon scalar charge of the nucleon </a:t>
            </a:r>
            <a:r>
              <a:rPr lang="en-US" sz="3200" dirty="0" smtClean="0">
                <a:solidFill>
                  <a:srgbClr val="0070C0"/>
                </a:solidFill>
                <a:latin typeface="AR CENA" pitchFamily="2" charset="0"/>
                <a:sym typeface="Symbol"/>
              </a:rPr>
              <a:t></a:t>
            </a:r>
            <a:r>
              <a:rPr lang="en-US" sz="3200" dirty="0" smtClean="0">
                <a:solidFill>
                  <a:srgbClr val="0070C0"/>
                </a:solidFill>
                <a:latin typeface="AR CENA" pitchFamily="2" charset="0"/>
              </a:rPr>
              <a:t> 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6996" y="1110223"/>
            <a:ext cx="9145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The effect depends on the product           . Typical scale:</a:t>
            </a: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We expect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In-medium Majorana mass of neutrino</a:t>
            </a:r>
          </a:p>
        </p:txBody>
      </p:sp>
      <p:graphicFrame>
        <p:nvGraphicFramePr>
          <p:cNvPr id="389123" name="Object 3"/>
          <p:cNvGraphicFramePr>
            <a:graphicFrameLocks noChangeAspect="1"/>
          </p:cNvGraphicFramePr>
          <p:nvPr/>
        </p:nvGraphicFramePr>
        <p:xfrm>
          <a:off x="2579836" y="1764928"/>
          <a:ext cx="5588000" cy="1016000"/>
        </p:xfrm>
        <a:graphic>
          <a:graphicData uri="http://schemas.openxmlformats.org/presentationml/2006/ole">
            <p:oleObj spid="_x0000_s389123" name="Equation" r:id="rId4" imgW="5587920" imgH="1015920" progId="Equation.DSMT4">
              <p:embed/>
            </p:oleObj>
          </a:graphicData>
        </a:graphic>
      </p:graphicFrame>
      <p:graphicFrame>
        <p:nvGraphicFramePr>
          <p:cNvPr id="389124" name="Object 4"/>
          <p:cNvGraphicFramePr>
            <a:graphicFrameLocks noChangeAspect="1"/>
          </p:cNvGraphicFramePr>
          <p:nvPr/>
        </p:nvGraphicFramePr>
        <p:xfrm>
          <a:off x="6177632" y="1052736"/>
          <a:ext cx="1054100" cy="584200"/>
        </p:xfrm>
        <a:graphic>
          <a:graphicData uri="http://schemas.openxmlformats.org/presentationml/2006/ole">
            <p:oleObj spid="_x0000_s389124" name="Equation" r:id="rId5" imgW="1054080" imgH="583920" progId="Equation.DSMT4">
              <p:embed/>
            </p:oleObj>
          </a:graphicData>
        </a:graphic>
      </p:graphicFrame>
      <p:graphicFrame>
        <p:nvGraphicFramePr>
          <p:cNvPr id="389125" name="Object 5"/>
          <p:cNvGraphicFramePr>
            <a:graphicFrameLocks noChangeAspect="1"/>
          </p:cNvGraphicFramePr>
          <p:nvPr/>
        </p:nvGraphicFramePr>
        <p:xfrm>
          <a:off x="2263180" y="3356992"/>
          <a:ext cx="6362700" cy="1193800"/>
        </p:xfrm>
        <a:graphic>
          <a:graphicData uri="http://schemas.openxmlformats.org/presentationml/2006/ole">
            <p:oleObj spid="_x0000_s389125" name="Equation" r:id="rId6" imgW="6362640" imgH="1193760" progId="Equation.DSMT4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06996" y="4644419"/>
            <a:ext cx="9145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 CENA" pitchFamily="2" charset="0"/>
              </a:rPr>
              <a:t>In the limit of </a:t>
            </a:r>
            <a:r>
              <a:rPr lang="en-US" sz="3200" i="1" dirty="0" smtClean="0">
                <a:solidFill>
                  <a:srgbClr val="C00000"/>
                </a:solidFill>
                <a:latin typeface="AR CENA" pitchFamily="2" charset="0"/>
              </a:rPr>
              <a:t>R</a:t>
            </a:r>
            <a:r>
              <a:rPr lang="en-US" sz="3200" dirty="0" smtClean="0">
                <a:solidFill>
                  <a:srgbClr val="C00000"/>
                </a:solidFill>
                <a:latin typeface="AR CENA" pitchFamily="2" charset="0"/>
              </a:rPr>
              <a:t> = </a:t>
            </a:r>
            <a:r>
              <a:rPr lang="en-US" sz="3200" dirty="0" smtClean="0">
                <a:solidFill>
                  <a:srgbClr val="C00000"/>
                </a:solidFill>
                <a:latin typeface="AR CENA" pitchFamily="2" charset="0"/>
                <a:sym typeface="Symbol"/>
              </a:rPr>
              <a:t>, the currents </a:t>
            </a:r>
            <a:r>
              <a:rPr lang="en-US" sz="3200" i="1" dirty="0" smtClean="0">
                <a:solidFill>
                  <a:srgbClr val="C00000"/>
                </a:solidFill>
                <a:latin typeface="AR CENA" pitchFamily="2" charset="0"/>
                <a:sym typeface="Symbol"/>
              </a:rPr>
              <a:t>a</a:t>
            </a:r>
            <a:r>
              <a:rPr lang="en-US" sz="3200" dirty="0" smtClean="0">
                <a:solidFill>
                  <a:srgbClr val="C00000"/>
                </a:solidFill>
                <a:latin typeface="AR CENA" pitchFamily="2" charset="0"/>
                <a:sym typeface="Symbol"/>
              </a:rPr>
              <a:t> = 3,5 vanish (total derivatives). These currents work, however, for </a:t>
            </a:r>
            <a:r>
              <a:rPr lang="en-US" sz="3200" i="1" dirty="0" smtClean="0">
                <a:solidFill>
                  <a:srgbClr val="C00000"/>
                </a:solidFill>
                <a:latin typeface="AR CENA" pitchFamily="2" charset="0"/>
                <a:sym typeface="Symbol"/>
              </a:rPr>
              <a:t>R</a:t>
            </a:r>
            <a:r>
              <a:rPr lang="en-US" sz="3200" dirty="0" smtClean="0">
                <a:solidFill>
                  <a:srgbClr val="C00000"/>
                </a:solidFill>
                <a:latin typeface="AR CENA" pitchFamily="2" charset="0"/>
                <a:sym typeface="Symbol"/>
              </a:rPr>
              <a:t> &lt; .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6996" y="1114866"/>
            <a:ext cx="9145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Gill Sans Ultra Bold Condensed" pitchFamily="34" charset="0"/>
                <a:sym typeface="Symbol"/>
              </a:rPr>
              <a:t>Lagrangian</a:t>
            </a:r>
            <a:r>
              <a:rPr lang="en-US" sz="2800" dirty="0" smtClean="0">
                <a:solidFill>
                  <a:srgbClr val="00B050"/>
                </a:solidFill>
                <a:latin typeface="Gill Sans Ultra Bold Condensed" pitchFamily="34" charset="0"/>
                <a:sym typeface="Symbol"/>
              </a:rPr>
              <a:t>: free + 4-fermion in the MF approx.</a:t>
            </a:r>
          </a:p>
          <a:p>
            <a:endParaRPr lang="en-US" sz="2800" dirty="0" smtClean="0">
              <a:solidFill>
                <a:srgbClr val="C00000"/>
              </a:solidFill>
              <a:latin typeface="Helvetica" pitchFamily="34" charset="0"/>
              <a:sym typeface="Symbol"/>
            </a:endParaRPr>
          </a:p>
          <a:p>
            <a:endParaRPr lang="en-US" sz="2800" dirty="0" smtClean="0">
              <a:solidFill>
                <a:srgbClr val="C00000"/>
              </a:solidFill>
              <a:latin typeface="Helvetica" pitchFamily="34" charset="0"/>
              <a:sym typeface="Symbol"/>
            </a:endParaRPr>
          </a:p>
          <a:p>
            <a:endParaRPr lang="en-US" sz="2800" dirty="0" smtClean="0">
              <a:solidFill>
                <a:srgbClr val="C00000"/>
              </a:solidFill>
              <a:latin typeface="Helvetica" pitchFamily="34" charset="0"/>
              <a:sym typeface="Symbol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sym typeface="Symbol"/>
              </a:rPr>
              <a:t> </a:t>
            </a:r>
          </a:p>
          <a:p>
            <a:endParaRPr lang="en-US" sz="2800" dirty="0" smtClean="0">
              <a:solidFill>
                <a:srgbClr val="C00000"/>
              </a:solidFill>
              <a:latin typeface="Helvetica" pitchFamily="34" charset="0"/>
              <a:sym typeface="Symbol"/>
            </a:endParaRPr>
          </a:p>
          <a:p>
            <a:endParaRPr lang="en-US" sz="2800" dirty="0" smtClean="0">
              <a:solidFill>
                <a:srgbClr val="C00000"/>
              </a:solidFill>
              <a:latin typeface="Helvetica" pitchFamily="34" charset="0"/>
              <a:sym typeface="Symbol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Helvetica" pitchFamily="34" charset="0"/>
                <a:sym typeface="Symbol"/>
              </a:rPr>
              <a:t> where</a:t>
            </a:r>
            <a:endParaRPr lang="en-US" sz="2800" b="1" dirty="0" smtClean="0">
              <a:solidFill>
                <a:srgbClr val="00B050"/>
              </a:solidFill>
              <a:latin typeface="Helvetic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In-medium Majorana mass of neutrino</a:t>
            </a:r>
          </a:p>
        </p:txBody>
      </p:sp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1146" y="1800309"/>
            <a:ext cx="6792754" cy="242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0147" name="Object 3"/>
          <p:cNvGraphicFramePr>
            <a:graphicFrameLocks noChangeAspect="1"/>
          </p:cNvGraphicFramePr>
          <p:nvPr/>
        </p:nvGraphicFramePr>
        <p:xfrm>
          <a:off x="2191172" y="4653136"/>
          <a:ext cx="6692900" cy="1193800"/>
        </p:xfrm>
        <a:graphic>
          <a:graphicData uri="http://schemas.openxmlformats.org/presentationml/2006/ole">
            <p:oleObj spid="_x0000_s390147" name="Equation" r:id="rId5" imgW="6692760" imgH="1193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34988" y="3573016"/>
            <a:ext cx="4536504" cy="2880320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Introduction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5959" y="1523553"/>
            <a:ext cx="1066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63911" y="257405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1802BE"/>
                </a:solidFill>
                <a:latin typeface="Helvetica" pitchFamily="34" charset="0"/>
              </a:rPr>
              <a:t>q</a:t>
            </a:r>
            <a:endParaRPr lang="ru-RU" sz="2800" b="1" i="1" dirty="0">
              <a:solidFill>
                <a:srgbClr val="1802B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4071" y="2574056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4203" y="2171625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Symbol" pitchFamily="18" charset="2"/>
              </a:rPr>
              <a:t>c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628207" y="2171625"/>
            <a:ext cx="43204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864100" y="1739900"/>
          <a:ext cx="4686300" cy="1155700"/>
        </p:xfrm>
        <a:graphic>
          <a:graphicData uri="http://schemas.openxmlformats.org/presentationml/2006/ole">
            <p:oleObj spid="_x0000_s399362" name="Equation" r:id="rId5" imgW="4686120" imgH="1155600" progId="Equation.DSMT4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6439644" y="2996952"/>
          <a:ext cx="1612900" cy="609600"/>
        </p:xfrm>
        <a:graphic>
          <a:graphicData uri="http://schemas.openxmlformats.org/presentationml/2006/ole">
            <p:oleObj spid="_x0000_s399363" name="Equation" r:id="rId6" imgW="1612800" imgH="609480" progId="Equation.DSMT4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1831132" y="5445125"/>
          <a:ext cx="2114550" cy="692150"/>
        </p:xfrm>
        <a:graphic>
          <a:graphicData uri="http://schemas.openxmlformats.org/presentationml/2006/ole">
            <p:oleObj spid="_x0000_s399364" name="Equation" r:id="rId7" imgW="1625400" imgH="533160" progId="Equation.DSMT4">
              <p:embed/>
            </p:oleObj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5264274" y="5445125"/>
          <a:ext cx="3217863" cy="692150"/>
        </p:xfrm>
        <a:graphic>
          <a:graphicData uri="http://schemas.openxmlformats.org/presentationml/2006/ole">
            <p:oleObj spid="_x0000_s399365" name="Equation" r:id="rId8" imgW="2476440" imgH="533160" progId="Equation.DSMT4">
              <p:embed/>
            </p:oleObj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67464" y="3960000"/>
            <a:ext cx="952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959924" y="4941168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Symbol" pitchFamily="18" charset="2"/>
              </a:rPr>
              <a:t>c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19964" y="4191471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1802BE"/>
                </a:solidFill>
                <a:latin typeface="Helvetica" pitchFamily="34" charset="0"/>
              </a:rPr>
              <a:t>q</a:t>
            </a:r>
            <a:endParaRPr lang="ru-RU" sz="2800" b="1" i="1" dirty="0">
              <a:solidFill>
                <a:srgbClr val="1802B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119" y="1955601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gO</a:t>
            </a:r>
            <a:r>
              <a:rPr lang="en-US" baseline="-25000" dirty="0" err="1" smtClean="0"/>
              <a:t>A</a:t>
            </a:r>
            <a:endParaRPr lang="ru-RU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76079" y="1955601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gO’</a:t>
            </a:r>
            <a:r>
              <a:rPr lang="en-US" baseline="-25000" dirty="0" err="1" smtClean="0"/>
              <a:t>A</a:t>
            </a:r>
            <a:endParaRPr lang="ru-RU" baseline="-25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83660" y="4201924"/>
            <a:ext cx="1842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1802BE"/>
                </a:solidFill>
                <a:latin typeface="Helvetica" pitchFamily="34" charset="0"/>
              </a:rPr>
              <a:t>density →</a:t>
            </a:r>
            <a:endParaRPr lang="ru-RU" sz="2800" dirty="0">
              <a:solidFill>
                <a:srgbClr val="1802BE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271292" y="5824800"/>
            <a:ext cx="54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375748" y="5821200"/>
            <a:ext cx="54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44721" y="3700189"/>
            <a:ext cx="382508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oscillation experiments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&amp;</a:t>
            </a:r>
            <a:endParaRPr lang="ru-RU" sz="2800" dirty="0" smtClean="0">
              <a:solidFill>
                <a:srgbClr val="C00000"/>
              </a:solidFill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tritium </a:t>
            </a:r>
            <a:r>
              <a:rPr lang="en-US" sz="2800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-decay: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87516" y="3697868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1802BE"/>
                </a:solidFill>
                <a:latin typeface="Helvetica" pitchFamily="34" charset="0"/>
              </a:rPr>
              <a:t>0</a:t>
            </a:r>
            <a:r>
              <a:rPr lang="en-US" sz="2800" dirty="0" smtClean="0">
                <a:solidFill>
                  <a:srgbClr val="1802BE"/>
                </a:solidFill>
                <a:latin typeface="Symbol" pitchFamily="18" charset="2"/>
              </a:rPr>
              <a:t>nbb</a:t>
            </a:r>
            <a:r>
              <a:rPr lang="en-US" sz="2800" dirty="0" smtClean="0">
                <a:solidFill>
                  <a:srgbClr val="1802BE"/>
                </a:solidFill>
                <a:latin typeface="Helvetica" pitchFamily="34" charset="0"/>
              </a:rPr>
              <a:t>-decay:</a:t>
            </a:r>
            <a:endParaRPr lang="ru-RU" sz="2800" dirty="0">
              <a:solidFill>
                <a:srgbClr val="1802B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43500" y="3573016"/>
            <a:ext cx="4680520" cy="2880320"/>
          </a:xfrm>
          <a:prstGeom prst="rect">
            <a:avLst/>
          </a:prstGeom>
          <a:solidFill>
            <a:srgbClr val="92D05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1903140" y="2924944"/>
            <a:ext cx="0" cy="43204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975148" y="3068960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 CENA" pitchFamily="2" charset="0"/>
              </a:rPr>
              <a:t>scalar boson (naively)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2415158"/>
            <a:ext cx="6572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9004" y="1969676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           → </a:t>
            </a:r>
            <a:r>
              <a:rPr lang="en-US" sz="2800" dirty="0" err="1" smtClean="0">
                <a:solidFill>
                  <a:srgbClr val="0070C0"/>
                </a:solidFill>
                <a:latin typeface="Helvetica" pitchFamily="34" charset="0"/>
              </a:rPr>
              <a:t>diagonalized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 by a unitary matrix </a:t>
            </a:r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</a:rPr>
              <a:t>V :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In-medium Majorana mass of neutrino</a:t>
            </a:r>
          </a:p>
        </p:txBody>
      </p:sp>
      <p:graphicFrame>
        <p:nvGraphicFramePr>
          <p:cNvPr id="468995" name="Object 3"/>
          <p:cNvGraphicFramePr>
            <a:graphicFrameLocks noChangeAspect="1"/>
          </p:cNvGraphicFramePr>
          <p:nvPr/>
        </p:nvGraphicFramePr>
        <p:xfrm>
          <a:off x="960512" y="1324124"/>
          <a:ext cx="3390900" cy="520700"/>
        </p:xfrm>
        <a:graphic>
          <a:graphicData uri="http://schemas.openxmlformats.org/presentationml/2006/ole">
            <p:oleObj spid="_x0000_s468995" name="Equation" r:id="rId5" imgW="3390840" imgH="520560" progId="Equation.DSMT4">
              <p:embed/>
            </p:oleObj>
          </a:graphicData>
        </a:graphic>
      </p:graphicFrame>
      <p:graphicFrame>
        <p:nvGraphicFramePr>
          <p:cNvPr id="468996" name="Object 4"/>
          <p:cNvGraphicFramePr>
            <a:graphicFrameLocks noChangeAspect="1"/>
          </p:cNvGraphicFramePr>
          <p:nvPr/>
        </p:nvGraphicFramePr>
        <p:xfrm>
          <a:off x="967036" y="1918191"/>
          <a:ext cx="800100" cy="520700"/>
        </p:xfrm>
        <a:graphic>
          <a:graphicData uri="http://schemas.openxmlformats.org/presentationml/2006/ole">
            <p:oleObj spid="_x0000_s468996" name="Equation" r:id="rId6" imgW="799920" imgH="520560" progId="Equation.DSMT4">
              <p:embed/>
            </p:oleObj>
          </a:graphicData>
        </a:graphic>
      </p:graphicFrame>
      <p:pic>
        <p:nvPicPr>
          <p:cNvPr id="4689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9491" y="4038203"/>
            <a:ext cx="3248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9004" y="3337828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           → </a:t>
            </a:r>
            <a:r>
              <a:rPr lang="en-US" sz="2800" dirty="0" err="1" smtClean="0">
                <a:solidFill>
                  <a:srgbClr val="0070C0"/>
                </a:solidFill>
                <a:latin typeface="Helvetica" pitchFamily="34" charset="0"/>
              </a:rPr>
              <a:t>diagonalized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 by the same (!) matrix </a:t>
            </a:r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</a:rPr>
              <a:t>V :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954088" y="3285971"/>
          <a:ext cx="825500" cy="520700"/>
        </p:xfrm>
        <a:graphic>
          <a:graphicData uri="http://schemas.openxmlformats.org/presentationml/2006/ole">
            <p:oleObj spid="_x0000_s468998" name="Equation" r:id="rId8" imgW="825480" imgH="520560" progId="Equation.DSMT4">
              <p:embed/>
            </p:oleObj>
          </a:graphicData>
        </a:graphic>
      </p:graphicFrame>
      <p:pic>
        <p:nvPicPr>
          <p:cNvPr id="46899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0338" y="5175845"/>
            <a:ext cx="48863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95028" y="477798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After rescaling</a:t>
            </a:r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</a:rPr>
              <a:t>:                                          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NB:</a:t>
            </a:r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</a:rPr>
              <a:t> </a:t>
            </a:r>
            <a:r>
              <a:rPr lang="el-GR" sz="2800" i="1" dirty="0" smtClean="0">
                <a:solidFill>
                  <a:srgbClr val="0070C0"/>
                </a:solidFill>
                <a:latin typeface="Helvetica" pitchFamily="34" charset="0"/>
              </a:rPr>
              <a:t>ν</a:t>
            </a:r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</a:rPr>
              <a:t>’</a:t>
            </a:r>
            <a:r>
              <a:rPr lang="en-US" sz="2800" i="1" baseline="30000" dirty="0" smtClean="0">
                <a:solidFill>
                  <a:srgbClr val="0070C0"/>
                </a:solidFill>
                <a:latin typeface="Helvetica" pitchFamily="34" charset="0"/>
              </a:rPr>
              <a:t>c </a:t>
            </a:r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</a:rPr>
              <a:t>= </a:t>
            </a:r>
            <a:r>
              <a:rPr lang="el-GR" sz="2800" i="1" dirty="0" smtClean="0">
                <a:solidFill>
                  <a:srgbClr val="0070C0"/>
                </a:solidFill>
                <a:latin typeface="Helvetica" pitchFamily="34" charset="0"/>
              </a:rPr>
              <a:t>ν</a:t>
            </a:r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</a:rPr>
              <a:t>’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6900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6900" y="6093296"/>
            <a:ext cx="6553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34011" y="1169690"/>
            <a:ext cx="55340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9001" name="Object 9"/>
          <p:cNvGraphicFramePr>
            <a:graphicFrameLocks noChangeAspect="1"/>
          </p:cNvGraphicFramePr>
          <p:nvPr/>
        </p:nvGraphicFramePr>
        <p:xfrm>
          <a:off x="8023820" y="3903712"/>
          <a:ext cx="1625600" cy="533400"/>
        </p:xfrm>
        <a:graphic>
          <a:graphicData uri="http://schemas.openxmlformats.org/presentationml/2006/ole">
            <p:oleObj spid="_x0000_s469001" name="Equation" r:id="rId12" imgW="1625400" imgH="533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In-medium Majorana mass of neutrino</a:t>
            </a:r>
          </a:p>
        </p:txBody>
      </p:sp>
      <p:pic>
        <p:nvPicPr>
          <p:cNvPr id="470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429" y="2619747"/>
            <a:ext cx="8791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7476" y="3861048"/>
            <a:ext cx="19240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4468" y="4246984"/>
            <a:ext cx="358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012" y="4869160"/>
            <a:ext cx="1952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2242" y="4907632"/>
            <a:ext cx="1581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7685" y="5805264"/>
            <a:ext cx="2085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6996" y="21328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</a:rPr>
              <a:t>M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 &amp; </a:t>
            </a:r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</a:rPr>
              <a:t>M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’ are real symmetric 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470026" name="Object 10"/>
          <p:cNvGraphicFramePr>
            <a:graphicFrameLocks noChangeAspect="1"/>
          </p:cNvGraphicFramePr>
          <p:nvPr/>
        </p:nvGraphicFramePr>
        <p:xfrm>
          <a:off x="717476" y="3882504"/>
          <a:ext cx="609600" cy="482600"/>
        </p:xfrm>
        <a:graphic>
          <a:graphicData uri="http://schemas.openxmlformats.org/presentationml/2006/ole">
            <p:oleObj spid="_x0000_s470026" name="Equation" r:id="rId10" imgW="609480" imgH="4824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6996" y="386104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</a:rPr>
              <a:t>       </a:t>
            </a:r>
            <a:r>
              <a:rPr lang="en-US" sz="2800" i="1" dirty="0" smtClean="0">
                <a:solidFill>
                  <a:srgbClr val="C00000"/>
                </a:solidFill>
                <a:latin typeface="Helvetica" pitchFamily="34" charset="0"/>
              </a:rPr>
              <a:t>still is invariant under</a:t>
            </a:r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</a:rPr>
              <a:t>                       with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012" y="58581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</a:rPr>
              <a:t>A, B, W are real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7002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7476" y="4941168"/>
            <a:ext cx="2305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231732" y="4941168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→ </a:t>
            </a:r>
            <a:r>
              <a:rPr lang="en-US" sz="2800" dirty="0" smtClean="0">
                <a:solidFill>
                  <a:srgbClr val="0070C0"/>
                </a:solidFill>
                <a:latin typeface="Algerian" pitchFamily="82" charset="0"/>
              </a:rPr>
              <a:t>like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complex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           </a:t>
            </a:r>
            <a:r>
              <a:rPr lang="en-US" sz="2800" dirty="0" err="1" smtClean="0">
                <a:solidFill>
                  <a:srgbClr val="C00000"/>
                </a:solidFill>
                <a:latin typeface="Helvetica" pitchFamily="34" charset="0"/>
              </a:rPr>
              <a:t>symmteric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pic>
        <p:nvPicPr>
          <p:cNvPr id="47002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5" y="1071389"/>
            <a:ext cx="90868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871692" y="5858108"/>
            <a:ext cx="3033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W → </a:t>
            </a:r>
            <a:r>
              <a:rPr lang="en-US" sz="2800" dirty="0" smtClean="0">
                <a:solidFill>
                  <a:srgbClr val="0070C0"/>
                </a:solidFill>
                <a:latin typeface="Algerian" pitchFamily="82" charset="0"/>
              </a:rPr>
              <a:t>like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unitary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75" y="1784995"/>
            <a:ext cx="695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785492"/>
            <a:ext cx="1905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6996" y="119675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        gets finally </a:t>
            </a:r>
            <a:r>
              <a:rPr lang="en-US" sz="2800" dirty="0" err="1" smtClean="0">
                <a:solidFill>
                  <a:srgbClr val="0070C0"/>
                </a:solidFill>
                <a:latin typeface="Helvetica" pitchFamily="34" charset="0"/>
              </a:rPr>
              <a:t>diagonalized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 with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In-medium Majorana mass of neutrino</a:t>
            </a:r>
          </a:p>
        </p:txBody>
      </p:sp>
      <p:graphicFrame>
        <p:nvGraphicFramePr>
          <p:cNvPr id="487425" name="Object 1"/>
          <p:cNvGraphicFramePr>
            <a:graphicFrameLocks noChangeAspect="1"/>
          </p:cNvGraphicFramePr>
          <p:nvPr/>
        </p:nvGraphicFramePr>
        <p:xfrm>
          <a:off x="814884" y="1268760"/>
          <a:ext cx="584200" cy="482600"/>
        </p:xfrm>
        <a:graphic>
          <a:graphicData uri="http://schemas.openxmlformats.org/presentationml/2006/ole">
            <p:oleObj spid="_x0000_s487425" name="Equation" r:id="rId6" imgW="58392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In-medium Majorana mass of neutrino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6996" y="1114866"/>
            <a:ext cx="91450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 CENA" pitchFamily="2" charset="0"/>
                <a:sym typeface="Symbol"/>
              </a:rPr>
              <a:t>After the </a:t>
            </a:r>
            <a:r>
              <a:rPr lang="en-US" sz="3200" dirty="0" err="1" smtClean="0">
                <a:solidFill>
                  <a:srgbClr val="0070C0"/>
                </a:solidFill>
                <a:latin typeface="AR CENA" pitchFamily="2" charset="0"/>
                <a:sym typeface="Symbol"/>
              </a:rPr>
              <a:t>diagonalization</a:t>
            </a:r>
            <a:endParaRPr lang="en-US" sz="3200" dirty="0" smtClean="0">
              <a:solidFill>
                <a:srgbClr val="0070C0"/>
              </a:solidFill>
              <a:latin typeface="AR CENA" pitchFamily="2" charset="0"/>
              <a:sym typeface="Symbol"/>
            </a:endParaRPr>
          </a:p>
          <a:p>
            <a:endParaRPr lang="en-US" sz="4400" dirty="0" smtClean="0">
              <a:solidFill>
                <a:srgbClr val="0070C0"/>
              </a:solidFill>
              <a:latin typeface="AR CENA" pitchFamily="2" charset="0"/>
              <a:sym typeface="Symbol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AR CENA" pitchFamily="2" charset="0"/>
                <a:sym typeface="Symbol"/>
              </a:rPr>
              <a:t>with                                  </a:t>
            </a:r>
          </a:p>
          <a:p>
            <a:endParaRPr lang="en-US" sz="3200" dirty="0" smtClean="0">
              <a:solidFill>
                <a:srgbClr val="0070C0"/>
              </a:solidFill>
              <a:latin typeface="AR CENA" pitchFamily="2" charset="0"/>
              <a:sym typeface="Symbol"/>
            </a:endParaRPr>
          </a:p>
          <a:p>
            <a:endParaRPr lang="en-US" sz="2000" dirty="0" smtClean="0">
              <a:solidFill>
                <a:srgbClr val="0070C0"/>
              </a:solidFill>
              <a:latin typeface="AR CENA" pitchFamily="2" charset="0"/>
              <a:sym typeface="Symbol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AR CENA" pitchFamily="2" charset="0"/>
                <a:sym typeface="Symbol"/>
              </a:rPr>
              <a:t>the in-medium       takes the free form</a:t>
            </a:r>
          </a:p>
          <a:p>
            <a:endParaRPr lang="en-US" sz="2800" dirty="0" smtClean="0">
              <a:solidFill>
                <a:srgbClr val="C00000"/>
              </a:solidFill>
              <a:latin typeface="Helvetica" pitchFamily="34" charset="0"/>
              <a:sym typeface="Symbol"/>
            </a:endParaRPr>
          </a:p>
          <a:p>
            <a:endParaRPr lang="en-US" sz="3800" dirty="0" smtClean="0">
              <a:solidFill>
                <a:srgbClr val="C00000"/>
              </a:solidFill>
              <a:latin typeface="Helvetica" pitchFamily="34" charset="0"/>
              <a:sym typeface="Symbol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sym typeface="Symbol"/>
              </a:rPr>
              <a:t>The effective Majorana mass in the 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0</a:t>
            </a:r>
            <a:r>
              <a:rPr lang="en-US" sz="2800" dirty="0" smtClean="0">
                <a:solidFill>
                  <a:srgbClr val="C00000"/>
                </a:solidFill>
                <a:latin typeface="Symbol" pitchFamily="18" charset="2"/>
              </a:rPr>
              <a:t>nbb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 decay: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sym typeface="Symbol"/>
              </a:rPr>
              <a:t>  </a:t>
            </a:r>
          </a:p>
        </p:txBody>
      </p:sp>
      <p:graphicFrame>
        <p:nvGraphicFramePr>
          <p:cNvPr id="395267" name="Object 3"/>
          <p:cNvGraphicFramePr>
            <a:graphicFrameLocks noChangeAspect="1"/>
          </p:cNvGraphicFramePr>
          <p:nvPr/>
        </p:nvGraphicFramePr>
        <p:xfrm>
          <a:off x="2713038" y="1747838"/>
          <a:ext cx="4762500" cy="584200"/>
        </p:xfrm>
        <a:graphic>
          <a:graphicData uri="http://schemas.openxmlformats.org/presentationml/2006/ole">
            <p:oleObj spid="_x0000_s395267" name="Equation" r:id="rId4" imgW="4762440" imgH="583920" progId="Equation.DSMT4">
              <p:embed/>
            </p:oleObj>
          </a:graphicData>
        </a:graphic>
      </p:graphicFrame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1819275" y="2967608"/>
          <a:ext cx="6134100" cy="533400"/>
        </p:xfrm>
        <a:graphic>
          <a:graphicData uri="http://schemas.openxmlformats.org/presentationml/2006/ole">
            <p:oleObj spid="_x0000_s395268" name="Equation" r:id="rId5" imgW="6134040" imgH="533160" progId="Equation.DSMT4">
              <p:embed/>
            </p:oleObj>
          </a:graphicData>
        </a:graphic>
      </p:graphicFrame>
      <p:graphicFrame>
        <p:nvGraphicFramePr>
          <p:cNvPr id="395269" name="Object 5"/>
          <p:cNvGraphicFramePr>
            <a:graphicFrameLocks noChangeAspect="1"/>
          </p:cNvGraphicFramePr>
          <p:nvPr/>
        </p:nvGraphicFramePr>
        <p:xfrm>
          <a:off x="2239963" y="4068763"/>
          <a:ext cx="6413500" cy="1016000"/>
        </p:xfrm>
        <a:graphic>
          <a:graphicData uri="http://schemas.openxmlformats.org/presentationml/2006/ole">
            <p:oleObj spid="_x0000_s395269" name="Equation" r:id="rId6" imgW="6413400" imgH="1015920" progId="Equation.DSMT4">
              <p:embed/>
            </p:oleObj>
          </a:graphicData>
        </a:graphic>
      </p:graphicFrame>
      <p:pic>
        <p:nvPicPr>
          <p:cNvPr id="395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996" y="5445224"/>
            <a:ext cx="3311366" cy="110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2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6962" y="5589240"/>
            <a:ext cx="4461034" cy="102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415308" y="1700808"/>
            <a:ext cx="3456384" cy="64807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19764" y="5661248"/>
            <a:ext cx="2160240" cy="64807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1692" y="5589240"/>
            <a:ext cx="648072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511996" y="2204864"/>
          <a:ext cx="6096000" cy="774700"/>
        </p:xfrm>
        <a:graphic>
          <a:graphicData uri="http://schemas.openxmlformats.org/presentationml/2006/ole">
            <p:oleObj spid="_x0000_s395270" name="Equation" r:id="rId9" imgW="6095880" imgH="774360" progId="Equation.DSMT4">
              <p:embed/>
            </p:oleObj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 rot="10800000" flipH="1">
            <a:off x="6223620" y="5985284"/>
            <a:ext cx="648072" cy="4680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63780" y="4581128"/>
            <a:ext cx="2334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 CENA" pitchFamily="2" charset="0"/>
              </a:rPr>
              <a:t>in-medium part</a:t>
            </a:r>
            <a:endParaRPr lang="ru-RU" sz="3200" dirty="0">
              <a:solidFill>
                <a:srgbClr val="0070C0"/>
              </a:solidFill>
              <a:latin typeface="Helvn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8815908" y="5085184"/>
            <a:ext cx="288032" cy="50405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5028" y="6381328"/>
            <a:ext cx="7343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Helvetica" pitchFamily="34" charset="0"/>
              </a:rPr>
              <a:t>Pontecorvo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</a:rPr>
              <a:t>–Maki–Nakagawa–Sakata matrix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2767236" y="3666480"/>
          <a:ext cx="584200" cy="482600"/>
        </p:xfrm>
        <a:graphic>
          <a:graphicData uri="http://schemas.openxmlformats.org/presentationml/2006/ole">
            <p:oleObj spid="_x0000_s395271" name="Equation" r:id="rId10" imgW="58392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Helvetica" pitchFamily="34" charset="0"/>
              </a:rPr>
              <a:t>Experimental constraints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6996" y="1114866"/>
            <a:ext cx="96800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 smtClean="0">
                <a:solidFill>
                  <a:srgbClr val="0070C0"/>
                </a:solidFill>
              </a:rPr>
              <a:t>136</a:t>
            </a:r>
            <a:r>
              <a:rPr lang="en-US" sz="2800" dirty="0" smtClean="0">
                <a:solidFill>
                  <a:srgbClr val="0070C0"/>
                </a:solidFill>
              </a:rPr>
              <a:t>Xe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sym typeface="Symbol"/>
              </a:rPr>
              <a:t>:                                            	</a:t>
            </a:r>
            <a:r>
              <a:rPr lang="nb-NO" sz="2000" dirty="0" smtClean="0">
                <a:latin typeface="Helvetica" pitchFamily="34" charset="0"/>
              </a:rPr>
              <a:t>M. Auger et al., </a:t>
            </a:r>
          </a:p>
          <a:p>
            <a:r>
              <a:rPr lang="nb-NO" sz="2000" dirty="0" smtClean="0">
                <a:latin typeface="Helvetica" pitchFamily="34" charset="0"/>
              </a:rPr>
              <a:t>						Phys. Rev. Lett. 109, 6 (2012).</a:t>
            </a:r>
            <a:endParaRPr lang="en-US" sz="2000" baseline="30000" dirty="0" smtClean="0">
              <a:solidFill>
                <a:srgbClr val="0070C0"/>
              </a:solidFill>
              <a:latin typeface="Helvetica" pitchFamily="34" charset="0"/>
              <a:sym typeface="Symbol"/>
            </a:endParaRPr>
          </a:p>
          <a:p>
            <a:r>
              <a:rPr lang="de-DE" sz="1200" dirty="0" smtClean="0"/>
              <a:t>	</a:t>
            </a:r>
            <a:endParaRPr lang="en-US" sz="1200" dirty="0" smtClean="0">
              <a:solidFill>
                <a:srgbClr val="0070C0"/>
              </a:solidFill>
              <a:latin typeface="Helvetica" pitchFamily="34" charset="0"/>
              <a:sym typeface="Symbol"/>
            </a:endParaRPr>
          </a:p>
          <a:p>
            <a:r>
              <a:rPr lang="en-US" sz="2800" baseline="30000" dirty="0" smtClean="0">
                <a:solidFill>
                  <a:srgbClr val="0070C0"/>
                </a:solidFill>
                <a:sym typeface="Symbol"/>
              </a:rPr>
              <a:t> 7</a:t>
            </a:r>
            <a:r>
              <a:rPr lang="en-US" sz="2800" baseline="30000" dirty="0" smtClean="0">
                <a:solidFill>
                  <a:srgbClr val="0070C0"/>
                </a:solidFill>
              </a:rPr>
              <a:t>6</a:t>
            </a:r>
            <a:r>
              <a:rPr lang="en-US" sz="2800" dirty="0" smtClean="0">
                <a:solidFill>
                  <a:srgbClr val="0070C0"/>
                </a:solidFill>
              </a:rPr>
              <a:t>Ge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sym typeface="Symbol"/>
              </a:rPr>
              <a:t>:						</a:t>
            </a:r>
            <a:r>
              <a:rPr lang="de-DE" sz="2000" dirty="0" smtClean="0">
                <a:latin typeface="Helvetica" pitchFamily="34" charset="0"/>
              </a:rPr>
              <a:t>H. V. </a:t>
            </a:r>
            <a:r>
              <a:rPr lang="de-DE" sz="2000" dirty="0" err="1" smtClean="0">
                <a:latin typeface="Helvetica" pitchFamily="34" charset="0"/>
              </a:rPr>
              <a:t>Klapdor-Kleingrothaus</a:t>
            </a:r>
            <a:r>
              <a:rPr lang="de-DE" sz="2000" dirty="0" smtClean="0">
                <a:latin typeface="Helvetica" pitchFamily="34" charset="0"/>
              </a:rPr>
              <a:t> </a:t>
            </a:r>
          </a:p>
          <a:p>
            <a:r>
              <a:rPr lang="de-DE" sz="2000" dirty="0" smtClean="0">
                <a:latin typeface="Helvetica" pitchFamily="34" charset="0"/>
              </a:rPr>
              <a:t>						</a:t>
            </a:r>
            <a:r>
              <a:rPr lang="de-DE" sz="2000" dirty="0" err="1" smtClean="0">
                <a:latin typeface="Helvetica" pitchFamily="34" charset="0"/>
              </a:rPr>
              <a:t>and</a:t>
            </a:r>
            <a:r>
              <a:rPr lang="de-DE" sz="2000" dirty="0" smtClean="0">
                <a:latin typeface="Helvetica" pitchFamily="34" charset="0"/>
              </a:rPr>
              <a:t> I. V. </a:t>
            </a:r>
            <a:r>
              <a:rPr lang="de-DE" sz="2000" dirty="0" err="1" smtClean="0">
                <a:latin typeface="Helvetica" pitchFamily="34" charset="0"/>
              </a:rPr>
              <a:t>Krivosheina</a:t>
            </a:r>
            <a:r>
              <a:rPr lang="de-DE" sz="2000" dirty="0" smtClean="0">
                <a:latin typeface="Helvetica" pitchFamily="34" charset="0"/>
              </a:rPr>
              <a:t>, </a:t>
            </a:r>
          </a:p>
          <a:p>
            <a:r>
              <a:rPr lang="de-DE" sz="2000" dirty="0" smtClean="0">
                <a:latin typeface="Helvetica" pitchFamily="34" charset="0"/>
              </a:rPr>
              <a:t>						</a:t>
            </a:r>
            <a:r>
              <a:rPr lang="de-DE" sz="2000" dirty="0" err="1" smtClean="0">
                <a:latin typeface="Helvetica" pitchFamily="34" charset="0"/>
              </a:rPr>
              <a:t>Mod</a:t>
            </a:r>
            <a:r>
              <a:rPr lang="de-DE" sz="2000" dirty="0" smtClean="0">
                <a:latin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</a:rPr>
              <a:t>Phys</a:t>
            </a:r>
            <a:r>
              <a:rPr lang="de-DE" sz="2000" dirty="0" smtClean="0">
                <a:latin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</a:rPr>
              <a:t>Lett</a:t>
            </a:r>
            <a:r>
              <a:rPr lang="de-DE" sz="2000" dirty="0" smtClean="0">
                <a:latin typeface="Helvetica" pitchFamily="34" charset="0"/>
              </a:rPr>
              <a:t> A 21, 1547 (2006).</a:t>
            </a:r>
          </a:p>
          <a:p>
            <a:endParaRPr lang="en-US" sz="1200" dirty="0" smtClean="0">
              <a:solidFill>
                <a:srgbClr val="0070C0"/>
              </a:solidFill>
              <a:latin typeface="Helvetica" pitchFamily="34" charset="0"/>
              <a:sym typeface="Symbol"/>
            </a:endParaRPr>
          </a:p>
          <a:p>
            <a:r>
              <a:rPr lang="en-US" sz="2800" baseline="30000" dirty="0" smtClean="0">
                <a:solidFill>
                  <a:srgbClr val="0070C0"/>
                </a:solidFill>
                <a:sym typeface="Symbol"/>
              </a:rPr>
              <a:t>     3</a:t>
            </a:r>
            <a:r>
              <a:rPr lang="en-US" sz="2800" dirty="0" smtClean="0">
                <a:solidFill>
                  <a:srgbClr val="0070C0"/>
                </a:solidFill>
              </a:rPr>
              <a:t>H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sym typeface="Symbol"/>
              </a:rPr>
              <a:t>:  95% CL				</a:t>
            </a:r>
            <a:r>
              <a:rPr lang="fr-FR" sz="2000" dirty="0" smtClean="0">
                <a:latin typeface="Helvetica" pitchFamily="34" charset="0"/>
              </a:rPr>
              <a:t>V. N. Aseev et al., </a:t>
            </a:r>
          </a:p>
          <a:p>
            <a:r>
              <a:rPr lang="fr-FR" sz="2000" dirty="0" smtClean="0">
                <a:latin typeface="Helvetica" pitchFamily="34" charset="0"/>
              </a:rPr>
              <a:t>						Phys Rev D 84, 112003 (2011) 		 					Ch. Kraus et al., </a:t>
            </a:r>
          </a:p>
          <a:p>
            <a:r>
              <a:rPr lang="fr-FR" sz="2000" dirty="0" smtClean="0">
                <a:latin typeface="Helvetica" pitchFamily="34" charset="0"/>
              </a:rPr>
              <a:t>						Eur. Phys. J. C 40, 447 (2005).</a:t>
            </a:r>
          </a:p>
          <a:p>
            <a:endParaRPr lang="fr-FR" sz="1200" dirty="0" smtClean="0">
              <a:latin typeface="Helvetica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sym typeface="Symbol"/>
              </a:rPr>
              <a:t>CMB: 					</a:t>
            </a:r>
            <a:r>
              <a:rPr lang="en-US" sz="2000" dirty="0" smtClean="0">
                <a:latin typeface="Helvetica" pitchFamily="34" charset="0"/>
              </a:rPr>
              <a:t>S. Thomas, F. </a:t>
            </a:r>
            <a:r>
              <a:rPr lang="en-US" sz="2000" dirty="0" err="1" smtClean="0">
                <a:latin typeface="Helvetica" pitchFamily="34" charset="0"/>
              </a:rPr>
              <a:t>Abdalla</a:t>
            </a:r>
            <a:r>
              <a:rPr lang="en-US" sz="2000" dirty="0" smtClean="0">
                <a:latin typeface="Helvetica" pitchFamily="34" charset="0"/>
              </a:rPr>
              <a:t>, O. </a:t>
            </a:r>
            <a:r>
              <a:rPr lang="en-US" sz="2000" dirty="0" err="1" smtClean="0">
                <a:latin typeface="Helvetica" pitchFamily="34" charset="0"/>
              </a:rPr>
              <a:t>Lahav</a:t>
            </a:r>
            <a:r>
              <a:rPr lang="en-US" sz="2000" dirty="0" smtClean="0">
                <a:latin typeface="Helvetica" pitchFamily="34" charset="0"/>
              </a:rPr>
              <a:t>, 						Phys Rev </a:t>
            </a:r>
            <a:r>
              <a:rPr lang="en-US" sz="2000" dirty="0" err="1" smtClean="0">
                <a:latin typeface="Helvetica" pitchFamily="34" charset="0"/>
              </a:rPr>
              <a:t>Lett</a:t>
            </a:r>
            <a:r>
              <a:rPr lang="en-US" sz="2000" dirty="0" smtClean="0">
                <a:latin typeface="Helvetica" pitchFamily="34" charset="0"/>
              </a:rPr>
              <a:t> 105, 031301 (2010)</a:t>
            </a:r>
            <a:r>
              <a:rPr lang="fr-FR" sz="2000" dirty="0" smtClean="0">
                <a:latin typeface="Helvetica" pitchFamily="34" charset="0"/>
              </a:rPr>
              <a:t>	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sym typeface="Symbol"/>
              </a:rPr>
              <a:t>                                          	</a:t>
            </a:r>
            <a:r>
              <a:rPr lang="fr-FR" sz="2000" dirty="0" smtClean="0">
                <a:latin typeface="Helvetica" pitchFamily="34" charset="0"/>
              </a:rPr>
              <a:t>P. A. R. Ade et al. [Planck 							Collaboration], arXiv:</a:t>
            </a:r>
          </a:p>
          <a:p>
            <a:r>
              <a:rPr lang="en-US" sz="2000" dirty="0" smtClean="0">
                <a:latin typeface="Helvetica" pitchFamily="34" charset="0"/>
              </a:rPr>
              <a:t>						1303.5076 [astro-ph.CO].</a:t>
            </a:r>
            <a:endParaRPr lang="fr-FR" sz="1200" dirty="0" smtClean="0">
              <a:latin typeface="Helvetica" pitchFamily="34" charset="0"/>
            </a:endParaRPr>
          </a:p>
          <a:p>
            <a:endParaRPr lang="en-US" sz="1200" dirty="0" smtClean="0">
              <a:solidFill>
                <a:srgbClr val="0070C0"/>
              </a:solidFill>
              <a:latin typeface="Helvetica" pitchFamily="34" charset="0"/>
              <a:sym typeface="Symbol"/>
            </a:endParaRPr>
          </a:p>
          <a:p>
            <a:r>
              <a:rPr lang="fr-FR" sz="2000" dirty="0" smtClean="0">
                <a:latin typeface="Helvetica" pitchFamily="34" charset="0"/>
              </a:rPr>
              <a:t>				</a:t>
            </a:r>
            <a:endParaRPr lang="en-US" sz="2000" dirty="0" smtClean="0">
              <a:solidFill>
                <a:srgbClr val="0070C0"/>
              </a:solidFill>
              <a:latin typeface="Helvetica" pitchFamily="34" charset="0"/>
              <a:sym typeface="Symbol"/>
            </a:endParaRPr>
          </a:p>
        </p:txBody>
      </p:sp>
      <p:graphicFrame>
        <p:nvGraphicFramePr>
          <p:cNvPr id="407554" name="Object 2"/>
          <p:cNvGraphicFramePr>
            <a:graphicFrameLocks noChangeAspect="1"/>
          </p:cNvGraphicFramePr>
          <p:nvPr/>
        </p:nvGraphicFramePr>
        <p:xfrm>
          <a:off x="1975148" y="1167408"/>
          <a:ext cx="3619500" cy="533400"/>
        </p:xfrm>
        <a:graphic>
          <a:graphicData uri="http://schemas.openxmlformats.org/presentationml/2006/ole">
            <p:oleObj spid="_x0000_s407554" name="Equation" r:id="rId4" imgW="3619440" imgH="533160" progId="Equation.DSMT4">
              <p:embed/>
            </p:oleObj>
          </a:graphicData>
        </a:graphic>
      </p:graphicFrame>
      <p:graphicFrame>
        <p:nvGraphicFramePr>
          <p:cNvPr id="407555" name="Object 3"/>
          <p:cNvGraphicFramePr>
            <a:graphicFrameLocks noChangeAspect="1"/>
          </p:cNvGraphicFramePr>
          <p:nvPr/>
        </p:nvGraphicFramePr>
        <p:xfrm>
          <a:off x="1975148" y="2103512"/>
          <a:ext cx="3759200" cy="533400"/>
        </p:xfrm>
        <a:graphic>
          <a:graphicData uri="http://schemas.openxmlformats.org/presentationml/2006/ole">
            <p:oleObj spid="_x0000_s407555" name="Equation" r:id="rId5" imgW="3759120" imgH="533160" progId="Equation.DSMT4">
              <p:embed/>
            </p:oleObj>
          </a:graphicData>
        </a:graphic>
      </p:graphicFrame>
      <p:graphicFrame>
        <p:nvGraphicFramePr>
          <p:cNvPr id="407556" name="Object 4"/>
          <p:cNvGraphicFramePr>
            <a:graphicFrameLocks noChangeAspect="1"/>
          </p:cNvGraphicFramePr>
          <p:nvPr/>
        </p:nvGraphicFramePr>
        <p:xfrm>
          <a:off x="3703340" y="3284984"/>
          <a:ext cx="2070100" cy="546100"/>
        </p:xfrm>
        <a:graphic>
          <a:graphicData uri="http://schemas.openxmlformats.org/presentationml/2006/ole">
            <p:oleObj spid="_x0000_s407556" name="Equation" r:id="rId6" imgW="2070000" imgH="545760" progId="Equation.DSMT4">
              <p:embed/>
            </p:oleObj>
          </a:graphicData>
        </a:graphic>
      </p:graphicFrame>
      <p:graphicFrame>
        <p:nvGraphicFramePr>
          <p:cNvPr id="407557" name="Object 5"/>
          <p:cNvGraphicFramePr>
            <a:graphicFrameLocks noChangeAspect="1"/>
          </p:cNvGraphicFramePr>
          <p:nvPr/>
        </p:nvGraphicFramePr>
        <p:xfrm>
          <a:off x="2191172" y="5509220"/>
          <a:ext cx="3581400" cy="800100"/>
        </p:xfrm>
        <a:graphic>
          <a:graphicData uri="http://schemas.openxmlformats.org/presentationml/2006/ole">
            <p:oleObj spid="_x0000_s407557" name="Equation" r:id="rId7" imgW="3581280" imgH="799920" progId="Equation.DSMT4">
              <p:embed/>
            </p:oleObj>
          </a:graphicData>
        </a:graphic>
      </p:graphicFrame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2159372" y="4789140"/>
          <a:ext cx="3632200" cy="800100"/>
        </p:xfrm>
        <a:graphic>
          <a:graphicData uri="http://schemas.openxmlformats.org/presentationml/2006/ole">
            <p:oleObj spid="_x0000_s407558" name="Equation" r:id="rId8" imgW="3632040" imgH="7999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Universal scalar interaction</a:t>
            </a:r>
          </a:p>
        </p:txBody>
      </p:sp>
      <p:graphicFrame>
        <p:nvGraphicFramePr>
          <p:cNvPr id="408578" name="Object 2"/>
          <p:cNvGraphicFramePr>
            <a:graphicFrameLocks noChangeAspect="1"/>
          </p:cNvGraphicFramePr>
          <p:nvPr/>
        </p:nvGraphicFramePr>
        <p:xfrm>
          <a:off x="3199284" y="1303338"/>
          <a:ext cx="3683000" cy="660400"/>
        </p:xfrm>
        <a:graphic>
          <a:graphicData uri="http://schemas.openxmlformats.org/presentationml/2006/ole">
            <p:oleObj spid="_x0000_s408578" name="Equation" r:id="rId4" imgW="3682800" imgH="660240" progId="Equation.DSMT4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6996" y="1114866"/>
            <a:ext cx="91450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0070C0"/>
              </a:solidFill>
              <a:latin typeface="Helvetica" pitchFamily="34" charset="0"/>
              <a:sym typeface="Symbol"/>
            </a:endParaRP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  <a:sym typeface="Symbol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sym typeface="Symbol"/>
              </a:rPr>
              <a:t>The effective </a:t>
            </a:r>
            <a:r>
              <a:rPr lang="en-US" sz="2800" dirty="0" err="1" smtClean="0">
                <a:solidFill>
                  <a:srgbClr val="0070C0"/>
                </a:solidFill>
                <a:latin typeface="Helvetica" pitchFamily="34" charset="0"/>
                <a:sym typeface="Symbol"/>
              </a:rPr>
              <a:t>Lagrangian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sym typeface="Symbol"/>
              </a:rPr>
              <a:t> is taken to the free form with</a:t>
            </a: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  <a:sym typeface="Symbol"/>
            </a:endParaRP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  <a:sym typeface="Symbol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sym typeface="Symbol"/>
              </a:rPr>
              <a:t>where</a:t>
            </a: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  <a:sym typeface="Symbol"/>
            </a:endParaRP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  <a:sym typeface="Symbol"/>
            </a:endParaRPr>
          </a:p>
          <a:p>
            <a:endParaRPr lang="en-US" sz="1200" dirty="0" smtClean="0">
              <a:solidFill>
                <a:srgbClr val="0070C0"/>
              </a:solidFill>
              <a:latin typeface="Helvetica" pitchFamily="34" charset="0"/>
              <a:sym typeface="Symbol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sym typeface="Symbol"/>
              </a:rPr>
              <a:t>The in-medium neutrino masses</a:t>
            </a:r>
            <a:endParaRPr lang="en-US" sz="2000" dirty="0" smtClean="0">
              <a:solidFill>
                <a:srgbClr val="0070C0"/>
              </a:solidFill>
              <a:latin typeface="Helvetica" pitchFamily="34" charset="0"/>
              <a:sym typeface="Symbol"/>
            </a:endParaRPr>
          </a:p>
        </p:txBody>
      </p:sp>
      <p:graphicFrame>
        <p:nvGraphicFramePr>
          <p:cNvPr id="408579" name="Object 3"/>
          <p:cNvGraphicFramePr>
            <a:graphicFrameLocks noChangeAspect="1"/>
          </p:cNvGraphicFramePr>
          <p:nvPr/>
        </p:nvGraphicFramePr>
        <p:xfrm>
          <a:off x="1966913" y="2622550"/>
          <a:ext cx="6146800" cy="635000"/>
        </p:xfrm>
        <a:graphic>
          <a:graphicData uri="http://schemas.openxmlformats.org/presentationml/2006/ole">
            <p:oleObj spid="_x0000_s408579" name="Equation" r:id="rId5" imgW="6146640" imgH="634680" progId="Equation.DSMT4">
              <p:embed/>
            </p:oleObj>
          </a:graphicData>
        </a:graphic>
      </p:graphicFrame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2514600" y="5373216"/>
          <a:ext cx="5257800" cy="1231900"/>
        </p:xfrm>
        <a:graphic>
          <a:graphicData uri="http://schemas.openxmlformats.org/presentationml/2006/ole">
            <p:oleObj spid="_x0000_s408580" name="Equation" r:id="rId6" imgW="5257800" imgH="1231560" progId="Equation.DSMT4">
              <p:embed/>
            </p:oleObj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3556000" y="3573463"/>
          <a:ext cx="3175000" cy="1054100"/>
        </p:xfrm>
        <a:graphic>
          <a:graphicData uri="http://schemas.openxmlformats.org/presentationml/2006/ole">
            <p:oleObj spid="_x0000_s408581" name="Equation" r:id="rId7" imgW="3174840" imgH="1054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06996" y="1124744"/>
            <a:ext cx="91450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sym typeface="Symbol"/>
              </a:rPr>
              <a:t>W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e adopt the more general Majorana condition</a:t>
            </a: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with                        The effective mass of the 0</a:t>
            </a:r>
            <a:r>
              <a:rPr lang="en-US" sz="2800" dirty="0" smtClean="0">
                <a:solidFill>
                  <a:srgbClr val="0070C0"/>
                </a:solidFill>
                <a:latin typeface="Symbol" pitchFamily="18" charset="2"/>
              </a:rPr>
              <a:t>nbb 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decay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09611" name="Object 11"/>
          <p:cNvGraphicFramePr>
            <a:graphicFrameLocks noChangeAspect="1"/>
          </p:cNvGraphicFramePr>
          <p:nvPr/>
        </p:nvGraphicFramePr>
        <p:xfrm>
          <a:off x="3365500" y="1671464"/>
          <a:ext cx="3556000" cy="533400"/>
        </p:xfrm>
        <a:graphic>
          <a:graphicData uri="http://schemas.openxmlformats.org/presentationml/2006/ole">
            <p:oleObj spid="_x0000_s409611" name="Equation" r:id="rId4" imgW="3555720" imgH="533160" progId="Equation.DSMT4">
              <p:embed/>
            </p:oleObj>
          </a:graphicData>
        </a:graphic>
      </p:graphicFrame>
      <p:graphicFrame>
        <p:nvGraphicFramePr>
          <p:cNvPr id="409612" name="Object 12"/>
          <p:cNvGraphicFramePr>
            <a:graphicFrameLocks noChangeAspect="1"/>
          </p:cNvGraphicFramePr>
          <p:nvPr/>
        </p:nvGraphicFramePr>
        <p:xfrm>
          <a:off x="1471092" y="2492896"/>
          <a:ext cx="2159000" cy="482600"/>
        </p:xfrm>
        <a:graphic>
          <a:graphicData uri="http://schemas.openxmlformats.org/presentationml/2006/ole">
            <p:oleObj spid="_x0000_s409612" name="Equation" r:id="rId5" imgW="2158920" imgH="482400" progId="Equation.DSMT4">
              <p:embed/>
            </p:oleObj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615108" y="3068960"/>
            <a:ext cx="6912768" cy="1512168"/>
            <a:chOff x="1615108" y="4365104"/>
            <a:chExt cx="7200800" cy="172819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615108" y="4365104"/>
              <a:ext cx="7200800" cy="1728192"/>
            </a:xfrm>
            <a:prstGeom prst="roundRect">
              <a:avLst/>
            </a:prstGeom>
            <a:solidFill>
              <a:srgbClr val="FFFF00">
                <a:alpha val="17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09613" name="Object 13"/>
            <p:cNvGraphicFramePr>
              <a:graphicFrameLocks noChangeAspect="1"/>
            </p:cNvGraphicFramePr>
            <p:nvPr/>
          </p:nvGraphicFramePr>
          <p:xfrm>
            <a:off x="1843088" y="4572744"/>
            <a:ext cx="6078537" cy="1108075"/>
          </p:xfrm>
          <a:graphic>
            <a:graphicData uri="http://schemas.openxmlformats.org/presentationml/2006/ole">
              <p:oleObj spid="_x0000_s409613" name="Equation" r:id="rId6" imgW="6756120" imgH="1231560" progId="Equation.DSMT4">
                <p:embed/>
              </p:oleObj>
            </a:graphicData>
          </a:graphic>
        </p:graphicFrame>
      </p:grpSp>
      <p:sp>
        <p:nvSpPr>
          <p:cNvPr id="8" name="Прямоугольник 7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Universal scalar interaction</a:t>
            </a:r>
          </a:p>
        </p:txBody>
      </p:sp>
      <p:pic>
        <p:nvPicPr>
          <p:cNvPr id="10" name="Picture 4" descr="bb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5268" y="4725144"/>
            <a:ext cx="7143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07396" y="6021288"/>
            <a:ext cx="2592288" cy="830997"/>
          </a:xfrm>
          <a:prstGeom prst="rect">
            <a:avLst/>
          </a:prstGeom>
          <a:solidFill>
            <a:srgbClr val="CCE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dirty="0"/>
              <a:t>Effective mass of </a:t>
            </a:r>
          </a:p>
          <a:p>
            <a:r>
              <a:rPr lang="sk-SK" dirty="0" smtClean="0"/>
              <a:t>Majorana</a:t>
            </a:r>
            <a:r>
              <a:rPr lang="en-US" dirty="0" smtClean="0"/>
              <a:t> </a:t>
            </a:r>
            <a:r>
              <a:rPr lang="sk-SK" dirty="0" smtClean="0"/>
              <a:t>neutrinos</a:t>
            </a:r>
            <a:endParaRPr lang="en-US" dirty="0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295628" y="5220072"/>
            <a:ext cx="1656184" cy="88741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6808218" y="6096744"/>
            <a:ext cx="3810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980" y="4797152"/>
            <a:ext cx="1786128" cy="181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127276" y="47570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Helvetica" pitchFamily="34" charset="0"/>
              </a:rPr>
              <a:t>T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6996" y="1124744"/>
            <a:ext cx="91450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sym typeface="Symbol"/>
              </a:rPr>
              <a:t>W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e adopt the more general Majorana condition</a:t>
            </a: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with                        The effective mass of the 0</a:t>
            </a:r>
            <a:r>
              <a:rPr lang="en-US" sz="2800" dirty="0" smtClean="0">
                <a:solidFill>
                  <a:srgbClr val="0070C0"/>
                </a:solidFill>
                <a:latin typeface="Symbol" pitchFamily="18" charset="2"/>
              </a:rPr>
              <a:t>nbb 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decay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3365500" y="1671464"/>
          <a:ext cx="3556000" cy="533400"/>
        </p:xfrm>
        <a:graphic>
          <a:graphicData uri="http://schemas.openxmlformats.org/presentationml/2006/ole">
            <p:oleObj spid="_x0000_s507906" name="Equation" r:id="rId4" imgW="3555720" imgH="533160" progId="Equation.DSMT4">
              <p:embed/>
            </p:oleObj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1471092" y="2492896"/>
          <a:ext cx="2159000" cy="482600"/>
        </p:xfrm>
        <a:graphic>
          <a:graphicData uri="http://schemas.openxmlformats.org/presentationml/2006/ole">
            <p:oleObj spid="_x0000_s507907" name="Equation" r:id="rId5" imgW="2158920" imgH="482400" progId="Equation.DSMT4">
              <p:embed/>
            </p:oleObj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15108" y="3068960"/>
            <a:ext cx="6912768" cy="1512168"/>
            <a:chOff x="1615108" y="4365104"/>
            <a:chExt cx="7200800" cy="172819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15108" y="4365104"/>
              <a:ext cx="7200800" cy="1728192"/>
            </a:xfrm>
            <a:prstGeom prst="roundRect">
              <a:avLst/>
            </a:prstGeom>
            <a:solidFill>
              <a:srgbClr val="FFFF00">
                <a:alpha val="17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" name="Object 13"/>
            <p:cNvGraphicFramePr>
              <a:graphicFrameLocks noChangeAspect="1"/>
            </p:cNvGraphicFramePr>
            <p:nvPr/>
          </p:nvGraphicFramePr>
          <p:xfrm>
            <a:off x="1843088" y="4572744"/>
            <a:ext cx="6078537" cy="1108075"/>
          </p:xfrm>
          <a:graphic>
            <a:graphicData uri="http://schemas.openxmlformats.org/presentationml/2006/ole">
              <p:oleObj spid="_x0000_s507908" name="Equation" r:id="rId6" imgW="6756120" imgH="1231560" progId="Equation.DSMT4">
                <p:embed/>
              </p:oleObj>
            </a:graphicData>
          </a:graphic>
        </p:graphicFrame>
      </p:grpSp>
      <p:sp>
        <p:nvSpPr>
          <p:cNvPr id="9" name="Прямоугольник 8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Universal scalar interaction</a:t>
            </a:r>
          </a:p>
        </p:txBody>
      </p:sp>
      <p:pic>
        <p:nvPicPr>
          <p:cNvPr id="10" name="Picture 4" descr="bb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5268" y="4725144"/>
            <a:ext cx="7143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07396" y="6021288"/>
            <a:ext cx="2592288" cy="830997"/>
          </a:xfrm>
          <a:prstGeom prst="rect">
            <a:avLst/>
          </a:prstGeom>
          <a:solidFill>
            <a:srgbClr val="CCE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dirty="0"/>
              <a:t>Effective mass of </a:t>
            </a:r>
          </a:p>
          <a:p>
            <a:r>
              <a:rPr lang="sk-SK" dirty="0" smtClean="0"/>
              <a:t>Majorana</a:t>
            </a:r>
            <a:r>
              <a:rPr lang="en-US" dirty="0" smtClean="0"/>
              <a:t> </a:t>
            </a:r>
            <a:r>
              <a:rPr lang="sk-SK" dirty="0" smtClean="0"/>
              <a:t>neutrinos</a:t>
            </a:r>
            <a:endParaRPr lang="en-US" dirty="0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295628" y="5220072"/>
            <a:ext cx="1656184" cy="88741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6808218" y="6096744"/>
            <a:ext cx="3810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980" y="4797152"/>
            <a:ext cx="1786128" cy="181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8455868" y="476672"/>
            <a:ext cx="1656184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3 cases: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 g</a:t>
            </a:r>
            <a:r>
              <a:rPr lang="en-US" sz="2800" baseline="-250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1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≠ 0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 g</a:t>
            </a:r>
            <a:r>
              <a:rPr lang="en-US" sz="2800" baseline="-250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≠ 0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 g</a:t>
            </a:r>
            <a:r>
              <a:rPr lang="en-US" sz="2800" baseline="-250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≠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7276" y="47570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Helvetica" pitchFamily="34" charset="0"/>
              </a:rPr>
              <a:t>T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5548" y="1340768"/>
            <a:ext cx="33432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6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612" y="2378220"/>
            <a:ext cx="32689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6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5204" y="2378219"/>
            <a:ext cx="3474720" cy="67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Universal scalar interaction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9004" y="1412776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Helvetica" pitchFamily="34" charset="0"/>
              </a:rPr>
              <a:t>Normal Spectrum (NS):</a:t>
            </a:r>
          </a:p>
        </p:txBody>
      </p:sp>
      <p:graphicFrame>
        <p:nvGraphicFramePr>
          <p:cNvPr id="497669" name="Object 5"/>
          <p:cNvGraphicFramePr>
            <a:graphicFrameLocks noChangeAspect="1"/>
          </p:cNvGraphicFramePr>
          <p:nvPr/>
        </p:nvGraphicFramePr>
        <p:xfrm>
          <a:off x="908000" y="3212976"/>
          <a:ext cx="7835900" cy="660400"/>
        </p:xfrm>
        <a:graphic>
          <a:graphicData uri="http://schemas.openxmlformats.org/presentationml/2006/ole">
            <p:oleObj spid="_x0000_s497669" name="Equation" r:id="rId7" imgW="7835760" imgH="660240" progId="Equation.DSMT4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79004" y="4149080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Helvetica" pitchFamily="34" charset="0"/>
              </a:rPr>
              <a:t>Inverted Spectrum (IS):</a:t>
            </a:r>
          </a:p>
        </p:txBody>
      </p:sp>
      <p:pic>
        <p:nvPicPr>
          <p:cNvPr id="49767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5548" y="4139927"/>
            <a:ext cx="3324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7671" name="Object 7"/>
          <p:cNvGraphicFramePr>
            <a:graphicFrameLocks noChangeAspect="1"/>
          </p:cNvGraphicFramePr>
          <p:nvPr/>
        </p:nvGraphicFramePr>
        <p:xfrm>
          <a:off x="809625" y="5864225"/>
          <a:ext cx="9156700" cy="660400"/>
        </p:xfrm>
        <a:graphic>
          <a:graphicData uri="http://schemas.openxmlformats.org/presentationml/2006/ole">
            <p:oleObj spid="_x0000_s497671" name="Equation" r:id="rId9" imgW="9156600" imgH="660240" progId="Equation.DSMT4">
              <p:embed/>
            </p:oleObj>
          </a:graphicData>
        </a:graphic>
      </p:graphicFrame>
      <p:pic>
        <p:nvPicPr>
          <p:cNvPr id="49767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604" y="4895820"/>
            <a:ext cx="3147060" cy="6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67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32" y="4886295"/>
            <a:ext cx="3299460" cy="70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431532" y="2031231"/>
            <a:ext cx="190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</a:rPr>
              <a:t>(0.0086 </a:t>
            </a:r>
            <a:r>
              <a:rPr lang="en-US" b="1" dirty="0" err="1" smtClean="0">
                <a:solidFill>
                  <a:srgbClr val="FF0000"/>
                </a:solidFill>
                <a:latin typeface="Helvetica" pitchFamily="34" charset="0"/>
              </a:rPr>
              <a:t>eV</a:t>
            </a:r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  <a:latin typeface="Helvetica" pitchFamily="34" charset="0"/>
              </a:rPr>
              <a:t>2</a:t>
            </a:r>
            <a:endParaRPr lang="ru-RU" b="1" baseline="300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6996" y="2031231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  <a:sym typeface="Symbol"/>
              </a:rPr>
              <a:t></a:t>
            </a:r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</a:rPr>
              <a:t>(0.048 </a:t>
            </a:r>
            <a:r>
              <a:rPr lang="en-US" b="1" dirty="0" err="1" smtClean="0">
                <a:solidFill>
                  <a:srgbClr val="FF0000"/>
                </a:solidFill>
                <a:latin typeface="Helvetica" pitchFamily="34" charset="0"/>
              </a:rPr>
              <a:t>eV</a:t>
            </a:r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  <a:latin typeface="Helvetica" pitchFamily="34" charset="0"/>
              </a:rPr>
              <a:t>2</a:t>
            </a:r>
            <a:endParaRPr lang="ru-RU" b="1" baseline="30000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75548" y="4077072"/>
            <a:ext cx="3384376" cy="720080"/>
          </a:xfrm>
          <a:prstGeom prst="roundRect">
            <a:avLst/>
          </a:prstGeom>
          <a:solidFill>
            <a:srgbClr val="00B050">
              <a:alpha val="17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75548" y="1340768"/>
            <a:ext cx="3384376" cy="720080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578" y="1412776"/>
            <a:ext cx="8140394" cy="491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Universal scalar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Introduction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119164" y="2171625"/>
            <a:ext cx="43204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028" y="3789040"/>
            <a:ext cx="857245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572" name="Object 12"/>
          <p:cNvGraphicFramePr>
            <a:graphicFrameLocks noChangeAspect="1"/>
          </p:cNvGraphicFramePr>
          <p:nvPr/>
        </p:nvGraphicFramePr>
        <p:xfrm>
          <a:off x="3516313" y="1125538"/>
          <a:ext cx="6400800" cy="1155700"/>
        </p:xfrm>
        <a:graphic>
          <a:graphicData uri="http://schemas.openxmlformats.org/presentationml/2006/ole">
            <p:oleObj spid="_x0000_s450572" name="Equation" r:id="rId5" imgW="6400800" imgH="1155600" progId="Equation.DSMT4">
              <p:embed/>
            </p:oleObj>
          </a:graphicData>
        </a:graphic>
      </p:graphicFrame>
      <p:graphicFrame>
        <p:nvGraphicFramePr>
          <p:cNvPr id="450573" name="Object 13"/>
          <p:cNvGraphicFramePr>
            <a:graphicFrameLocks noChangeAspect="1"/>
          </p:cNvGraphicFramePr>
          <p:nvPr/>
        </p:nvGraphicFramePr>
        <p:xfrm>
          <a:off x="4238625" y="2344738"/>
          <a:ext cx="5842000" cy="1155700"/>
        </p:xfrm>
        <a:graphic>
          <a:graphicData uri="http://schemas.openxmlformats.org/presentationml/2006/ole">
            <p:oleObj spid="_x0000_s450573" name="Equation" r:id="rId6" imgW="5841720" imgH="1155600" progId="Equation.DSMT4">
              <p:embed/>
            </p:oleObj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895028" y="3068960"/>
            <a:ext cx="3161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EW group content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647556" y="1196752"/>
            <a:ext cx="2376264" cy="936104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719564" y="2420888"/>
            <a:ext cx="2376264" cy="936104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8167836" y="1196752"/>
            <a:ext cx="1728192" cy="936104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8167836" y="2420888"/>
            <a:ext cx="2119164" cy="936104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116682"/>
            <a:ext cx="632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6644" name="Object 4"/>
          <p:cNvGraphicFramePr>
            <a:graphicFrameLocks noChangeAspect="1"/>
          </p:cNvGraphicFramePr>
          <p:nvPr/>
        </p:nvGraphicFramePr>
        <p:xfrm>
          <a:off x="895028" y="5517232"/>
          <a:ext cx="2755900" cy="1041400"/>
        </p:xfrm>
        <a:graphic>
          <a:graphicData uri="http://schemas.openxmlformats.org/presentationml/2006/ole">
            <p:oleObj spid="_x0000_s496644" name="Equation" r:id="rId5" imgW="2755800" imgH="104112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84556" y="5487615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PDG (2012)</a:t>
            </a:r>
            <a:endParaRPr lang="ru-RU" dirty="0"/>
          </a:p>
        </p:txBody>
      </p:sp>
      <p:pic>
        <p:nvPicPr>
          <p:cNvPr id="4966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5548" y="5877272"/>
            <a:ext cx="46577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5868" y="6294462"/>
            <a:ext cx="14859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Universal scalar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6996" y="1124745"/>
            <a:ext cx="9145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The effect of             is particularly simple: </a:t>
            </a: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  <a:sym typeface="Symbol"/>
            </a:endParaRP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  <a:sym typeface="Symbol"/>
            </a:endParaRP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  <a:sym typeface="Symbol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The scale of the 0</a:t>
            </a:r>
            <a:r>
              <a:rPr lang="en-US" sz="2800" dirty="0" smtClean="0">
                <a:solidFill>
                  <a:srgbClr val="0070C0"/>
                </a:solidFill>
                <a:latin typeface="Symbol" pitchFamily="18" charset="2"/>
                <a:cs typeface="Helvetica" pitchFamily="34" charset="0"/>
              </a:rPr>
              <a:t>nbb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amplitude is not fixed.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Universal scalar interaction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g</a:t>
            </a:r>
            <a:r>
              <a:rPr lang="en-US" sz="3200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= g</a:t>
            </a:r>
            <a:r>
              <a:rPr lang="en-US" sz="3200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= 0 g</a:t>
            </a:r>
            <a:r>
              <a:rPr lang="en-US" sz="3200" baseline="-25000" dirty="0" smtClean="0">
                <a:latin typeface="Helvetica" pitchFamily="34" charset="0"/>
                <a:cs typeface="Helvetica" pitchFamily="34" charset="0"/>
              </a:rPr>
              <a:t>4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≠ 0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767236" y="1146200"/>
          <a:ext cx="1028700" cy="482600"/>
        </p:xfrm>
        <a:graphic>
          <a:graphicData uri="http://schemas.openxmlformats.org/presentationml/2006/ole">
            <p:oleObj spid="_x0000_s498690" name="Equation" r:id="rId4" imgW="1028520" imgH="482400" progId="Equation.DSMT4">
              <p:embed/>
            </p:oleObj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390972" y="5570076"/>
            <a:ext cx="9145016" cy="595228"/>
            <a:chOff x="390972" y="5066020"/>
            <a:chExt cx="9145016" cy="59522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0972" y="5066020"/>
              <a:ext cx="91450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  <a:latin typeface="Helvetica" pitchFamily="34" charset="0"/>
                  <a:cs typeface="Helvetica" pitchFamily="34" charset="0"/>
                </a:rPr>
                <a:t>          can be small and          can be large, </a:t>
              </a:r>
              <a:r>
                <a:rPr lang="en-US" sz="2800" i="1" dirty="0" smtClean="0">
                  <a:solidFill>
                    <a:srgbClr val="C00000"/>
                  </a:solidFill>
                  <a:latin typeface="Helvetica" pitchFamily="34" charset="0"/>
                  <a:cs typeface="Helvetica" pitchFamily="34" charset="0"/>
                </a:rPr>
                <a:t>or vice versa  </a:t>
              </a:r>
            </a:p>
          </p:txBody>
        </p:sp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751012" y="5115148"/>
            <a:ext cx="533400" cy="546100"/>
          </p:xfrm>
          <a:graphic>
            <a:graphicData uri="http://schemas.openxmlformats.org/presentationml/2006/ole">
              <p:oleObj spid="_x0000_s498691" name="Equation" r:id="rId5" imgW="533160" imgH="545760" progId="Equation.DSMT4">
                <p:embed/>
              </p:oleObj>
            </a:graphicData>
          </a:graphic>
        </p:graphicFrame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4279404" y="5085184"/>
            <a:ext cx="622300" cy="533400"/>
          </p:xfrm>
          <a:graphic>
            <a:graphicData uri="http://schemas.openxmlformats.org/presentationml/2006/ole">
              <p:oleObj spid="_x0000_s498692" name="Equation" r:id="rId6" imgW="622080" imgH="533160" progId="Equation.DSMT4">
                <p:embed/>
              </p:oleObj>
            </a:graphicData>
          </a:graphic>
        </p:graphicFrame>
      </p:grp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2481263" y="1635125"/>
          <a:ext cx="4775200" cy="1079500"/>
        </p:xfrm>
        <a:graphic>
          <a:graphicData uri="http://schemas.openxmlformats.org/presentationml/2006/ole">
            <p:oleObj spid="_x0000_s498693" name="Equation" r:id="rId7" imgW="4775040" imgH="1079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6996" y="1124745"/>
            <a:ext cx="9145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The effect of             can be derived from that of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g</a:t>
            </a:r>
            <a:r>
              <a:rPr lang="en-US" sz="2800" baseline="-250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1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= g</a:t>
            </a:r>
            <a:r>
              <a:rPr lang="en-US" sz="2800" baseline="-250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= g</a:t>
            </a:r>
            <a:r>
              <a:rPr lang="en-US" sz="2800" baseline="-250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= 0: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  </a:t>
            </a: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  <a:sym typeface="Symbol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Suppose                                  then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67236" y="1146200"/>
          <a:ext cx="1028700" cy="482600"/>
        </p:xfrm>
        <a:graphic>
          <a:graphicData uri="http://schemas.openxmlformats.org/presentationml/2006/ole">
            <p:oleObj spid="_x0000_s411651" name="Equation" r:id="rId4" imgW="1028520" imgH="482400" progId="Equation.DSMT4">
              <p:embed/>
            </p:oleObj>
          </a:graphicData>
        </a:graphic>
      </p:graphicFrame>
      <p:graphicFrame>
        <p:nvGraphicFramePr>
          <p:cNvPr id="411655" name="Object 7"/>
          <p:cNvGraphicFramePr>
            <a:graphicFrameLocks noChangeAspect="1"/>
          </p:cNvGraphicFramePr>
          <p:nvPr/>
        </p:nvGraphicFramePr>
        <p:xfrm>
          <a:off x="2587848" y="4077072"/>
          <a:ext cx="4787900" cy="685800"/>
        </p:xfrm>
        <a:graphic>
          <a:graphicData uri="http://schemas.openxmlformats.org/presentationml/2006/ole">
            <p:oleObj spid="_x0000_s411655" name="Equation" r:id="rId5" imgW="4787640" imgH="685800" progId="Equation.DSMT4">
              <p:embed/>
            </p:oleObj>
          </a:graphicData>
        </a:graphic>
      </p:graphicFrame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2311524" y="2895600"/>
          <a:ext cx="3048000" cy="533400"/>
        </p:xfrm>
        <a:graphic>
          <a:graphicData uri="http://schemas.openxmlformats.org/presentationml/2006/ole">
            <p:oleObj spid="_x0000_s411656" name="Equation" r:id="rId6" imgW="3047760" imgH="533160" progId="Equation.DSMT4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9004" y="323945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Universal scalar interaction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g</a:t>
            </a:r>
            <a:r>
              <a:rPr lang="en-US" sz="3200" baseline="-25000" dirty="0" smtClean="0">
                <a:latin typeface="Helvetica" pitchFamily="34" charset="0"/>
                <a:cs typeface="Helvetica" pitchFamily="34" charset="0"/>
              </a:rPr>
              <a:t>4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= g</a:t>
            </a:r>
            <a:r>
              <a:rPr lang="en-US" sz="3200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= 0 g</a:t>
            </a:r>
            <a:r>
              <a:rPr lang="en-US" sz="3200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≠ 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6996" y="5354052"/>
            <a:ext cx="9217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For </a:t>
            </a:r>
            <a:r>
              <a:rPr lang="en-US" sz="2800" i="1" dirty="0" err="1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m</a:t>
            </a:r>
            <a:r>
              <a:rPr lang="en-US" sz="2800" baseline="-25000" dirty="0" err="1" smtClean="0">
                <a:solidFill>
                  <a:srgbClr val="0070C0"/>
                </a:solidFill>
                <a:latin typeface="Symbol" pitchFamily="18" charset="2"/>
                <a:cs typeface="Helvetica" pitchFamily="34" charset="0"/>
              </a:rPr>
              <a:t>bb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= 0.2 </a:t>
            </a:r>
            <a:r>
              <a:rPr lang="en-US" sz="2800" dirty="0" err="1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eV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and </a:t>
            </a:r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m</a:t>
            </a:r>
            <a:r>
              <a:rPr lang="en-US" sz="2800" baseline="-250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0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= 0 </a:t>
            </a:r>
            <a:r>
              <a:rPr lang="en-US" sz="2800" b="1" i="1" dirty="0" smtClean="0">
                <a:solidFill>
                  <a:srgbClr val="FF0000"/>
                </a:solidFill>
                <a:latin typeface="Symbol" pitchFamily="18" charset="2"/>
                <a:cs typeface="Helvetica" pitchFamily="34" charset="0"/>
              </a:rPr>
              <a:t>e</a:t>
            </a:r>
            <a:r>
              <a:rPr lang="en-US" sz="2800" b="1" baseline="-25000" dirty="0" smtClean="0">
                <a:solidFill>
                  <a:srgbClr val="FF0000"/>
                </a:solidFill>
                <a:latin typeface="Symbol" pitchFamily="18" charset="2"/>
                <a:cs typeface="Helvetica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= 1/50.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0" y="5085184"/>
            <a:ext cx="1656184" cy="108012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1657" name="Object 9"/>
          <p:cNvGraphicFramePr>
            <a:graphicFrameLocks noChangeAspect="1"/>
          </p:cNvGraphicFramePr>
          <p:nvPr/>
        </p:nvGraphicFramePr>
        <p:xfrm>
          <a:off x="7512620" y="5030812"/>
          <a:ext cx="2311400" cy="1206500"/>
        </p:xfrm>
        <a:graphic>
          <a:graphicData uri="http://schemas.openxmlformats.org/presentationml/2006/ole">
            <p:oleObj spid="_x0000_s411657" name="Equation" r:id="rId7" imgW="2311200" imgH="1206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615108" y="1916832"/>
            <a:ext cx="7200800" cy="1728192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6996" y="1124745"/>
            <a:ext cx="914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The effect of             is studied numerically</a:t>
            </a:r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2935288" y="2220913"/>
          <a:ext cx="4572000" cy="1041400"/>
        </p:xfrm>
        <a:graphic>
          <a:graphicData uri="http://schemas.openxmlformats.org/presentationml/2006/ole">
            <p:oleObj spid="_x0000_s412678" name="Equation" r:id="rId4" imgW="4572000" imgH="1041120" progId="Equation.DSMT4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Universal scalar interaction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g</a:t>
            </a:r>
            <a:r>
              <a:rPr lang="en-US" sz="3200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= g</a:t>
            </a:r>
            <a:r>
              <a:rPr lang="en-US" sz="3200" baseline="-25000" dirty="0" smtClean="0">
                <a:latin typeface="Helvetica" pitchFamily="34" charset="0"/>
                <a:cs typeface="Helvetica" pitchFamily="34" charset="0"/>
              </a:rPr>
              <a:t>4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= 0 g</a:t>
            </a:r>
            <a:r>
              <a:rPr lang="en-US" sz="3200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≠ 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6996" y="3915053"/>
            <a:ext cx="9145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 DESTINE" pitchFamily="2" charset="0"/>
                <a:cs typeface="Helvetica" pitchFamily="34" charset="0"/>
                <a:sym typeface="Symbol"/>
              </a:rPr>
              <a:t>ONE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 Dirac fermion with the mass </a:t>
            </a:r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m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 is the superposition of </a:t>
            </a:r>
            <a:r>
              <a:rPr lang="en-US" sz="2800" dirty="0" smtClean="0">
                <a:solidFill>
                  <a:srgbClr val="0070C0"/>
                </a:solidFill>
                <a:latin typeface="AR DESTINE" pitchFamily="2" charset="0"/>
                <a:cs typeface="Helvetica" pitchFamily="34" charset="0"/>
                <a:sym typeface="Symbol"/>
              </a:rPr>
              <a:t>TWO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 Majorana fermions with masses </a:t>
            </a:r>
            <a:r>
              <a:rPr lang="en-US" sz="28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</a:t>
            </a:r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m</a:t>
            </a:r>
            <a:endParaRPr lang="en-US" sz="2800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  <a:sym typeface="Symbol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The signs of the Majorana masses are no longer absorbed by the CP violating phases</a:t>
            </a:r>
          </a:p>
          <a:p>
            <a:endParaRPr lang="en-US" sz="2800" dirty="0" smtClean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Symbol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	-1 </a:t>
            </a:r>
            <a:r>
              <a:rPr lang="en-US" sz="2800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eV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 &lt; </a:t>
            </a:r>
            <a:r>
              <a:rPr lang="en-US" sz="2800" b="1" dirty="0" smtClean="0">
                <a:solidFill>
                  <a:srgbClr val="C00000"/>
                </a:solidFill>
                <a:latin typeface="Helvetica" pitchFamily="34" charset="0"/>
                <a:sym typeface="Symbol"/>
              </a:rPr>
              <a:t></a:t>
            </a:r>
            <a:r>
              <a:rPr lang="en-US" sz="2800" b="1" dirty="0" smtClean="0">
                <a:solidFill>
                  <a:srgbClr val="C00000"/>
                </a:solidFill>
                <a:latin typeface="Symbol" pitchFamily="18" charset="2"/>
                <a:sym typeface="Symbol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Helvetica" pitchFamily="34" charset="0"/>
                <a:sym typeface="Symbol"/>
              </a:rPr>
              <a:t>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g</a:t>
            </a:r>
            <a:r>
              <a:rPr lang="en-US" sz="2800" baseline="-25000" dirty="0" smtClean="0">
                <a:solidFill>
                  <a:srgbClr val="C00000"/>
                </a:solidFill>
                <a:latin typeface="Helvetica" pitchFamily="34" charset="0"/>
              </a:rPr>
              <a:t>1 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&lt; 1 </a:t>
            </a:r>
            <a:r>
              <a:rPr lang="en-US" sz="2800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eV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	                  2</a:t>
            </a:r>
            <a:r>
              <a:rPr lang="en-US" sz="2800" baseline="300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 = 8/2 → 4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2784475" y="1196975"/>
          <a:ext cx="990600" cy="482600"/>
        </p:xfrm>
        <a:graphic>
          <a:graphicData uri="http://schemas.openxmlformats.org/presentationml/2006/ole">
            <p:oleObj spid="_x0000_s412679" name="Equation" r:id="rId5" imgW="99036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15108" y="1916832"/>
            <a:ext cx="7200800" cy="1728192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6996" y="1124745"/>
            <a:ext cx="914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The effect of             is studied numerically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784748" y="1196752"/>
          <a:ext cx="990600" cy="482600"/>
        </p:xfrm>
        <a:graphic>
          <a:graphicData uri="http://schemas.openxmlformats.org/presentationml/2006/ole">
            <p:oleObj spid="_x0000_s413698" name="Equation" r:id="rId4" imgW="990360" imgH="482400" progId="Equation.DSMT4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06996" y="3915053"/>
            <a:ext cx="9145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 DESTINE" pitchFamily="2" charset="0"/>
                <a:cs typeface="Helvetica" pitchFamily="34" charset="0"/>
                <a:sym typeface="Symbol"/>
              </a:rPr>
              <a:t>ONE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 Dirac fermion with the mass </a:t>
            </a:r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m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 is the superposition of </a:t>
            </a:r>
            <a:r>
              <a:rPr lang="en-US" sz="2800" dirty="0" smtClean="0">
                <a:solidFill>
                  <a:srgbClr val="0070C0"/>
                </a:solidFill>
                <a:latin typeface="AR DESTINE" pitchFamily="2" charset="0"/>
                <a:cs typeface="Helvetica" pitchFamily="34" charset="0"/>
                <a:sym typeface="Symbol"/>
              </a:rPr>
              <a:t>TWO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 Majorana fermions with masses </a:t>
            </a:r>
            <a:r>
              <a:rPr lang="en-US" sz="28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</a:t>
            </a:r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m</a:t>
            </a:r>
            <a:endParaRPr lang="en-US" sz="2800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  <a:sym typeface="Symbol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The signs of the Majorana masses are no longer absorbed by the CP violating phases</a:t>
            </a:r>
          </a:p>
          <a:p>
            <a:endParaRPr lang="en-US" sz="2800" dirty="0" smtClean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Symbol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	-1 </a:t>
            </a:r>
            <a:r>
              <a:rPr lang="en-US" sz="2800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eV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 &lt; </a:t>
            </a:r>
            <a:r>
              <a:rPr lang="en-US" sz="2800" b="1" dirty="0" smtClean="0">
                <a:solidFill>
                  <a:srgbClr val="C00000"/>
                </a:solidFill>
                <a:latin typeface="Helvetica" pitchFamily="34" charset="0"/>
                <a:sym typeface="Symbol"/>
              </a:rPr>
              <a:t></a:t>
            </a:r>
            <a:r>
              <a:rPr lang="en-US" sz="2800" b="1" dirty="0" smtClean="0">
                <a:solidFill>
                  <a:srgbClr val="C00000"/>
                </a:solidFill>
                <a:latin typeface="Symbol" pitchFamily="18" charset="2"/>
                <a:sym typeface="Symbol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Helvetica" pitchFamily="34" charset="0"/>
                <a:sym typeface="Symbol"/>
              </a:rPr>
              <a:t>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g</a:t>
            </a:r>
            <a:r>
              <a:rPr lang="en-US" sz="2800" baseline="-25000" dirty="0" smtClean="0">
                <a:solidFill>
                  <a:srgbClr val="C00000"/>
                </a:solidFill>
                <a:latin typeface="Helvetica" pitchFamily="34" charset="0"/>
              </a:rPr>
              <a:t>1 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&lt; 1 </a:t>
            </a:r>
            <a:r>
              <a:rPr lang="en-US" sz="2800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eV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	                  2</a:t>
            </a:r>
            <a:r>
              <a:rPr lang="en-US" sz="2800" baseline="300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 = 8/2 → 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Universal scalar interaction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g</a:t>
            </a:r>
            <a:r>
              <a:rPr lang="en-US" sz="3200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= g</a:t>
            </a:r>
            <a:r>
              <a:rPr lang="en-US" sz="3200" baseline="-25000" dirty="0" smtClean="0">
                <a:latin typeface="Helvetica" pitchFamily="34" charset="0"/>
                <a:cs typeface="Helvetica" pitchFamily="34" charset="0"/>
              </a:rPr>
              <a:t>4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= 0 g</a:t>
            </a:r>
            <a:r>
              <a:rPr lang="en-US" sz="3200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≠ 0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2935288" y="2220913"/>
          <a:ext cx="4572000" cy="1041400"/>
        </p:xfrm>
        <a:graphic>
          <a:graphicData uri="http://schemas.openxmlformats.org/presentationml/2006/ole">
            <p:oleObj spid="_x0000_s413700" name="Equation" r:id="rId5" imgW="4572000" imgH="1041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6996" y="2117174"/>
            <a:ext cx="914501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m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 &gt; 0 is convention</a:t>
            </a:r>
          </a:p>
          <a:p>
            <a:endParaRPr lang="en-US" sz="1200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  <a:sym typeface="Symbol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R DESTINE" pitchFamily="2" charset="0"/>
                <a:cs typeface="Helvetica" pitchFamily="34" charset="0"/>
                <a:sym typeface="Symbol"/>
              </a:rPr>
              <a:t>In the </a:t>
            </a:r>
            <a:r>
              <a:rPr lang="en-US" sz="2800" dirty="0" err="1" smtClean="0">
                <a:solidFill>
                  <a:srgbClr val="0070C0"/>
                </a:solidFill>
                <a:latin typeface="AR DESTINE" pitchFamily="2" charset="0"/>
                <a:cs typeface="Helvetica" pitchFamily="34" charset="0"/>
                <a:sym typeface="Symbol"/>
              </a:rPr>
              <a:t>Walecka</a:t>
            </a:r>
            <a:r>
              <a:rPr lang="en-US" sz="2800" dirty="0" smtClean="0">
                <a:solidFill>
                  <a:srgbClr val="0070C0"/>
                </a:solidFill>
                <a:latin typeface="AR DESTINE" pitchFamily="2" charset="0"/>
                <a:cs typeface="Helvetica" pitchFamily="34" charset="0"/>
                <a:sym typeface="Symbol"/>
              </a:rPr>
              <a:t> model, we do have the universal scalar coupling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, because </a:t>
            </a:r>
            <a:r>
              <a:rPr lang="en-US" sz="2800" dirty="0" smtClean="0">
                <a:solidFill>
                  <a:srgbClr val="0070C0"/>
                </a:solidFill>
                <a:latin typeface="Symbol" pitchFamily="18" charset="2"/>
                <a:cs typeface="Helvetica" pitchFamily="34" charset="0"/>
                <a:sym typeface="Symbol"/>
              </a:rPr>
              <a:t>s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-meson is the flavor singlet. Moreover,</a:t>
            </a: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  <a:sym typeface="Symbol"/>
            </a:endParaRPr>
          </a:p>
          <a:p>
            <a:pPr algn="ctr"/>
            <a:endParaRPr lang="en-US" sz="2800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  <a:sym typeface="Symbol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otherwise we could have 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|</a:t>
            </a:r>
            <a:r>
              <a:rPr lang="en-US" sz="2800" i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m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*</a:t>
            </a:r>
            <a:r>
              <a:rPr lang="en-US" sz="2800" baseline="-250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p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| &lt; |</a:t>
            </a:r>
            <a:r>
              <a:rPr lang="en-US" sz="2800" i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m</a:t>
            </a:r>
            <a:r>
              <a:rPr lang="en-US" sz="2800" baseline="-250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p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| &amp; |</a:t>
            </a:r>
            <a:r>
              <a:rPr lang="en-US" sz="2800" i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m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*</a:t>
            </a:r>
            <a:r>
              <a:rPr lang="en-US" sz="2800" baseline="-250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| &gt; |</a:t>
            </a:r>
            <a:r>
              <a:rPr lang="en-US" sz="2800" i="1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m</a:t>
            </a:r>
            <a:r>
              <a:rPr lang="en-US" sz="2800" baseline="-25000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|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, which is (very) reliably excluded. Also from the </a:t>
            </a:r>
            <a:r>
              <a:rPr lang="en-US" sz="2800" dirty="0" err="1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isospin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 symmetry </a:t>
            </a:r>
            <a:r>
              <a:rPr lang="en-US" sz="2800" i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m</a:t>
            </a:r>
            <a:r>
              <a:rPr lang="en-US" sz="2800" baseline="-250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p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 ≈ </a:t>
            </a:r>
            <a:r>
              <a:rPr lang="en-US" sz="2800" i="1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m</a:t>
            </a:r>
            <a:r>
              <a:rPr lang="en-US" sz="2800" baseline="-25000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n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→</a:t>
            </a:r>
            <a:r>
              <a:rPr lang="en-US" sz="2800" i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 m</a:t>
            </a:r>
            <a:r>
              <a:rPr lang="en-US" sz="2800" baseline="-250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p 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 </a:t>
            </a:r>
            <a:r>
              <a:rPr lang="en-US" sz="2800" i="1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m</a:t>
            </a:r>
            <a:r>
              <a:rPr lang="en-US" sz="2800" baseline="-25000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 &gt; 0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  <a:sym typeface="Symbol"/>
              </a:rPr>
              <a:t>. </a:t>
            </a:r>
            <a:r>
              <a:rPr lang="en-US" sz="2800" dirty="0" smtClean="0">
                <a:solidFill>
                  <a:srgbClr val="00B050"/>
                </a:solidFill>
                <a:latin typeface="AR DESTINE" pitchFamily="2" charset="0"/>
                <a:cs typeface="Helvetica" pitchFamily="34" charset="0"/>
                <a:sym typeface="Symbol"/>
              </a:rPr>
              <a:t>For neutrinos we do not have such arguments… 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en-US" sz="2800" dirty="0" smtClean="0">
                <a:latin typeface="Helvetica" pitchFamily="34" charset="0"/>
              </a:rPr>
              <a:t>(m</a:t>
            </a:r>
            <a:r>
              <a:rPr lang="en-US" sz="2800" baseline="-25000" dirty="0" smtClean="0">
                <a:latin typeface="Helvetica" pitchFamily="34" charset="0"/>
              </a:rPr>
              <a:t>1</a:t>
            </a:r>
            <a:r>
              <a:rPr lang="en-US" sz="2800" dirty="0" smtClean="0">
                <a:latin typeface="Helvetica" pitchFamily="34" charset="0"/>
              </a:rPr>
              <a:t>m</a:t>
            </a:r>
            <a:r>
              <a:rPr lang="en-US" sz="2800" baseline="-25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m</a:t>
            </a:r>
            <a:r>
              <a:rPr lang="en-US" sz="2800" baseline="-25000" dirty="0" smtClean="0">
                <a:latin typeface="Helvetica" pitchFamily="34" charset="0"/>
              </a:rPr>
              <a:t>3</a:t>
            </a:r>
            <a:r>
              <a:rPr lang="en-US" sz="2800" dirty="0" smtClean="0">
                <a:latin typeface="Helvetica" pitchFamily="34" charset="0"/>
              </a:rPr>
              <a:t>) = (±±±)</a:t>
            </a:r>
            <a:endParaRPr lang="en-US" sz="2800" dirty="0" smtClean="0">
              <a:solidFill>
                <a:srgbClr val="00B050"/>
              </a:solidFill>
              <a:latin typeface="Helvetica" pitchFamily="34" charset="0"/>
              <a:cs typeface="Helvetica" pitchFamily="34" charset="0"/>
              <a:sym typeface="Symbo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Universal scalar interaction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g</a:t>
            </a:r>
            <a:r>
              <a:rPr lang="en-US" sz="3200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= g</a:t>
            </a:r>
            <a:r>
              <a:rPr lang="en-US" sz="3200" baseline="-25000" dirty="0" smtClean="0">
                <a:latin typeface="Helvetica" pitchFamily="34" charset="0"/>
                <a:cs typeface="Helvetica" pitchFamily="34" charset="0"/>
              </a:rPr>
              <a:t>4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= 0 g</a:t>
            </a:r>
            <a:r>
              <a:rPr lang="en-US" sz="3200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≠ 0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995488" y="1379538"/>
          <a:ext cx="6451600" cy="584200"/>
        </p:xfrm>
        <a:graphic>
          <a:graphicData uri="http://schemas.openxmlformats.org/presentationml/2006/ole">
            <p:oleObj spid="_x0000_s434179" name="Equation" r:id="rId4" imgW="6451560" imgH="583920" progId="Equation.DSMT4">
              <p:embed/>
            </p:oleObj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3175000" y="4047728"/>
          <a:ext cx="4191000" cy="533400"/>
        </p:xfrm>
        <a:graphic>
          <a:graphicData uri="http://schemas.openxmlformats.org/presentationml/2006/ole">
            <p:oleObj spid="_x0000_s434180" name="Equation" r:id="rId5" imgW="4190760" imgH="533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7550" y="814536"/>
            <a:ext cx="37719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99284" y="16947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(m</a:t>
            </a:r>
            <a:r>
              <a:rPr lang="en-US" sz="2800" baseline="-25000" dirty="0" smtClean="0">
                <a:latin typeface="Helvetica" pitchFamily="34" charset="0"/>
              </a:rPr>
              <a:t>1</a:t>
            </a:r>
            <a:r>
              <a:rPr lang="en-US" sz="2800" dirty="0" smtClean="0">
                <a:latin typeface="Helvetica" pitchFamily="34" charset="0"/>
              </a:rPr>
              <a:t>m</a:t>
            </a:r>
            <a:r>
              <a:rPr lang="en-US" sz="2800" baseline="-25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m</a:t>
            </a:r>
            <a:r>
              <a:rPr lang="en-US" sz="2800" baseline="-25000" dirty="0" smtClean="0">
                <a:latin typeface="Helvetica" pitchFamily="34" charset="0"/>
              </a:rPr>
              <a:t>3</a:t>
            </a:r>
            <a:r>
              <a:rPr lang="en-US" sz="2800" dirty="0" smtClean="0">
                <a:latin typeface="Helvetica" pitchFamily="34" charset="0"/>
              </a:rPr>
              <a:t>) = 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(+++)</a:t>
            </a:r>
            <a:r>
              <a:rPr lang="en-US" sz="2800" dirty="0" smtClean="0">
                <a:latin typeface="Helvetica" pitchFamily="34" charset="0"/>
              </a:rPr>
              <a:t> or 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(---)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63780" y="1628800"/>
            <a:ext cx="2016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Area    </a:t>
            </a:r>
            <a:r>
              <a:rPr lang="en-US" dirty="0" smtClean="0">
                <a:latin typeface="Helvetica" pitchFamily="34" charset="0"/>
                <a:sym typeface="Symbol"/>
              </a:rPr>
              <a:t></a:t>
            </a:r>
            <a:r>
              <a:rPr lang="en-US" dirty="0" smtClean="0">
                <a:latin typeface="Symbol" pitchFamily="18" charset="2"/>
                <a:sym typeface="Symbol"/>
              </a:rPr>
              <a:t>c</a:t>
            </a:r>
            <a:r>
              <a:rPr lang="en-US" dirty="0" smtClean="0">
                <a:latin typeface="Helvetica" pitchFamily="34" charset="0"/>
                <a:sym typeface="Symbol"/>
              </a:rPr>
              <a:t></a:t>
            </a:r>
            <a:r>
              <a:rPr lang="en-US" dirty="0" smtClean="0">
                <a:latin typeface="Helvetica" pitchFamily="34" charset="0"/>
              </a:rPr>
              <a:t>g</a:t>
            </a:r>
            <a:r>
              <a:rPr lang="en-US" baseline="-25000" dirty="0" smtClean="0">
                <a:latin typeface="Helvetica" pitchFamily="34" charset="0"/>
              </a:rPr>
              <a:t>1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1       </a:t>
            </a:r>
            <a:r>
              <a:rPr lang="en-US" dirty="0" smtClean="0">
                <a:solidFill>
                  <a:srgbClr val="FF3399"/>
                </a:solidFill>
                <a:latin typeface="Helvetica" pitchFamily="34" charset="0"/>
              </a:rPr>
              <a:t>-1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2       </a:t>
            </a:r>
            <a:r>
              <a:rPr lang="en-US" dirty="0" smtClean="0">
                <a:solidFill>
                  <a:srgbClr val="FFFF00"/>
                </a:solidFill>
                <a:latin typeface="Helvetica" pitchFamily="34" charset="0"/>
              </a:rPr>
              <a:t>-0.1</a:t>
            </a:r>
          </a:p>
          <a:p>
            <a:r>
              <a:rPr lang="en-US" dirty="0" smtClean="0">
                <a:latin typeface="Helvetica" pitchFamily="34" charset="0"/>
              </a:rPr>
              <a:t>   3        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0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4         </a:t>
            </a:r>
            <a:r>
              <a:rPr lang="en-US" dirty="0" smtClean="0">
                <a:solidFill>
                  <a:srgbClr val="1802BE"/>
                </a:solidFill>
                <a:latin typeface="Helvetica" pitchFamily="34" charset="0"/>
              </a:rPr>
              <a:t>0.1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5         </a:t>
            </a:r>
            <a:r>
              <a:rPr lang="en-US" dirty="0" smtClean="0">
                <a:solidFill>
                  <a:srgbClr val="00B050"/>
                </a:solidFill>
                <a:latin typeface="Helvetica" pitchFamily="34" charset="0"/>
              </a:rPr>
              <a:t>1</a:t>
            </a:r>
            <a:endParaRPr lang="en-US" dirty="0" smtClean="0">
              <a:latin typeface="Helvetic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0708" y="3789040"/>
            <a:ext cx="1571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&amp;</a:t>
            </a:r>
          </a:p>
          <a:p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g</a:t>
            </a:r>
            <a:r>
              <a:rPr lang="en-US" baseline="-25000" dirty="0" smtClean="0">
                <a:solidFill>
                  <a:srgbClr val="C00000"/>
                </a:solidFill>
                <a:latin typeface="Helvetica" pitchFamily="34" charset="0"/>
              </a:rPr>
              <a:t>2 </a:t>
            </a:r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= g</a:t>
            </a:r>
            <a:r>
              <a:rPr lang="en-US" baseline="-25000" dirty="0" smtClean="0">
                <a:solidFill>
                  <a:srgbClr val="C00000"/>
                </a:solidFill>
                <a:latin typeface="Helvetica" pitchFamily="34" charset="0"/>
              </a:rPr>
              <a:t>4 </a:t>
            </a:r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= 0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19364" y="1700808"/>
            <a:ext cx="2952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19364" y="4365104"/>
            <a:ext cx="2952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низ 7"/>
          <p:cNvSpPr/>
          <p:nvPr/>
        </p:nvSpPr>
        <p:spPr>
          <a:xfrm>
            <a:off x="7159724" y="2780928"/>
            <a:ext cx="288032" cy="43204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7519764" y="2708920"/>
            <a:ext cx="288032" cy="43204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5313" name="Object 1"/>
          <p:cNvGraphicFramePr>
            <a:graphicFrameLocks noChangeAspect="1"/>
          </p:cNvGraphicFramePr>
          <p:nvPr/>
        </p:nvGraphicFramePr>
        <p:xfrm>
          <a:off x="174625" y="5876925"/>
          <a:ext cx="3890963" cy="935038"/>
        </p:xfrm>
        <a:graphic>
          <a:graphicData uri="http://schemas.openxmlformats.org/presentationml/2006/ole">
            <p:oleObj spid="_x0000_s525313" name="Equation" r:id="rId5" imgW="4330440" imgH="1041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00" y="810000"/>
            <a:ext cx="37242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99284" y="16947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(m</a:t>
            </a:r>
            <a:r>
              <a:rPr lang="en-US" sz="2800" baseline="-25000" dirty="0" smtClean="0">
                <a:latin typeface="Helvetica" pitchFamily="34" charset="0"/>
              </a:rPr>
              <a:t>1</a:t>
            </a:r>
            <a:r>
              <a:rPr lang="en-US" sz="2800" dirty="0" smtClean="0">
                <a:latin typeface="Helvetica" pitchFamily="34" charset="0"/>
              </a:rPr>
              <a:t>m</a:t>
            </a:r>
            <a:r>
              <a:rPr lang="en-US" sz="2800" baseline="-25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m</a:t>
            </a:r>
            <a:r>
              <a:rPr lang="en-US" sz="2800" baseline="-25000" dirty="0" smtClean="0">
                <a:latin typeface="Helvetica" pitchFamily="34" charset="0"/>
              </a:rPr>
              <a:t>3</a:t>
            </a:r>
            <a:r>
              <a:rPr lang="en-US" sz="2800" dirty="0" smtClean="0">
                <a:latin typeface="Helvetica" pitchFamily="34" charset="0"/>
              </a:rPr>
              <a:t>) = 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(-++)</a:t>
            </a:r>
            <a:r>
              <a:rPr lang="en-US" sz="2800" dirty="0" smtClean="0">
                <a:latin typeface="Helvetica" pitchFamily="34" charset="0"/>
              </a:rPr>
              <a:t> or 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(+--)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63780" y="1628800"/>
            <a:ext cx="2016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Area    </a:t>
            </a:r>
            <a:r>
              <a:rPr lang="en-US" dirty="0" smtClean="0">
                <a:latin typeface="Helvetica" pitchFamily="34" charset="0"/>
                <a:sym typeface="Symbol"/>
              </a:rPr>
              <a:t></a:t>
            </a:r>
            <a:r>
              <a:rPr lang="en-US" dirty="0" smtClean="0">
                <a:latin typeface="Symbol" pitchFamily="18" charset="2"/>
                <a:sym typeface="Symbol"/>
              </a:rPr>
              <a:t>c</a:t>
            </a:r>
            <a:r>
              <a:rPr lang="en-US" dirty="0" smtClean="0">
                <a:latin typeface="Helvetica" pitchFamily="34" charset="0"/>
                <a:sym typeface="Symbol"/>
              </a:rPr>
              <a:t></a:t>
            </a:r>
            <a:r>
              <a:rPr lang="en-US" dirty="0" smtClean="0">
                <a:latin typeface="Helvetica" pitchFamily="34" charset="0"/>
              </a:rPr>
              <a:t>g</a:t>
            </a:r>
            <a:r>
              <a:rPr lang="en-US" baseline="-25000" dirty="0" smtClean="0">
                <a:latin typeface="Helvetica" pitchFamily="34" charset="0"/>
              </a:rPr>
              <a:t>1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1       </a:t>
            </a:r>
            <a:r>
              <a:rPr lang="en-US" dirty="0" smtClean="0">
                <a:solidFill>
                  <a:srgbClr val="FF3399"/>
                </a:solidFill>
                <a:latin typeface="Helvetica" pitchFamily="34" charset="0"/>
              </a:rPr>
              <a:t>-1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2       </a:t>
            </a:r>
            <a:r>
              <a:rPr lang="en-US" dirty="0" smtClean="0">
                <a:solidFill>
                  <a:srgbClr val="FFFF00"/>
                </a:solidFill>
                <a:latin typeface="Helvetica" pitchFamily="34" charset="0"/>
              </a:rPr>
              <a:t>-0.1</a:t>
            </a:r>
          </a:p>
          <a:p>
            <a:r>
              <a:rPr lang="en-US" dirty="0" smtClean="0">
                <a:latin typeface="Helvetica" pitchFamily="34" charset="0"/>
              </a:rPr>
              <a:t>   3        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0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4         </a:t>
            </a:r>
            <a:r>
              <a:rPr lang="en-US" dirty="0" smtClean="0">
                <a:solidFill>
                  <a:srgbClr val="1802BE"/>
                </a:solidFill>
                <a:latin typeface="Helvetica" pitchFamily="34" charset="0"/>
              </a:rPr>
              <a:t>0.1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5         </a:t>
            </a:r>
            <a:r>
              <a:rPr lang="en-US" dirty="0" smtClean="0">
                <a:solidFill>
                  <a:srgbClr val="00B050"/>
                </a:solidFill>
                <a:latin typeface="Helvetica" pitchFamily="34" charset="0"/>
              </a:rPr>
              <a:t>1</a:t>
            </a:r>
            <a:endParaRPr lang="en-US" dirty="0" smtClean="0">
              <a:latin typeface="Helvetic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20708" y="3789040"/>
            <a:ext cx="1571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&amp;</a:t>
            </a:r>
          </a:p>
          <a:p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g</a:t>
            </a:r>
            <a:r>
              <a:rPr lang="en-US" baseline="-25000" dirty="0" smtClean="0">
                <a:solidFill>
                  <a:srgbClr val="C00000"/>
                </a:solidFill>
                <a:latin typeface="Helvetica" pitchFamily="34" charset="0"/>
              </a:rPr>
              <a:t>2 </a:t>
            </a:r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= g</a:t>
            </a:r>
            <a:r>
              <a:rPr lang="en-US" baseline="-25000" dirty="0" smtClean="0">
                <a:solidFill>
                  <a:srgbClr val="C00000"/>
                </a:solidFill>
                <a:latin typeface="Helvetica" pitchFamily="34" charset="0"/>
              </a:rPr>
              <a:t>4 </a:t>
            </a:r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= 0</a:t>
            </a:r>
            <a:endParaRPr lang="ru-RU" dirty="0"/>
          </a:p>
        </p:txBody>
      </p:sp>
      <p:graphicFrame>
        <p:nvGraphicFramePr>
          <p:cNvPr id="504833" name="Object 1"/>
          <p:cNvGraphicFramePr>
            <a:graphicFrameLocks noChangeAspect="1"/>
          </p:cNvGraphicFramePr>
          <p:nvPr/>
        </p:nvGraphicFramePr>
        <p:xfrm>
          <a:off x="174948" y="5877272"/>
          <a:ext cx="3890962" cy="935037"/>
        </p:xfrm>
        <a:graphic>
          <a:graphicData uri="http://schemas.openxmlformats.org/presentationml/2006/ole">
            <p:oleObj spid="_x0000_s504833" name="Equation" r:id="rId5" imgW="4330440" imgH="1041120" progId="Equation.DSMT4">
              <p:embed/>
            </p:oleObj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7159724" y="2780928"/>
            <a:ext cx="288032" cy="43204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7519764" y="2708920"/>
            <a:ext cx="288032" cy="43204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8975" y="824061"/>
            <a:ext cx="38290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99284" y="16947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(m</a:t>
            </a:r>
            <a:r>
              <a:rPr lang="en-US" sz="2800" baseline="-25000" dirty="0" smtClean="0">
                <a:latin typeface="Helvetica" pitchFamily="34" charset="0"/>
              </a:rPr>
              <a:t>1</a:t>
            </a:r>
            <a:r>
              <a:rPr lang="en-US" sz="2800" dirty="0" smtClean="0">
                <a:latin typeface="Helvetica" pitchFamily="34" charset="0"/>
              </a:rPr>
              <a:t>m</a:t>
            </a:r>
            <a:r>
              <a:rPr lang="en-US" sz="2800" baseline="-25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m</a:t>
            </a:r>
            <a:r>
              <a:rPr lang="en-US" sz="2800" baseline="-25000" dirty="0" smtClean="0">
                <a:latin typeface="Helvetica" pitchFamily="34" charset="0"/>
              </a:rPr>
              <a:t>3</a:t>
            </a:r>
            <a:r>
              <a:rPr lang="en-US" sz="2800" dirty="0" smtClean="0">
                <a:latin typeface="Helvetica" pitchFamily="34" charset="0"/>
              </a:rPr>
              <a:t>) = 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(+-+)</a:t>
            </a:r>
            <a:r>
              <a:rPr lang="en-US" sz="2800" dirty="0" smtClean="0">
                <a:latin typeface="Helvetica" pitchFamily="34" charset="0"/>
              </a:rPr>
              <a:t> or 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(-+-)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63780" y="1628800"/>
            <a:ext cx="2016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Area    </a:t>
            </a:r>
            <a:r>
              <a:rPr lang="en-US" dirty="0" smtClean="0">
                <a:latin typeface="Helvetica" pitchFamily="34" charset="0"/>
                <a:sym typeface="Symbol"/>
              </a:rPr>
              <a:t></a:t>
            </a:r>
            <a:r>
              <a:rPr lang="en-US" dirty="0" smtClean="0">
                <a:latin typeface="Symbol" pitchFamily="18" charset="2"/>
                <a:sym typeface="Symbol"/>
              </a:rPr>
              <a:t>c</a:t>
            </a:r>
            <a:r>
              <a:rPr lang="en-US" dirty="0" smtClean="0">
                <a:latin typeface="Helvetica" pitchFamily="34" charset="0"/>
                <a:sym typeface="Symbol"/>
              </a:rPr>
              <a:t></a:t>
            </a:r>
            <a:r>
              <a:rPr lang="en-US" dirty="0" smtClean="0">
                <a:latin typeface="Helvetica" pitchFamily="34" charset="0"/>
              </a:rPr>
              <a:t>g</a:t>
            </a:r>
            <a:r>
              <a:rPr lang="en-US" baseline="-25000" dirty="0" smtClean="0">
                <a:latin typeface="Helvetica" pitchFamily="34" charset="0"/>
              </a:rPr>
              <a:t>1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1       </a:t>
            </a:r>
            <a:r>
              <a:rPr lang="en-US" dirty="0" smtClean="0">
                <a:solidFill>
                  <a:srgbClr val="FF3399"/>
                </a:solidFill>
                <a:latin typeface="Helvetica" pitchFamily="34" charset="0"/>
              </a:rPr>
              <a:t>-1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2       </a:t>
            </a:r>
            <a:r>
              <a:rPr lang="en-US" dirty="0" smtClean="0">
                <a:solidFill>
                  <a:srgbClr val="FFFF00"/>
                </a:solidFill>
                <a:latin typeface="Helvetica" pitchFamily="34" charset="0"/>
              </a:rPr>
              <a:t>-0.1</a:t>
            </a:r>
          </a:p>
          <a:p>
            <a:r>
              <a:rPr lang="en-US" dirty="0" smtClean="0">
                <a:latin typeface="Helvetica" pitchFamily="34" charset="0"/>
              </a:rPr>
              <a:t>   3        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0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4         </a:t>
            </a:r>
            <a:r>
              <a:rPr lang="en-US" dirty="0" smtClean="0">
                <a:solidFill>
                  <a:srgbClr val="1802BE"/>
                </a:solidFill>
                <a:latin typeface="Helvetica" pitchFamily="34" charset="0"/>
              </a:rPr>
              <a:t>0.1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5         </a:t>
            </a:r>
            <a:r>
              <a:rPr lang="en-US" dirty="0" smtClean="0">
                <a:solidFill>
                  <a:srgbClr val="00B050"/>
                </a:solidFill>
                <a:latin typeface="Helvetica" pitchFamily="34" charset="0"/>
              </a:rPr>
              <a:t>1</a:t>
            </a:r>
            <a:endParaRPr lang="en-US" dirty="0" smtClean="0">
              <a:latin typeface="Helvetic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20708" y="3789040"/>
            <a:ext cx="1571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&amp;</a:t>
            </a:r>
          </a:p>
          <a:p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g</a:t>
            </a:r>
            <a:r>
              <a:rPr lang="en-US" baseline="-25000" dirty="0" smtClean="0">
                <a:solidFill>
                  <a:srgbClr val="C00000"/>
                </a:solidFill>
                <a:latin typeface="Helvetica" pitchFamily="34" charset="0"/>
              </a:rPr>
              <a:t>2 </a:t>
            </a:r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= g</a:t>
            </a:r>
            <a:r>
              <a:rPr lang="en-US" baseline="-25000" dirty="0" smtClean="0">
                <a:solidFill>
                  <a:srgbClr val="C00000"/>
                </a:solidFill>
                <a:latin typeface="Helvetica" pitchFamily="34" charset="0"/>
              </a:rPr>
              <a:t>4 </a:t>
            </a:r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= 0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159724" y="2780928"/>
            <a:ext cx="288032" cy="43204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7519764" y="2708920"/>
            <a:ext cx="288032" cy="43204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7361" name="Object 1"/>
          <p:cNvGraphicFramePr>
            <a:graphicFrameLocks noChangeAspect="1"/>
          </p:cNvGraphicFramePr>
          <p:nvPr/>
        </p:nvGraphicFramePr>
        <p:xfrm>
          <a:off x="174625" y="5876925"/>
          <a:ext cx="3890963" cy="935038"/>
        </p:xfrm>
        <a:graphic>
          <a:graphicData uri="http://schemas.openxmlformats.org/presentationml/2006/ole">
            <p:oleObj spid="_x0000_s527361" name="Equation" r:id="rId5" imgW="4330440" imgH="1041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00" y="784800"/>
            <a:ext cx="38195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99284" y="16947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 pitchFamily="34" charset="0"/>
              </a:rPr>
              <a:t>(m</a:t>
            </a:r>
            <a:r>
              <a:rPr lang="en-US" sz="2800" baseline="-25000" dirty="0" smtClean="0">
                <a:latin typeface="Helvetica" pitchFamily="34" charset="0"/>
              </a:rPr>
              <a:t>1</a:t>
            </a:r>
            <a:r>
              <a:rPr lang="en-US" sz="2800" dirty="0" smtClean="0">
                <a:latin typeface="Helvetica" pitchFamily="34" charset="0"/>
              </a:rPr>
              <a:t>m</a:t>
            </a:r>
            <a:r>
              <a:rPr lang="en-US" sz="2800" baseline="-25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m</a:t>
            </a:r>
            <a:r>
              <a:rPr lang="en-US" sz="2800" baseline="-25000" dirty="0" smtClean="0">
                <a:latin typeface="Helvetica" pitchFamily="34" charset="0"/>
              </a:rPr>
              <a:t>3</a:t>
            </a:r>
            <a:r>
              <a:rPr lang="en-US" sz="2800" dirty="0" smtClean="0">
                <a:latin typeface="Helvetica" pitchFamily="34" charset="0"/>
              </a:rPr>
              <a:t>) = 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(++-)</a:t>
            </a:r>
            <a:r>
              <a:rPr lang="en-US" sz="2800" dirty="0" smtClean="0">
                <a:latin typeface="Helvetica" pitchFamily="34" charset="0"/>
              </a:rPr>
              <a:t> or 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(--+)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63780" y="1628800"/>
            <a:ext cx="2016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Area    </a:t>
            </a:r>
            <a:r>
              <a:rPr lang="en-US" dirty="0" smtClean="0">
                <a:latin typeface="Helvetica" pitchFamily="34" charset="0"/>
                <a:sym typeface="Symbol"/>
              </a:rPr>
              <a:t></a:t>
            </a:r>
            <a:r>
              <a:rPr lang="en-US" dirty="0" smtClean="0">
                <a:latin typeface="Symbol" pitchFamily="18" charset="2"/>
                <a:sym typeface="Symbol"/>
              </a:rPr>
              <a:t>c</a:t>
            </a:r>
            <a:r>
              <a:rPr lang="en-US" dirty="0" smtClean="0">
                <a:latin typeface="Helvetica" pitchFamily="34" charset="0"/>
                <a:sym typeface="Symbol"/>
              </a:rPr>
              <a:t></a:t>
            </a:r>
            <a:r>
              <a:rPr lang="en-US" dirty="0" smtClean="0">
                <a:latin typeface="Helvetica" pitchFamily="34" charset="0"/>
              </a:rPr>
              <a:t>g</a:t>
            </a:r>
            <a:r>
              <a:rPr lang="en-US" baseline="-25000" dirty="0" smtClean="0">
                <a:latin typeface="Helvetica" pitchFamily="34" charset="0"/>
              </a:rPr>
              <a:t>1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1       </a:t>
            </a:r>
            <a:r>
              <a:rPr lang="en-US" dirty="0" smtClean="0">
                <a:solidFill>
                  <a:srgbClr val="FF3399"/>
                </a:solidFill>
                <a:latin typeface="Helvetica" pitchFamily="34" charset="0"/>
              </a:rPr>
              <a:t>-1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2       </a:t>
            </a:r>
            <a:r>
              <a:rPr lang="en-US" dirty="0" smtClean="0">
                <a:solidFill>
                  <a:srgbClr val="FFFF00"/>
                </a:solidFill>
                <a:latin typeface="Helvetica" pitchFamily="34" charset="0"/>
              </a:rPr>
              <a:t>-0.1</a:t>
            </a:r>
          </a:p>
          <a:p>
            <a:r>
              <a:rPr lang="en-US" dirty="0" smtClean="0">
                <a:latin typeface="Helvetica" pitchFamily="34" charset="0"/>
              </a:rPr>
              <a:t>   3        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0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4         </a:t>
            </a:r>
            <a:r>
              <a:rPr lang="en-US" dirty="0" smtClean="0">
                <a:solidFill>
                  <a:srgbClr val="1802BE"/>
                </a:solidFill>
                <a:latin typeface="Helvetica" pitchFamily="34" charset="0"/>
              </a:rPr>
              <a:t>0.1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   5         </a:t>
            </a:r>
            <a:r>
              <a:rPr lang="en-US" dirty="0" smtClean="0">
                <a:solidFill>
                  <a:srgbClr val="00B050"/>
                </a:solidFill>
                <a:latin typeface="Helvetica" pitchFamily="34" charset="0"/>
              </a:rPr>
              <a:t>1</a:t>
            </a:r>
            <a:endParaRPr lang="en-US" dirty="0" smtClean="0">
              <a:latin typeface="Helvetic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20708" y="3789040"/>
            <a:ext cx="1571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&amp;</a:t>
            </a:r>
          </a:p>
          <a:p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g</a:t>
            </a:r>
            <a:r>
              <a:rPr lang="en-US" baseline="-25000" dirty="0" smtClean="0">
                <a:solidFill>
                  <a:srgbClr val="C00000"/>
                </a:solidFill>
                <a:latin typeface="Helvetica" pitchFamily="34" charset="0"/>
              </a:rPr>
              <a:t>2 </a:t>
            </a:r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= g</a:t>
            </a:r>
            <a:r>
              <a:rPr lang="en-US" baseline="-25000" dirty="0" smtClean="0">
                <a:solidFill>
                  <a:srgbClr val="C00000"/>
                </a:solidFill>
                <a:latin typeface="Helvetica" pitchFamily="34" charset="0"/>
              </a:rPr>
              <a:t>4 </a:t>
            </a:r>
            <a:r>
              <a:rPr lang="en-US" dirty="0" smtClean="0">
                <a:solidFill>
                  <a:srgbClr val="C00000"/>
                </a:solidFill>
                <a:latin typeface="Helvetica" pitchFamily="34" charset="0"/>
              </a:rPr>
              <a:t>= 0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7159724" y="2780928"/>
            <a:ext cx="288032" cy="43204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7519764" y="2708920"/>
            <a:ext cx="288032" cy="43204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6337" name="Object 1"/>
          <p:cNvGraphicFramePr>
            <a:graphicFrameLocks noChangeAspect="1"/>
          </p:cNvGraphicFramePr>
          <p:nvPr/>
        </p:nvGraphicFramePr>
        <p:xfrm>
          <a:off x="174625" y="5876925"/>
          <a:ext cx="3890963" cy="935038"/>
        </p:xfrm>
        <a:graphic>
          <a:graphicData uri="http://schemas.openxmlformats.org/presentationml/2006/ole">
            <p:oleObj spid="_x0000_s526337" name="Equation" r:id="rId5" imgW="4330440" imgH="1041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38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028" y="3789352"/>
            <a:ext cx="864000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Introduction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119164" y="2171625"/>
            <a:ext cx="43204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graphicFrame>
        <p:nvGraphicFramePr>
          <p:cNvPr id="528391" name="Object 7"/>
          <p:cNvGraphicFramePr>
            <a:graphicFrameLocks noChangeAspect="1"/>
          </p:cNvGraphicFramePr>
          <p:nvPr/>
        </p:nvGraphicFramePr>
        <p:xfrm>
          <a:off x="3487316" y="1125538"/>
          <a:ext cx="5702300" cy="1155700"/>
        </p:xfrm>
        <a:graphic>
          <a:graphicData uri="http://schemas.openxmlformats.org/presentationml/2006/ole">
            <p:oleObj spid="_x0000_s528391" name="Equation" r:id="rId5" imgW="5702040" imgH="1155600" progId="Equation.DSMT4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141517" y="1196752"/>
            <a:ext cx="1224136" cy="936104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5636605" y="1124743"/>
            <a:ext cx="4023756" cy="936105"/>
          </a:xfrm>
          <a:custGeom>
            <a:avLst/>
            <a:gdLst>
              <a:gd name="connsiteX0" fmla="*/ 160317 w 4023756"/>
              <a:gd name="connsiteY0" fmla="*/ 471055 h 1579418"/>
              <a:gd name="connsiteX1" fmla="*/ 112816 w 4023756"/>
              <a:gd name="connsiteY1" fmla="*/ 1432956 h 1579418"/>
              <a:gd name="connsiteX2" fmla="*/ 528452 w 4023756"/>
              <a:gd name="connsiteY2" fmla="*/ 1349829 h 1579418"/>
              <a:gd name="connsiteX3" fmla="*/ 825335 w 4023756"/>
              <a:gd name="connsiteY3" fmla="*/ 494805 h 1579418"/>
              <a:gd name="connsiteX4" fmla="*/ 2713512 w 4023756"/>
              <a:gd name="connsiteY4" fmla="*/ 328551 h 1579418"/>
              <a:gd name="connsiteX5" fmla="*/ 3129148 w 4023756"/>
              <a:gd name="connsiteY5" fmla="*/ 1219200 h 1579418"/>
              <a:gd name="connsiteX6" fmla="*/ 3592286 w 4023756"/>
              <a:gd name="connsiteY6" fmla="*/ 1112322 h 1579418"/>
              <a:gd name="connsiteX7" fmla="*/ 3604161 w 4023756"/>
              <a:gd name="connsiteY7" fmla="*/ 364177 h 1579418"/>
              <a:gd name="connsiteX8" fmla="*/ 1074717 w 4023756"/>
              <a:gd name="connsiteY8" fmla="*/ 19792 h 1579418"/>
              <a:gd name="connsiteX9" fmla="*/ 160317 w 4023756"/>
              <a:gd name="connsiteY9" fmla="*/ 471055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3756" h="1579418">
                <a:moveTo>
                  <a:pt x="160317" y="471055"/>
                </a:moveTo>
                <a:cubicBezTo>
                  <a:pt x="0" y="706582"/>
                  <a:pt x="51460" y="1286494"/>
                  <a:pt x="112816" y="1432956"/>
                </a:cubicBezTo>
                <a:cubicBezTo>
                  <a:pt x="174172" y="1579418"/>
                  <a:pt x="409699" y="1506188"/>
                  <a:pt x="528452" y="1349829"/>
                </a:cubicBezTo>
                <a:cubicBezTo>
                  <a:pt x="647205" y="1193471"/>
                  <a:pt x="461158" y="665018"/>
                  <a:pt x="825335" y="494805"/>
                </a:cubicBezTo>
                <a:cubicBezTo>
                  <a:pt x="1189512" y="324592"/>
                  <a:pt x="2329543" y="207819"/>
                  <a:pt x="2713512" y="328551"/>
                </a:cubicBezTo>
                <a:cubicBezTo>
                  <a:pt x="3097481" y="449284"/>
                  <a:pt x="2982686" y="1088572"/>
                  <a:pt x="3129148" y="1219200"/>
                </a:cubicBezTo>
                <a:cubicBezTo>
                  <a:pt x="3275610" y="1349828"/>
                  <a:pt x="3513117" y="1254826"/>
                  <a:pt x="3592286" y="1112322"/>
                </a:cubicBezTo>
                <a:cubicBezTo>
                  <a:pt x="3671455" y="969818"/>
                  <a:pt x="4023756" y="546265"/>
                  <a:pt x="3604161" y="364177"/>
                </a:cubicBezTo>
                <a:cubicBezTo>
                  <a:pt x="3184566" y="182089"/>
                  <a:pt x="1646712" y="0"/>
                  <a:pt x="1074717" y="19792"/>
                </a:cubicBezTo>
                <a:cubicBezTo>
                  <a:pt x="502722" y="39584"/>
                  <a:pt x="320634" y="235528"/>
                  <a:pt x="160317" y="471055"/>
                </a:cubicBezTo>
                <a:close/>
              </a:path>
            </a:pathLst>
          </a:cu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8392" name="Object 8"/>
          <p:cNvGraphicFramePr>
            <a:graphicFrameLocks noChangeAspect="1"/>
          </p:cNvGraphicFramePr>
          <p:nvPr/>
        </p:nvGraphicFramePr>
        <p:xfrm>
          <a:off x="4207396" y="2338388"/>
          <a:ext cx="5143500" cy="1168400"/>
        </p:xfrm>
        <a:graphic>
          <a:graphicData uri="http://schemas.openxmlformats.org/presentationml/2006/ole">
            <p:oleObj spid="_x0000_s528392" name="Equation" r:id="rId6" imgW="5143320" imgH="1168200" progId="Equation.DSMT4">
              <p:embed/>
            </p:oleObj>
          </a:graphicData>
        </a:graphic>
      </p:graphicFrame>
      <p:sp>
        <p:nvSpPr>
          <p:cNvPr id="21" name="Полилиния 20"/>
          <p:cNvSpPr/>
          <p:nvPr/>
        </p:nvSpPr>
        <p:spPr>
          <a:xfrm flipV="1">
            <a:off x="5647556" y="2492896"/>
            <a:ext cx="3024336" cy="864096"/>
          </a:xfrm>
          <a:custGeom>
            <a:avLst/>
            <a:gdLst>
              <a:gd name="connsiteX0" fmla="*/ 160317 w 4023756"/>
              <a:gd name="connsiteY0" fmla="*/ 471055 h 1579418"/>
              <a:gd name="connsiteX1" fmla="*/ 112816 w 4023756"/>
              <a:gd name="connsiteY1" fmla="*/ 1432956 h 1579418"/>
              <a:gd name="connsiteX2" fmla="*/ 528452 w 4023756"/>
              <a:gd name="connsiteY2" fmla="*/ 1349829 h 1579418"/>
              <a:gd name="connsiteX3" fmla="*/ 825335 w 4023756"/>
              <a:gd name="connsiteY3" fmla="*/ 494805 h 1579418"/>
              <a:gd name="connsiteX4" fmla="*/ 2713512 w 4023756"/>
              <a:gd name="connsiteY4" fmla="*/ 328551 h 1579418"/>
              <a:gd name="connsiteX5" fmla="*/ 3129148 w 4023756"/>
              <a:gd name="connsiteY5" fmla="*/ 1219200 h 1579418"/>
              <a:gd name="connsiteX6" fmla="*/ 3592286 w 4023756"/>
              <a:gd name="connsiteY6" fmla="*/ 1112322 h 1579418"/>
              <a:gd name="connsiteX7" fmla="*/ 3604161 w 4023756"/>
              <a:gd name="connsiteY7" fmla="*/ 364177 h 1579418"/>
              <a:gd name="connsiteX8" fmla="*/ 1074717 w 4023756"/>
              <a:gd name="connsiteY8" fmla="*/ 19792 h 1579418"/>
              <a:gd name="connsiteX9" fmla="*/ 160317 w 4023756"/>
              <a:gd name="connsiteY9" fmla="*/ 471055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3756" h="1579418">
                <a:moveTo>
                  <a:pt x="160317" y="471055"/>
                </a:moveTo>
                <a:cubicBezTo>
                  <a:pt x="0" y="706582"/>
                  <a:pt x="51460" y="1286494"/>
                  <a:pt x="112816" y="1432956"/>
                </a:cubicBezTo>
                <a:cubicBezTo>
                  <a:pt x="174172" y="1579418"/>
                  <a:pt x="409699" y="1506188"/>
                  <a:pt x="528452" y="1349829"/>
                </a:cubicBezTo>
                <a:cubicBezTo>
                  <a:pt x="647205" y="1193471"/>
                  <a:pt x="461158" y="665018"/>
                  <a:pt x="825335" y="494805"/>
                </a:cubicBezTo>
                <a:cubicBezTo>
                  <a:pt x="1189512" y="324592"/>
                  <a:pt x="2329543" y="207819"/>
                  <a:pt x="2713512" y="328551"/>
                </a:cubicBezTo>
                <a:cubicBezTo>
                  <a:pt x="3097481" y="449284"/>
                  <a:pt x="2982686" y="1088572"/>
                  <a:pt x="3129148" y="1219200"/>
                </a:cubicBezTo>
                <a:cubicBezTo>
                  <a:pt x="3275610" y="1349828"/>
                  <a:pt x="3513117" y="1254826"/>
                  <a:pt x="3592286" y="1112322"/>
                </a:cubicBezTo>
                <a:cubicBezTo>
                  <a:pt x="3671455" y="969818"/>
                  <a:pt x="4023756" y="546265"/>
                  <a:pt x="3604161" y="364177"/>
                </a:cubicBezTo>
                <a:cubicBezTo>
                  <a:pt x="3184566" y="182089"/>
                  <a:pt x="1646712" y="0"/>
                  <a:pt x="1074717" y="19792"/>
                </a:cubicBezTo>
                <a:cubicBezTo>
                  <a:pt x="502722" y="39584"/>
                  <a:pt x="320634" y="235528"/>
                  <a:pt x="160317" y="471055"/>
                </a:cubicBezTo>
                <a:close/>
              </a:path>
            </a:pathLst>
          </a:cu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7006441" y="2432463"/>
            <a:ext cx="2479964" cy="825334"/>
          </a:xfrm>
          <a:custGeom>
            <a:avLst/>
            <a:gdLst>
              <a:gd name="connsiteX0" fmla="*/ 106878 w 2479964"/>
              <a:gd name="connsiteY0" fmla="*/ 156358 h 825334"/>
              <a:gd name="connsiteX1" fmla="*/ 178130 w 2479964"/>
              <a:gd name="connsiteY1" fmla="*/ 750124 h 825334"/>
              <a:gd name="connsiteX2" fmla="*/ 700645 w 2479964"/>
              <a:gd name="connsiteY2" fmla="*/ 607620 h 825334"/>
              <a:gd name="connsiteX3" fmla="*/ 724395 w 2479964"/>
              <a:gd name="connsiteY3" fmla="*/ 120732 h 825334"/>
              <a:gd name="connsiteX4" fmla="*/ 1733798 w 2479964"/>
              <a:gd name="connsiteY4" fmla="*/ 180108 h 825334"/>
              <a:gd name="connsiteX5" fmla="*/ 1686297 w 2479964"/>
              <a:gd name="connsiteY5" fmla="*/ 666997 h 825334"/>
              <a:gd name="connsiteX6" fmla="*/ 2375065 w 2479964"/>
              <a:gd name="connsiteY6" fmla="*/ 726373 h 825334"/>
              <a:gd name="connsiteX7" fmla="*/ 2220686 w 2479964"/>
              <a:gd name="connsiteY7" fmla="*/ 156358 h 825334"/>
              <a:gd name="connsiteX8" fmla="*/ 819398 w 2479964"/>
              <a:gd name="connsiteY8" fmla="*/ 1979 h 825334"/>
              <a:gd name="connsiteX9" fmla="*/ 106878 w 2479964"/>
              <a:gd name="connsiteY9" fmla="*/ 156358 h 82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9964" h="825334">
                <a:moveTo>
                  <a:pt x="106878" y="156358"/>
                </a:moveTo>
                <a:cubicBezTo>
                  <a:pt x="0" y="281049"/>
                  <a:pt x="79169" y="674914"/>
                  <a:pt x="178130" y="750124"/>
                </a:cubicBezTo>
                <a:cubicBezTo>
                  <a:pt x="277091" y="825334"/>
                  <a:pt x="609601" y="712519"/>
                  <a:pt x="700645" y="607620"/>
                </a:cubicBezTo>
                <a:cubicBezTo>
                  <a:pt x="791689" y="502721"/>
                  <a:pt x="552203" y="191984"/>
                  <a:pt x="724395" y="120732"/>
                </a:cubicBezTo>
                <a:cubicBezTo>
                  <a:pt x="896587" y="49480"/>
                  <a:pt x="1573481" y="89064"/>
                  <a:pt x="1733798" y="180108"/>
                </a:cubicBezTo>
                <a:cubicBezTo>
                  <a:pt x="1894115" y="271152"/>
                  <a:pt x="1579419" y="575953"/>
                  <a:pt x="1686297" y="666997"/>
                </a:cubicBezTo>
                <a:cubicBezTo>
                  <a:pt x="1793175" y="758041"/>
                  <a:pt x="2286000" y="811480"/>
                  <a:pt x="2375065" y="726373"/>
                </a:cubicBezTo>
                <a:cubicBezTo>
                  <a:pt x="2464130" y="641267"/>
                  <a:pt x="2479964" y="277090"/>
                  <a:pt x="2220686" y="156358"/>
                </a:cubicBezTo>
                <a:cubicBezTo>
                  <a:pt x="1961408" y="35626"/>
                  <a:pt x="1173678" y="3958"/>
                  <a:pt x="819398" y="1979"/>
                </a:cubicBezTo>
                <a:cubicBezTo>
                  <a:pt x="465118" y="0"/>
                  <a:pt x="213756" y="31667"/>
                  <a:pt x="106878" y="156358"/>
                </a:cubicBezTo>
                <a:close/>
              </a:path>
            </a:pathLst>
          </a:cu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95028" y="3068960"/>
            <a:ext cx="3161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EW group content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3060" y="618886"/>
            <a:ext cx="5014913" cy="626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8964" y="188640"/>
            <a:ext cx="9733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erlin Sans FB Demi" pitchFamily="34" charset="0"/>
                <a:cs typeface="Helvetica" pitchFamily="34" charset="0"/>
              </a:rPr>
              <a:t>Regions of admissible values of </a:t>
            </a:r>
            <a:r>
              <a:rPr lang="en-US" sz="2800" b="1" dirty="0" smtClean="0">
                <a:solidFill>
                  <a:srgbClr val="FF0000"/>
                </a:solidFill>
                <a:latin typeface="Berlin Sans FB Demi" pitchFamily="34" charset="0"/>
                <a:cs typeface="Helvetica" pitchFamily="34" charset="0"/>
                <a:sym typeface="Symbol"/>
              </a:rPr>
              <a:t>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  <a:cs typeface="Helvetica" pitchFamily="34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Berlin Sans FB Demi" pitchFamily="34" charset="0"/>
                <a:cs typeface="Helvetica" pitchFamily="34" charset="0"/>
                <a:sym typeface="Symbol"/>
              </a:rPr>
              <a:t></a:t>
            </a:r>
            <a:r>
              <a:rPr lang="en-US" sz="2800" b="1" dirty="0" smtClean="0">
                <a:solidFill>
                  <a:srgbClr val="FF0000"/>
                </a:solidFill>
                <a:latin typeface="Berlin Sans FB Demi" pitchFamily="34" charset="0"/>
                <a:cs typeface="Helvetica" pitchFamily="34" charset="0"/>
              </a:rPr>
              <a:t>g</a:t>
            </a:r>
            <a:r>
              <a:rPr lang="en-US" sz="2800" b="1" baseline="-25000" dirty="0" smtClean="0">
                <a:solidFill>
                  <a:srgbClr val="FF0000"/>
                </a:solidFill>
                <a:latin typeface="Berlin Sans FB Demi" pitchFamily="34" charset="0"/>
                <a:cs typeface="Helvetica" pitchFamily="34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Berlin Sans FB Demi" pitchFamily="34" charset="0"/>
                <a:cs typeface="Helvetica" pitchFamily="34" charset="0"/>
              </a:rPr>
              <a:t> and </a:t>
            </a:r>
            <a:r>
              <a:rPr lang="en-US" sz="2800" b="1" i="1" dirty="0" smtClean="0">
                <a:solidFill>
                  <a:srgbClr val="FF0000"/>
                </a:solidFill>
                <a:latin typeface="Berlin Sans FB Demi" pitchFamily="34" charset="0"/>
                <a:cs typeface="Helvetica" pitchFamily="34" charset="0"/>
              </a:rPr>
              <a:t>m</a:t>
            </a:r>
            <a:r>
              <a:rPr lang="en-US" sz="2800" b="1" baseline="-25000" dirty="0" smtClean="0">
                <a:solidFill>
                  <a:srgbClr val="FF0000"/>
                </a:solidFill>
                <a:latin typeface="Berlin Sans FB Demi" pitchFamily="34" charset="0"/>
                <a:cs typeface="Helvetica" pitchFamily="34" charset="0"/>
              </a:rPr>
              <a:t>0</a:t>
            </a:r>
            <a:r>
              <a:rPr lang="en-US" sz="2800" b="1" i="1" dirty="0" smtClean="0">
                <a:solidFill>
                  <a:srgbClr val="FF0000"/>
                </a:solidFill>
                <a:latin typeface="Berlin Sans FB Demi" pitchFamily="34" charset="0"/>
                <a:cs typeface="Helvetica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erlin Sans FB Demi" pitchFamily="34" charset="0"/>
                <a:cs typeface="Helvetica" pitchFamily="34" charset="0"/>
              </a:rPr>
              <a:t>for</a:t>
            </a:r>
            <a:r>
              <a:rPr lang="en-US" sz="2800" b="1" i="1" dirty="0" smtClean="0">
                <a:solidFill>
                  <a:srgbClr val="FF0000"/>
                </a:solidFill>
                <a:latin typeface="Berlin Sans FB Demi" pitchFamily="34" charset="0"/>
                <a:cs typeface="Helvetica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Berlin Sans FB Demi" pitchFamily="34" charset="0"/>
                <a:cs typeface="Helvetica" pitchFamily="34" charset="0"/>
              </a:rPr>
              <a:t>m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Symbol" pitchFamily="18" charset="2"/>
                <a:cs typeface="Helvetica" pitchFamily="34" charset="0"/>
              </a:rPr>
              <a:t>bb</a:t>
            </a:r>
            <a:r>
              <a:rPr lang="en-US" sz="2800" b="1" dirty="0" smtClean="0">
                <a:solidFill>
                  <a:srgbClr val="FF0000"/>
                </a:solidFill>
                <a:latin typeface="Berlin Sans FB Demi" pitchFamily="34" charset="0"/>
                <a:cs typeface="Helvetica" pitchFamily="34" charset="0"/>
              </a:rPr>
              <a:t> = 0.2 </a:t>
            </a:r>
            <a:r>
              <a:rPr lang="en-US" sz="2800" b="1" dirty="0" err="1" smtClean="0">
                <a:solidFill>
                  <a:srgbClr val="FF0000"/>
                </a:solidFill>
                <a:latin typeface="Berlin Sans FB Demi" pitchFamily="34" charset="0"/>
                <a:cs typeface="Helvetica" pitchFamily="34" charset="0"/>
              </a:rPr>
              <a:t>eV</a:t>
            </a:r>
            <a:endParaRPr lang="ru-RU" sz="2800" b="1" baseline="-25000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3620" y="1177588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Helvetica" pitchFamily="34" charset="0"/>
              </a:rPr>
              <a:t>(m</a:t>
            </a:r>
            <a:r>
              <a:rPr lang="en-US" sz="2800" baseline="-25000" dirty="0" smtClean="0">
                <a:latin typeface="Helvetica" pitchFamily="34" charset="0"/>
              </a:rPr>
              <a:t>1</a:t>
            </a:r>
            <a:r>
              <a:rPr lang="en-US" sz="2800" dirty="0" smtClean="0">
                <a:latin typeface="Helvetica" pitchFamily="34" charset="0"/>
              </a:rPr>
              <a:t>m</a:t>
            </a:r>
            <a:r>
              <a:rPr lang="en-US" sz="2800" baseline="-25000" dirty="0" smtClean="0">
                <a:latin typeface="Helvetica" pitchFamily="34" charset="0"/>
              </a:rPr>
              <a:t>2</a:t>
            </a:r>
            <a:r>
              <a:rPr lang="en-US" sz="2800" dirty="0" smtClean="0">
                <a:latin typeface="Helvetica" pitchFamily="34" charset="0"/>
              </a:rPr>
              <a:t>m</a:t>
            </a:r>
            <a:r>
              <a:rPr lang="en-US" sz="2800" baseline="-25000" dirty="0" smtClean="0">
                <a:latin typeface="Helvetica" pitchFamily="34" charset="0"/>
              </a:rPr>
              <a:t>3</a:t>
            </a:r>
            <a:r>
              <a:rPr lang="en-US" sz="2800" dirty="0" smtClean="0">
                <a:latin typeface="Helvetica" pitchFamily="34" charset="0"/>
              </a:rPr>
              <a:t>)=(+++) or (---)</a:t>
            </a:r>
          </a:p>
        </p:txBody>
      </p:sp>
      <p:graphicFrame>
        <p:nvGraphicFramePr>
          <p:cNvPr id="499714" name="Object 2"/>
          <p:cNvGraphicFramePr>
            <a:graphicFrameLocks noChangeAspect="1"/>
          </p:cNvGraphicFramePr>
          <p:nvPr/>
        </p:nvGraphicFramePr>
        <p:xfrm>
          <a:off x="6665912" y="2209428"/>
          <a:ext cx="3086100" cy="571500"/>
        </p:xfrm>
        <a:graphic>
          <a:graphicData uri="http://schemas.openxmlformats.org/presentationml/2006/ole">
            <p:oleObj spid="_x0000_s499714" name="Equation" r:id="rId5" imgW="3085920" imgH="571320" progId="Equation.DSMT4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08712" y="3483005"/>
            <a:ext cx="4063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m</a:t>
            </a:r>
            <a:r>
              <a:rPr lang="en-US" sz="2800" baseline="-250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0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= 0 </a:t>
            </a:r>
            <a:r>
              <a:rPr lang="en-US" sz="2800" b="1" i="1" dirty="0" smtClean="0">
                <a:solidFill>
                  <a:srgbClr val="FF0000"/>
                </a:solidFill>
                <a:latin typeface="Symbol" pitchFamily="18" charset="2"/>
                <a:cs typeface="Helvetica" pitchFamily="34" charset="0"/>
              </a:rPr>
              <a:t>e</a:t>
            </a:r>
            <a:r>
              <a:rPr lang="en-US" sz="2800" b="1" baseline="-25000" dirty="0" smtClean="0">
                <a:solidFill>
                  <a:srgbClr val="FF0000"/>
                </a:solidFill>
                <a:latin typeface="Symbol" pitchFamily="18" charset="2"/>
                <a:cs typeface="Helvetica" pitchFamily="34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= 1/50-1/100,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Symbol" pitchFamily="18" charset="2"/>
                <a:cs typeface="Helvetica" pitchFamily="34" charset="0"/>
              </a:rPr>
              <a:t>             e</a:t>
            </a:r>
            <a:r>
              <a:rPr lang="en-US" sz="2800" b="1" baseline="-25000" dirty="0" smtClean="0">
                <a:solidFill>
                  <a:srgbClr val="FF0000"/>
                </a:solidFill>
                <a:latin typeface="Symbol" pitchFamily="18" charset="2"/>
                <a:cs typeface="Helvetica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= 1/50.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55668" y="4581128"/>
            <a:ext cx="2880320" cy="1656184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New exotic </a:t>
            </a:r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channels</a:t>
            </a:r>
            <a:endParaRPr lang="en-US" sz="3200" dirty="0" smtClean="0">
              <a:solidFill>
                <a:srgbClr val="C00000"/>
              </a:solidFill>
              <a:latin typeface="Helvetica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813794" y="2113692"/>
            <a:ext cx="1521394" cy="3331532"/>
            <a:chOff x="741786" y="1249596"/>
            <a:chExt cx="1521394" cy="3331532"/>
          </a:xfrm>
        </p:grpSpPr>
        <p:pic>
          <p:nvPicPr>
            <p:cNvPr id="54784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4631" y="1844824"/>
              <a:ext cx="1152525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751012" y="4057908"/>
              <a:ext cx="4732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t</a:t>
              </a:r>
              <a:r>
                <a:rPr lang="en-US" sz="2800" baseline="30000" dirty="0" smtClean="0">
                  <a:latin typeface="Symbol" pitchFamily="18" charset="2"/>
                </a:rPr>
                <a:t>-</a:t>
              </a:r>
              <a:endParaRPr lang="ru-RU" sz="2800" baseline="30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40280" y="4057908"/>
              <a:ext cx="5132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p</a:t>
              </a:r>
              <a:r>
                <a:rPr lang="en-US" sz="2800" baseline="30000" dirty="0" smtClean="0">
                  <a:latin typeface="Symbol" pitchFamily="18" charset="2"/>
                </a:rPr>
                <a:t>+</a:t>
              </a:r>
              <a:endParaRPr lang="ru-RU" sz="2800" baseline="300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41786" y="1249596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e</a:t>
              </a:r>
              <a:r>
                <a:rPr lang="en-US" sz="2800" baseline="30000" dirty="0" smtClean="0">
                  <a:latin typeface="Symbol" pitchFamily="18" charset="2"/>
                </a:rPr>
                <a:t>+</a:t>
              </a:r>
              <a:endParaRPr lang="ru-RU" sz="2800" baseline="30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740280" y="1249596"/>
              <a:ext cx="5229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p</a:t>
              </a:r>
              <a:r>
                <a:rPr lang="en-US" sz="2800" baseline="30000" dirty="0" smtClean="0">
                  <a:latin typeface="Symbol" pitchFamily="18" charset="2"/>
                </a:rPr>
                <a:t>-</a:t>
              </a:r>
              <a:endParaRPr lang="ru-RU" sz="2800" baseline="30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43100" y="2617748"/>
              <a:ext cx="5180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Symbol" pitchFamily="18" charset="2"/>
                </a:rPr>
                <a:t>n</a:t>
              </a:r>
              <a:r>
                <a:rPr lang="en-US" sz="2800" baseline="-25000" dirty="0" err="1" smtClean="0"/>
                <a:t>L</a:t>
              </a:r>
              <a:endParaRPr lang="ru-RU" sz="2800" baseline="-25000" dirty="0"/>
            </a:p>
          </p:txBody>
        </p:sp>
      </p:grpSp>
      <p:graphicFrame>
        <p:nvGraphicFramePr>
          <p:cNvPr id="547843" name="Object 3"/>
          <p:cNvGraphicFramePr>
            <a:graphicFrameLocks noChangeAspect="1"/>
          </p:cNvGraphicFramePr>
          <p:nvPr/>
        </p:nvGraphicFramePr>
        <p:xfrm>
          <a:off x="3696568" y="1485032"/>
          <a:ext cx="2959100" cy="431800"/>
        </p:xfrm>
        <a:graphic>
          <a:graphicData uri="http://schemas.openxmlformats.org/presentationml/2006/ole">
            <p:oleObj spid="_x0000_s547843" name="Equation" r:id="rId5" imgW="2958840" imgH="431640" progId="Equation.DSMT4">
              <p:embed/>
            </p:oleObj>
          </a:graphicData>
        </a:graphic>
      </p:graphicFrame>
      <p:sp>
        <p:nvSpPr>
          <p:cNvPr id="19" name="Стрелка вниз 18"/>
          <p:cNvSpPr/>
          <p:nvPr/>
        </p:nvSpPr>
        <p:spPr>
          <a:xfrm rot="5400000">
            <a:off x="3055268" y="4203085"/>
            <a:ext cx="288032" cy="43204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66122" y="4131077"/>
            <a:ext cx="19790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standard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weak vertex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5400000">
            <a:off x="2335188" y="3050957"/>
            <a:ext cx="288032" cy="43204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6042" y="2978949"/>
            <a:ext cx="3209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n-lt"/>
              </a:rPr>
              <a:t>non-standard vertex</a:t>
            </a:r>
            <a:endParaRPr lang="ru-RU" sz="28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/>
          <a:srcRect r="47069"/>
          <a:stretch>
            <a:fillRect/>
          </a:stretch>
        </p:blipFill>
        <p:spPr bwMode="auto">
          <a:xfrm>
            <a:off x="7231732" y="2352889"/>
            <a:ext cx="2735899" cy="179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3127276" y="1340768"/>
            <a:ext cx="4032448" cy="864096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88" y="2852936"/>
            <a:ext cx="3460623" cy="351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4714875" y="5284936"/>
          <a:ext cx="5334000" cy="1168400"/>
        </p:xfrm>
        <a:graphic>
          <a:graphicData uri="http://schemas.openxmlformats.org/presentationml/2006/ole">
            <p:oleObj spid="_x0000_s548866" name="Equation" r:id="rId5" imgW="5333760" imgH="1168200" progId="Equation.DSMT4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300336" y="5211197"/>
            <a:ext cx="19790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standard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weak vertex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3487316" y="4365104"/>
            <a:ext cx="288032" cy="43204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98170" y="4273932"/>
            <a:ext cx="3209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+mn-lt"/>
              </a:rPr>
              <a:t>non-standard </a:t>
            </a:r>
            <a:r>
              <a:rPr lang="en-US" sz="2800" b="1" dirty="0" smtClean="0">
                <a:solidFill>
                  <a:srgbClr val="00B050"/>
                </a:solidFill>
                <a:latin typeface="+mn-lt"/>
              </a:rPr>
              <a:t>vertex</a:t>
            </a:r>
            <a:endParaRPr lang="ru-RU" sz="4000" b="1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548867" name="Object 3"/>
          <p:cNvGraphicFramePr>
            <a:graphicFrameLocks noChangeAspect="1"/>
          </p:cNvGraphicFramePr>
          <p:nvPr/>
        </p:nvGraphicFramePr>
        <p:xfrm>
          <a:off x="690736" y="1155080"/>
          <a:ext cx="5676900" cy="1193800"/>
        </p:xfrm>
        <a:graphic>
          <a:graphicData uri="http://schemas.openxmlformats.org/presentationml/2006/ole">
            <p:oleObj spid="_x0000_s548867" name="Equation" r:id="rId6" imgW="5676840" imgH="1193760" progId="Equation.DSMT4">
              <p:embed/>
            </p:oleObj>
          </a:graphicData>
        </a:graphic>
      </p:graphicFrame>
      <p:sp>
        <p:nvSpPr>
          <p:cNvPr id="12" name="Стрелка вниз 11"/>
          <p:cNvSpPr/>
          <p:nvPr/>
        </p:nvSpPr>
        <p:spPr>
          <a:xfrm rot="8100000">
            <a:off x="1869696" y="4835715"/>
            <a:ext cx="288032" cy="43204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48868" name="Object 4"/>
          <p:cNvGraphicFramePr>
            <a:graphicFrameLocks noChangeAspect="1"/>
          </p:cNvGraphicFramePr>
          <p:nvPr/>
        </p:nvGraphicFramePr>
        <p:xfrm>
          <a:off x="6869112" y="1911350"/>
          <a:ext cx="2882900" cy="444500"/>
        </p:xfrm>
        <a:graphic>
          <a:graphicData uri="http://schemas.openxmlformats.org/presentationml/2006/ole">
            <p:oleObj spid="_x0000_s548868" name="Equation" r:id="rId7" imgW="2882880" imgH="444240" progId="Equation.DSMT4">
              <p:embed/>
            </p:oleObj>
          </a:graphicData>
        </a:graphic>
      </p:graphicFrame>
      <p:sp>
        <p:nvSpPr>
          <p:cNvPr id="24" name="Овал 23"/>
          <p:cNvSpPr/>
          <p:nvPr/>
        </p:nvSpPr>
        <p:spPr>
          <a:xfrm>
            <a:off x="1687116" y="4365104"/>
            <a:ext cx="1224136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615108" y="4581128"/>
            <a:ext cx="136815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New exotic </a:t>
            </a:r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channels</a:t>
            </a:r>
            <a:endParaRPr lang="en-US" sz="3200" dirty="0" smtClean="0">
              <a:solidFill>
                <a:srgbClr val="C00000"/>
              </a:solidFill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59745" y="1556792"/>
            <a:ext cx="1871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+mn-lt"/>
              </a:rPr>
              <a:t>to one loop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199284" y="1552848"/>
          <a:ext cx="2032000" cy="508000"/>
        </p:xfrm>
        <a:graphic>
          <a:graphicData uri="http://schemas.openxmlformats.org/presentationml/2006/ole">
            <p:oleObj spid="_x0000_s549891" name="Equation" r:id="rId4" imgW="2031840" imgH="507960" progId="Equation.DSMT4">
              <p:embed/>
            </p:oleObj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New exotic </a:t>
            </a:r>
            <a:r>
              <a:rPr lang="en-US" sz="3200" dirty="0" smtClean="0">
                <a:solidFill>
                  <a:srgbClr val="C00000"/>
                </a:solidFill>
                <a:latin typeface="Helvetica" pitchFamily="34" charset="0"/>
              </a:rPr>
              <a:t>channels</a:t>
            </a:r>
            <a:endParaRPr lang="en-US" sz="3200" dirty="0" smtClean="0">
              <a:solidFill>
                <a:srgbClr val="C00000"/>
              </a:solidFill>
              <a:latin typeface="Helvetica" pitchFamily="34" charset="0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/>
          <a:srcRect r="47069"/>
          <a:stretch>
            <a:fillRect/>
          </a:stretch>
        </p:blipFill>
        <p:spPr bwMode="auto">
          <a:xfrm>
            <a:off x="318964" y="2996952"/>
            <a:ext cx="2735899" cy="179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Стрелка вниз 33"/>
          <p:cNvSpPr/>
          <p:nvPr/>
        </p:nvSpPr>
        <p:spPr>
          <a:xfrm rot="16200000">
            <a:off x="3703340" y="3713024"/>
            <a:ext cx="288032" cy="43204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669902" y="2344871"/>
            <a:ext cx="1481710" cy="3312368"/>
            <a:chOff x="7735788" y="1844824"/>
            <a:chExt cx="1481710" cy="3312368"/>
          </a:xfrm>
        </p:grpSpPr>
        <p:pic>
          <p:nvPicPr>
            <p:cNvPr id="54989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26449" y="2452688"/>
              <a:ext cx="1133475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7736180" y="4633972"/>
              <a:ext cx="3609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L</a:t>
              </a:r>
              <a:endParaRPr lang="ru-RU" sz="2800" baseline="300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744292" y="4633972"/>
              <a:ext cx="4732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+mn-lt"/>
                </a:rPr>
                <a:t>L</a:t>
              </a:r>
              <a:r>
                <a:rPr lang="en-US" sz="2800" baseline="30000" dirty="0" err="1" smtClean="0">
                  <a:latin typeface="+mn-lt"/>
                </a:rPr>
                <a:t>c</a:t>
              </a:r>
              <a:endParaRPr lang="ru-RU" sz="2800" baseline="30000" dirty="0">
                <a:latin typeface="+mn-lt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735788" y="1897668"/>
              <a:ext cx="3609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L</a:t>
              </a:r>
              <a:endParaRPr lang="ru-RU" sz="2800" baseline="300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743900" y="1844824"/>
              <a:ext cx="4732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+mn-lt"/>
                </a:rPr>
                <a:t>L</a:t>
              </a:r>
              <a:r>
                <a:rPr lang="en-US" sz="2800" baseline="30000" dirty="0" err="1" smtClean="0">
                  <a:latin typeface="+mn-lt"/>
                </a:rPr>
                <a:t>c</a:t>
              </a:r>
              <a:endParaRPr lang="ru-RU" sz="2800" baseline="30000" dirty="0">
                <a:latin typeface="+mn-lt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526920" y="3193812"/>
              <a:ext cx="3609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T</a:t>
              </a:r>
              <a:endParaRPr lang="ru-RU" sz="2800" baseline="300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663780" y="1772816"/>
            <a:ext cx="2088232" cy="3755196"/>
            <a:chOff x="1327076" y="2429272"/>
            <a:chExt cx="2088232" cy="3755196"/>
          </a:xfrm>
        </p:grpSpPr>
        <p:pic>
          <p:nvPicPr>
            <p:cNvPr id="54989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15108" y="2838424"/>
              <a:ext cx="1417320" cy="2868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рямоугольник 29"/>
            <p:cNvSpPr/>
            <p:nvPr/>
          </p:nvSpPr>
          <p:spPr>
            <a:xfrm>
              <a:off x="1327076" y="5661248"/>
              <a:ext cx="5229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m</a:t>
              </a:r>
              <a:r>
                <a:rPr lang="en-US" sz="2800" baseline="30000" dirty="0" smtClean="0">
                  <a:latin typeface="Symbol" pitchFamily="18" charset="2"/>
                </a:rPr>
                <a:t>-</a:t>
              </a:r>
              <a:endParaRPr lang="ru-RU" sz="2800" baseline="300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327468" y="2852936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e</a:t>
              </a:r>
              <a:r>
                <a:rPr lang="en-US" sz="2800" baseline="30000" dirty="0" smtClean="0">
                  <a:latin typeface="Symbol" pitchFamily="18" charset="2"/>
                </a:rPr>
                <a:t>-</a:t>
              </a:r>
              <a:endParaRPr lang="ru-RU" sz="2800" baseline="300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897217" y="4273932"/>
              <a:ext cx="5180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Symbol" pitchFamily="18" charset="2"/>
                </a:rPr>
                <a:t>n</a:t>
              </a:r>
              <a:r>
                <a:rPr lang="en-US" sz="2800" baseline="-25000" dirty="0" err="1" smtClean="0"/>
                <a:t>L</a:t>
              </a:r>
              <a:endParaRPr lang="ru-RU" sz="2800" baseline="-25000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083166" y="2429272"/>
              <a:ext cx="3321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g</a:t>
              </a:r>
              <a:endParaRPr lang="ru-RU" sz="2800" baseline="30000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831132" y="4293096"/>
              <a:ext cx="3609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T</a:t>
              </a:r>
              <a:endParaRPr lang="ru-RU" sz="2800" baseline="30000" dirty="0"/>
            </a:p>
          </p:txBody>
        </p:sp>
      </p:grpSp>
      <p:sp>
        <p:nvSpPr>
          <p:cNvPr id="39" name="Стрелка вниз 38"/>
          <p:cNvSpPr/>
          <p:nvPr/>
        </p:nvSpPr>
        <p:spPr>
          <a:xfrm rot="16200000">
            <a:off x="6799684" y="3717032"/>
            <a:ext cx="288032" cy="43204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6996" y="1196752"/>
            <a:ext cx="90730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    </a:t>
            </a:r>
            <a:r>
              <a:rPr lang="en-US" dirty="0" smtClean="0">
                <a:solidFill>
                  <a:srgbClr val="FF0000"/>
                </a:solidFill>
                <a:latin typeface="Gill Sans Ultra Bold Condensed" pitchFamily="34" charset="0"/>
                <a:cs typeface="Helvetica" pitchFamily="34" charset="0"/>
              </a:rPr>
              <a:t>Total lepton number violation can be associated with an exotic high-energy effective scalar interaction.</a:t>
            </a: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    </a:t>
            </a:r>
            <a:r>
              <a:rPr lang="en-US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The mean scalar field in nuclei generates an additional contribution to the Majorana neutrino mass, which leads to a modification of the 0</a:t>
            </a:r>
            <a:r>
              <a:rPr lang="en-US" b="1" dirty="0" smtClean="0">
                <a:solidFill>
                  <a:srgbClr val="0070C0"/>
                </a:solidFill>
                <a:latin typeface="Symbol" pitchFamily="18" charset="2"/>
                <a:cs typeface="Helvetica" pitchFamily="34" charset="0"/>
              </a:rPr>
              <a:t>nbb </a:t>
            </a:r>
            <a:r>
              <a:rPr lang="en-US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decay probability</a:t>
            </a:r>
            <a:r>
              <a:rPr lang="en-US" b="1" i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. </a:t>
            </a:r>
          </a:p>
          <a:p>
            <a:endParaRPr lang="en-US" sz="2200" i="1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    Observation of 0</a:t>
            </a:r>
            <a:r>
              <a:rPr lang="en-US" dirty="0" smtClean="0">
                <a:solidFill>
                  <a:srgbClr val="0070C0"/>
                </a:solidFill>
                <a:latin typeface="Symbol" pitchFamily="18" charset="2"/>
                <a:cs typeface="Helvetica" pitchFamily="34" charset="0"/>
              </a:rPr>
              <a:t>nbb 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decay together with the more stringent constraints on the neutrino mass from cosmology and</a:t>
            </a:r>
            <a:r>
              <a:rPr lang="ru-RU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or </a:t>
            </a:r>
            <a:r>
              <a:rPr lang="en-US" baseline="30000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3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H </a:t>
            </a:r>
            <a:r>
              <a:rPr lang="en-US" dirty="0" smtClean="0">
                <a:solidFill>
                  <a:srgbClr val="0070C0"/>
                </a:solidFill>
                <a:latin typeface="Symbol" pitchFamily="18" charset="2"/>
                <a:cs typeface="Helvetica" pitchFamily="34" charset="0"/>
              </a:rPr>
              <a:t>b</a:t>
            </a:r>
            <a:r>
              <a:rPr lang="ru-RU" dirty="0" smtClean="0">
                <a:solidFill>
                  <a:srgbClr val="0070C0"/>
                </a:solidFill>
                <a:latin typeface="Symbol" pitchFamily="18" charset="2"/>
                <a:cs typeface="Helvetica" pitchFamily="34" charset="0"/>
              </a:rPr>
              <a:t>-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decay would give an indication of the existence of a new type of interaction associated with an 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effective scalar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.</a:t>
            </a:r>
          </a:p>
          <a:p>
            <a:endParaRPr lang="en-US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    </a:t>
            </a:r>
            <a:r>
              <a:rPr lang="en-US" b="1" dirty="0" smtClean="0">
                <a:solidFill>
                  <a:srgbClr val="C00000"/>
                </a:solidFill>
                <a:latin typeface="Arial Rounded MT Bold" pitchFamily="34" charset="0"/>
                <a:cs typeface="Helvetica" pitchFamily="34" charset="0"/>
              </a:rPr>
              <a:t>The non-standard scalar interaction allows to determine the relative signs of the masses of Majorana neutrinos.</a:t>
            </a:r>
            <a:endParaRPr lang="ru-RU" b="1" dirty="0">
              <a:solidFill>
                <a:srgbClr val="C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Berlin Sans FB Demi" pitchFamily="34" charset="0"/>
              </a:rPr>
              <a:t>Conclusions</a:t>
            </a:r>
          </a:p>
        </p:txBody>
      </p:sp>
      <p:sp>
        <p:nvSpPr>
          <p:cNvPr id="5" name="Ромб 4"/>
          <p:cNvSpPr/>
          <p:nvPr/>
        </p:nvSpPr>
        <p:spPr>
          <a:xfrm>
            <a:off x="679004" y="1268760"/>
            <a:ext cx="288032" cy="288032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679004" y="2420888"/>
            <a:ext cx="288032" cy="288032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679004" y="3861048"/>
            <a:ext cx="288032" cy="288032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679004" y="5661248"/>
            <a:ext cx="288032" cy="288032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10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028" y="3789352"/>
            <a:ext cx="864000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Introduction</a:t>
            </a:r>
          </a:p>
        </p:txBody>
      </p:sp>
      <p:graphicFrame>
        <p:nvGraphicFramePr>
          <p:cNvPr id="529411" name="Object 3"/>
          <p:cNvGraphicFramePr>
            <a:graphicFrameLocks noChangeAspect="1"/>
          </p:cNvGraphicFramePr>
          <p:nvPr/>
        </p:nvGraphicFramePr>
        <p:xfrm>
          <a:off x="3495228" y="1125538"/>
          <a:ext cx="6400800" cy="1155700"/>
        </p:xfrm>
        <a:graphic>
          <a:graphicData uri="http://schemas.openxmlformats.org/presentationml/2006/ole">
            <p:oleObj spid="_x0000_s529411" name="Equation" r:id="rId5" imgW="6400800" imgH="1155600" progId="Equation.DSMT4">
              <p:embed/>
            </p:oleObj>
          </a:graphicData>
        </a:graphic>
      </p:graphicFrame>
      <p:graphicFrame>
        <p:nvGraphicFramePr>
          <p:cNvPr id="529412" name="Object 4"/>
          <p:cNvGraphicFramePr>
            <a:graphicFrameLocks noChangeAspect="1"/>
          </p:cNvGraphicFramePr>
          <p:nvPr/>
        </p:nvGraphicFramePr>
        <p:xfrm>
          <a:off x="4198044" y="2338388"/>
          <a:ext cx="5842000" cy="1168400"/>
        </p:xfrm>
        <a:graphic>
          <a:graphicData uri="http://schemas.openxmlformats.org/presentationml/2006/ole">
            <p:oleObj spid="_x0000_s529412" name="Equation" r:id="rId6" imgW="5841720" imgH="1168200" progId="Equation.DSMT4">
              <p:embed/>
            </p:oleObj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2119164" y="2171625"/>
            <a:ext cx="43204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19764" y="1196752"/>
            <a:ext cx="1512168" cy="936104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636604" y="980728"/>
            <a:ext cx="4907495" cy="1152128"/>
          </a:xfrm>
          <a:custGeom>
            <a:avLst/>
            <a:gdLst>
              <a:gd name="connsiteX0" fmla="*/ 160317 w 4023756"/>
              <a:gd name="connsiteY0" fmla="*/ 471055 h 1579418"/>
              <a:gd name="connsiteX1" fmla="*/ 112816 w 4023756"/>
              <a:gd name="connsiteY1" fmla="*/ 1432956 h 1579418"/>
              <a:gd name="connsiteX2" fmla="*/ 528452 w 4023756"/>
              <a:gd name="connsiteY2" fmla="*/ 1349829 h 1579418"/>
              <a:gd name="connsiteX3" fmla="*/ 825335 w 4023756"/>
              <a:gd name="connsiteY3" fmla="*/ 494805 h 1579418"/>
              <a:gd name="connsiteX4" fmla="*/ 2713512 w 4023756"/>
              <a:gd name="connsiteY4" fmla="*/ 328551 h 1579418"/>
              <a:gd name="connsiteX5" fmla="*/ 3129148 w 4023756"/>
              <a:gd name="connsiteY5" fmla="*/ 1219200 h 1579418"/>
              <a:gd name="connsiteX6" fmla="*/ 3592286 w 4023756"/>
              <a:gd name="connsiteY6" fmla="*/ 1112322 h 1579418"/>
              <a:gd name="connsiteX7" fmla="*/ 3604161 w 4023756"/>
              <a:gd name="connsiteY7" fmla="*/ 364177 h 1579418"/>
              <a:gd name="connsiteX8" fmla="*/ 1074717 w 4023756"/>
              <a:gd name="connsiteY8" fmla="*/ 19792 h 1579418"/>
              <a:gd name="connsiteX9" fmla="*/ 160317 w 4023756"/>
              <a:gd name="connsiteY9" fmla="*/ 471055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3756" h="1579418">
                <a:moveTo>
                  <a:pt x="160317" y="471055"/>
                </a:moveTo>
                <a:cubicBezTo>
                  <a:pt x="0" y="706582"/>
                  <a:pt x="51460" y="1286494"/>
                  <a:pt x="112816" y="1432956"/>
                </a:cubicBezTo>
                <a:cubicBezTo>
                  <a:pt x="174172" y="1579418"/>
                  <a:pt x="409699" y="1506188"/>
                  <a:pt x="528452" y="1349829"/>
                </a:cubicBezTo>
                <a:cubicBezTo>
                  <a:pt x="647205" y="1193471"/>
                  <a:pt x="461158" y="665018"/>
                  <a:pt x="825335" y="494805"/>
                </a:cubicBezTo>
                <a:cubicBezTo>
                  <a:pt x="1189512" y="324592"/>
                  <a:pt x="2329543" y="207819"/>
                  <a:pt x="2713512" y="328551"/>
                </a:cubicBezTo>
                <a:cubicBezTo>
                  <a:pt x="3097481" y="449284"/>
                  <a:pt x="2982686" y="1088572"/>
                  <a:pt x="3129148" y="1219200"/>
                </a:cubicBezTo>
                <a:cubicBezTo>
                  <a:pt x="3275610" y="1349828"/>
                  <a:pt x="3513117" y="1254826"/>
                  <a:pt x="3592286" y="1112322"/>
                </a:cubicBezTo>
                <a:cubicBezTo>
                  <a:pt x="3671455" y="969818"/>
                  <a:pt x="4023756" y="546265"/>
                  <a:pt x="3604161" y="364177"/>
                </a:cubicBezTo>
                <a:cubicBezTo>
                  <a:pt x="3184566" y="182089"/>
                  <a:pt x="1646712" y="0"/>
                  <a:pt x="1074717" y="19792"/>
                </a:cubicBezTo>
                <a:cubicBezTo>
                  <a:pt x="502722" y="39584"/>
                  <a:pt x="320634" y="235528"/>
                  <a:pt x="160317" y="471055"/>
                </a:cubicBezTo>
                <a:close/>
              </a:path>
            </a:pathLst>
          </a:cu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flipV="1">
            <a:off x="5620418" y="2495964"/>
            <a:ext cx="3267498" cy="861028"/>
          </a:xfrm>
          <a:custGeom>
            <a:avLst/>
            <a:gdLst>
              <a:gd name="connsiteX0" fmla="*/ 160317 w 4023756"/>
              <a:gd name="connsiteY0" fmla="*/ 471055 h 1579418"/>
              <a:gd name="connsiteX1" fmla="*/ 112816 w 4023756"/>
              <a:gd name="connsiteY1" fmla="*/ 1432956 h 1579418"/>
              <a:gd name="connsiteX2" fmla="*/ 528452 w 4023756"/>
              <a:gd name="connsiteY2" fmla="*/ 1349829 h 1579418"/>
              <a:gd name="connsiteX3" fmla="*/ 825335 w 4023756"/>
              <a:gd name="connsiteY3" fmla="*/ 494805 h 1579418"/>
              <a:gd name="connsiteX4" fmla="*/ 2713512 w 4023756"/>
              <a:gd name="connsiteY4" fmla="*/ 328551 h 1579418"/>
              <a:gd name="connsiteX5" fmla="*/ 3129148 w 4023756"/>
              <a:gd name="connsiteY5" fmla="*/ 1219200 h 1579418"/>
              <a:gd name="connsiteX6" fmla="*/ 3592286 w 4023756"/>
              <a:gd name="connsiteY6" fmla="*/ 1112322 h 1579418"/>
              <a:gd name="connsiteX7" fmla="*/ 3604161 w 4023756"/>
              <a:gd name="connsiteY7" fmla="*/ 364177 h 1579418"/>
              <a:gd name="connsiteX8" fmla="*/ 1074717 w 4023756"/>
              <a:gd name="connsiteY8" fmla="*/ 19792 h 1579418"/>
              <a:gd name="connsiteX9" fmla="*/ 160317 w 4023756"/>
              <a:gd name="connsiteY9" fmla="*/ 471055 h 1579418"/>
              <a:gd name="connsiteX0" fmla="*/ 160317 w 4023756"/>
              <a:gd name="connsiteY0" fmla="*/ 471055 h 1579418"/>
              <a:gd name="connsiteX1" fmla="*/ 112816 w 4023756"/>
              <a:gd name="connsiteY1" fmla="*/ 1432956 h 1579418"/>
              <a:gd name="connsiteX2" fmla="*/ 528452 w 4023756"/>
              <a:gd name="connsiteY2" fmla="*/ 1349829 h 1579418"/>
              <a:gd name="connsiteX3" fmla="*/ 1149645 w 4023756"/>
              <a:gd name="connsiteY3" fmla="*/ 658091 h 1579418"/>
              <a:gd name="connsiteX4" fmla="*/ 2713512 w 4023756"/>
              <a:gd name="connsiteY4" fmla="*/ 328551 h 1579418"/>
              <a:gd name="connsiteX5" fmla="*/ 3129148 w 4023756"/>
              <a:gd name="connsiteY5" fmla="*/ 1219200 h 1579418"/>
              <a:gd name="connsiteX6" fmla="*/ 3592286 w 4023756"/>
              <a:gd name="connsiteY6" fmla="*/ 1112322 h 1579418"/>
              <a:gd name="connsiteX7" fmla="*/ 3604161 w 4023756"/>
              <a:gd name="connsiteY7" fmla="*/ 364177 h 1579418"/>
              <a:gd name="connsiteX8" fmla="*/ 1074717 w 4023756"/>
              <a:gd name="connsiteY8" fmla="*/ 19792 h 1579418"/>
              <a:gd name="connsiteX9" fmla="*/ 160317 w 4023756"/>
              <a:gd name="connsiteY9" fmla="*/ 471055 h 1579418"/>
              <a:gd name="connsiteX0" fmla="*/ 196422 w 4059861"/>
              <a:gd name="connsiteY0" fmla="*/ 471055 h 1573810"/>
              <a:gd name="connsiteX1" fmla="*/ 148921 w 4059861"/>
              <a:gd name="connsiteY1" fmla="*/ 1432956 h 1573810"/>
              <a:gd name="connsiteX2" fmla="*/ 1089946 w 4059861"/>
              <a:gd name="connsiteY2" fmla="*/ 1316182 h 1573810"/>
              <a:gd name="connsiteX3" fmla="*/ 1185750 w 4059861"/>
              <a:gd name="connsiteY3" fmla="*/ 658091 h 1573810"/>
              <a:gd name="connsiteX4" fmla="*/ 2749617 w 4059861"/>
              <a:gd name="connsiteY4" fmla="*/ 328551 h 1573810"/>
              <a:gd name="connsiteX5" fmla="*/ 3165253 w 4059861"/>
              <a:gd name="connsiteY5" fmla="*/ 1219200 h 1573810"/>
              <a:gd name="connsiteX6" fmla="*/ 3628391 w 4059861"/>
              <a:gd name="connsiteY6" fmla="*/ 1112322 h 1573810"/>
              <a:gd name="connsiteX7" fmla="*/ 3640266 w 4059861"/>
              <a:gd name="connsiteY7" fmla="*/ 364177 h 1573810"/>
              <a:gd name="connsiteX8" fmla="*/ 1110822 w 4059861"/>
              <a:gd name="connsiteY8" fmla="*/ 19792 h 1573810"/>
              <a:gd name="connsiteX9" fmla="*/ 196422 w 4059861"/>
              <a:gd name="connsiteY9" fmla="*/ 471055 h 1573810"/>
              <a:gd name="connsiteX0" fmla="*/ 196422 w 4059861"/>
              <a:gd name="connsiteY0" fmla="*/ 471055 h 1573810"/>
              <a:gd name="connsiteX1" fmla="*/ 148921 w 4059861"/>
              <a:gd name="connsiteY1" fmla="*/ 1432956 h 1573810"/>
              <a:gd name="connsiteX2" fmla="*/ 1089946 w 4059861"/>
              <a:gd name="connsiteY2" fmla="*/ 1316182 h 1573810"/>
              <a:gd name="connsiteX3" fmla="*/ 1281554 w 4059861"/>
              <a:gd name="connsiteY3" fmla="*/ 658091 h 1573810"/>
              <a:gd name="connsiteX4" fmla="*/ 2749617 w 4059861"/>
              <a:gd name="connsiteY4" fmla="*/ 328551 h 1573810"/>
              <a:gd name="connsiteX5" fmla="*/ 3165253 w 4059861"/>
              <a:gd name="connsiteY5" fmla="*/ 1219200 h 1573810"/>
              <a:gd name="connsiteX6" fmla="*/ 3628391 w 4059861"/>
              <a:gd name="connsiteY6" fmla="*/ 1112322 h 1573810"/>
              <a:gd name="connsiteX7" fmla="*/ 3640266 w 4059861"/>
              <a:gd name="connsiteY7" fmla="*/ 364177 h 1573810"/>
              <a:gd name="connsiteX8" fmla="*/ 1110822 w 4059861"/>
              <a:gd name="connsiteY8" fmla="*/ 19792 h 1573810"/>
              <a:gd name="connsiteX9" fmla="*/ 196422 w 4059861"/>
              <a:gd name="connsiteY9" fmla="*/ 471055 h 1573810"/>
              <a:gd name="connsiteX0" fmla="*/ 196422 w 4059861"/>
              <a:gd name="connsiteY0" fmla="*/ 471055 h 1573810"/>
              <a:gd name="connsiteX1" fmla="*/ 148921 w 4059861"/>
              <a:gd name="connsiteY1" fmla="*/ 1432956 h 1573810"/>
              <a:gd name="connsiteX2" fmla="*/ 1089946 w 4059861"/>
              <a:gd name="connsiteY2" fmla="*/ 1316182 h 1573810"/>
              <a:gd name="connsiteX3" fmla="*/ 1281554 w 4059861"/>
              <a:gd name="connsiteY3" fmla="*/ 658091 h 1573810"/>
              <a:gd name="connsiteX4" fmla="*/ 2749617 w 4059861"/>
              <a:gd name="connsiteY4" fmla="*/ 328551 h 1573810"/>
              <a:gd name="connsiteX5" fmla="*/ 3165253 w 4059861"/>
              <a:gd name="connsiteY5" fmla="*/ 1219200 h 1573810"/>
              <a:gd name="connsiteX6" fmla="*/ 3628391 w 4059861"/>
              <a:gd name="connsiteY6" fmla="*/ 1112322 h 1573810"/>
              <a:gd name="connsiteX7" fmla="*/ 3640266 w 4059861"/>
              <a:gd name="connsiteY7" fmla="*/ 364177 h 1573810"/>
              <a:gd name="connsiteX8" fmla="*/ 1110822 w 4059861"/>
              <a:gd name="connsiteY8" fmla="*/ 19792 h 1573810"/>
              <a:gd name="connsiteX9" fmla="*/ 196422 w 4059861"/>
              <a:gd name="connsiteY9" fmla="*/ 471055 h 1573810"/>
              <a:gd name="connsiteX0" fmla="*/ 196422 w 4059861"/>
              <a:gd name="connsiteY0" fmla="*/ 471055 h 1573810"/>
              <a:gd name="connsiteX1" fmla="*/ 148921 w 4059861"/>
              <a:gd name="connsiteY1" fmla="*/ 1432956 h 1573810"/>
              <a:gd name="connsiteX2" fmla="*/ 1089946 w 4059861"/>
              <a:gd name="connsiteY2" fmla="*/ 1316182 h 1573810"/>
              <a:gd name="connsiteX3" fmla="*/ 1281554 w 4059861"/>
              <a:gd name="connsiteY3" fmla="*/ 658091 h 1573810"/>
              <a:gd name="connsiteX4" fmla="*/ 2749617 w 4059861"/>
              <a:gd name="connsiteY4" fmla="*/ 328551 h 1573810"/>
              <a:gd name="connsiteX5" fmla="*/ 3165253 w 4059861"/>
              <a:gd name="connsiteY5" fmla="*/ 1219200 h 1573810"/>
              <a:gd name="connsiteX6" fmla="*/ 3628391 w 4059861"/>
              <a:gd name="connsiteY6" fmla="*/ 1112322 h 1573810"/>
              <a:gd name="connsiteX7" fmla="*/ 3640266 w 4059861"/>
              <a:gd name="connsiteY7" fmla="*/ 364177 h 1573810"/>
              <a:gd name="connsiteX8" fmla="*/ 1110822 w 4059861"/>
              <a:gd name="connsiteY8" fmla="*/ 19792 h 1573810"/>
              <a:gd name="connsiteX9" fmla="*/ 196422 w 4059861"/>
              <a:gd name="connsiteY9" fmla="*/ 471055 h 157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9861" h="1573810">
                <a:moveTo>
                  <a:pt x="196422" y="471055"/>
                </a:moveTo>
                <a:cubicBezTo>
                  <a:pt x="36105" y="706582"/>
                  <a:pt x="0" y="1292102"/>
                  <a:pt x="148921" y="1432956"/>
                </a:cubicBezTo>
                <a:cubicBezTo>
                  <a:pt x="297842" y="1573810"/>
                  <a:pt x="901174" y="1445326"/>
                  <a:pt x="1089946" y="1316182"/>
                </a:cubicBezTo>
                <a:cubicBezTo>
                  <a:pt x="1278718" y="1187038"/>
                  <a:pt x="1191263" y="1089774"/>
                  <a:pt x="1281554" y="658091"/>
                </a:cubicBezTo>
                <a:cubicBezTo>
                  <a:pt x="1469857" y="307501"/>
                  <a:pt x="2435667" y="235033"/>
                  <a:pt x="2749617" y="328551"/>
                </a:cubicBezTo>
                <a:cubicBezTo>
                  <a:pt x="3063567" y="422069"/>
                  <a:pt x="3018791" y="1088572"/>
                  <a:pt x="3165253" y="1219200"/>
                </a:cubicBezTo>
                <a:cubicBezTo>
                  <a:pt x="3311715" y="1349828"/>
                  <a:pt x="3549222" y="1254826"/>
                  <a:pt x="3628391" y="1112322"/>
                </a:cubicBezTo>
                <a:cubicBezTo>
                  <a:pt x="3707560" y="969818"/>
                  <a:pt x="4059861" y="546265"/>
                  <a:pt x="3640266" y="364177"/>
                </a:cubicBezTo>
                <a:cubicBezTo>
                  <a:pt x="3220671" y="182089"/>
                  <a:pt x="1682817" y="0"/>
                  <a:pt x="1110822" y="19792"/>
                </a:cubicBezTo>
                <a:cubicBezTo>
                  <a:pt x="538827" y="39584"/>
                  <a:pt x="356739" y="235528"/>
                  <a:pt x="196422" y="471055"/>
                </a:cubicBezTo>
                <a:close/>
              </a:path>
            </a:pathLst>
          </a:cu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7375748" y="2432463"/>
            <a:ext cx="2592288" cy="825334"/>
          </a:xfrm>
          <a:custGeom>
            <a:avLst/>
            <a:gdLst>
              <a:gd name="connsiteX0" fmla="*/ 106878 w 2479964"/>
              <a:gd name="connsiteY0" fmla="*/ 156358 h 825334"/>
              <a:gd name="connsiteX1" fmla="*/ 178130 w 2479964"/>
              <a:gd name="connsiteY1" fmla="*/ 750124 h 825334"/>
              <a:gd name="connsiteX2" fmla="*/ 700645 w 2479964"/>
              <a:gd name="connsiteY2" fmla="*/ 607620 h 825334"/>
              <a:gd name="connsiteX3" fmla="*/ 724395 w 2479964"/>
              <a:gd name="connsiteY3" fmla="*/ 120732 h 825334"/>
              <a:gd name="connsiteX4" fmla="*/ 1733798 w 2479964"/>
              <a:gd name="connsiteY4" fmla="*/ 180108 h 825334"/>
              <a:gd name="connsiteX5" fmla="*/ 1686297 w 2479964"/>
              <a:gd name="connsiteY5" fmla="*/ 666997 h 825334"/>
              <a:gd name="connsiteX6" fmla="*/ 2375065 w 2479964"/>
              <a:gd name="connsiteY6" fmla="*/ 726373 h 825334"/>
              <a:gd name="connsiteX7" fmla="*/ 2220686 w 2479964"/>
              <a:gd name="connsiteY7" fmla="*/ 156358 h 825334"/>
              <a:gd name="connsiteX8" fmla="*/ 819398 w 2479964"/>
              <a:gd name="connsiteY8" fmla="*/ 1979 h 825334"/>
              <a:gd name="connsiteX9" fmla="*/ 106878 w 2479964"/>
              <a:gd name="connsiteY9" fmla="*/ 156358 h 825334"/>
              <a:gd name="connsiteX0" fmla="*/ 106878 w 2479964"/>
              <a:gd name="connsiteY0" fmla="*/ 156358 h 825334"/>
              <a:gd name="connsiteX1" fmla="*/ 178130 w 2479964"/>
              <a:gd name="connsiteY1" fmla="*/ 750124 h 825334"/>
              <a:gd name="connsiteX2" fmla="*/ 700645 w 2479964"/>
              <a:gd name="connsiteY2" fmla="*/ 607620 h 825334"/>
              <a:gd name="connsiteX3" fmla="*/ 724395 w 2479964"/>
              <a:gd name="connsiteY3" fmla="*/ 120732 h 825334"/>
              <a:gd name="connsiteX4" fmla="*/ 1584421 w 2479964"/>
              <a:gd name="connsiteY4" fmla="*/ 204449 h 825334"/>
              <a:gd name="connsiteX5" fmla="*/ 1686297 w 2479964"/>
              <a:gd name="connsiteY5" fmla="*/ 666997 h 825334"/>
              <a:gd name="connsiteX6" fmla="*/ 2375065 w 2479964"/>
              <a:gd name="connsiteY6" fmla="*/ 726373 h 825334"/>
              <a:gd name="connsiteX7" fmla="*/ 2220686 w 2479964"/>
              <a:gd name="connsiteY7" fmla="*/ 156358 h 825334"/>
              <a:gd name="connsiteX8" fmla="*/ 819398 w 2479964"/>
              <a:gd name="connsiteY8" fmla="*/ 1979 h 825334"/>
              <a:gd name="connsiteX9" fmla="*/ 106878 w 2479964"/>
              <a:gd name="connsiteY9" fmla="*/ 156358 h 825334"/>
              <a:gd name="connsiteX0" fmla="*/ 106878 w 2479964"/>
              <a:gd name="connsiteY0" fmla="*/ 156358 h 825334"/>
              <a:gd name="connsiteX1" fmla="*/ 178130 w 2479964"/>
              <a:gd name="connsiteY1" fmla="*/ 750124 h 825334"/>
              <a:gd name="connsiteX2" fmla="*/ 700645 w 2479964"/>
              <a:gd name="connsiteY2" fmla="*/ 607620 h 825334"/>
              <a:gd name="connsiteX3" fmla="*/ 724395 w 2479964"/>
              <a:gd name="connsiteY3" fmla="*/ 120732 h 825334"/>
              <a:gd name="connsiteX4" fmla="*/ 1584421 w 2479964"/>
              <a:gd name="connsiteY4" fmla="*/ 204449 h 825334"/>
              <a:gd name="connsiteX5" fmla="*/ 1686297 w 2479964"/>
              <a:gd name="connsiteY5" fmla="*/ 666997 h 825334"/>
              <a:gd name="connsiteX6" fmla="*/ 2375065 w 2479964"/>
              <a:gd name="connsiteY6" fmla="*/ 726373 h 825334"/>
              <a:gd name="connsiteX7" fmla="*/ 2220686 w 2479964"/>
              <a:gd name="connsiteY7" fmla="*/ 156358 h 825334"/>
              <a:gd name="connsiteX8" fmla="*/ 819398 w 2479964"/>
              <a:gd name="connsiteY8" fmla="*/ 1979 h 825334"/>
              <a:gd name="connsiteX9" fmla="*/ 106878 w 2479964"/>
              <a:gd name="connsiteY9" fmla="*/ 156358 h 82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9964" h="825334">
                <a:moveTo>
                  <a:pt x="106878" y="156358"/>
                </a:moveTo>
                <a:cubicBezTo>
                  <a:pt x="0" y="281049"/>
                  <a:pt x="79169" y="674914"/>
                  <a:pt x="178130" y="750124"/>
                </a:cubicBezTo>
                <a:cubicBezTo>
                  <a:pt x="277091" y="825334"/>
                  <a:pt x="609601" y="712519"/>
                  <a:pt x="700645" y="607620"/>
                </a:cubicBezTo>
                <a:cubicBezTo>
                  <a:pt x="791689" y="502721"/>
                  <a:pt x="577099" y="187927"/>
                  <a:pt x="724395" y="120732"/>
                </a:cubicBezTo>
                <a:cubicBezTo>
                  <a:pt x="871691" y="53537"/>
                  <a:pt x="1424104" y="113405"/>
                  <a:pt x="1584421" y="204449"/>
                </a:cubicBezTo>
                <a:cubicBezTo>
                  <a:pt x="1633926" y="436651"/>
                  <a:pt x="1554523" y="580010"/>
                  <a:pt x="1686297" y="666997"/>
                </a:cubicBezTo>
                <a:cubicBezTo>
                  <a:pt x="1818071" y="753984"/>
                  <a:pt x="2286000" y="811480"/>
                  <a:pt x="2375065" y="726373"/>
                </a:cubicBezTo>
                <a:cubicBezTo>
                  <a:pt x="2464130" y="641267"/>
                  <a:pt x="2479964" y="277090"/>
                  <a:pt x="2220686" y="156358"/>
                </a:cubicBezTo>
                <a:cubicBezTo>
                  <a:pt x="1961408" y="35626"/>
                  <a:pt x="1173678" y="3958"/>
                  <a:pt x="819398" y="1979"/>
                </a:cubicBezTo>
                <a:cubicBezTo>
                  <a:pt x="465118" y="0"/>
                  <a:pt x="213756" y="31667"/>
                  <a:pt x="106878" y="156358"/>
                </a:cubicBezTo>
                <a:close/>
              </a:path>
            </a:pathLst>
          </a:cu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95028" y="3068960"/>
            <a:ext cx="3161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EW group content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5788" y="1340768"/>
            <a:ext cx="4960000" cy="336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5788" y="1340768"/>
            <a:ext cx="4960000" cy="336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Introduction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1092" y="5301208"/>
            <a:ext cx="8568890" cy="107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3480" y="5539829"/>
          <a:ext cx="1217612" cy="625475"/>
        </p:xfrm>
        <a:graphic>
          <a:graphicData uri="http://schemas.openxmlformats.org/presentationml/2006/ole">
            <p:oleObj spid="_x0000_s532482" name="Equation" r:id="rId5" imgW="939600" imgH="482400" progId="Equation.DSMT4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4948" y="5085184"/>
            <a:ext cx="9937104" cy="1512168"/>
          </a:xfrm>
          <a:prstGeom prst="rect">
            <a:avLst/>
          </a:prstGeom>
          <a:solidFill>
            <a:srgbClr val="FFFF00">
              <a:alpha val="17000"/>
            </a:srgb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3460" y="1430205"/>
            <a:ext cx="4608512" cy="329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8840" y="3140968"/>
            <a:ext cx="2406428" cy="18158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 CENA" pitchFamily="2" charset="0"/>
              </a:rPr>
              <a:t>A similar </a:t>
            </a:r>
            <a:endParaRPr lang="en-US" sz="2800" baseline="-25000" dirty="0" smtClean="0">
              <a:solidFill>
                <a:srgbClr val="00B050"/>
              </a:solidFill>
              <a:latin typeface="AR CENA" pitchFamily="2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AR CENA" pitchFamily="2" charset="0"/>
              </a:rPr>
              <a:t>is also generated 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 CENA" pitchFamily="2" charset="0"/>
              </a:rPr>
              <a:t>by vector 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AR CENA" pitchFamily="2" charset="0"/>
              </a:rPr>
              <a:t>leptoquarks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944984" y="3162424"/>
          <a:ext cx="584200" cy="482600"/>
        </p:xfrm>
        <a:graphic>
          <a:graphicData uri="http://schemas.openxmlformats.org/presentationml/2006/ole">
            <p:oleObj spid="_x0000_s532484" name="Equation" r:id="rId7" imgW="58392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444E-6 1.97965E-6 L -0.35011 -0.14685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279404" y="3501008"/>
            <a:ext cx="2016224" cy="2045841"/>
            <a:chOff x="8239844" y="2780928"/>
            <a:chExt cx="2016224" cy="204584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8239844" y="2780928"/>
              <a:ext cx="1368152" cy="1924050"/>
              <a:chOff x="5735960" y="4025230"/>
              <a:chExt cx="1368152" cy="1924050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51612" y="4025230"/>
                <a:ext cx="952500" cy="1924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6705880" y="5105350"/>
                <a:ext cx="3818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00B050"/>
                    </a:solidFill>
                    <a:latin typeface="Symbol" pitchFamily="18" charset="2"/>
                  </a:rPr>
                  <a:t>c</a:t>
                </a:r>
                <a:endParaRPr lang="ru-RU" sz="280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735960" y="4263479"/>
                <a:ext cx="4042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1802BE"/>
                    </a:solidFill>
                    <a:latin typeface="Helvetica" pitchFamily="34" charset="0"/>
                  </a:rPr>
                  <a:t>q</a:t>
                </a:r>
                <a:endParaRPr lang="ru-RU" sz="2800" b="1" i="1" dirty="0">
                  <a:solidFill>
                    <a:srgbClr val="1802BE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9391972" y="3429000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gO</a:t>
              </a:r>
              <a:r>
                <a:rPr lang="en-US" baseline="-25000" dirty="0" err="1" smtClean="0"/>
                <a:t>A</a:t>
              </a:r>
              <a:endParaRPr lang="ru-RU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44627" y="4365104"/>
              <a:ext cx="811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gO’</a:t>
              </a:r>
              <a:r>
                <a:rPr lang="en-US" baseline="-25000" dirty="0" err="1" smtClean="0"/>
                <a:t>A</a:t>
              </a:r>
              <a:endParaRPr lang="ru-RU" baseline="-250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79004" y="306523"/>
            <a:ext cx="90730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Gill Sans Ultra Bold Condensed" pitchFamily="34" charset="0"/>
              </a:rPr>
              <a:t>Non-standard interactions might be more easily detected in nuclei rather than in the vacuum.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 CENA" pitchFamily="2" charset="0"/>
              </a:rPr>
              <a:t>Plan: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Classification of the vertices </a:t>
            </a:r>
            <a:r>
              <a:rPr lang="en-US" sz="2800" i="1" dirty="0" err="1" smtClean="0">
                <a:solidFill>
                  <a:srgbClr val="C00000"/>
                </a:solidFill>
                <a:latin typeface="Helvetica" pitchFamily="34" charset="0"/>
              </a:rPr>
              <a:t>gO</a:t>
            </a:r>
            <a:r>
              <a:rPr lang="en-US" sz="2800" baseline="-25000" dirty="0" err="1" smtClean="0">
                <a:solidFill>
                  <a:srgbClr val="C00000"/>
                </a:solidFill>
                <a:latin typeface="Helvetica" pitchFamily="34" charset="0"/>
              </a:rPr>
              <a:t>A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 and </a:t>
            </a:r>
            <a:r>
              <a:rPr lang="en-US" sz="2800" i="1" dirty="0" err="1" smtClean="0">
                <a:solidFill>
                  <a:srgbClr val="C00000"/>
                </a:solidFill>
                <a:latin typeface="Helvetica" pitchFamily="34" charset="0"/>
              </a:rPr>
              <a:t>gO</a:t>
            </a:r>
            <a:r>
              <a:rPr lang="en-US" sz="2800" dirty="0" err="1" smtClean="0">
                <a:solidFill>
                  <a:srgbClr val="C00000"/>
                </a:solidFill>
                <a:latin typeface="Helvetica" pitchFamily="34" charset="0"/>
              </a:rPr>
              <a:t>’</a:t>
            </a:r>
            <a:r>
              <a:rPr lang="en-US" sz="2800" baseline="-25000" dirty="0" err="1" smtClean="0">
                <a:solidFill>
                  <a:srgbClr val="C00000"/>
                </a:solidFill>
                <a:latin typeface="Helvetica" pitchFamily="34" charset="0"/>
              </a:rPr>
              <a:t>A</a:t>
            </a:r>
            <a:endParaRPr lang="en-US" sz="2800" dirty="0" smtClean="0">
              <a:solidFill>
                <a:srgbClr val="0070C0"/>
              </a:solidFill>
              <a:latin typeface="Helvetica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Evaluation of the in-medium Majorana mass of neutrino:  </a:t>
            </a:r>
          </a:p>
          <a:p>
            <a:pPr marL="514350" indent="-514350"/>
            <a:endParaRPr lang="en-US" sz="2800" dirty="0" smtClean="0">
              <a:solidFill>
                <a:srgbClr val="C00000"/>
              </a:solidFill>
              <a:latin typeface="Helvetica" pitchFamily="34" charset="0"/>
            </a:endParaRPr>
          </a:p>
          <a:p>
            <a:pPr marL="514350" indent="-514350"/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                          </a:t>
            </a:r>
          </a:p>
          <a:p>
            <a:pPr marL="514350" indent="-514350"/>
            <a:r>
              <a:rPr lang="en-US" sz="2800" i="1" dirty="0" smtClean="0">
                <a:solidFill>
                  <a:srgbClr val="C00000"/>
                </a:solidFill>
                <a:latin typeface="Helvetica" pitchFamily="34" charset="0"/>
              </a:rPr>
              <a:t>                            </a:t>
            </a:r>
            <a:r>
              <a:rPr lang="en-US" sz="2800" i="1" dirty="0" err="1" smtClean="0">
                <a:latin typeface="Helvetica" pitchFamily="34" charset="0"/>
              </a:rPr>
              <a:t>m</a:t>
            </a:r>
            <a:r>
              <a:rPr lang="en-US" sz="2800" baseline="-25000" dirty="0" err="1" smtClean="0">
                <a:latin typeface="Symbol" pitchFamily="18" charset="2"/>
              </a:rPr>
              <a:t>n</a:t>
            </a:r>
            <a:r>
              <a:rPr lang="en-US" sz="2800" baseline="30000" dirty="0" err="1" smtClean="0">
                <a:latin typeface="Helvetica" pitchFamily="34" charset="0"/>
              </a:rPr>
              <a:t>eff</a:t>
            </a:r>
            <a:r>
              <a:rPr lang="en-US" sz="2800" dirty="0" smtClean="0">
                <a:latin typeface="Helvetica" pitchFamily="34" charset="0"/>
              </a:rPr>
              <a:t> = </a:t>
            </a:r>
          </a:p>
          <a:p>
            <a:pPr marL="514350" indent="-514350"/>
            <a:endParaRPr lang="en-US" sz="2800" dirty="0" smtClean="0">
              <a:solidFill>
                <a:srgbClr val="C00000"/>
              </a:solidFill>
              <a:latin typeface="Helvetica" pitchFamily="34" charset="0"/>
            </a:endParaRPr>
          </a:p>
          <a:p>
            <a:pPr marL="514350" indent="-514350">
              <a:buAutoNum type="arabicPeriod" startAt="3"/>
            </a:pP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Derive constraints for </a:t>
            </a:r>
            <a:r>
              <a:rPr lang="en-US" sz="2800" i="1" dirty="0" err="1" smtClean="0">
                <a:solidFill>
                  <a:srgbClr val="0070C0"/>
                </a:solidFill>
                <a:latin typeface="Helvetica" pitchFamily="34" charset="0"/>
              </a:rPr>
              <a:t>gO</a:t>
            </a:r>
            <a:r>
              <a:rPr lang="en-US" sz="2800" baseline="-25000" dirty="0" err="1" smtClean="0">
                <a:solidFill>
                  <a:srgbClr val="0070C0"/>
                </a:solidFill>
                <a:latin typeface="Helvetica" pitchFamily="34" charset="0"/>
              </a:rPr>
              <a:t>A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 and </a:t>
            </a:r>
            <a:r>
              <a:rPr lang="en-US" sz="2800" i="1" dirty="0" err="1" smtClean="0">
                <a:solidFill>
                  <a:srgbClr val="0070C0"/>
                </a:solidFill>
                <a:latin typeface="Helvetica" pitchFamily="34" charset="0"/>
              </a:rPr>
              <a:t>gO</a:t>
            </a:r>
            <a:r>
              <a:rPr lang="en-US" sz="2800" dirty="0" err="1" smtClean="0">
                <a:solidFill>
                  <a:srgbClr val="0070C0"/>
                </a:solidFill>
                <a:latin typeface="Helvetica" pitchFamily="34" charset="0"/>
              </a:rPr>
              <a:t>’</a:t>
            </a:r>
            <a:r>
              <a:rPr lang="en-US" sz="2800" baseline="-25000" dirty="0" err="1" smtClean="0">
                <a:solidFill>
                  <a:srgbClr val="0070C0"/>
                </a:solidFill>
                <a:latin typeface="Helvetica" pitchFamily="34" charset="0"/>
              </a:rPr>
              <a:t>A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 and </a:t>
            </a:r>
            <a:r>
              <a:rPr lang="en-US" sz="2800" i="1" dirty="0" smtClean="0">
                <a:solidFill>
                  <a:srgbClr val="0070C0"/>
                </a:solidFill>
                <a:latin typeface="Helvetica" pitchFamily="34" charset="0"/>
              </a:rPr>
              <a:t>m</a:t>
            </a:r>
            <a:r>
              <a:rPr lang="en-US" sz="2800" baseline="-25000" dirty="0" smtClean="0">
                <a:solidFill>
                  <a:srgbClr val="0070C0"/>
                </a:solidFill>
                <a:latin typeface="Symbol" pitchFamily="18" charset="2"/>
              </a:rPr>
              <a:t>c  </a:t>
            </a:r>
            <a:endParaRPr lang="en-US" sz="2800" dirty="0" smtClean="0">
              <a:solidFill>
                <a:srgbClr val="0070C0"/>
              </a:solidFill>
              <a:latin typeface="Helvetica" pitchFamily="34" charset="0"/>
            </a:endParaRPr>
          </a:p>
          <a:p>
            <a:pPr marL="514350" indent="-514350"/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      using the </a:t>
            </a:r>
            <a:r>
              <a:rPr lang="en-US" sz="2800" cap="all" dirty="0" smtClean="0">
                <a:solidFill>
                  <a:srgbClr val="0070C0"/>
                </a:solidFill>
                <a:latin typeface="Helvetica" pitchFamily="34" charset="0"/>
              </a:rPr>
              <a:t>0</a:t>
            </a:r>
            <a:r>
              <a:rPr lang="en-US" sz="2800" dirty="0" smtClean="0">
                <a:solidFill>
                  <a:srgbClr val="0070C0"/>
                </a:solidFill>
                <a:latin typeface="Symbol" pitchFamily="18" charset="2"/>
              </a:rPr>
              <a:t>nbb</a:t>
            </a:r>
            <a:r>
              <a:rPr lang="en-US" sz="2800" cap="all" dirty="0" smtClean="0">
                <a:solidFill>
                  <a:srgbClr val="0070C0"/>
                </a:solidFill>
                <a:latin typeface="Helvetica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decay constraints</a:t>
            </a:r>
          </a:p>
          <a:p>
            <a:endParaRPr lang="en-US" sz="2800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9004" y="306522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Helvetica" pitchFamily="34" charset="0"/>
              </a:rPr>
              <a:t>Classification of the vertices </a:t>
            </a:r>
            <a:r>
              <a:rPr lang="en-US" sz="3200" i="1" dirty="0" err="1" smtClean="0">
                <a:solidFill>
                  <a:srgbClr val="0070C0"/>
                </a:solidFill>
                <a:latin typeface="Helvetica" pitchFamily="34" charset="0"/>
              </a:rPr>
              <a:t>gO</a:t>
            </a:r>
            <a:r>
              <a:rPr lang="en-US" sz="3200" baseline="-25000" dirty="0" err="1" smtClean="0">
                <a:solidFill>
                  <a:srgbClr val="0070C0"/>
                </a:solidFill>
                <a:latin typeface="Helvetica" pitchFamily="34" charset="0"/>
              </a:rPr>
              <a:t>A</a:t>
            </a:r>
            <a:r>
              <a:rPr lang="en-US" sz="3200" dirty="0" smtClean="0">
                <a:solidFill>
                  <a:srgbClr val="0070C0"/>
                </a:solidFill>
                <a:latin typeface="Helvetica" pitchFamily="34" charset="0"/>
              </a:rPr>
              <a:t> and </a:t>
            </a:r>
            <a:r>
              <a:rPr lang="en-US" sz="3200" i="1" dirty="0" err="1" smtClean="0">
                <a:solidFill>
                  <a:srgbClr val="0070C0"/>
                </a:solidFill>
                <a:latin typeface="Helvetica" pitchFamily="34" charset="0"/>
              </a:rPr>
              <a:t>gO</a:t>
            </a:r>
            <a:r>
              <a:rPr lang="en-US" sz="3200" dirty="0" err="1" smtClean="0">
                <a:solidFill>
                  <a:srgbClr val="0070C0"/>
                </a:solidFill>
                <a:latin typeface="Helvetica" pitchFamily="34" charset="0"/>
              </a:rPr>
              <a:t>’</a:t>
            </a:r>
            <a:r>
              <a:rPr lang="en-US" sz="3200" baseline="-25000" dirty="0" err="1" smtClean="0">
                <a:solidFill>
                  <a:srgbClr val="0070C0"/>
                </a:solidFill>
                <a:latin typeface="Helvetica" pitchFamily="34" charset="0"/>
              </a:rPr>
              <a:t>A</a:t>
            </a:r>
            <a:endParaRPr lang="en-US" sz="3200" dirty="0" smtClean="0">
              <a:solidFill>
                <a:srgbClr val="0070C0"/>
              </a:solidFill>
              <a:latin typeface="Helvetic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9004" y="1107901"/>
            <a:ext cx="92170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Helvetica" pitchFamily="34" charset="0"/>
              </a:rPr>
              <a:t>    </a:t>
            </a:r>
            <a:r>
              <a:rPr lang="en-US" sz="2800" dirty="0" smtClean="0">
                <a:latin typeface="Helvetica" pitchFamily="34" charset="0"/>
              </a:rPr>
              <a:t>  in terms of two-neutrino currents: 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Permutations: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endParaRPr lang="en-US" sz="2800" dirty="0" smtClean="0">
              <a:latin typeface="Helvetica" pitchFamily="34" charset="0"/>
            </a:endParaRPr>
          </a:p>
          <a:p>
            <a:endParaRPr lang="en-US" sz="2800" dirty="0" smtClean="0">
              <a:latin typeface="Helvetica" pitchFamily="34" charset="0"/>
            </a:endParaRPr>
          </a:p>
          <a:p>
            <a:r>
              <a:rPr lang="en-US" sz="2800" dirty="0" smtClean="0">
                <a:latin typeface="Helvetica" pitchFamily="34" charset="0"/>
              </a:rPr>
              <a:t>where                                Therefore</a:t>
            </a: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Helvetica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R CENA" pitchFamily="2" charset="0"/>
              </a:rPr>
              <a:t>Similar to: </a:t>
            </a:r>
            <a:r>
              <a:rPr lang="en-US" sz="2800" dirty="0" err="1" smtClean="0">
                <a:solidFill>
                  <a:srgbClr val="0070C0"/>
                </a:solidFill>
                <a:latin typeface="AR CENA" pitchFamily="2" charset="0"/>
              </a:rPr>
              <a:t>Schepkin</a:t>
            </a:r>
            <a:r>
              <a:rPr lang="en-US" sz="2800" dirty="0" smtClean="0">
                <a:solidFill>
                  <a:srgbClr val="0070C0"/>
                </a:solidFill>
                <a:latin typeface="AR CENA" pitchFamily="2" charset="0"/>
              </a:rPr>
              <a:t> and </a:t>
            </a:r>
            <a:r>
              <a:rPr lang="en-US" sz="2800" dirty="0" err="1" smtClean="0">
                <a:solidFill>
                  <a:srgbClr val="0070C0"/>
                </a:solidFill>
                <a:latin typeface="AR CENA" pitchFamily="2" charset="0"/>
              </a:rPr>
              <a:t>Zaboronsky</a:t>
            </a:r>
            <a:r>
              <a:rPr lang="en-US" sz="2800" dirty="0" smtClean="0">
                <a:solidFill>
                  <a:srgbClr val="0070C0"/>
                </a:solidFill>
                <a:latin typeface="AR CENA" pitchFamily="2" charset="0"/>
              </a:rPr>
              <a:t>, 1993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 CENA" pitchFamily="2" charset="0"/>
              </a:rPr>
              <a:t>               M.I.K. et al., 2011 </a:t>
            </a:r>
          </a:p>
        </p:txBody>
      </p:sp>
      <p:pic>
        <p:nvPicPr>
          <p:cNvPr id="385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6125" y="2996952"/>
            <a:ext cx="3457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5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0152" y="4005064"/>
            <a:ext cx="2781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5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63" y="1700808"/>
            <a:ext cx="2428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5036" name="Object 12"/>
          <p:cNvGraphicFramePr>
            <a:graphicFrameLocks noChangeAspect="1"/>
          </p:cNvGraphicFramePr>
          <p:nvPr/>
        </p:nvGraphicFramePr>
        <p:xfrm>
          <a:off x="3127276" y="4988148"/>
          <a:ext cx="4425950" cy="673100"/>
        </p:xfrm>
        <a:graphic>
          <a:graphicData uri="http://schemas.openxmlformats.org/presentationml/2006/ole">
            <p:oleObj spid="_x0000_s385036" name="Equation" r:id="rId7" imgW="3835080" imgH="583920" progId="Equation.DSMT4">
              <p:embed/>
            </p:oleObj>
          </a:graphicData>
        </a:graphic>
      </p:graphicFrame>
      <p:graphicFrame>
        <p:nvGraphicFramePr>
          <p:cNvPr id="385038" name="Object 14"/>
          <p:cNvGraphicFramePr>
            <a:graphicFrameLocks noChangeAspect="1"/>
          </p:cNvGraphicFramePr>
          <p:nvPr/>
        </p:nvGraphicFramePr>
        <p:xfrm>
          <a:off x="670868" y="1146200"/>
          <a:ext cx="584200" cy="482600"/>
        </p:xfrm>
        <a:graphic>
          <a:graphicData uri="http://schemas.openxmlformats.org/presentationml/2006/ole">
            <p:oleObj spid="_x0000_s385038" name="Equation" r:id="rId8" imgW="58392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11083</TotalTime>
  <Words>1311</Words>
  <Application>Microsoft Office PowerPoint</Application>
  <PresentationFormat>Слайд 35 мм</PresentationFormat>
  <Paragraphs>316</Paragraphs>
  <Slides>44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Трек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CAMK PAN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mikhail </cp:lastModifiedBy>
  <cp:revision>1306</cp:revision>
  <dcterms:created xsi:type="dcterms:W3CDTF">2004-10-04T18:57:46Z</dcterms:created>
  <dcterms:modified xsi:type="dcterms:W3CDTF">2013-10-31T04:05:58Z</dcterms:modified>
</cp:coreProperties>
</file>