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</p:sldMasterIdLst>
  <p:notesMasterIdLst>
    <p:notesMasterId r:id="rId64"/>
  </p:notesMasterIdLst>
  <p:sldIdLst>
    <p:sldId id="364" r:id="rId3"/>
    <p:sldId id="257" r:id="rId4"/>
    <p:sldId id="365" r:id="rId5"/>
    <p:sldId id="260" r:id="rId6"/>
    <p:sldId id="316" r:id="rId7"/>
    <p:sldId id="392" r:id="rId8"/>
    <p:sldId id="295" r:id="rId9"/>
    <p:sldId id="329" r:id="rId10"/>
    <p:sldId id="347" r:id="rId11"/>
    <p:sldId id="395" r:id="rId12"/>
    <p:sldId id="304" r:id="rId13"/>
    <p:sldId id="309" r:id="rId14"/>
    <p:sldId id="319" r:id="rId15"/>
    <p:sldId id="371" r:id="rId16"/>
    <p:sldId id="396" r:id="rId17"/>
    <p:sldId id="406" r:id="rId18"/>
    <p:sldId id="407" r:id="rId19"/>
    <p:sldId id="408" r:id="rId20"/>
    <p:sldId id="405" r:id="rId21"/>
    <p:sldId id="331" r:id="rId22"/>
    <p:sldId id="397" r:id="rId23"/>
    <p:sldId id="398" r:id="rId24"/>
    <p:sldId id="404" r:id="rId25"/>
    <p:sldId id="403" r:id="rId26"/>
    <p:sldId id="399" r:id="rId27"/>
    <p:sldId id="344" r:id="rId28"/>
    <p:sldId id="286" r:id="rId29"/>
    <p:sldId id="368" r:id="rId30"/>
    <p:sldId id="393" r:id="rId31"/>
    <p:sldId id="400" r:id="rId32"/>
    <p:sldId id="401" r:id="rId33"/>
    <p:sldId id="336" r:id="rId34"/>
    <p:sldId id="372" r:id="rId35"/>
    <p:sldId id="273" r:id="rId36"/>
    <p:sldId id="373" r:id="rId37"/>
    <p:sldId id="374" r:id="rId38"/>
    <p:sldId id="402" r:id="rId39"/>
    <p:sldId id="358" r:id="rId40"/>
    <p:sldId id="359" r:id="rId41"/>
    <p:sldId id="360" r:id="rId42"/>
    <p:sldId id="361" r:id="rId43"/>
    <p:sldId id="362" r:id="rId44"/>
    <p:sldId id="363" r:id="rId45"/>
    <p:sldId id="412" r:id="rId46"/>
    <p:sldId id="410" r:id="rId47"/>
    <p:sldId id="409" r:id="rId48"/>
    <p:sldId id="411" r:id="rId49"/>
    <p:sldId id="277" r:id="rId50"/>
    <p:sldId id="377" r:id="rId51"/>
    <p:sldId id="376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278" r:id="rId63"/>
  </p:sldIdLst>
  <p:sldSz cx="9144000" cy="6858000" type="screen4x3"/>
  <p:notesSz cx="7102475" cy="102330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5" autoAdjust="0"/>
  </p:normalViewPr>
  <p:slideViewPr>
    <p:cSldViewPr>
      <p:cViewPr>
        <p:scale>
          <a:sx n="75" d="100"/>
          <a:sy n="75" d="100"/>
        </p:scale>
        <p:origin x="-1004" y="1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6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51FA6-6E52-434A-87D5-30978EF350A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737FD-0DE6-413F-9F1C-0AAA85BD9062}">
      <dgm:prSet phldrT="[Text]"/>
      <dgm:spPr>
        <a:solidFill>
          <a:srgbClr val="FFFF00">
            <a:alpha val="58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/>
            <a:t>Z_i</a:t>
          </a:r>
          <a:r>
            <a:rPr lang="en-US" dirty="0" smtClean="0"/>
            <a:t> next step</a:t>
          </a:r>
          <a:endParaRPr lang="en-US" dirty="0"/>
        </a:p>
      </dgm:t>
    </dgm:pt>
    <dgm:pt modelId="{805569EA-0A36-4AB2-9DE9-05E7062B404D}" type="parTrans" cxnId="{BE165959-E207-4C17-9A73-3CB609CC9934}">
      <dgm:prSet/>
      <dgm:spPr/>
      <dgm:t>
        <a:bodyPr/>
        <a:lstStyle/>
        <a:p>
          <a:endParaRPr lang="en-US"/>
        </a:p>
      </dgm:t>
    </dgm:pt>
    <dgm:pt modelId="{75F160BF-A2F9-4E47-8A20-3E735B2A03F4}" type="sibTrans" cxnId="{BE165959-E207-4C17-9A73-3CB609CC9934}">
      <dgm:prSet/>
      <dgm:spPr/>
      <dgm:t>
        <a:bodyPr/>
        <a:lstStyle/>
        <a:p>
          <a:endParaRPr lang="en-US"/>
        </a:p>
      </dgm:t>
    </dgm:pt>
    <dgm:pt modelId="{6B9B5055-6359-4727-9F92-40ED46409061}">
      <dgm:prSet phldrT="[Text]"/>
      <dgm:spPr>
        <a:gradFill rotWithShape="0">
          <a:gsLst>
            <a:gs pos="8000">
              <a:srgbClr val="000082"/>
            </a:gs>
            <a:gs pos="54000">
              <a:schemeClr val="accent3">
                <a:alpha val="80000"/>
              </a:schemeClr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</dgm:spPr>
      <dgm:t>
        <a:bodyPr/>
        <a:lstStyle/>
        <a:p>
          <a:r>
            <a:rPr lang="en-US" dirty="0" smtClean="0"/>
            <a:t>Time direction</a:t>
          </a:r>
          <a:endParaRPr lang="en-US" dirty="0"/>
        </a:p>
      </dgm:t>
    </dgm:pt>
    <dgm:pt modelId="{35EB736F-5065-46A3-9DCC-F5552FE732E8}" type="parTrans" cxnId="{7A86359E-64F3-4445-B415-43247D759963}">
      <dgm:prSet/>
      <dgm:spPr/>
      <dgm:t>
        <a:bodyPr/>
        <a:lstStyle/>
        <a:p>
          <a:endParaRPr lang="en-US"/>
        </a:p>
      </dgm:t>
    </dgm:pt>
    <dgm:pt modelId="{043F6683-C009-4E55-8F92-4C7CC6B9D60B}" type="sibTrans" cxnId="{7A86359E-64F3-4445-B415-43247D759963}">
      <dgm:prSet/>
      <dgm:spPr/>
      <dgm:t>
        <a:bodyPr/>
        <a:lstStyle/>
        <a:p>
          <a:endParaRPr lang="en-US"/>
        </a:p>
      </dgm:t>
    </dgm:pt>
    <dgm:pt modelId="{940009CB-D465-4C74-97FD-DF9AE4981A19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Z_i+1</a:t>
          </a:r>
          <a:endParaRPr lang="en-US" dirty="0"/>
        </a:p>
      </dgm:t>
    </dgm:pt>
    <dgm:pt modelId="{15AADDE1-CDE2-42F4-B7AF-189C735957CB}" type="parTrans" cxnId="{8E6A81F1-725B-4E05-86BD-8878DD78873A}">
      <dgm:prSet/>
      <dgm:spPr>
        <a:ln>
          <a:headEnd type="triangle"/>
          <a:tailEnd type="arrow"/>
        </a:ln>
      </dgm:spPr>
      <dgm:t>
        <a:bodyPr/>
        <a:lstStyle/>
        <a:p>
          <a:endParaRPr lang="en-US"/>
        </a:p>
      </dgm:t>
    </dgm:pt>
    <dgm:pt modelId="{6086A18C-815A-446D-AEBE-5B699D2D2375}" type="sibTrans" cxnId="{8E6A81F1-725B-4E05-86BD-8878DD78873A}">
      <dgm:prSet/>
      <dgm:spPr/>
      <dgm:t>
        <a:bodyPr/>
        <a:lstStyle/>
        <a:p>
          <a:endParaRPr lang="en-US"/>
        </a:p>
      </dgm:t>
    </dgm:pt>
    <dgm:pt modelId="{E523399E-F30D-4FEC-9AC2-9DB78ED32D42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/>
            <a:t>Z_i</a:t>
          </a:r>
          <a:r>
            <a:rPr lang="en-US" dirty="0" smtClean="0"/>
            <a:t>  initial</a:t>
          </a:r>
          <a:endParaRPr lang="en-US" dirty="0"/>
        </a:p>
      </dgm:t>
    </dgm:pt>
    <dgm:pt modelId="{FDC36C92-5324-409D-8D0E-88B2D0EF5CE9}" type="parTrans" cxnId="{C5208F29-FAAC-4A3E-808E-653655FB0942}">
      <dgm:prSet/>
      <dgm:spPr/>
      <dgm:t>
        <a:bodyPr/>
        <a:lstStyle/>
        <a:p>
          <a:endParaRPr lang="en-US"/>
        </a:p>
      </dgm:t>
    </dgm:pt>
    <dgm:pt modelId="{EC0FEBE1-451D-489C-A521-A03E18E2BD27}" type="sibTrans" cxnId="{C5208F29-FAAC-4A3E-808E-653655FB0942}">
      <dgm:prSet/>
      <dgm:spPr/>
      <dgm:t>
        <a:bodyPr/>
        <a:lstStyle/>
        <a:p>
          <a:endParaRPr lang="en-US"/>
        </a:p>
      </dgm:t>
    </dgm:pt>
    <dgm:pt modelId="{25372137-AFDC-4BD8-837E-2214D2243DB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Z_i-1</a:t>
          </a:r>
          <a:endParaRPr lang="en-US" dirty="0"/>
        </a:p>
      </dgm:t>
    </dgm:pt>
    <dgm:pt modelId="{AEE6239D-F6EE-412C-BD01-67D81DDECB3A}" type="parTrans" cxnId="{F48A1B2C-88E5-4386-BDF8-BC39F329533D}">
      <dgm:prSet/>
      <dgm:spPr>
        <a:ln>
          <a:headEnd w="lg" len="lg"/>
          <a:tailEnd w="lg" len="lg"/>
        </a:ln>
      </dgm:spPr>
      <dgm:t>
        <a:bodyPr/>
        <a:lstStyle/>
        <a:p>
          <a:endParaRPr lang="en-US"/>
        </a:p>
      </dgm:t>
    </dgm:pt>
    <dgm:pt modelId="{764E51FE-4B9C-4E78-A308-0A55DDEC7289}" type="sibTrans" cxnId="{F48A1B2C-88E5-4386-BDF8-BC39F329533D}">
      <dgm:prSet/>
      <dgm:spPr/>
      <dgm:t>
        <a:bodyPr/>
        <a:lstStyle/>
        <a:p>
          <a:endParaRPr lang="en-US"/>
        </a:p>
      </dgm:t>
    </dgm:pt>
    <dgm:pt modelId="{BC1371C2-5264-4946-929B-AA97D25A1CB6}">
      <dgm:prSet phldrT="[Text]"/>
      <dgm:spPr/>
      <dgm:t>
        <a:bodyPr/>
        <a:lstStyle/>
        <a:p>
          <a:endParaRPr lang="en-US" dirty="0"/>
        </a:p>
      </dgm:t>
    </dgm:pt>
    <dgm:pt modelId="{B2A1666C-13CE-4B0B-B26F-69FB26958ED0}" type="parTrans" cxnId="{FDB4D155-3763-4A8A-AFE6-4F08E52C2202}">
      <dgm:prSet/>
      <dgm:spPr/>
      <dgm:t>
        <a:bodyPr/>
        <a:lstStyle/>
        <a:p>
          <a:endParaRPr lang="en-US"/>
        </a:p>
      </dgm:t>
    </dgm:pt>
    <dgm:pt modelId="{BA20224D-A54E-4458-A2C9-171F063EB8C5}" type="sibTrans" cxnId="{FDB4D155-3763-4A8A-AFE6-4F08E52C2202}">
      <dgm:prSet/>
      <dgm:spPr/>
      <dgm:t>
        <a:bodyPr/>
        <a:lstStyle/>
        <a:p>
          <a:endParaRPr lang="en-US"/>
        </a:p>
      </dgm:t>
    </dgm:pt>
    <dgm:pt modelId="{0444A438-09CC-4363-8685-DD84B7AAAACD}" type="pres">
      <dgm:prSet presAssocID="{84551FA6-6E52-434A-87D5-30978EF350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AC4D6-B817-462B-8BC8-E651EDD67616}" type="pres">
      <dgm:prSet presAssocID="{CA6737FD-0DE6-413F-9F1C-0AAA85BD9062}" presName="centerShape" presStyleLbl="node0" presStyleIdx="0" presStyleCnt="1"/>
      <dgm:spPr/>
      <dgm:t>
        <a:bodyPr/>
        <a:lstStyle/>
        <a:p>
          <a:endParaRPr lang="en-US"/>
        </a:p>
      </dgm:t>
    </dgm:pt>
    <dgm:pt modelId="{7B8CA121-E8DA-42BF-97D9-E6CE0C7B6D73}" type="pres">
      <dgm:prSet presAssocID="{35EB736F-5065-46A3-9DCC-F5552FE732E8}" presName="Name9" presStyleLbl="parChTrans1D2" presStyleIdx="0" presStyleCnt="4"/>
      <dgm:spPr/>
      <dgm:t>
        <a:bodyPr/>
        <a:lstStyle/>
        <a:p>
          <a:endParaRPr lang="en-US"/>
        </a:p>
      </dgm:t>
    </dgm:pt>
    <dgm:pt modelId="{F3E2A0D3-9D10-4B0E-85A2-C8AADAB81C28}" type="pres">
      <dgm:prSet presAssocID="{35EB736F-5065-46A3-9DCC-F5552FE732E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FAC5C2B-DB76-4630-9D7D-18477BB59B19}" type="pres">
      <dgm:prSet presAssocID="{6B9B5055-6359-4727-9F92-40ED46409061}" presName="node" presStyleLbl="node1" presStyleIdx="0" presStyleCnt="4" custScaleX="19226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7584DCEF-AEC2-47E3-9097-661AAD279C70}" type="pres">
      <dgm:prSet presAssocID="{15AADDE1-CDE2-42F4-B7AF-189C735957CB}" presName="Name9" presStyleLbl="parChTrans1D2" presStyleIdx="1" presStyleCnt="4"/>
      <dgm:spPr/>
      <dgm:t>
        <a:bodyPr/>
        <a:lstStyle/>
        <a:p>
          <a:endParaRPr lang="en-US"/>
        </a:p>
      </dgm:t>
    </dgm:pt>
    <dgm:pt modelId="{5058EBC9-A4FD-4F63-91B6-239CA829BE61}" type="pres">
      <dgm:prSet presAssocID="{15AADDE1-CDE2-42F4-B7AF-189C735957C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B6C0B2D-EE58-4923-B1B3-ECF54B001E25}" type="pres">
      <dgm:prSet presAssocID="{940009CB-D465-4C74-97FD-DF9AE4981A19}" presName="node" presStyleLbl="node1" presStyleIdx="1" presStyleCnt="4" custRadScaleRad="207454" custRadScaleInc="-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669E7-AA58-4EA2-B70B-A5252A7989CE}" type="pres">
      <dgm:prSet presAssocID="{FDC36C92-5324-409D-8D0E-88B2D0EF5CE9}" presName="Name9" presStyleLbl="parChTrans1D2" presStyleIdx="2" presStyleCnt="4"/>
      <dgm:spPr/>
      <dgm:t>
        <a:bodyPr/>
        <a:lstStyle/>
        <a:p>
          <a:endParaRPr lang="en-US"/>
        </a:p>
      </dgm:t>
    </dgm:pt>
    <dgm:pt modelId="{C552D68F-42FE-4F6A-A2EE-60E026E49540}" type="pres">
      <dgm:prSet presAssocID="{FDC36C92-5324-409D-8D0E-88B2D0EF5CE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2EB855B-C561-4EA8-AF35-9F2568FBC79D}" type="pres">
      <dgm:prSet presAssocID="{E523399E-F30D-4FEC-9AC2-9DB78ED32D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2E51-EA97-4BCF-92B6-9AC8C0614A02}" type="pres">
      <dgm:prSet presAssocID="{AEE6239D-F6EE-412C-BD01-67D81DDECB3A}" presName="Name9" presStyleLbl="parChTrans1D2" presStyleIdx="3" presStyleCnt="4"/>
      <dgm:spPr/>
      <dgm:t>
        <a:bodyPr/>
        <a:lstStyle/>
        <a:p>
          <a:endParaRPr lang="en-US"/>
        </a:p>
      </dgm:t>
    </dgm:pt>
    <dgm:pt modelId="{B759EB97-FC20-4396-8AEF-DFE069F7B5A2}" type="pres">
      <dgm:prSet presAssocID="{AEE6239D-F6EE-412C-BD01-67D81DDECB3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7C95CD1-CCE6-4D98-AABC-A19EF0160F36}" type="pres">
      <dgm:prSet presAssocID="{25372137-AFDC-4BD8-837E-2214D2243DB2}" presName="node" presStyleLbl="node1" presStyleIdx="3" presStyleCnt="4" custRadScaleRad="206806" custRadScaleInc="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A7C9BA-FC30-4E3C-AB7B-1B2B2AEC41A3}" type="presOf" srcId="{15AADDE1-CDE2-42F4-B7AF-189C735957CB}" destId="{7584DCEF-AEC2-47E3-9097-661AAD279C70}" srcOrd="0" destOrd="0" presId="urn:microsoft.com/office/officeart/2005/8/layout/radial1"/>
    <dgm:cxn modelId="{C10FFE5C-794E-4E1B-B187-789EE5DDFBE4}" type="presOf" srcId="{6B9B5055-6359-4727-9F92-40ED46409061}" destId="{3FAC5C2B-DB76-4630-9D7D-18477BB59B19}" srcOrd="0" destOrd="0" presId="urn:microsoft.com/office/officeart/2005/8/layout/radial1"/>
    <dgm:cxn modelId="{1E1503BA-8DB6-44E9-967C-BB1FEF201DFF}" type="presOf" srcId="{15AADDE1-CDE2-42F4-B7AF-189C735957CB}" destId="{5058EBC9-A4FD-4F63-91B6-239CA829BE61}" srcOrd="1" destOrd="0" presId="urn:microsoft.com/office/officeart/2005/8/layout/radial1"/>
    <dgm:cxn modelId="{7A86359E-64F3-4445-B415-43247D759963}" srcId="{CA6737FD-0DE6-413F-9F1C-0AAA85BD9062}" destId="{6B9B5055-6359-4727-9F92-40ED46409061}" srcOrd="0" destOrd="0" parTransId="{35EB736F-5065-46A3-9DCC-F5552FE732E8}" sibTransId="{043F6683-C009-4E55-8F92-4C7CC6B9D60B}"/>
    <dgm:cxn modelId="{4B30C4A8-8168-476F-8CDC-860702E8894C}" type="presOf" srcId="{CA6737FD-0DE6-413F-9F1C-0AAA85BD9062}" destId="{F1CAC4D6-B817-462B-8BC8-E651EDD67616}" srcOrd="0" destOrd="0" presId="urn:microsoft.com/office/officeart/2005/8/layout/radial1"/>
    <dgm:cxn modelId="{8FCBFD44-C0CF-4F72-B6A3-17CDBEDD635C}" type="presOf" srcId="{940009CB-D465-4C74-97FD-DF9AE4981A19}" destId="{BB6C0B2D-EE58-4923-B1B3-ECF54B001E25}" srcOrd="0" destOrd="0" presId="urn:microsoft.com/office/officeart/2005/8/layout/radial1"/>
    <dgm:cxn modelId="{8E6A81F1-725B-4E05-86BD-8878DD78873A}" srcId="{CA6737FD-0DE6-413F-9F1C-0AAA85BD9062}" destId="{940009CB-D465-4C74-97FD-DF9AE4981A19}" srcOrd="1" destOrd="0" parTransId="{15AADDE1-CDE2-42F4-B7AF-189C735957CB}" sibTransId="{6086A18C-815A-446D-AEBE-5B699D2D2375}"/>
    <dgm:cxn modelId="{2DF97579-2281-4710-B389-29DA2477ADD8}" type="presOf" srcId="{AEE6239D-F6EE-412C-BD01-67D81DDECB3A}" destId="{B0902E51-EA97-4BCF-92B6-9AC8C0614A02}" srcOrd="0" destOrd="0" presId="urn:microsoft.com/office/officeart/2005/8/layout/radial1"/>
    <dgm:cxn modelId="{18883659-2153-4B79-B3EA-4EA3B6D07989}" type="presOf" srcId="{25372137-AFDC-4BD8-837E-2214D2243DB2}" destId="{87C95CD1-CCE6-4D98-AABC-A19EF0160F36}" srcOrd="0" destOrd="0" presId="urn:microsoft.com/office/officeart/2005/8/layout/radial1"/>
    <dgm:cxn modelId="{933F024F-08F8-4527-AAEF-E06D0CDD0994}" type="presOf" srcId="{35EB736F-5065-46A3-9DCC-F5552FE732E8}" destId="{F3E2A0D3-9D10-4B0E-85A2-C8AADAB81C28}" srcOrd="1" destOrd="0" presId="urn:microsoft.com/office/officeart/2005/8/layout/radial1"/>
    <dgm:cxn modelId="{6D10CA1A-09A1-4DB3-A031-6E65F9348132}" type="presOf" srcId="{FDC36C92-5324-409D-8D0E-88B2D0EF5CE9}" destId="{C552D68F-42FE-4F6A-A2EE-60E026E49540}" srcOrd="1" destOrd="0" presId="urn:microsoft.com/office/officeart/2005/8/layout/radial1"/>
    <dgm:cxn modelId="{F48A1B2C-88E5-4386-BDF8-BC39F329533D}" srcId="{CA6737FD-0DE6-413F-9F1C-0AAA85BD9062}" destId="{25372137-AFDC-4BD8-837E-2214D2243DB2}" srcOrd="3" destOrd="0" parTransId="{AEE6239D-F6EE-412C-BD01-67D81DDECB3A}" sibTransId="{764E51FE-4B9C-4E78-A308-0A55DDEC7289}"/>
    <dgm:cxn modelId="{0A741D6B-53AD-4A6A-9BF6-EA834FFF6F18}" type="presOf" srcId="{E523399E-F30D-4FEC-9AC2-9DB78ED32D42}" destId="{F2EB855B-C561-4EA8-AF35-9F2568FBC79D}" srcOrd="0" destOrd="0" presId="urn:microsoft.com/office/officeart/2005/8/layout/radial1"/>
    <dgm:cxn modelId="{7E049B73-35EE-47D6-B3E6-60C3F974F392}" type="presOf" srcId="{35EB736F-5065-46A3-9DCC-F5552FE732E8}" destId="{7B8CA121-E8DA-42BF-97D9-E6CE0C7B6D73}" srcOrd="0" destOrd="0" presId="urn:microsoft.com/office/officeart/2005/8/layout/radial1"/>
    <dgm:cxn modelId="{359ADD64-2F04-4780-A46F-B3308B4A7B4F}" type="presOf" srcId="{84551FA6-6E52-434A-87D5-30978EF350AA}" destId="{0444A438-09CC-4363-8685-DD84B7AAAACD}" srcOrd="0" destOrd="0" presId="urn:microsoft.com/office/officeart/2005/8/layout/radial1"/>
    <dgm:cxn modelId="{BE165959-E207-4C17-9A73-3CB609CC9934}" srcId="{84551FA6-6E52-434A-87D5-30978EF350AA}" destId="{CA6737FD-0DE6-413F-9F1C-0AAA85BD9062}" srcOrd="0" destOrd="0" parTransId="{805569EA-0A36-4AB2-9DE9-05E7062B404D}" sibTransId="{75F160BF-A2F9-4E47-8A20-3E735B2A03F4}"/>
    <dgm:cxn modelId="{B0F115A7-21BC-4AF7-A01E-F12C865EBE7B}" type="presOf" srcId="{AEE6239D-F6EE-412C-BD01-67D81DDECB3A}" destId="{B759EB97-FC20-4396-8AEF-DFE069F7B5A2}" srcOrd="1" destOrd="0" presId="urn:microsoft.com/office/officeart/2005/8/layout/radial1"/>
    <dgm:cxn modelId="{C5208F29-FAAC-4A3E-808E-653655FB0942}" srcId="{CA6737FD-0DE6-413F-9F1C-0AAA85BD9062}" destId="{E523399E-F30D-4FEC-9AC2-9DB78ED32D42}" srcOrd="2" destOrd="0" parTransId="{FDC36C92-5324-409D-8D0E-88B2D0EF5CE9}" sibTransId="{EC0FEBE1-451D-489C-A521-A03E18E2BD27}"/>
    <dgm:cxn modelId="{FDB4D155-3763-4A8A-AFE6-4F08E52C2202}" srcId="{84551FA6-6E52-434A-87D5-30978EF350AA}" destId="{BC1371C2-5264-4946-929B-AA97D25A1CB6}" srcOrd="1" destOrd="0" parTransId="{B2A1666C-13CE-4B0B-B26F-69FB26958ED0}" sibTransId="{BA20224D-A54E-4458-A2C9-171F063EB8C5}"/>
    <dgm:cxn modelId="{37B23939-38A4-46C6-B86F-E65A49ED68BD}" type="presOf" srcId="{FDC36C92-5324-409D-8D0E-88B2D0EF5CE9}" destId="{526669E7-AA58-4EA2-B70B-A5252A7989CE}" srcOrd="0" destOrd="0" presId="urn:microsoft.com/office/officeart/2005/8/layout/radial1"/>
    <dgm:cxn modelId="{9067E99C-B555-4788-8008-B587C114204D}" type="presParOf" srcId="{0444A438-09CC-4363-8685-DD84B7AAAACD}" destId="{F1CAC4D6-B817-462B-8BC8-E651EDD67616}" srcOrd="0" destOrd="0" presId="urn:microsoft.com/office/officeart/2005/8/layout/radial1"/>
    <dgm:cxn modelId="{D0449B0E-EB37-4A2C-845E-A66E577457F9}" type="presParOf" srcId="{0444A438-09CC-4363-8685-DD84B7AAAACD}" destId="{7B8CA121-E8DA-42BF-97D9-E6CE0C7B6D73}" srcOrd="1" destOrd="0" presId="urn:microsoft.com/office/officeart/2005/8/layout/radial1"/>
    <dgm:cxn modelId="{AA5D3946-CA83-486A-BD10-B2FBAA304F41}" type="presParOf" srcId="{7B8CA121-E8DA-42BF-97D9-E6CE0C7B6D73}" destId="{F3E2A0D3-9D10-4B0E-85A2-C8AADAB81C28}" srcOrd="0" destOrd="0" presId="urn:microsoft.com/office/officeart/2005/8/layout/radial1"/>
    <dgm:cxn modelId="{1B47D9B0-6C1B-4215-822F-B4AFCFCA5BC2}" type="presParOf" srcId="{0444A438-09CC-4363-8685-DD84B7AAAACD}" destId="{3FAC5C2B-DB76-4630-9D7D-18477BB59B19}" srcOrd="2" destOrd="0" presId="urn:microsoft.com/office/officeart/2005/8/layout/radial1"/>
    <dgm:cxn modelId="{2A72A75A-A978-4E9F-BCCA-E643FE4D8FC0}" type="presParOf" srcId="{0444A438-09CC-4363-8685-DD84B7AAAACD}" destId="{7584DCEF-AEC2-47E3-9097-661AAD279C70}" srcOrd="3" destOrd="0" presId="urn:microsoft.com/office/officeart/2005/8/layout/radial1"/>
    <dgm:cxn modelId="{E03C34C1-1B6E-4D73-9307-A7633BAFB600}" type="presParOf" srcId="{7584DCEF-AEC2-47E3-9097-661AAD279C70}" destId="{5058EBC9-A4FD-4F63-91B6-239CA829BE61}" srcOrd="0" destOrd="0" presId="urn:microsoft.com/office/officeart/2005/8/layout/radial1"/>
    <dgm:cxn modelId="{30A8C053-58E9-45DC-B0BE-C623292F5D9F}" type="presParOf" srcId="{0444A438-09CC-4363-8685-DD84B7AAAACD}" destId="{BB6C0B2D-EE58-4923-B1B3-ECF54B001E25}" srcOrd="4" destOrd="0" presId="urn:microsoft.com/office/officeart/2005/8/layout/radial1"/>
    <dgm:cxn modelId="{741A33EC-DA9A-4029-A2BC-E798FD72D5D0}" type="presParOf" srcId="{0444A438-09CC-4363-8685-DD84B7AAAACD}" destId="{526669E7-AA58-4EA2-B70B-A5252A7989CE}" srcOrd="5" destOrd="0" presId="urn:microsoft.com/office/officeart/2005/8/layout/radial1"/>
    <dgm:cxn modelId="{6468BEEC-F7B9-4577-A399-00336F227C13}" type="presParOf" srcId="{526669E7-AA58-4EA2-B70B-A5252A7989CE}" destId="{C552D68F-42FE-4F6A-A2EE-60E026E49540}" srcOrd="0" destOrd="0" presId="urn:microsoft.com/office/officeart/2005/8/layout/radial1"/>
    <dgm:cxn modelId="{AC644E8C-BBA7-4ADE-991A-C6E9B8106381}" type="presParOf" srcId="{0444A438-09CC-4363-8685-DD84B7AAAACD}" destId="{F2EB855B-C561-4EA8-AF35-9F2568FBC79D}" srcOrd="6" destOrd="0" presId="urn:microsoft.com/office/officeart/2005/8/layout/radial1"/>
    <dgm:cxn modelId="{BAECF326-86D4-4E0B-A442-90D3296B531B}" type="presParOf" srcId="{0444A438-09CC-4363-8685-DD84B7AAAACD}" destId="{B0902E51-EA97-4BCF-92B6-9AC8C0614A02}" srcOrd="7" destOrd="0" presId="urn:microsoft.com/office/officeart/2005/8/layout/radial1"/>
    <dgm:cxn modelId="{3BCA1B9D-276F-49D1-AD7F-2733E0E7E4F1}" type="presParOf" srcId="{B0902E51-EA97-4BCF-92B6-9AC8C0614A02}" destId="{B759EB97-FC20-4396-8AEF-DFE069F7B5A2}" srcOrd="0" destOrd="0" presId="urn:microsoft.com/office/officeart/2005/8/layout/radial1"/>
    <dgm:cxn modelId="{8F09FFF6-40CD-492E-A698-FEF9F9F8BC49}" type="presParOf" srcId="{0444A438-09CC-4363-8685-DD84B7AAAACD}" destId="{87C95CD1-CCE6-4D98-AABC-A19EF0160F3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1B50A-A562-4000-AF62-C2D12A71D6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3C2A56-C117-4798-8B72-7809A6710A50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L</a:t>
          </a:r>
          <a:r>
            <a:rPr lang="en-US" sz="2400" dirty="0" err="1" smtClean="0"/>
            <a:t>_</a:t>
          </a:r>
          <a:r>
            <a:rPr lang="en-US" sz="2000" dirty="0" err="1" smtClean="0">
              <a:solidFill>
                <a:srgbClr val="00B050"/>
              </a:solidFill>
            </a:rPr>
            <a:t>conductivity</a:t>
          </a:r>
          <a:endParaRPr lang="en-US" sz="2400" dirty="0">
            <a:solidFill>
              <a:srgbClr val="00B050"/>
            </a:solidFill>
          </a:endParaRPr>
        </a:p>
      </dgm:t>
    </dgm:pt>
    <dgm:pt modelId="{B1CFE871-C006-4054-B290-07B4C52CF376}" type="parTrans" cxnId="{2C968442-6ED8-416F-BC5B-E1B7BC57330B}">
      <dgm:prSet/>
      <dgm:spPr/>
      <dgm:t>
        <a:bodyPr/>
        <a:lstStyle/>
        <a:p>
          <a:endParaRPr lang="en-US"/>
        </a:p>
      </dgm:t>
    </dgm:pt>
    <dgm:pt modelId="{4C79DA52-2B98-44E4-A0B3-85E9128FF6B4}" type="sibTrans" cxnId="{2C968442-6ED8-416F-BC5B-E1B7BC57330B}">
      <dgm:prSet/>
      <dgm:spPr/>
      <dgm:t>
        <a:bodyPr/>
        <a:lstStyle/>
        <a:p>
          <a:endParaRPr lang="en-US"/>
        </a:p>
      </dgm:t>
    </dgm:pt>
    <dgm:pt modelId="{3300BAC9-E311-4BA2-ACF2-9298CE48FC3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Outer Crust of  NS</a:t>
          </a:r>
        </a:p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r = R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97A2F409-D92E-483B-8241-0A09EEA540C6}" type="parTrans" cxnId="{02A6E043-6A40-43CA-82D3-84C0DA22F998}">
      <dgm:prSet/>
      <dgm:spPr/>
      <dgm:t>
        <a:bodyPr/>
        <a:lstStyle/>
        <a:p>
          <a:endParaRPr lang="en-US"/>
        </a:p>
      </dgm:t>
    </dgm:pt>
    <dgm:pt modelId="{2621590D-3403-42FA-8DD6-95FB3DDEB2E7}" type="sibTrans" cxnId="{02A6E043-6A40-43CA-82D3-84C0DA22F998}">
      <dgm:prSet/>
      <dgm:spPr/>
      <dgm:t>
        <a:bodyPr/>
        <a:lstStyle/>
        <a:p>
          <a:endParaRPr lang="en-US"/>
        </a:p>
      </dgm:t>
    </dgm:pt>
    <dgm:pt modelId="{4B3E76E1-ED42-4F2E-9AD5-C8311E49D0F2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L</a:t>
          </a:r>
          <a:r>
            <a:rPr lang="en-US" sz="2400" dirty="0" err="1" smtClean="0"/>
            <a:t>_</a:t>
          </a:r>
          <a:r>
            <a:rPr lang="en-US" sz="2000" dirty="0" err="1" smtClean="0">
              <a:solidFill>
                <a:srgbClr val="FF0000"/>
              </a:solidFill>
            </a:rPr>
            <a:t>photons</a:t>
          </a:r>
          <a:endParaRPr lang="en-US" sz="2000" dirty="0">
            <a:solidFill>
              <a:srgbClr val="FF0000"/>
            </a:solidFill>
          </a:endParaRPr>
        </a:p>
      </dgm:t>
    </dgm:pt>
    <dgm:pt modelId="{6A0BEDF5-28A5-4EAD-9B40-4FB5A0A870EA}" type="parTrans" cxnId="{5812353C-191F-48E2-8934-38F26994EDB4}">
      <dgm:prSet/>
      <dgm:spPr/>
      <dgm:t>
        <a:bodyPr/>
        <a:lstStyle/>
        <a:p>
          <a:endParaRPr lang="en-US"/>
        </a:p>
      </dgm:t>
    </dgm:pt>
    <dgm:pt modelId="{2A69915A-5633-4C22-9454-D2135AEFEA68}" type="sibTrans" cxnId="{5812353C-191F-48E2-8934-38F26994EDB4}">
      <dgm:prSet/>
      <dgm:spPr/>
      <dgm:t>
        <a:bodyPr/>
        <a:lstStyle/>
        <a:p>
          <a:endParaRPr lang="en-US"/>
        </a:p>
      </dgm:t>
    </dgm:pt>
    <dgm:pt modelId="{BADA920B-878E-4639-9015-DA12D1C54B81}" type="pres">
      <dgm:prSet presAssocID="{A8B1B50A-A562-4000-AF62-C2D12A71D66F}" presName="Name0" presStyleCnt="0">
        <dgm:presLayoutVars>
          <dgm:dir/>
          <dgm:resizeHandles val="exact"/>
        </dgm:presLayoutVars>
      </dgm:prSet>
      <dgm:spPr/>
    </dgm:pt>
    <dgm:pt modelId="{32C2A5C4-5473-4C35-8284-E204BF94FC94}" type="pres">
      <dgm:prSet presAssocID="{A8B1B50A-A562-4000-AF62-C2D12A71D66F}" presName="arrow" presStyleLbl="bgShp" presStyleIdx="0" presStyleCnt="1"/>
      <dgm:spPr>
        <a:gradFill rotWithShape="0">
          <a:gsLst>
            <a:gs pos="800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  <a:ln w="6350" cap="flat" cmpd="sng">
          <a:miter lim="800000"/>
        </a:ln>
      </dgm:spPr>
    </dgm:pt>
    <dgm:pt modelId="{89739F4B-DAAA-4AF2-886C-84576219E716}" type="pres">
      <dgm:prSet presAssocID="{A8B1B50A-A562-4000-AF62-C2D12A71D66F}" presName="points" presStyleCnt="0"/>
      <dgm:spPr/>
    </dgm:pt>
    <dgm:pt modelId="{790A51D8-AD14-4DB9-B521-CE461EF761D6}" type="pres">
      <dgm:prSet presAssocID="{773C2A56-C117-4798-8B72-7809A6710A50}" presName="compositeA" presStyleCnt="0"/>
      <dgm:spPr/>
    </dgm:pt>
    <dgm:pt modelId="{92396507-993A-4E75-8299-5773C167045A}" type="pres">
      <dgm:prSet presAssocID="{773C2A56-C117-4798-8B72-7809A6710A50}" presName="textA" presStyleLbl="revTx" presStyleIdx="0" presStyleCnt="3" custScaleX="219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DA2-FFA6-4033-AACF-CF4CDDE43002}" type="pres">
      <dgm:prSet presAssocID="{773C2A56-C117-4798-8B72-7809A6710A50}" presName="circleA" presStyleLbl="node1" presStyleIdx="0" presStyleCnt="3" custLinFactNeighborX="-40210"/>
      <dgm:spPr/>
    </dgm:pt>
    <dgm:pt modelId="{0AC44A87-EB25-4847-B72A-D1146FA55E2D}" type="pres">
      <dgm:prSet presAssocID="{773C2A56-C117-4798-8B72-7809A6710A50}" presName="spaceA" presStyleCnt="0"/>
      <dgm:spPr/>
    </dgm:pt>
    <dgm:pt modelId="{03EA9C85-103E-4043-B119-0A56373C4A41}" type="pres">
      <dgm:prSet presAssocID="{4C79DA52-2B98-44E4-A0B3-85E9128FF6B4}" presName="space" presStyleCnt="0"/>
      <dgm:spPr/>
    </dgm:pt>
    <dgm:pt modelId="{582D239D-0B44-4286-A37B-67F94C1EB0E6}" type="pres">
      <dgm:prSet presAssocID="{3300BAC9-E311-4BA2-ACF2-9298CE48FC3A}" presName="compositeB" presStyleCnt="0"/>
      <dgm:spPr/>
    </dgm:pt>
    <dgm:pt modelId="{91D48F44-43C9-4F3D-B23C-44D41B63D396}" type="pres">
      <dgm:prSet presAssocID="{3300BAC9-E311-4BA2-ACF2-9298CE48FC3A}" presName="textB" presStyleLbl="revTx" presStyleIdx="1" presStyleCnt="3" custScaleX="18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48B6-FACB-4B10-B288-9299AFC4865F}" type="pres">
      <dgm:prSet presAssocID="{3300BAC9-E311-4BA2-ACF2-9298CE48FC3A}" presName="circleB" presStyleLbl="node1" presStyleIdx="1" presStyleCnt="3" custLinFactNeighborX="75751" custLinFactNeighborY="0"/>
      <dgm:spPr/>
    </dgm:pt>
    <dgm:pt modelId="{D09C7355-3EB9-4A03-86D0-3F03D270491F}" type="pres">
      <dgm:prSet presAssocID="{3300BAC9-E311-4BA2-ACF2-9298CE48FC3A}" presName="spaceB" presStyleCnt="0"/>
      <dgm:spPr/>
    </dgm:pt>
    <dgm:pt modelId="{F2BEA5E8-25BD-42AD-BBE6-8F3E39A16E47}" type="pres">
      <dgm:prSet presAssocID="{2621590D-3403-42FA-8DD6-95FB3DDEB2E7}" presName="space" presStyleCnt="0"/>
      <dgm:spPr/>
    </dgm:pt>
    <dgm:pt modelId="{938A2672-3C35-415C-966B-CC60518F3E96}" type="pres">
      <dgm:prSet presAssocID="{4B3E76E1-ED42-4F2E-9AD5-C8311E49D0F2}" presName="compositeA" presStyleCnt="0"/>
      <dgm:spPr/>
    </dgm:pt>
    <dgm:pt modelId="{2DB45812-4BEE-4B8A-8557-10A5C648D8A7}" type="pres">
      <dgm:prSet presAssocID="{4B3E76E1-ED42-4F2E-9AD5-C8311E49D0F2}" presName="textA" presStyleLbl="revTx" presStyleIdx="2" presStyleCnt="3" custScaleX="196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5356-E465-4AFC-B64E-9CB1F9A0D6DB}" type="pres">
      <dgm:prSet presAssocID="{4B3E76E1-ED42-4F2E-9AD5-C8311E49D0F2}" presName="circleA" presStyleLbl="node1" presStyleIdx="2" presStyleCnt="3" custScaleX="192684" custScaleY="111126" custLinFactX="178799" custLinFactNeighborX="200000" custLinFactNeighborY="13"/>
      <dgm:spPr>
        <a:prstGeom prst="rightArrow">
          <a:avLst/>
        </a:prstGeom>
      </dgm:spPr>
    </dgm:pt>
    <dgm:pt modelId="{FDE87A68-A7FC-4A05-B203-0D0C1AA20D6F}" type="pres">
      <dgm:prSet presAssocID="{4B3E76E1-ED42-4F2E-9AD5-C8311E49D0F2}" presName="spaceA" presStyleCnt="0"/>
      <dgm:spPr/>
    </dgm:pt>
  </dgm:ptLst>
  <dgm:cxnLst>
    <dgm:cxn modelId="{94FF8830-877F-4DE4-9011-41030F31BB5F}" type="presOf" srcId="{4B3E76E1-ED42-4F2E-9AD5-C8311E49D0F2}" destId="{2DB45812-4BEE-4B8A-8557-10A5C648D8A7}" srcOrd="0" destOrd="0" presId="urn:microsoft.com/office/officeart/2005/8/layout/hProcess11"/>
    <dgm:cxn modelId="{2C968442-6ED8-416F-BC5B-E1B7BC57330B}" srcId="{A8B1B50A-A562-4000-AF62-C2D12A71D66F}" destId="{773C2A56-C117-4798-8B72-7809A6710A50}" srcOrd="0" destOrd="0" parTransId="{B1CFE871-C006-4054-B290-07B4C52CF376}" sibTransId="{4C79DA52-2B98-44E4-A0B3-85E9128FF6B4}"/>
    <dgm:cxn modelId="{02A6E043-6A40-43CA-82D3-84C0DA22F998}" srcId="{A8B1B50A-A562-4000-AF62-C2D12A71D66F}" destId="{3300BAC9-E311-4BA2-ACF2-9298CE48FC3A}" srcOrd="1" destOrd="0" parTransId="{97A2F409-D92E-483B-8241-0A09EEA540C6}" sibTransId="{2621590D-3403-42FA-8DD6-95FB3DDEB2E7}"/>
    <dgm:cxn modelId="{60DDD175-E711-4649-8B20-825ECD631095}" type="presOf" srcId="{773C2A56-C117-4798-8B72-7809A6710A50}" destId="{92396507-993A-4E75-8299-5773C167045A}" srcOrd="0" destOrd="0" presId="urn:microsoft.com/office/officeart/2005/8/layout/hProcess11"/>
    <dgm:cxn modelId="{D1B9C5D3-4578-493B-B6FC-104541B9E29C}" type="presOf" srcId="{A8B1B50A-A562-4000-AF62-C2D12A71D66F}" destId="{BADA920B-878E-4639-9015-DA12D1C54B81}" srcOrd="0" destOrd="0" presId="urn:microsoft.com/office/officeart/2005/8/layout/hProcess11"/>
    <dgm:cxn modelId="{5812353C-191F-48E2-8934-38F26994EDB4}" srcId="{A8B1B50A-A562-4000-AF62-C2D12A71D66F}" destId="{4B3E76E1-ED42-4F2E-9AD5-C8311E49D0F2}" srcOrd="2" destOrd="0" parTransId="{6A0BEDF5-28A5-4EAD-9B40-4FB5A0A870EA}" sibTransId="{2A69915A-5633-4C22-9454-D2135AEFEA68}"/>
    <dgm:cxn modelId="{0FB5091D-EF02-46C7-900B-6A662C3B7163}" type="presOf" srcId="{3300BAC9-E311-4BA2-ACF2-9298CE48FC3A}" destId="{91D48F44-43C9-4F3D-B23C-44D41B63D396}" srcOrd="0" destOrd="0" presId="urn:microsoft.com/office/officeart/2005/8/layout/hProcess11"/>
    <dgm:cxn modelId="{3BD4902A-29AE-44E5-B475-066763E869FA}" type="presParOf" srcId="{BADA920B-878E-4639-9015-DA12D1C54B81}" destId="{32C2A5C4-5473-4C35-8284-E204BF94FC94}" srcOrd="0" destOrd="0" presId="urn:microsoft.com/office/officeart/2005/8/layout/hProcess11"/>
    <dgm:cxn modelId="{654348A8-893C-4BEA-A2AB-78061FCE7FC2}" type="presParOf" srcId="{BADA920B-878E-4639-9015-DA12D1C54B81}" destId="{89739F4B-DAAA-4AF2-886C-84576219E716}" srcOrd="1" destOrd="0" presId="urn:microsoft.com/office/officeart/2005/8/layout/hProcess11"/>
    <dgm:cxn modelId="{F05D2A31-8477-4205-A2A0-BD1505EE6D67}" type="presParOf" srcId="{89739F4B-DAAA-4AF2-886C-84576219E716}" destId="{790A51D8-AD14-4DB9-B521-CE461EF761D6}" srcOrd="0" destOrd="0" presId="urn:microsoft.com/office/officeart/2005/8/layout/hProcess11"/>
    <dgm:cxn modelId="{10617009-AE91-4BE4-86E3-3EDF56484595}" type="presParOf" srcId="{790A51D8-AD14-4DB9-B521-CE461EF761D6}" destId="{92396507-993A-4E75-8299-5773C167045A}" srcOrd="0" destOrd="0" presId="urn:microsoft.com/office/officeart/2005/8/layout/hProcess11"/>
    <dgm:cxn modelId="{1C21DB0D-FDF3-49B3-85ED-F1AB1AD34D83}" type="presParOf" srcId="{790A51D8-AD14-4DB9-B521-CE461EF761D6}" destId="{4CF9ADA2-FFA6-4033-AACF-CF4CDDE43002}" srcOrd="1" destOrd="0" presId="urn:microsoft.com/office/officeart/2005/8/layout/hProcess11"/>
    <dgm:cxn modelId="{0C2B5CA9-4740-49E2-B4C8-61DCE518D877}" type="presParOf" srcId="{790A51D8-AD14-4DB9-B521-CE461EF761D6}" destId="{0AC44A87-EB25-4847-B72A-D1146FA55E2D}" srcOrd="2" destOrd="0" presId="urn:microsoft.com/office/officeart/2005/8/layout/hProcess11"/>
    <dgm:cxn modelId="{F4EC1BFB-D599-4AC4-B49F-FA0FD037C204}" type="presParOf" srcId="{89739F4B-DAAA-4AF2-886C-84576219E716}" destId="{03EA9C85-103E-4043-B119-0A56373C4A41}" srcOrd="1" destOrd="0" presId="urn:microsoft.com/office/officeart/2005/8/layout/hProcess11"/>
    <dgm:cxn modelId="{91E80A60-4C79-4A84-9D51-9A0A117F1923}" type="presParOf" srcId="{89739F4B-DAAA-4AF2-886C-84576219E716}" destId="{582D239D-0B44-4286-A37B-67F94C1EB0E6}" srcOrd="2" destOrd="0" presId="urn:microsoft.com/office/officeart/2005/8/layout/hProcess11"/>
    <dgm:cxn modelId="{D6D10174-242D-4312-88AD-494796A53C06}" type="presParOf" srcId="{582D239D-0B44-4286-A37B-67F94C1EB0E6}" destId="{91D48F44-43C9-4F3D-B23C-44D41B63D396}" srcOrd="0" destOrd="0" presId="urn:microsoft.com/office/officeart/2005/8/layout/hProcess11"/>
    <dgm:cxn modelId="{DB28EE9A-843C-4A20-AED3-594597C7B561}" type="presParOf" srcId="{582D239D-0B44-4286-A37B-67F94C1EB0E6}" destId="{B1D348B6-FACB-4B10-B288-9299AFC4865F}" srcOrd="1" destOrd="0" presId="urn:microsoft.com/office/officeart/2005/8/layout/hProcess11"/>
    <dgm:cxn modelId="{9FB23137-F6C0-4453-94D3-5477BC248BD5}" type="presParOf" srcId="{582D239D-0B44-4286-A37B-67F94C1EB0E6}" destId="{D09C7355-3EB9-4A03-86D0-3F03D270491F}" srcOrd="2" destOrd="0" presId="urn:microsoft.com/office/officeart/2005/8/layout/hProcess11"/>
    <dgm:cxn modelId="{B416152D-B5B2-419D-8B4F-AF4B36AF97BB}" type="presParOf" srcId="{89739F4B-DAAA-4AF2-886C-84576219E716}" destId="{F2BEA5E8-25BD-42AD-BBE6-8F3E39A16E47}" srcOrd="3" destOrd="0" presId="urn:microsoft.com/office/officeart/2005/8/layout/hProcess11"/>
    <dgm:cxn modelId="{99526027-01F6-41F4-B8B4-0DEE80385D8B}" type="presParOf" srcId="{89739F4B-DAAA-4AF2-886C-84576219E716}" destId="{938A2672-3C35-415C-966B-CC60518F3E96}" srcOrd="4" destOrd="0" presId="urn:microsoft.com/office/officeart/2005/8/layout/hProcess11"/>
    <dgm:cxn modelId="{FCA258F3-C817-43D2-A64B-487656792C30}" type="presParOf" srcId="{938A2672-3C35-415C-966B-CC60518F3E96}" destId="{2DB45812-4BEE-4B8A-8557-10A5C648D8A7}" srcOrd="0" destOrd="0" presId="urn:microsoft.com/office/officeart/2005/8/layout/hProcess11"/>
    <dgm:cxn modelId="{4B24620E-DE62-4179-807A-DC3923839709}" type="presParOf" srcId="{938A2672-3C35-415C-966B-CC60518F3E96}" destId="{59995356-E465-4AFC-B64E-9CB1F9A0D6DB}" srcOrd="1" destOrd="0" presId="urn:microsoft.com/office/officeart/2005/8/layout/hProcess11"/>
    <dgm:cxn modelId="{5FDB7901-4EB1-4B75-A74C-87CA143F61A3}" type="presParOf" srcId="{938A2672-3C35-415C-966B-CC60518F3E96}" destId="{FDE87A68-A7FC-4A05-B203-0D0C1AA20D6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1B50A-A562-4000-AF62-C2D12A71D6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3C2A56-C117-4798-8B72-7809A6710A5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</a:rPr>
            <a:t>L  =  0</a:t>
          </a:r>
          <a:endParaRPr lang="en-US" sz="1800" b="1" dirty="0">
            <a:solidFill>
              <a:srgbClr val="002060"/>
            </a:solidFill>
          </a:endParaRPr>
        </a:p>
      </dgm:t>
    </dgm:pt>
    <dgm:pt modelId="{B1CFE871-C006-4054-B290-07B4C52CF376}" type="parTrans" cxnId="{2C968442-6ED8-416F-BC5B-E1B7BC57330B}">
      <dgm:prSet/>
      <dgm:spPr/>
      <dgm:t>
        <a:bodyPr/>
        <a:lstStyle/>
        <a:p>
          <a:endParaRPr lang="en-US"/>
        </a:p>
      </dgm:t>
    </dgm:pt>
    <dgm:pt modelId="{4C79DA52-2B98-44E4-A0B3-85E9128FF6B4}" type="sibTrans" cxnId="{2C968442-6ED8-416F-BC5B-E1B7BC57330B}">
      <dgm:prSet/>
      <dgm:spPr/>
      <dgm:t>
        <a:bodyPr/>
        <a:lstStyle/>
        <a:p>
          <a:endParaRPr lang="en-US"/>
        </a:p>
      </dgm:t>
    </dgm:pt>
    <dgm:pt modelId="{3300BAC9-E311-4BA2-ACF2-9298CE48FC3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>
          <a:outerShdw blurRad="889000" dir="12240000" algn="ctr" rotWithShape="0">
            <a:schemeClr val="accent2">
              <a:alpha val="65000"/>
            </a:scheme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lIns="72000" tIns="72000" anchor="ctr" anchorCtr="0"/>
        <a:lstStyle/>
        <a:p>
          <a:r>
            <a:rPr lang="en-US" sz="1400" dirty="0" smtClean="0">
              <a:solidFill>
                <a:srgbClr val="002060"/>
              </a:solidFill>
            </a:rPr>
            <a:t>Center of  NS</a:t>
          </a:r>
        </a:p>
        <a:p>
          <a:r>
            <a:rPr lang="en-US" sz="1400" dirty="0" smtClean="0">
              <a:solidFill>
                <a:srgbClr val="002060"/>
              </a:solidFill>
            </a:rPr>
            <a:t>r = 0</a:t>
          </a:r>
          <a:endParaRPr lang="en-US" sz="1400" dirty="0">
            <a:solidFill>
              <a:srgbClr val="002060"/>
            </a:solidFill>
          </a:endParaRPr>
        </a:p>
      </dgm:t>
    </dgm:pt>
    <dgm:pt modelId="{97A2F409-D92E-483B-8241-0A09EEA540C6}" type="parTrans" cxnId="{02A6E043-6A40-43CA-82D3-84C0DA22F998}">
      <dgm:prSet/>
      <dgm:spPr/>
      <dgm:t>
        <a:bodyPr/>
        <a:lstStyle/>
        <a:p>
          <a:endParaRPr lang="en-US"/>
        </a:p>
      </dgm:t>
    </dgm:pt>
    <dgm:pt modelId="{2621590D-3403-42FA-8DD6-95FB3DDEB2E7}" type="sibTrans" cxnId="{02A6E043-6A40-43CA-82D3-84C0DA22F998}">
      <dgm:prSet/>
      <dgm:spPr/>
      <dgm:t>
        <a:bodyPr/>
        <a:lstStyle/>
        <a:p>
          <a:endParaRPr lang="en-US"/>
        </a:p>
      </dgm:t>
    </dgm:pt>
    <dgm:pt modelId="{4B3E76E1-ED42-4F2E-9AD5-C8311E49D0F2}">
      <dgm:prSet phldrT="[Text]" custT="1"/>
      <dgm:spPr/>
      <dgm:t>
        <a:bodyPr/>
        <a:lstStyle/>
        <a:p>
          <a:pPr algn="r"/>
          <a:r>
            <a:rPr lang="en-US" sz="2400" dirty="0" smtClean="0">
              <a:solidFill>
                <a:schemeClr val="accent2">
                  <a:lumMod val="75000"/>
                </a:schemeClr>
              </a:solidFill>
            </a:rPr>
            <a:t>L  </a:t>
          </a:r>
          <a:endParaRPr lang="en-US" sz="2400" dirty="0">
            <a:solidFill>
              <a:schemeClr val="accent2">
                <a:lumMod val="75000"/>
              </a:schemeClr>
            </a:solidFill>
          </a:endParaRPr>
        </a:p>
      </dgm:t>
    </dgm:pt>
    <dgm:pt modelId="{6A0BEDF5-28A5-4EAD-9B40-4FB5A0A870EA}" type="parTrans" cxnId="{5812353C-191F-48E2-8934-38F26994EDB4}">
      <dgm:prSet/>
      <dgm:spPr/>
      <dgm:t>
        <a:bodyPr/>
        <a:lstStyle/>
        <a:p>
          <a:endParaRPr lang="en-US"/>
        </a:p>
      </dgm:t>
    </dgm:pt>
    <dgm:pt modelId="{2A69915A-5633-4C22-9454-D2135AEFEA68}" type="sibTrans" cxnId="{5812353C-191F-48E2-8934-38F26994EDB4}">
      <dgm:prSet/>
      <dgm:spPr/>
      <dgm:t>
        <a:bodyPr/>
        <a:lstStyle/>
        <a:p>
          <a:endParaRPr lang="en-US"/>
        </a:p>
      </dgm:t>
    </dgm:pt>
    <dgm:pt modelId="{BADA920B-878E-4639-9015-DA12D1C54B81}" type="pres">
      <dgm:prSet presAssocID="{A8B1B50A-A562-4000-AF62-C2D12A71D66F}" presName="Name0" presStyleCnt="0">
        <dgm:presLayoutVars>
          <dgm:dir/>
          <dgm:resizeHandles val="exact"/>
        </dgm:presLayoutVars>
      </dgm:prSet>
      <dgm:spPr/>
    </dgm:pt>
    <dgm:pt modelId="{32C2A5C4-5473-4C35-8284-E204BF94FC94}" type="pres">
      <dgm:prSet presAssocID="{A8B1B50A-A562-4000-AF62-C2D12A71D66F}" presName="arrow" presStyleLbl="bgShp" presStyleIdx="0" presStyleCnt="1" custScaleX="100000" custScaleY="100000" custLinFactNeighborY="1390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bevel/>
        </a:ln>
        <a:effectLst>
          <a:outerShdw blurRad="215900" dist="546100" dir="6360000" algn="ctr" rotWithShape="0">
            <a:srgbClr val="000000">
              <a:alpha val="86000"/>
            </a:srgbClr>
          </a:outerShdw>
        </a:effectLst>
      </dgm:spPr>
    </dgm:pt>
    <dgm:pt modelId="{89739F4B-DAAA-4AF2-886C-84576219E716}" type="pres">
      <dgm:prSet presAssocID="{A8B1B50A-A562-4000-AF62-C2D12A71D66F}" presName="points" presStyleCnt="0"/>
      <dgm:spPr/>
    </dgm:pt>
    <dgm:pt modelId="{790A51D8-AD14-4DB9-B521-CE461EF761D6}" type="pres">
      <dgm:prSet presAssocID="{773C2A56-C117-4798-8B72-7809A6710A50}" presName="compositeA" presStyleCnt="0"/>
      <dgm:spPr/>
    </dgm:pt>
    <dgm:pt modelId="{92396507-993A-4E75-8299-5773C167045A}" type="pres">
      <dgm:prSet presAssocID="{773C2A56-C117-4798-8B72-7809A6710A50}" presName="textA" presStyleLbl="revTx" presStyleIdx="0" presStyleCnt="3" custScaleX="1790676" custScaleY="76839" custLinFactX="-1400000" custLinFactNeighborX="-1481838" custLinFactNeighborY="9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DA2-FFA6-4033-AACF-CF4CDDE43002}" type="pres">
      <dgm:prSet presAssocID="{773C2A56-C117-4798-8B72-7809A6710A50}" presName="circleA" presStyleLbl="node1" presStyleIdx="0" presStyleCnt="3" custScaleX="472134" custScaleY="254814" custLinFactX="-400000" custLinFactNeighborX="-451909" custLinFactNeighborY="87463"/>
      <dgm:spPr>
        <a:prstGeom prst="rightArrow">
          <a:avLst/>
        </a:prstGeom>
      </dgm:spPr>
    </dgm:pt>
    <dgm:pt modelId="{0AC44A87-EB25-4847-B72A-D1146FA55E2D}" type="pres">
      <dgm:prSet presAssocID="{773C2A56-C117-4798-8B72-7809A6710A50}" presName="spaceA" presStyleCnt="0"/>
      <dgm:spPr/>
    </dgm:pt>
    <dgm:pt modelId="{03EA9C85-103E-4043-B119-0A56373C4A41}" type="pres">
      <dgm:prSet presAssocID="{4C79DA52-2B98-44E4-A0B3-85E9128FF6B4}" presName="space" presStyleCnt="0"/>
      <dgm:spPr/>
    </dgm:pt>
    <dgm:pt modelId="{582D239D-0B44-4286-A37B-67F94C1EB0E6}" type="pres">
      <dgm:prSet presAssocID="{3300BAC9-E311-4BA2-ACF2-9298CE48FC3A}" presName="compositeB" presStyleCnt="0"/>
      <dgm:spPr/>
    </dgm:pt>
    <dgm:pt modelId="{91D48F44-43C9-4F3D-B23C-44D41B63D396}" type="pres">
      <dgm:prSet presAssocID="{3300BAC9-E311-4BA2-ACF2-9298CE48FC3A}" presName="textB" presStyleLbl="revTx" presStyleIdx="1" presStyleCnt="3" custScaleX="2000000" custScaleY="70632" custLinFactX="-2700000" custLinFactNeighborX="-2709750" custLinFactNeighborY="-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48B6-FACB-4B10-B288-9299AFC4865F}" type="pres">
      <dgm:prSet presAssocID="{3300BAC9-E311-4BA2-ACF2-9298CE48FC3A}" presName="circleB" presStyleLbl="node1" presStyleIdx="1" presStyleCnt="3" custScaleX="231576" custScaleY="181058" custLinFactX="70577" custLinFactNeighborX="100000" custLinFactNeighborY="-33867"/>
      <dgm:spPr/>
    </dgm:pt>
    <dgm:pt modelId="{D09C7355-3EB9-4A03-86D0-3F03D270491F}" type="pres">
      <dgm:prSet presAssocID="{3300BAC9-E311-4BA2-ACF2-9298CE48FC3A}" presName="spaceB" presStyleCnt="0"/>
      <dgm:spPr/>
    </dgm:pt>
    <dgm:pt modelId="{F2BEA5E8-25BD-42AD-BBE6-8F3E39A16E47}" type="pres">
      <dgm:prSet presAssocID="{2621590D-3403-42FA-8DD6-95FB3DDEB2E7}" presName="space" presStyleCnt="0"/>
      <dgm:spPr/>
    </dgm:pt>
    <dgm:pt modelId="{938A2672-3C35-415C-966B-CC60518F3E96}" type="pres">
      <dgm:prSet presAssocID="{4B3E76E1-ED42-4F2E-9AD5-C8311E49D0F2}" presName="compositeA" presStyleCnt="0"/>
      <dgm:spPr/>
    </dgm:pt>
    <dgm:pt modelId="{2DB45812-4BEE-4B8A-8557-10A5C648D8A7}" type="pres">
      <dgm:prSet presAssocID="{4B3E76E1-ED42-4F2E-9AD5-C8311E49D0F2}" presName="textA" presStyleLbl="revTx" presStyleIdx="2" presStyleCnt="3" custScaleX="1226618" custScaleY="65503" custLinFactX="1300000" custLinFactNeighborX="1385388" custLinFactNeighborY="15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5356-E465-4AFC-B64E-9CB1F9A0D6DB}" type="pres">
      <dgm:prSet presAssocID="{4B3E76E1-ED42-4F2E-9AD5-C8311E49D0F2}" presName="circleA" presStyleLbl="node1" presStyleIdx="2" presStyleCnt="3" custScaleX="285221" custScaleY="252369" custLinFactX="685406" custLinFactY="7534" custLinFactNeighborX="700000" custLinFactNeighborY="100000"/>
      <dgm:spPr/>
    </dgm:pt>
    <dgm:pt modelId="{FDE87A68-A7FC-4A05-B203-0D0C1AA20D6F}" type="pres">
      <dgm:prSet presAssocID="{4B3E76E1-ED42-4F2E-9AD5-C8311E49D0F2}" presName="spaceA" presStyleCnt="0"/>
      <dgm:spPr/>
    </dgm:pt>
  </dgm:ptLst>
  <dgm:cxnLst>
    <dgm:cxn modelId="{2C968442-6ED8-416F-BC5B-E1B7BC57330B}" srcId="{A8B1B50A-A562-4000-AF62-C2D12A71D66F}" destId="{773C2A56-C117-4798-8B72-7809A6710A50}" srcOrd="0" destOrd="0" parTransId="{B1CFE871-C006-4054-B290-07B4C52CF376}" sibTransId="{4C79DA52-2B98-44E4-A0B3-85E9128FF6B4}"/>
    <dgm:cxn modelId="{02A6E043-6A40-43CA-82D3-84C0DA22F998}" srcId="{A8B1B50A-A562-4000-AF62-C2D12A71D66F}" destId="{3300BAC9-E311-4BA2-ACF2-9298CE48FC3A}" srcOrd="1" destOrd="0" parTransId="{97A2F409-D92E-483B-8241-0A09EEA540C6}" sibTransId="{2621590D-3403-42FA-8DD6-95FB3DDEB2E7}"/>
    <dgm:cxn modelId="{599EAAD1-A51F-45B4-8FE7-1D74FB63EF6A}" type="presOf" srcId="{A8B1B50A-A562-4000-AF62-C2D12A71D66F}" destId="{BADA920B-878E-4639-9015-DA12D1C54B81}" srcOrd="0" destOrd="0" presId="urn:microsoft.com/office/officeart/2005/8/layout/hProcess11"/>
    <dgm:cxn modelId="{376822A0-475F-4850-AE10-A0CC7DA522CA}" type="presOf" srcId="{3300BAC9-E311-4BA2-ACF2-9298CE48FC3A}" destId="{91D48F44-43C9-4F3D-B23C-44D41B63D396}" srcOrd="0" destOrd="0" presId="urn:microsoft.com/office/officeart/2005/8/layout/hProcess11"/>
    <dgm:cxn modelId="{40B44C63-DE34-4378-9C04-746A5044352E}" type="presOf" srcId="{773C2A56-C117-4798-8B72-7809A6710A50}" destId="{92396507-993A-4E75-8299-5773C167045A}" srcOrd="0" destOrd="0" presId="urn:microsoft.com/office/officeart/2005/8/layout/hProcess11"/>
    <dgm:cxn modelId="{5812353C-191F-48E2-8934-38F26994EDB4}" srcId="{A8B1B50A-A562-4000-AF62-C2D12A71D66F}" destId="{4B3E76E1-ED42-4F2E-9AD5-C8311E49D0F2}" srcOrd="2" destOrd="0" parTransId="{6A0BEDF5-28A5-4EAD-9B40-4FB5A0A870EA}" sibTransId="{2A69915A-5633-4C22-9454-D2135AEFEA68}"/>
    <dgm:cxn modelId="{578F8635-67BD-4530-B609-DC467F18CCD5}" type="presOf" srcId="{4B3E76E1-ED42-4F2E-9AD5-C8311E49D0F2}" destId="{2DB45812-4BEE-4B8A-8557-10A5C648D8A7}" srcOrd="0" destOrd="0" presId="urn:microsoft.com/office/officeart/2005/8/layout/hProcess11"/>
    <dgm:cxn modelId="{6028D0C3-51F9-455F-BA96-2B315B0410B3}" type="presParOf" srcId="{BADA920B-878E-4639-9015-DA12D1C54B81}" destId="{32C2A5C4-5473-4C35-8284-E204BF94FC94}" srcOrd="0" destOrd="0" presId="urn:microsoft.com/office/officeart/2005/8/layout/hProcess11"/>
    <dgm:cxn modelId="{E163BC6B-A080-4CBA-94C4-538FEC849E32}" type="presParOf" srcId="{BADA920B-878E-4639-9015-DA12D1C54B81}" destId="{89739F4B-DAAA-4AF2-886C-84576219E716}" srcOrd="1" destOrd="0" presId="urn:microsoft.com/office/officeart/2005/8/layout/hProcess11"/>
    <dgm:cxn modelId="{5603C08F-7AE9-483C-A4A9-05E133D248A0}" type="presParOf" srcId="{89739F4B-DAAA-4AF2-886C-84576219E716}" destId="{790A51D8-AD14-4DB9-B521-CE461EF761D6}" srcOrd="0" destOrd="0" presId="urn:microsoft.com/office/officeart/2005/8/layout/hProcess11"/>
    <dgm:cxn modelId="{BBFBBA65-EB7E-4CE6-AEFE-685FD4218575}" type="presParOf" srcId="{790A51D8-AD14-4DB9-B521-CE461EF761D6}" destId="{92396507-993A-4E75-8299-5773C167045A}" srcOrd="0" destOrd="0" presId="urn:microsoft.com/office/officeart/2005/8/layout/hProcess11"/>
    <dgm:cxn modelId="{D5EBAC9E-D427-4ECE-9CC0-265881750FC7}" type="presParOf" srcId="{790A51D8-AD14-4DB9-B521-CE461EF761D6}" destId="{4CF9ADA2-FFA6-4033-AACF-CF4CDDE43002}" srcOrd="1" destOrd="0" presId="urn:microsoft.com/office/officeart/2005/8/layout/hProcess11"/>
    <dgm:cxn modelId="{B359CC41-0C84-48F2-9503-E4619816D4DD}" type="presParOf" srcId="{790A51D8-AD14-4DB9-B521-CE461EF761D6}" destId="{0AC44A87-EB25-4847-B72A-D1146FA55E2D}" srcOrd="2" destOrd="0" presId="urn:microsoft.com/office/officeart/2005/8/layout/hProcess11"/>
    <dgm:cxn modelId="{45AF39D2-FEC0-46B1-B024-A15D660429DA}" type="presParOf" srcId="{89739F4B-DAAA-4AF2-886C-84576219E716}" destId="{03EA9C85-103E-4043-B119-0A56373C4A41}" srcOrd="1" destOrd="0" presId="urn:microsoft.com/office/officeart/2005/8/layout/hProcess11"/>
    <dgm:cxn modelId="{0951F518-E16D-40FF-AB52-0A509BA8D688}" type="presParOf" srcId="{89739F4B-DAAA-4AF2-886C-84576219E716}" destId="{582D239D-0B44-4286-A37B-67F94C1EB0E6}" srcOrd="2" destOrd="0" presId="urn:microsoft.com/office/officeart/2005/8/layout/hProcess11"/>
    <dgm:cxn modelId="{8A39E42F-43C6-4F60-81CA-DA1EC82102BA}" type="presParOf" srcId="{582D239D-0B44-4286-A37B-67F94C1EB0E6}" destId="{91D48F44-43C9-4F3D-B23C-44D41B63D396}" srcOrd="0" destOrd="0" presId="urn:microsoft.com/office/officeart/2005/8/layout/hProcess11"/>
    <dgm:cxn modelId="{364FEC90-A5CD-41F1-8A63-785405E253DB}" type="presParOf" srcId="{582D239D-0B44-4286-A37B-67F94C1EB0E6}" destId="{B1D348B6-FACB-4B10-B288-9299AFC4865F}" srcOrd="1" destOrd="0" presId="urn:microsoft.com/office/officeart/2005/8/layout/hProcess11"/>
    <dgm:cxn modelId="{C76A6787-2050-47A3-B148-7FFCB483B0A8}" type="presParOf" srcId="{582D239D-0B44-4286-A37B-67F94C1EB0E6}" destId="{D09C7355-3EB9-4A03-86D0-3F03D270491F}" srcOrd="2" destOrd="0" presId="urn:microsoft.com/office/officeart/2005/8/layout/hProcess11"/>
    <dgm:cxn modelId="{81BF85E1-E90E-4E83-903B-E6F949C8D41F}" type="presParOf" srcId="{89739F4B-DAAA-4AF2-886C-84576219E716}" destId="{F2BEA5E8-25BD-42AD-BBE6-8F3E39A16E47}" srcOrd="3" destOrd="0" presId="urn:microsoft.com/office/officeart/2005/8/layout/hProcess11"/>
    <dgm:cxn modelId="{8EAA494A-DC7E-4565-8641-00AE90A9498E}" type="presParOf" srcId="{89739F4B-DAAA-4AF2-886C-84576219E716}" destId="{938A2672-3C35-415C-966B-CC60518F3E96}" srcOrd="4" destOrd="0" presId="urn:microsoft.com/office/officeart/2005/8/layout/hProcess11"/>
    <dgm:cxn modelId="{ABEFC2F5-C589-4473-9370-913B0CE772B4}" type="presParOf" srcId="{938A2672-3C35-415C-966B-CC60518F3E96}" destId="{2DB45812-4BEE-4B8A-8557-10A5C648D8A7}" srcOrd="0" destOrd="0" presId="urn:microsoft.com/office/officeart/2005/8/layout/hProcess11"/>
    <dgm:cxn modelId="{FF297A70-DBD4-432A-BA18-20E8F22A9DDA}" type="presParOf" srcId="{938A2672-3C35-415C-966B-CC60518F3E96}" destId="{59995356-E465-4AFC-B64E-9CB1F9A0D6DB}" srcOrd="1" destOrd="0" presId="urn:microsoft.com/office/officeart/2005/8/layout/hProcess11"/>
    <dgm:cxn modelId="{587A7AA8-48DD-4E67-8430-9CE3C4DDF3D8}" type="presParOf" srcId="{938A2672-3C35-415C-966B-CC60518F3E96}" destId="{FDE87A68-A7FC-4A05-B203-0D0C1AA20D6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CAC4D6-B817-462B-8BC8-E651EDD67616}">
      <dsp:nvSpPr>
        <dsp:cNvPr id="0" name=""/>
        <dsp:cNvSpPr/>
      </dsp:nvSpPr>
      <dsp:spPr>
        <a:xfrm>
          <a:off x="3609491" y="1316360"/>
          <a:ext cx="1010617" cy="1010617"/>
        </a:xfrm>
        <a:prstGeom prst="ellipse">
          <a:avLst/>
        </a:prstGeom>
        <a:solidFill>
          <a:srgbClr val="FFFF00">
            <a:alpha val="58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Z_i</a:t>
          </a:r>
          <a:r>
            <a:rPr lang="en-US" sz="1600" kern="1200" dirty="0" smtClean="0"/>
            <a:t> next step</a:t>
          </a:r>
          <a:endParaRPr lang="en-US" sz="1600" kern="1200" dirty="0"/>
        </a:p>
      </dsp:txBody>
      <dsp:txXfrm>
        <a:off x="3609491" y="1316360"/>
        <a:ext cx="1010617" cy="1010617"/>
      </dsp:txXfrm>
    </dsp:sp>
    <dsp:sp modelId="{7B8CA121-E8DA-42BF-97D9-E6CE0C7B6D73}">
      <dsp:nvSpPr>
        <dsp:cNvPr id="0" name=""/>
        <dsp:cNvSpPr/>
      </dsp:nvSpPr>
      <dsp:spPr>
        <a:xfrm rot="16200000">
          <a:off x="3963050" y="1153558"/>
          <a:ext cx="303499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052"/>
              </a:moveTo>
              <a:lnTo>
                <a:pt x="303499" y="11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107212" y="1157023"/>
        <a:ext cx="15174" cy="15174"/>
      </dsp:txXfrm>
    </dsp:sp>
    <dsp:sp modelId="{3FAC5C2B-DB76-4630-9D7D-18477BB59B19}">
      <dsp:nvSpPr>
        <dsp:cNvPr id="0" name=""/>
        <dsp:cNvSpPr/>
      </dsp:nvSpPr>
      <dsp:spPr>
        <a:xfrm>
          <a:off x="3143273" y="2243"/>
          <a:ext cx="1943053" cy="1010617"/>
        </a:xfrm>
        <a:prstGeom prst="upArrow">
          <a:avLst/>
        </a:prstGeom>
        <a:gradFill rotWithShape="0">
          <a:gsLst>
            <a:gs pos="8000">
              <a:srgbClr val="000082"/>
            </a:gs>
            <a:gs pos="54000">
              <a:schemeClr val="accent3">
                <a:alpha val="80000"/>
              </a:schemeClr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direction</a:t>
          </a:r>
          <a:endParaRPr lang="en-US" sz="1800" kern="1200" dirty="0"/>
        </a:p>
      </dsp:txBody>
      <dsp:txXfrm>
        <a:off x="3143273" y="2243"/>
        <a:ext cx="1943053" cy="1010617"/>
      </dsp:txXfrm>
    </dsp:sp>
    <dsp:sp modelId="{7584DCEF-AEC2-47E3-9097-661AAD279C70}">
      <dsp:nvSpPr>
        <dsp:cNvPr id="0" name=""/>
        <dsp:cNvSpPr/>
      </dsp:nvSpPr>
      <dsp:spPr>
        <a:xfrm rot="21565386">
          <a:off x="4620039" y="1796892"/>
          <a:ext cx="1715569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052"/>
              </a:moveTo>
              <a:lnTo>
                <a:pt x="1715569" y="1105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21565386">
        <a:off x="5434935" y="1765055"/>
        <a:ext cx="85778" cy="85778"/>
      </dsp:txXfrm>
    </dsp:sp>
    <dsp:sp modelId="{BB6C0B2D-EE58-4923-B1B3-ECF54B001E25}">
      <dsp:nvSpPr>
        <dsp:cNvPr id="0" name=""/>
        <dsp:cNvSpPr/>
      </dsp:nvSpPr>
      <dsp:spPr>
        <a:xfrm>
          <a:off x="6335540" y="1288911"/>
          <a:ext cx="1010617" cy="101061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Z_i+1</a:t>
          </a:r>
          <a:endParaRPr lang="en-US" sz="1800" kern="1200" dirty="0"/>
        </a:p>
      </dsp:txBody>
      <dsp:txXfrm>
        <a:off x="6335540" y="1288911"/>
        <a:ext cx="1010617" cy="1010617"/>
      </dsp:txXfrm>
    </dsp:sp>
    <dsp:sp modelId="{526669E7-AA58-4EA2-B70B-A5252A7989CE}">
      <dsp:nvSpPr>
        <dsp:cNvPr id="0" name=""/>
        <dsp:cNvSpPr/>
      </dsp:nvSpPr>
      <dsp:spPr>
        <a:xfrm rot="5400000">
          <a:off x="3963050" y="2467674"/>
          <a:ext cx="303499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052"/>
              </a:moveTo>
              <a:lnTo>
                <a:pt x="303499" y="11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107212" y="2471139"/>
        <a:ext cx="15174" cy="15174"/>
      </dsp:txXfrm>
    </dsp:sp>
    <dsp:sp modelId="{F2EB855B-C561-4EA8-AF35-9F2568FBC79D}">
      <dsp:nvSpPr>
        <dsp:cNvPr id="0" name=""/>
        <dsp:cNvSpPr/>
      </dsp:nvSpPr>
      <dsp:spPr>
        <a:xfrm>
          <a:off x="3609491" y="2630476"/>
          <a:ext cx="1010617" cy="101061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Z_i</a:t>
          </a:r>
          <a:r>
            <a:rPr lang="en-US" sz="1800" kern="1200" dirty="0" smtClean="0"/>
            <a:t>  initial</a:t>
          </a:r>
          <a:endParaRPr lang="en-US" sz="1800" kern="1200" dirty="0"/>
        </a:p>
      </dsp:txBody>
      <dsp:txXfrm>
        <a:off x="3609491" y="2630476"/>
        <a:ext cx="1010617" cy="1010617"/>
      </dsp:txXfrm>
    </dsp:sp>
    <dsp:sp modelId="{B0902E51-EA97-4BCF-92B6-9AC8C0614A02}">
      <dsp:nvSpPr>
        <dsp:cNvPr id="0" name=""/>
        <dsp:cNvSpPr/>
      </dsp:nvSpPr>
      <dsp:spPr>
        <a:xfrm rot="10809099">
          <a:off x="1902441" y="1807020"/>
          <a:ext cx="1707054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052"/>
              </a:moveTo>
              <a:lnTo>
                <a:pt x="1707054" y="1105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w="lg" len="lg"/>
          <a:tailEnd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9099">
        <a:off x="2713292" y="1775396"/>
        <a:ext cx="85352" cy="85352"/>
      </dsp:txXfrm>
    </dsp:sp>
    <dsp:sp modelId="{87C95CD1-CCE6-4D98-AABC-A19EF0160F36}">
      <dsp:nvSpPr>
        <dsp:cNvPr id="0" name=""/>
        <dsp:cNvSpPr/>
      </dsp:nvSpPr>
      <dsp:spPr>
        <a:xfrm>
          <a:off x="891829" y="1309167"/>
          <a:ext cx="1010617" cy="10106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Z_i-1</a:t>
          </a:r>
          <a:endParaRPr lang="en-US" sz="1800" kern="1200" dirty="0"/>
        </a:p>
      </dsp:txBody>
      <dsp:txXfrm>
        <a:off x="891829" y="1309167"/>
        <a:ext cx="1010617" cy="10106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C2A5C4-5473-4C35-8284-E204BF94FC94}">
      <dsp:nvSpPr>
        <dsp:cNvPr id="0" name=""/>
        <dsp:cNvSpPr/>
      </dsp:nvSpPr>
      <dsp:spPr>
        <a:xfrm>
          <a:off x="0" y="857256"/>
          <a:ext cx="7800972" cy="1143008"/>
        </a:xfrm>
        <a:prstGeom prst="notchedRightArrow">
          <a:avLst/>
        </a:prstGeom>
        <a:gradFill rotWithShape="0">
          <a:gsLst>
            <a:gs pos="800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  <a:ln w="6350" cap="flat" cmpd="sng">
          <a:noFill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96507-993A-4E75-8299-5773C167045A}">
      <dsp:nvSpPr>
        <dsp:cNvPr id="0" name=""/>
        <dsp:cNvSpPr/>
      </dsp:nvSpPr>
      <dsp:spPr>
        <a:xfrm>
          <a:off x="625" y="0"/>
          <a:ext cx="2512303" cy="1143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</a:rPr>
            <a:t>L</a:t>
          </a:r>
          <a:r>
            <a:rPr lang="en-US" sz="2400" kern="1200" dirty="0" err="1" smtClean="0"/>
            <a:t>_</a:t>
          </a:r>
          <a:r>
            <a:rPr lang="en-US" sz="2000" kern="1200" dirty="0" err="1" smtClean="0">
              <a:solidFill>
                <a:srgbClr val="00B050"/>
              </a:solidFill>
            </a:rPr>
            <a:t>conductivity</a:t>
          </a:r>
          <a:endParaRPr lang="en-US" sz="2400" kern="1200" dirty="0">
            <a:solidFill>
              <a:srgbClr val="00B050"/>
            </a:solidFill>
          </a:endParaRPr>
        </a:p>
      </dsp:txBody>
      <dsp:txXfrm>
        <a:off x="625" y="0"/>
        <a:ext cx="2512303" cy="1143008"/>
      </dsp:txXfrm>
    </dsp:sp>
    <dsp:sp modelId="{4CF9ADA2-FFA6-4033-AACF-CF4CDDE43002}">
      <dsp:nvSpPr>
        <dsp:cNvPr id="0" name=""/>
        <dsp:cNvSpPr/>
      </dsp:nvSpPr>
      <dsp:spPr>
        <a:xfrm>
          <a:off x="999000" y="1285883"/>
          <a:ext cx="285752" cy="285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48F44-43C9-4F3D-B23C-44D41B63D396}">
      <dsp:nvSpPr>
        <dsp:cNvPr id="0" name=""/>
        <dsp:cNvSpPr/>
      </dsp:nvSpPr>
      <dsp:spPr>
        <a:xfrm>
          <a:off x="2570264" y="1714512"/>
          <a:ext cx="2141855" cy="1143008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Outer Crust of  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r = R</a:t>
          </a:r>
          <a:endParaRPr lang="en-US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70264" y="1714512"/>
        <a:ext cx="2141855" cy="1143008"/>
      </dsp:txXfrm>
    </dsp:sp>
    <dsp:sp modelId="{B1D348B6-FACB-4B10-B288-9299AFC4865F}">
      <dsp:nvSpPr>
        <dsp:cNvPr id="0" name=""/>
        <dsp:cNvSpPr/>
      </dsp:nvSpPr>
      <dsp:spPr>
        <a:xfrm>
          <a:off x="3714776" y="1285883"/>
          <a:ext cx="285752" cy="285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45812-4BEE-4B8A-8557-10A5C648D8A7}">
      <dsp:nvSpPr>
        <dsp:cNvPr id="0" name=""/>
        <dsp:cNvSpPr/>
      </dsp:nvSpPr>
      <dsp:spPr>
        <a:xfrm>
          <a:off x="4769455" y="0"/>
          <a:ext cx="2250793" cy="1143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</a:rPr>
            <a:t>L</a:t>
          </a:r>
          <a:r>
            <a:rPr lang="en-US" sz="2400" kern="1200" dirty="0" err="1" smtClean="0"/>
            <a:t>_</a:t>
          </a:r>
          <a:r>
            <a:rPr lang="en-US" sz="2000" kern="1200" dirty="0" err="1" smtClean="0">
              <a:solidFill>
                <a:srgbClr val="FF0000"/>
              </a:solidFill>
            </a:rPr>
            <a:t>photons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4769455" y="0"/>
        <a:ext cx="2250793" cy="1143008"/>
      </dsp:txXfrm>
    </dsp:sp>
    <dsp:sp modelId="{59995356-E465-4AFC-B64E-9CB1F9A0D6DB}">
      <dsp:nvSpPr>
        <dsp:cNvPr id="0" name=""/>
        <dsp:cNvSpPr/>
      </dsp:nvSpPr>
      <dsp:spPr>
        <a:xfrm>
          <a:off x="6701979" y="1270024"/>
          <a:ext cx="550598" cy="31754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C2A5C4-5473-4C35-8284-E204BF94FC94}">
      <dsp:nvSpPr>
        <dsp:cNvPr id="0" name=""/>
        <dsp:cNvSpPr/>
      </dsp:nvSpPr>
      <dsp:spPr>
        <a:xfrm>
          <a:off x="0" y="720333"/>
          <a:ext cx="7929618" cy="942968"/>
        </a:xfrm>
        <a:prstGeom prst="notched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bevel/>
        </a:ln>
        <a:effectLst>
          <a:outerShdw blurRad="215900" dist="546100" dir="6360000" algn="ctr" rotWithShape="0">
            <a:srgbClr val="000000">
              <a:alpha val="86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96507-993A-4E75-8299-5773C167045A}">
      <dsp:nvSpPr>
        <dsp:cNvPr id="0" name=""/>
        <dsp:cNvSpPr/>
      </dsp:nvSpPr>
      <dsp:spPr>
        <a:xfrm>
          <a:off x="0" y="142880"/>
          <a:ext cx="1526972" cy="7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L  =  0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0" y="142880"/>
        <a:ext cx="1526972" cy="724567"/>
      </dsp:txXfrm>
    </dsp:sp>
    <dsp:sp modelId="{4CF9ADA2-FFA6-4033-AACF-CF4CDDE43002}">
      <dsp:nvSpPr>
        <dsp:cNvPr id="0" name=""/>
        <dsp:cNvSpPr/>
      </dsp:nvSpPr>
      <dsp:spPr>
        <a:xfrm>
          <a:off x="642942" y="1067476"/>
          <a:ext cx="669408" cy="36128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48F44-43C9-4F3D-B23C-44D41B63D396}">
      <dsp:nvSpPr>
        <dsp:cNvPr id="0" name=""/>
        <dsp:cNvSpPr/>
      </dsp:nvSpPr>
      <dsp:spPr>
        <a:xfrm>
          <a:off x="0" y="1618860"/>
          <a:ext cx="1705470" cy="666037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>
          <a:noFill/>
        </a:ln>
        <a:effectLst>
          <a:outerShdw blurRad="889000" dir="12240000" algn="ctr" rotWithShape="0">
            <a:schemeClr val="accent2">
              <a:alpha val="65000"/>
            </a:scheme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Center of  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r = 0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0" y="1618860"/>
        <a:ext cx="1705470" cy="666037"/>
      </dsp:txXfrm>
    </dsp:sp>
    <dsp:sp modelId="{B1D348B6-FACB-4B10-B288-9299AFC4865F}">
      <dsp:nvSpPr>
        <dsp:cNvPr id="0" name=""/>
        <dsp:cNvSpPr/>
      </dsp:nvSpPr>
      <dsp:spPr>
        <a:xfrm>
          <a:off x="3886506" y="1071570"/>
          <a:ext cx="328336" cy="25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45812-4BEE-4B8A-8557-10A5C648D8A7}">
      <dsp:nvSpPr>
        <dsp:cNvPr id="0" name=""/>
        <dsp:cNvSpPr/>
      </dsp:nvSpPr>
      <dsp:spPr>
        <a:xfrm>
          <a:off x="6883637" y="226409"/>
          <a:ext cx="1045980" cy="617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</a:rPr>
            <a:t>L  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83637" y="226409"/>
        <a:ext cx="1045980" cy="617672"/>
      </dsp:txXfrm>
    </dsp:sp>
    <dsp:sp modelId="{59995356-E465-4AFC-B64E-9CB1F9A0D6DB}">
      <dsp:nvSpPr>
        <dsp:cNvPr id="0" name=""/>
        <dsp:cNvSpPr/>
      </dsp:nvSpPr>
      <dsp:spPr>
        <a:xfrm>
          <a:off x="6953718" y="1070943"/>
          <a:ext cx="404396" cy="357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23092" y="0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5223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6987" cy="38322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10248" y="4860687"/>
            <a:ext cx="5677048" cy="4599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97" tIns="50698" rIns="97497" bIns="5069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3093" y="9719598"/>
            <a:ext cx="3072806" cy="506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97" tIns="50698" rIns="97497" bIns="50698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84201" algn="l"/>
                <a:tab pos="1568402" algn="l"/>
                <a:tab pos="2352603" algn="l"/>
                <a:tab pos="313680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78ECF21-DA2F-426F-8A80-BF804E7D1F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extShape 1"/>
          <p:cNvSpPr txBox="1"/>
          <p:nvPr/>
        </p:nvSpPr>
        <p:spPr>
          <a:xfrm>
            <a:off x="4023244" y="9719762"/>
            <a:ext cx="3072520" cy="506011"/>
          </a:xfrm>
          <a:prstGeom prst="rect">
            <a:avLst/>
          </a:prstGeom>
          <a:noFill/>
          <a:ln w="9360">
            <a:noFill/>
          </a:ln>
        </p:spPr>
        <p:txBody>
          <a:bodyPr lIns="97497" tIns="50698" rIns="97497" bIns="50698" anchor="b"/>
          <a:lstStyle/>
          <a:p>
            <a:pPr algn="r">
              <a:lnSpc>
                <a:spcPct val="100000"/>
              </a:lnSpc>
            </a:pPr>
            <a:fld id="{FCD05998-CFF4-4C7B-9A05-D2DDE3D130E4}" type="slidenum">
              <a:rPr lang="en-GB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</a:t>
            </a:fld>
            <a:endParaRPr lang="en-GB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10248" y="4860687"/>
            <a:ext cx="5681607" cy="4604458"/>
          </a:xfrm>
          <a:prstGeom prst="rect">
            <a:avLst/>
          </a:prstGeom>
        </p:spPr>
        <p:txBody>
          <a:bodyPr lIns="97497" tIns="50698" rIns="97497" bIns="50698" anchor="ctr"/>
          <a:lstStyle/>
          <a:p>
            <a:endParaRPr lang="en-GB" sz="22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3"/>
          <p:cNvSpPr/>
          <p:nvPr/>
        </p:nvSpPr>
        <p:spPr>
          <a:xfrm>
            <a:off x="4023245" y="9719762"/>
            <a:ext cx="3077366" cy="51124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497" tIns="50698" rIns="97497" bIns="50698" anchor="b"/>
          <a:lstStyle/>
          <a:p>
            <a:pPr algn="r">
              <a:lnSpc>
                <a:spcPct val="100000"/>
              </a:lnSpc>
            </a:pPr>
            <a:fld id="{41D2E44B-3B9B-48C6-9851-4B2372910C20}" type="slidenum">
              <a:rPr lang="en-GB" sz="13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1</a:t>
            </a:fld>
            <a:endParaRPr lang="en-GB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9C6057-67BC-4961-B5D3-696A174188C3}" type="slidenum">
              <a:rPr lang="de-DE" smtClean="0">
                <a:ea typeface="Microsoft YaHei" pitchFamily="34" charset="-122"/>
              </a:rPr>
              <a:pPr/>
              <a:t>15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593657-F6B3-40C8-A573-EA3C5F1A645E}" type="slidenum">
              <a:rPr lang="de-DE" smtClean="0">
                <a:ea typeface="Microsoft YaHei" pitchFamily="34" charset="-122"/>
              </a:rPr>
              <a:pPr/>
              <a:t>17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3197D94A-2A15-4633-91BF-854416710E88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17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CEAA91-40A5-427E-BAE9-59B3624131FC}" type="slidenum">
              <a:rPr lang="de-DE" smtClean="0">
                <a:ea typeface="Microsoft YaHei" pitchFamily="34" charset="-122"/>
              </a:rPr>
              <a:pPr/>
              <a:t>18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47C164F0-1F0A-48E7-9A75-437B14E30ED1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18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C336A9-59B9-4A23-87EB-69C953E2D6E4}" type="slidenum">
              <a:rPr lang="de-DE" smtClean="0">
                <a:ea typeface="Microsoft YaHei" pitchFamily="34" charset="-122"/>
              </a:rPr>
              <a:pPr/>
              <a:t>19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DD42FF0E-3C8F-4B43-8A5B-6DAA3072740B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19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C336A9-59B9-4A23-87EB-69C953E2D6E4}" type="slidenum">
              <a:rPr lang="de-DE" smtClean="0">
                <a:ea typeface="Microsoft YaHei" pitchFamily="34" charset="-122"/>
              </a:rPr>
              <a:pPr/>
              <a:t>20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DD42FF0E-3C8F-4B43-8A5B-6DAA3072740B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20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389A27-4B70-4917-945C-159A1D50E589}" type="slidenum">
              <a:rPr lang="de-DE" smtClean="0">
                <a:ea typeface="Microsoft YaHei" pitchFamily="34" charset="-122"/>
              </a:rPr>
              <a:pPr/>
              <a:t>21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43BC7A-59E2-48F8-BA4C-71B156A5061B}" type="slidenum">
              <a:rPr lang="de-DE" smtClean="0">
                <a:ea typeface="Microsoft YaHei" pitchFamily="34" charset="-122"/>
              </a:rPr>
              <a:pPr/>
              <a:t>22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C7A8D1-EDB9-4617-A3DD-5C03B708BB72}" type="slidenum">
              <a:rPr lang="de-DE" smtClean="0">
                <a:ea typeface="Microsoft YaHei" pitchFamily="34" charset="-122"/>
              </a:rPr>
              <a:pPr/>
              <a:t>23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68310DB-214B-4D79-A724-ACB1B11971D9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23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7F38AB-CFD6-4120-80B1-574857B6CA0F}" type="slidenum">
              <a:rPr lang="de-DE" smtClean="0">
                <a:ea typeface="Microsoft YaHei" pitchFamily="34" charset="-122"/>
              </a:rPr>
              <a:pPr/>
              <a:t>24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B8E771-F148-419A-A2A6-A630E3E33568}" type="slidenum">
              <a:rPr lang="de-DE" smtClean="0">
                <a:ea typeface="Microsoft YaHei" pitchFamily="34" charset="-122"/>
              </a:rPr>
              <a:pPr/>
              <a:t>25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E704E7-DDCC-4730-9AA3-5FBE36E7103E}" type="slidenum">
              <a:rPr lang="de-DE" smtClean="0">
                <a:ea typeface="Microsoft YaHei" pitchFamily="34" charset="-122"/>
              </a:rPr>
              <a:pPr/>
              <a:t>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74BD705-EE95-4300-9A8C-DF1682648EF6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B8E771-F148-419A-A2A6-A630E3E33568}" type="slidenum">
              <a:rPr lang="de-DE" smtClean="0">
                <a:ea typeface="Microsoft YaHei" pitchFamily="34" charset="-122"/>
              </a:rPr>
              <a:pPr/>
              <a:t>26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9C6057-67BC-4961-B5D3-696A174188C3}" type="slidenum">
              <a:rPr lang="de-DE" smtClean="0">
                <a:ea typeface="Microsoft YaHei" pitchFamily="34" charset="-122"/>
              </a:rPr>
              <a:pPr/>
              <a:t>28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453B208-FDA3-482C-89A7-099F01D90F94}" type="slidenum">
              <a:rPr lang="en-US" smtClean="0">
                <a:latin typeface="Times New Roman" pitchFamily="18" charset="0"/>
              </a:rPr>
              <a:pPr>
                <a:defRPr/>
              </a:pPr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14189554-2CC3-4335-B086-A2E780D39F0A}" type="slidenum">
              <a:rPr lang="de-DE" sz="1300">
                <a:solidFill>
                  <a:srgbClr val="000000"/>
                </a:solidFill>
              </a:rPr>
              <a:pPr algn="r"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29</a:t>
            </a:fld>
            <a:endParaRPr lang="de-DE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DCCEDA-3DEA-4B8C-804A-D9E76A917607}" type="slidenum">
              <a:rPr lang="de-DE" smtClean="0">
                <a:ea typeface="Microsoft YaHei" pitchFamily="34" charset="-122"/>
              </a:rPr>
              <a:pPr/>
              <a:t>32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1A597978-79B7-4B87-B334-645B9E388E03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32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EF90C0-71D3-49A1-9DB9-6136EF3A458E}" type="slidenum">
              <a:rPr lang="de-DE" smtClean="0">
                <a:ea typeface="Microsoft YaHei" pitchFamily="34" charset="-122"/>
              </a:rPr>
              <a:pPr/>
              <a:t>33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F0398A9-AB43-4B8B-86EF-363400A1ADC5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33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EF90C0-71D3-49A1-9DB9-6136EF3A458E}" type="slidenum">
              <a:rPr lang="de-DE" smtClean="0">
                <a:ea typeface="Microsoft YaHei" pitchFamily="34" charset="-122"/>
              </a:rPr>
              <a:pPr/>
              <a:t>34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F0398A9-AB43-4B8B-86EF-363400A1ADC5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34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F0A3B1-516E-4B48-9FB9-D77F24E4910F}" type="slidenum">
              <a:rPr lang="de-DE" smtClean="0">
                <a:ea typeface="Microsoft YaHei" pitchFamily="34" charset="-122"/>
              </a:rPr>
              <a:pPr/>
              <a:t>35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F7DB93-4974-4AAE-8313-91FC054FFD28}" type="slidenum">
              <a:rPr lang="de-DE" smtClean="0">
                <a:ea typeface="Microsoft YaHei" pitchFamily="34" charset="-122"/>
              </a:rPr>
              <a:pPr/>
              <a:t>36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78ECF21-DA2F-426F-8A80-BF804E7D1F2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B732EA-1FC0-42B7-816C-0D9BF3F5F7FD}" type="slidenum">
              <a:rPr lang="de-DE" smtClean="0">
                <a:ea typeface="Microsoft YaHei" pitchFamily="34" charset="-122"/>
              </a:rPr>
              <a:pPr/>
              <a:t>48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F198D9-4D53-4493-9152-A2815DB62C21}" type="slidenum">
              <a:rPr lang="de-DE" smtClean="0">
                <a:ea typeface="Microsoft YaHei" pitchFamily="34" charset="-122"/>
              </a:rPr>
              <a:pPr/>
              <a:t>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E704E7-DDCC-4730-9AA3-5FBE36E7103E}" type="slidenum">
              <a:rPr lang="de-DE" smtClean="0">
                <a:ea typeface="Microsoft YaHei" pitchFamily="34" charset="-122"/>
              </a:rPr>
              <a:pPr/>
              <a:t>49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74BD705-EE95-4300-9A8C-DF1682648EF6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49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AC767C-DE67-41DC-B16A-BE385A93DC8B}" type="slidenum">
              <a:rPr lang="de-DE" smtClean="0">
                <a:ea typeface="Microsoft YaHei" pitchFamily="34" charset="-122"/>
              </a:rPr>
              <a:pPr/>
              <a:t>61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F198D9-4D53-4493-9152-A2815DB62C21}" type="slidenum">
              <a:rPr lang="de-DE" smtClean="0">
                <a:ea typeface="Microsoft YaHei" pitchFamily="34" charset="-122"/>
              </a:rPr>
              <a:pPr/>
              <a:t>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4AEC23-727B-459C-A781-4907BE2F77DB}" type="slidenum">
              <a:rPr lang="de-DE" smtClean="0">
                <a:ea typeface="Microsoft YaHei" pitchFamily="34" charset="-122"/>
              </a:rPr>
              <a:pPr/>
              <a:t>10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F2E2626B-EC85-43D0-B8C8-EF282B3F4417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10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4C073C-C0EC-43F8-884A-DB40CDE68086}" type="slidenum">
              <a:rPr 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B91589-09AF-4D2F-BD5A-A2968451172B}" type="slidenum">
              <a:rPr lang="de-DE" smtClean="0">
                <a:ea typeface="Microsoft YaHei" pitchFamily="34" charset="-122"/>
              </a:rPr>
              <a:pPr/>
              <a:t>12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8DB5AB-5B19-433C-B875-0EC07C4FDD2C}" type="slidenum">
              <a:rPr lang="de-DE" smtClean="0">
                <a:ea typeface="Microsoft YaHei" pitchFamily="34" charset="-122"/>
              </a:rPr>
              <a:pPr/>
              <a:t>13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B8232809-0D2A-4CA3-8294-DD145867BA87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13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C50BB1-BEF4-4764-A031-9BEC77129418}" type="slidenum">
              <a:rPr lang="de-DE" smtClean="0">
                <a:ea typeface="Microsoft YaHei" pitchFamily="34" charset="-122"/>
              </a:rPr>
              <a:pPr/>
              <a:t>14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CFE4B106-6662-473A-9B04-E2D46C1DA2A0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14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88948-52BB-4127-ADC7-26D26A7EB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CB95-3477-4062-9C96-DD26F0D5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B3A9-3CBC-491F-A7AB-CC9EEF16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279F-8995-4BEE-A82C-D25E2644A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87EF-B0CF-476E-98BA-BD702527E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4FBC-7EFB-48C9-A057-01102DC0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D4009-653F-4263-BA0C-6DC1C7B1C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B3DE-6424-41DF-B752-EE5523EF4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0D71C-F8FB-424C-A213-4CB7B1789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56E8-18FB-4B20-A711-AF3D7580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9858-B740-49D3-B98F-D0442CE9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F0FC-0D7E-4F93-80A8-534C7A46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A532-A993-470B-AC0F-3F688E2A0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3F8D-3A5A-4FCE-95C1-1E1E25E6C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40C-DB33-49CB-880E-F0765B208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152-019E-4896-AA23-A9D3FEC54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BED0-CDB3-4A75-A207-CB87159E8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A27E-CCAB-4618-BE0B-07D98DA6A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62BA-09BC-4A8D-8B69-462FA590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8CFD-ADF7-43A6-B739-63288EE72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67AA-2423-417F-B794-118E2CAA3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EE41-8B6F-488D-839E-5F3299EF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200">
                <a:solidFill>
                  <a:srgbClr val="D6ECFF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B481AC2-C8DE-4077-8505-B434D208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200">
                <a:solidFill>
                  <a:srgbClr val="D6ECFF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2A2105D-C781-43BE-A9FA-47D5EA26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el:(2012)%200228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oleObject" Target="../embeddings/oleObject14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214290"/>
            <a:ext cx="9143640" cy="1428480"/>
          </a:xfrm>
          <a:prstGeom prst="rect">
            <a:avLst/>
          </a:prstGeom>
          <a:solidFill>
            <a:srgbClr val="0000FF"/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rgbClr val="C1EE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Microsoft YaHei"/>
              </a:rPr>
              <a:t> Neutron Star </a:t>
            </a:r>
            <a:r>
              <a:rPr lang="en-GB" sz="4000" b="1" strike="noStrike" spc="-1" dirty="0" smtClean="0">
                <a:solidFill>
                  <a:srgbClr val="C1EE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Microsoft YaHei"/>
              </a:rPr>
              <a:t>cooling &amp;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Bayesian analysis for hybrid star </a:t>
            </a:r>
            <a:br>
              <a:rPr lang="en-US" sz="4000" dirty="0" smtClean="0"/>
            </a:br>
            <a:r>
              <a:rPr lang="en-GB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5429160" y="4214880"/>
            <a:ext cx="3217680" cy="64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1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HISS-’</a:t>
            </a:r>
            <a:r>
              <a:rPr lang="en-GB" sz="1800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NT&amp;AA</a:t>
            </a:r>
            <a:r>
              <a:rPr lang="en-GB" sz="1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’ </a:t>
            </a:r>
            <a:r>
              <a:rPr lang="en-GB" sz="1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-</a:t>
            </a:r>
            <a:r>
              <a:rPr lang="en-GB" sz="1800" b="0" strike="noStrike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</a:t>
            </a:r>
            <a:r>
              <a:rPr lang="en-GB" sz="1800" b="0" strike="noStrike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2017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spc="-1" dirty="0" err="1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Dubna</a:t>
            </a:r>
            <a:r>
              <a:rPr lang="en-GB" sz="1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</a:t>
            </a:r>
            <a:r>
              <a:rPr lang="en-GB" sz="1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21 July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Picture 3"/>
          <p:cNvPicPr/>
          <p:nvPr/>
        </p:nvPicPr>
        <p:blipFill>
          <a:blip r:embed="rId3" cstate="print"/>
          <a:stretch/>
        </p:blipFill>
        <p:spPr>
          <a:xfrm>
            <a:off x="214200" y="2071992"/>
            <a:ext cx="4357440" cy="3071520"/>
          </a:xfrm>
          <a:prstGeom prst="rect">
            <a:avLst/>
          </a:prstGeom>
          <a:ln w="9360">
            <a:noFill/>
          </a:ln>
        </p:spPr>
      </p:pic>
      <p:sp>
        <p:nvSpPr>
          <p:cNvPr id="282" name="CustomShape 3"/>
          <p:cNvSpPr/>
          <p:nvPr/>
        </p:nvSpPr>
        <p:spPr>
          <a:xfrm>
            <a:off x="214282" y="5714912"/>
            <a:ext cx="8286890" cy="928798"/>
          </a:xfrm>
          <a:prstGeom prst="rect">
            <a:avLst/>
          </a:prstGeom>
          <a:solidFill>
            <a:schemeClr val="bg2"/>
          </a:solidFill>
          <a:ln w="936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GB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my co-authors:</a:t>
            </a:r>
            <a:r>
              <a:rPr lang="en-GB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GB" b="0" strike="noStrike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D.Blaschke</a:t>
            </a:r>
            <a:r>
              <a:rPr lang="en-GB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, </a:t>
            </a:r>
            <a:r>
              <a:rPr lang="en-GB" b="0" strike="noStrike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D.Voskresensky</a:t>
            </a:r>
            <a:r>
              <a:rPr lang="en-GB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,</a:t>
            </a:r>
          </a:p>
          <a:p>
            <a:r>
              <a:rPr lang="en-GB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D. Alvarez-Castillo , A.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Ayriyan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S.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Typel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endParaRPr lang="en-GB" sz="1800" b="0" strike="noStrike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5148064" y="2132856"/>
            <a:ext cx="3499920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3200" b="0" strike="noStrike" spc="-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n-GB" sz="3200" b="0" strike="noStrike" spc="-1" dirty="0" err="1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Hovik</a:t>
            </a:r>
            <a:r>
              <a:rPr lang="en-GB" sz="3200" b="0" strike="noStrike" spc="-1" dirty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n-GB" sz="3200" b="0" strike="noStrike" spc="-1" dirty="0" err="1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Grigorian</a:t>
            </a:r>
            <a:r>
              <a:rPr lang="en-GB" sz="3200" b="0" strike="noStrike" spc="-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 </a:t>
            </a:r>
            <a:endParaRPr lang="en-GB" sz="1800" b="0" strike="noStrike" spc="-1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i="1" strike="noStrike" spc="-1" dirty="0" smtClean="0">
              <a:ln w="9525">
                <a:solidFill>
                  <a:schemeClr val="tx1"/>
                </a:solidFill>
              </a:ln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n-GB" sz="2400" b="0" i="1" strike="noStrike" spc="-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JINR </a:t>
            </a:r>
            <a:r>
              <a:rPr lang="en-GB" sz="2400" b="0" i="1" strike="noStrike" spc="-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– </a:t>
            </a:r>
            <a:r>
              <a:rPr lang="en-GB" sz="2400" b="0" i="1" strike="noStrike" spc="-1" dirty="0" err="1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Dubna</a:t>
            </a:r>
            <a:endParaRPr lang="en-GB" sz="1800" b="0" strike="noStrike" spc="-1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000" b="0" i="1" strike="noStrike" spc="-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Yerevan State University</a:t>
            </a:r>
            <a:endParaRPr lang="en-GB" sz="1800" b="0" strike="noStrike" spc="-1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785938"/>
            <a:ext cx="6551613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1785938"/>
            <a:ext cx="6632575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2800" y="1778000"/>
            <a:ext cx="6632575" cy="515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4238" y="1768475"/>
            <a:ext cx="6632575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 rot="2700000">
            <a:off x="4283075" y="4157663"/>
            <a:ext cx="3151188" cy="487362"/>
          </a:xfrm>
          <a:prstGeom prst="ellipse">
            <a:avLst/>
          </a:prstGeom>
          <a:solidFill>
            <a:srgbClr val="FFCC00">
              <a:alpha val="29803"/>
            </a:srgbClr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914400" y="512763"/>
            <a:ext cx="7772400" cy="915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Surface Temperature &amp; Age Data 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 rot="2640000">
            <a:off x="4086225" y="3641725"/>
            <a:ext cx="4032250" cy="287338"/>
          </a:xfrm>
          <a:prstGeom prst="ellipse">
            <a:avLst/>
          </a:prstGeom>
          <a:solidFill>
            <a:srgbClr val="FF6600">
              <a:alpha val="23921"/>
            </a:srgbClr>
          </a:solidFill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rot="2460000">
            <a:off x="4483100" y="4745038"/>
            <a:ext cx="3109913" cy="677862"/>
          </a:xfrm>
          <a:prstGeom prst="ellipse">
            <a:avLst/>
          </a:prstGeom>
          <a:solidFill>
            <a:srgbClr val="0000FF">
              <a:alpha val="20000"/>
            </a:srgbClr>
          </a:solidFill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2675" y="4138613"/>
            <a:ext cx="30972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4214813" y="5765800"/>
            <a:ext cx="2251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FrankRuehl"/>
                <a:cs typeface="FrankRuehl"/>
              </a:rPr>
              <a:t>Fast Coolers</a:t>
            </a: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4613" y="2919413"/>
            <a:ext cx="2395537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4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5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5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5" grpId="0" animBg="1"/>
      <p:bldP spid="17415" grpId="1" animBg="1"/>
      <p:bldP spid="17416" grpId="0" animBg="1"/>
      <p:bldP spid="174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7900988" cy="9175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marL="484632" algn="ctr" fontAlgn="auto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Data of NS on Magnetic Field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6770687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524750" y="2060575"/>
            <a:ext cx="1562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Magnetars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AXPs, SGRs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B = 10^14 -10^15 </a:t>
            </a:r>
            <a:r>
              <a:rPr lang="en-US" sz="1600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380288" y="2060575"/>
            <a:ext cx="215900" cy="217488"/>
          </a:xfrm>
          <a:prstGeom prst="rect">
            <a:avLst/>
          </a:prstGeom>
          <a:solidFill>
            <a:srgbClr val="F1550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7308850" y="3068638"/>
            <a:ext cx="360363" cy="288925"/>
          </a:xfrm>
          <a:prstGeom prst="triangle">
            <a:avLst>
              <a:gd name="adj" fmla="val 50000"/>
            </a:avLst>
          </a:prstGeom>
          <a:solidFill>
            <a:srgbClr val="6600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7618413" y="3078163"/>
            <a:ext cx="1489075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Radio-quiet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10^13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7380288" y="4292600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7380288" y="5229225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7451725" y="5300663"/>
            <a:ext cx="73025" cy="73025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7653338" y="4149725"/>
            <a:ext cx="1489075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7608888" y="5229225"/>
            <a:ext cx="1576387" cy="11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1">
                <a:solidFill>
                  <a:srgbClr val="000000"/>
                </a:solidFill>
              </a:rPr>
              <a:t>H - spectrum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50" y="285750"/>
            <a:ext cx="7286625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latin typeface="Consolas" pitchFamily="49" charset="0"/>
              </a:rPr>
              <a:t>Neutron Star  </a:t>
            </a:r>
            <a:br>
              <a:rPr lang="de-DE" sz="3600" dirty="0">
                <a:latin typeface="Consolas" pitchFamily="49" charset="0"/>
              </a:rPr>
            </a:br>
            <a:r>
              <a:rPr lang="de-DE" sz="3600" dirty="0">
                <a:latin typeface="Consolas" pitchFamily="49" charset="0"/>
              </a:rPr>
              <a:t>in </a:t>
            </a:r>
            <a:r>
              <a:rPr lang="en-US" sz="3600" dirty="0">
                <a:latin typeface="Consolas" pitchFamily="49" charset="0"/>
              </a:rPr>
              <a:t>Cassiopeia</a:t>
            </a:r>
            <a:r>
              <a:rPr lang="de-DE" sz="3600" dirty="0">
                <a:latin typeface="Consolas" pitchFamily="49" charset="0"/>
              </a:rPr>
              <a:t> A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1719263"/>
            <a:ext cx="8572500" cy="37099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360">
            <a:solidFill>
              <a:srgbClr val="4E5B6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16.08.1680 John </a:t>
            </a:r>
            <a:r>
              <a:rPr lang="en-US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Flamsteed</a:t>
            </a: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, 6m star 3 </a:t>
            </a:r>
            <a:r>
              <a:rPr lang="en-US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Cas</a:t>
            </a:r>
            <a:endParaRPr lang="en-US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1947 re-discovery in radio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1950 optical counterpart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 ∼ 30 MK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V exp ∼ 4000 − 6000 km/s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distance 11.000 </a:t>
            </a:r>
            <a:r>
              <a:rPr lang="en-US" sz="24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ly</a:t>
            </a:r>
            <a:r>
              <a:rPr lang="en-US" sz="24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= 3.4 </a:t>
            </a:r>
            <a:r>
              <a:rPr lang="en-US" sz="24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kpc</a:t>
            </a:r>
            <a:endParaRPr lang="en-US" sz="24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i="1" dirty="0">
              <a:solidFill>
                <a:srgbClr val="FFC000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i="1" dirty="0">
              <a:solidFill>
                <a:srgbClr val="FFC000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i="1" dirty="0">
                <a:solidFill>
                  <a:srgbClr val="FFC000"/>
                </a:solidFill>
                <a:latin typeface="Corbel" pitchFamily="32" charset="0"/>
                <a:ea typeface="Microsoft YaHei" charset="-122"/>
                <a:cs typeface="+mn-cs"/>
              </a:rPr>
              <a:t>picture:</a:t>
            </a: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rbel" pitchFamily="32" charset="0"/>
                <a:ea typeface="Microsoft YaHei" charset="-122"/>
                <a:cs typeface="+mn-cs"/>
              </a:rPr>
              <a:t>spitzer</a:t>
            </a:r>
            <a:r>
              <a:rPr lang="en-US" dirty="0">
                <a:solidFill>
                  <a:srgbClr val="00B050"/>
                </a:solidFill>
                <a:latin typeface="Corbel" pitchFamily="32" charset="0"/>
                <a:ea typeface="Microsoft YaHei" charset="-122"/>
                <a:cs typeface="+mn-cs"/>
              </a:rPr>
              <a:t> space telescope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14375" y="5643563"/>
            <a:ext cx="7858125" cy="10175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D.Blaschke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H. </a:t>
            </a: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Grigorian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D. </a:t>
            </a: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Voskresensky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F. Weber,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 Phys. Rev. C 85 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  <a:hlinkClick r:id="rId3"/>
              </a:rPr>
              <a:t>(</a:t>
            </a:r>
            <a:r>
              <a:rPr lang="en-US" dirty="0">
                <a:solidFill>
                  <a:schemeClr val="bg2"/>
                </a:solidFill>
                <a:ea typeface="Microsoft YaHei" charset="-122"/>
                <a:cs typeface="+mn-cs"/>
                <a:hlinkClick r:id="rId3"/>
              </a:rPr>
              <a:t>2012) 022802</a:t>
            </a:r>
            <a:endParaRPr lang="en-US" dirty="0">
              <a:solidFill>
                <a:schemeClr val="bg2"/>
              </a:solidFill>
              <a:ea typeface="Microsoft YaHei" charset="-122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                                    e-Print: 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arXiv:1108.4125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 [</a:t>
            </a:r>
            <a:r>
              <a:rPr lang="en-US" dirty="0" err="1">
                <a:solidFill>
                  <a:srgbClr val="FFFF00"/>
                </a:solidFill>
                <a:ea typeface="Microsoft YaHei" charset="-122"/>
                <a:cs typeface="+mn-cs"/>
              </a:rPr>
              <a:t>nucl-th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] </a:t>
            </a:r>
            <a:endParaRPr lang="en-US" b="1" dirty="0">
              <a:solidFill>
                <a:srgbClr val="FFFF00"/>
              </a:solidFill>
              <a:ea typeface="Microsoft YaHei" charset="-122"/>
              <a:cs typeface="+mn-cs"/>
            </a:endParaRPr>
          </a:p>
        </p:txBody>
      </p:sp>
      <p:pic>
        <p:nvPicPr>
          <p:cNvPr id="28677" name="Picture 2" descr="http://apod.nasa.gov/apod/image/1103/casa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25"/>
            <a:ext cx="42195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 r="-903" b="76991"/>
          <a:stretch>
            <a:fillRect/>
          </a:stretch>
        </p:blipFill>
        <p:spPr bwMode="auto">
          <a:xfrm>
            <a:off x="1857375" y="2071688"/>
            <a:ext cx="5905500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85813" y="5000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500" dirty="0">
                <a:solidFill>
                  <a:schemeClr val="bg1"/>
                </a:solidFill>
                <a:latin typeface="Clarendon" pitchFamily="18" charset="0"/>
              </a:rPr>
              <a:t>Cooling Mechanism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71875"/>
            <a:ext cx="873125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42938" y="1285875"/>
            <a:ext cx="8072437" cy="442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The energy flux per unit time l(r) through a spherical slice at distance r from the center is: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 The equations for energy balance and thermal energy transport are: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where n = n(r) is the baryon number density,  NB = NB(r) is the total baryon number in the sphere with radius r 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b="1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F.Weber: Pulsars as Astro. Labs ... (1999);   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D. Blaschke Grigorian, Voskresensky, A&amp; A 368 (2001)561.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30238" y="357188"/>
            <a:ext cx="8156575" cy="776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800" dirty="0">
                <a:solidFill>
                  <a:srgbClr val="FFFFFF"/>
                </a:solidFill>
                <a:latin typeface="Consolas" pitchFamily="49" charset="0"/>
              </a:rPr>
              <a:t>Cooling Evolution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709738"/>
            <a:ext cx="6191250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3143250"/>
            <a:ext cx="4867275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786313"/>
            <a:ext cx="36052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2844" y="1571612"/>
            <a:ext cx="9001156" cy="5072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2440" rIns="90000" bIns="0"/>
          <a:lstStyle/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D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irect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(DU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) the most efficient processes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Modified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(MU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)  and 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Bremsstrahlung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Suppression due to the pairing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Enhanced cooling due to the pairing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6438" y="296863"/>
            <a:ext cx="8156575" cy="1085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3200" dirty="0">
                <a:solidFill>
                  <a:schemeClr val="bg1"/>
                </a:solidFill>
                <a:latin typeface="Clarendon" pitchFamily="18" charset="0"/>
              </a:rPr>
              <a:t>Neutrino emissivities </a:t>
            </a:r>
            <a:r>
              <a:rPr lang="it-IT" sz="3200" dirty="0" smtClean="0">
                <a:solidFill>
                  <a:schemeClr val="bg1"/>
                </a:solidFill>
                <a:latin typeface="Clarendon" pitchFamily="18" charset="0"/>
              </a:rPr>
              <a:t>in hadronic </a:t>
            </a:r>
            <a:r>
              <a:rPr lang="it-IT" sz="3200" dirty="0">
                <a:solidFill>
                  <a:schemeClr val="bg1"/>
                </a:solidFill>
                <a:latin typeface="Clarendon" pitchFamily="18" charset="0"/>
              </a:rPr>
              <a:t>matter:</a:t>
            </a: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74888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3068959"/>
            <a:ext cx="8096250" cy="84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7423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922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373216"/>
            <a:ext cx="64452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571625" y="1500188"/>
          <a:ext cx="6475413" cy="5003800"/>
        </p:xfrm>
        <a:graphic>
          <a:graphicData uri="http://schemas.openxmlformats.org/presentationml/2006/ole">
            <p:oleObj spid="_x0000_s254978" name="Acrobat Document" r:id="rId3" imgW="10060560" imgH="7774200" progId="">
              <p:embed/>
            </p:oleObj>
          </a:graphicData>
        </a:graphic>
      </p:graphicFrame>
      <p:sp>
        <p:nvSpPr>
          <p:cNvPr id="2051" name="Title 3"/>
          <p:cNvSpPr>
            <a:spLocks noGrp="1"/>
          </p:cNvSpPr>
          <p:nvPr>
            <p:ph type="title"/>
          </p:nvPr>
        </p:nvSpPr>
        <p:spPr>
          <a:xfrm>
            <a:off x="914400" y="214313"/>
            <a:ext cx="7300913" cy="13573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 The Mass constraint and DU - onsets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4438"/>
            <a:ext cx="8215313" cy="544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318500" cy="79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DU constraint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DU Problem &amp; Constraint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4032250" cy="437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73238"/>
            <a:ext cx="3960812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0063" y="260350"/>
            <a:ext cx="7786687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SC Pairing Gaps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4313" y="1225550"/>
            <a:ext cx="8715375" cy="5326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2060"/>
                </a:solidFill>
                <a:ea typeface="Microsoft YaHei" charset="-122"/>
                <a:cs typeface="+mn-cs"/>
              </a:rPr>
              <a:t>2SC phase: 1 color (</a:t>
            </a:r>
            <a:r>
              <a:rPr lang="en-US" dirty="0">
                <a:solidFill>
                  <a:srgbClr val="7030A0"/>
                </a:solidFill>
                <a:ea typeface="Microsoft YaHei" charset="-122"/>
                <a:cs typeface="+mn-cs"/>
              </a:rPr>
              <a:t>blue</a:t>
            </a:r>
            <a:r>
              <a:rPr lang="en-US" dirty="0">
                <a:solidFill>
                  <a:srgbClr val="002060"/>
                </a:solidFill>
                <a:ea typeface="Microsoft YaHei" charset="-122"/>
                <a:cs typeface="+mn-cs"/>
              </a:rPr>
              <a:t>) is unpaired  (mixed superconductivity)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err="1">
                <a:solidFill>
                  <a:srgbClr val="002060"/>
                </a:solidFill>
                <a:ea typeface="Microsoft YaHei" charset="-122"/>
                <a:cs typeface="+mn-cs"/>
              </a:rPr>
              <a:t>Ansatz</a:t>
            </a:r>
            <a:r>
              <a:rPr lang="en-US" dirty="0">
                <a:solidFill>
                  <a:srgbClr val="002060"/>
                </a:solidFill>
                <a:ea typeface="Microsoft YaHei" charset="-122"/>
                <a:cs typeface="+mn-cs"/>
              </a:rPr>
              <a:t>     2SC + X phase: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Microsoft YaHei" charset="-122"/>
                <a:cs typeface="+mn-cs"/>
              </a:rPr>
              <a:t>Pairing gaps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Microsoft YaHei" charset="-122"/>
                <a:cs typeface="+mn-cs"/>
              </a:rPr>
              <a:t>hadronic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Microsoft YaHei" charset="-122"/>
                <a:cs typeface="+mn-cs"/>
              </a:rPr>
              <a:t> phase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a typeface="Microsoft YaHei" charset="-122"/>
                <a:cs typeface="+mn-cs"/>
              </a:rPr>
              <a:t>(</a:t>
            </a:r>
            <a:r>
              <a:rPr lang="en-US" b="1" dirty="0">
                <a:solidFill>
                  <a:srgbClr val="5FA326"/>
                </a:solidFill>
                <a:ea typeface="Microsoft YaHei" charset="-122"/>
                <a:cs typeface="+mn-cs"/>
              </a:rPr>
              <a:t>AV18 - </a:t>
            </a:r>
            <a:r>
              <a:rPr lang="en-US" b="1" dirty="0" err="1">
                <a:solidFill>
                  <a:srgbClr val="5FA326"/>
                </a:solidFill>
                <a:ea typeface="Microsoft YaHei" charset="-122"/>
                <a:cs typeface="+mn-cs"/>
              </a:rPr>
              <a:t>Takatsuka</a:t>
            </a:r>
            <a:r>
              <a:rPr lang="en-US" b="1" dirty="0">
                <a:solidFill>
                  <a:srgbClr val="5FA326"/>
                </a:solidFill>
                <a:ea typeface="Microsoft YaHei" charset="-122"/>
                <a:cs typeface="+mn-cs"/>
              </a:rPr>
              <a:t> et al. (2004)</a:t>
            </a:r>
            <a:r>
              <a:rPr lang="en-US" b="1" dirty="0">
                <a:solidFill>
                  <a:srgbClr val="FFFFFF"/>
                </a:solidFill>
                <a:ea typeface="Microsoft YaHei" charset="-122"/>
                <a:cs typeface="+mn-cs"/>
              </a:rPr>
              <a:t>)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>
                <a:solidFill>
                  <a:srgbClr val="8BE6FF"/>
                </a:solidFill>
                <a:ea typeface="Microsoft YaHei" charset="-122"/>
                <a:cs typeface="+mn-cs"/>
              </a:rPr>
              <a:t>Popov, </a:t>
            </a:r>
            <a:r>
              <a:rPr lang="en-US" b="1" dirty="0" err="1">
                <a:solidFill>
                  <a:srgbClr val="8BE6FF"/>
                </a:solidFill>
                <a:ea typeface="Microsoft YaHei" charset="-122"/>
                <a:cs typeface="+mn-cs"/>
              </a:rPr>
              <a:t>Grigorian</a:t>
            </a:r>
            <a:r>
              <a:rPr lang="en-US" b="1" dirty="0">
                <a:solidFill>
                  <a:srgbClr val="8BE6FF"/>
                </a:solidFill>
                <a:ea typeface="Microsoft YaHei" charset="-122"/>
                <a:cs typeface="+mn-cs"/>
              </a:rPr>
              <a:t>, </a:t>
            </a:r>
            <a:r>
              <a:rPr lang="en-US" b="1" dirty="0" err="1">
                <a:solidFill>
                  <a:srgbClr val="8BE6FF"/>
                </a:solidFill>
                <a:ea typeface="Microsoft YaHei" charset="-122"/>
                <a:cs typeface="+mn-cs"/>
              </a:rPr>
              <a:t>Blaschke</a:t>
            </a:r>
            <a:r>
              <a:rPr lang="en-US" b="1" dirty="0">
                <a:solidFill>
                  <a:srgbClr val="8BE6FF"/>
                </a:solidFill>
                <a:ea typeface="Microsoft YaHei" charset="-122"/>
                <a:cs typeface="+mn-cs"/>
              </a:rPr>
              <a:t>, PRC 74 (2006)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71688"/>
            <a:ext cx="3049588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r="69362"/>
          <a:stretch>
            <a:fillRect/>
          </a:stretch>
        </p:blipFill>
        <p:spPr bwMode="auto">
          <a:xfrm>
            <a:off x="4643438" y="2000250"/>
            <a:ext cx="3571875" cy="207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143375"/>
            <a:ext cx="714375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28688" y="214313"/>
            <a:ext cx="7715250" cy="109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500" dirty="0">
                <a:solidFill>
                  <a:schemeClr val="bg1"/>
                </a:solidFill>
                <a:latin typeface="Consolas" pitchFamily="49" charset="0"/>
              </a:rPr>
              <a:t>Cooling Of Neutron Stars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28688" y="1785938"/>
            <a:ext cx="7772400" cy="4570412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Times New Roman" pitchFamily="16" charset="0"/>
              <a:buNone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de-DE" sz="30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Introduction  to  Cooling Simulation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Cooling regulators 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Time Evolution of 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Temperature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i="1" dirty="0" smtClean="0">
                <a:solidFill>
                  <a:srgbClr val="F1550F"/>
                </a:solidFill>
                <a:latin typeface="Corbel" pitchFamily="32" charset="0"/>
                <a:ea typeface="Microsoft YaHei" charset="-122"/>
                <a:cs typeface="+mn-cs"/>
              </a:rPr>
              <a:t>Super conductivity &amp; in-medium effects</a:t>
            </a:r>
            <a:endParaRPr lang="de-DE" sz="3000" i="1" dirty="0">
              <a:solidFill>
                <a:srgbClr val="F1550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b="1" i="1" dirty="0" smtClean="0">
                <a:solidFill>
                  <a:schemeClr val="accent3"/>
                </a:solidFill>
                <a:latin typeface="Corbel" pitchFamily="32" charset="0"/>
                <a:ea typeface="Microsoft YaHei" charset="-122"/>
                <a:cs typeface="+mn-cs"/>
              </a:rPr>
              <a:t>Results for NS </a:t>
            </a:r>
            <a:r>
              <a:rPr lang="de-DE" sz="3000" b="1" i="1" dirty="0">
                <a:solidFill>
                  <a:schemeClr val="accent3"/>
                </a:solidFill>
                <a:latin typeface="Corbel" pitchFamily="32" charset="0"/>
                <a:ea typeface="Microsoft YaHei" charset="-122"/>
                <a:cs typeface="+mn-cs"/>
              </a:rPr>
              <a:t>cooling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i="1" dirty="0" smtClean="0">
                <a:solidFill>
                  <a:srgbClr val="F1550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endParaRPr lang="de-DE" sz="3000" i="1" dirty="0">
              <a:solidFill>
                <a:srgbClr val="F1550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00125" y="5643563"/>
            <a:ext cx="650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err="1" smtClean="0"/>
              <a:t>Grigorian</a:t>
            </a:r>
            <a:r>
              <a:rPr lang="en-US" dirty="0" smtClean="0"/>
              <a:t>, D</a:t>
            </a:r>
            <a:r>
              <a:rPr lang="en-US" dirty="0"/>
              <a:t>. N. </a:t>
            </a:r>
            <a:r>
              <a:rPr lang="en-US" dirty="0" err="1" smtClean="0"/>
              <a:t>Voskresensky</a:t>
            </a:r>
            <a:r>
              <a:rPr lang="en-US" dirty="0"/>
              <a:t> </a:t>
            </a:r>
            <a:r>
              <a:rPr lang="en-US" dirty="0" smtClean="0"/>
              <a:t>and D. </a:t>
            </a:r>
            <a:r>
              <a:rPr lang="en-US" dirty="0" err="1" smtClean="0"/>
              <a:t>Blaschke</a:t>
            </a:r>
            <a:r>
              <a:rPr lang="en-US" dirty="0" smtClean="0"/>
              <a:t> </a:t>
            </a:r>
            <a:endParaRPr lang="en-US" dirty="0"/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/>
              <a:t> </a:t>
            </a:r>
            <a:r>
              <a:rPr lang="en-US" dirty="0" smtClean="0"/>
              <a:t>Eur. Phys</a:t>
            </a:r>
            <a:r>
              <a:rPr lang="en-US" dirty="0"/>
              <a:t>. </a:t>
            </a:r>
            <a:r>
              <a:rPr lang="en-US" dirty="0" smtClean="0"/>
              <a:t>J.  A </a:t>
            </a:r>
            <a:r>
              <a:rPr lang="en-US" b="1" dirty="0" smtClean="0"/>
              <a:t>52: 67 </a:t>
            </a:r>
            <a:r>
              <a:rPr lang="en-US" b="1" dirty="0"/>
              <a:t>(</a:t>
            </a:r>
            <a:r>
              <a:rPr lang="en-US" b="1" dirty="0" smtClean="0"/>
              <a:t>2016).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0063" y="260350"/>
            <a:ext cx="7786687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SC Pairing Gaps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 l="10921" t="10394" r="3946"/>
          <a:stretch>
            <a:fillRect/>
          </a:stretch>
        </p:blipFill>
        <p:spPr bwMode="auto">
          <a:xfrm>
            <a:off x="4429123" y="1268760"/>
            <a:ext cx="4714877" cy="542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0" y="1285860"/>
          <a:ext cx="4429124" cy="5357826"/>
        </p:xfrm>
        <a:graphic>
          <a:graphicData uri="http://schemas.openxmlformats.org/presentationml/2006/ole">
            <p:oleObj spid="_x0000_s43009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058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latin typeface="Consolas" pitchFamily="49" charset="0"/>
              </a:rPr>
              <a:t>Influence Of SC On Luminosity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5138" y="1770063"/>
            <a:ext cx="4038600" cy="2516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Critical temperature, </a:t>
            </a:r>
            <a:r>
              <a:rPr lang="en-US" sz="2800" dirty="0" err="1">
                <a:solidFill>
                  <a:srgbClr val="EA157A"/>
                </a:solidFill>
                <a:latin typeface="Corbel" pitchFamily="32" charset="0"/>
                <a:ea typeface="Microsoft YaHei" charset="-122"/>
                <a:cs typeface="+mn-cs"/>
              </a:rPr>
              <a:t>Tc</a:t>
            </a:r>
            <a:r>
              <a:rPr lang="en-US" sz="28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, for the proton </a:t>
            </a:r>
            <a:r>
              <a:rPr lang="en-US" sz="2800" dirty="0">
                <a:solidFill>
                  <a:srgbClr val="007EEA"/>
                </a:solidFill>
                <a:latin typeface="Corbel" pitchFamily="32" charset="0"/>
                <a:ea typeface="Microsoft YaHei" charset="-122"/>
                <a:cs typeface="+mn-cs"/>
              </a:rPr>
              <a:t>1S0</a:t>
            </a:r>
            <a:r>
              <a:rPr lang="en-US" sz="28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and neutron </a:t>
            </a:r>
            <a:r>
              <a:rPr lang="en-US" sz="2800" dirty="0">
                <a:solidFill>
                  <a:srgbClr val="007EEA"/>
                </a:solidFill>
                <a:latin typeface="Corbel" pitchFamily="32" charset="0"/>
                <a:ea typeface="Microsoft YaHei" charset="-122"/>
                <a:cs typeface="+mn-cs"/>
              </a:rPr>
              <a:t>3P2</a:t>
            </a:r>
            <a:r>
              <a:rPr lang="en-US" sz="28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gaps, used in </a:t>
            </a:r>
            <a:r>
              <a:rPr lang="en-US" dirty="0">
                <a:solidFill>
                  <a:srgbClr val="5FA326"/>
                </a:solidFill>
                <a:latin typeface="Corbel" pitchFamily="32" charset="0"/>
                <a:ea typeface="Microsoft YaHei" charset="-122"/>
                <a:cs typeface="+mn-cs"/>
              </a:rPr>
              <a:t>PAGE, LATTIMER, PRAKASH, &amp; STEINER </a:t>
            </a: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Astrophys.J.707:1131 (2009)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63"/>
            <a:ext cx="400050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75" y="4357688"/>
            <a:ext cx="8139113" cy="2281237"/>
            <a:chOff x="450" y="2745"/>
            <a:chExt cx="5127" cy="1437"/>
          </a:xfrm>
        </p:grpSpPr>
        <p:pic>
          <p:nvPicPr>
            <p:cNvPr id="4608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" y="2745"/>
              <a:ext cx="5127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450" y="2745"/>
              <a:ext cx="5127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err="1">
                <a:solidFill>
                  <a:schemeClr val="bg1"/>
                </a:solidFill>
                <a:latin typeface="Consolas" pitchFamily="49" charset="0"/>
              </a:rPr>
              <a:t>Tc</a:t>
            </a:r>
            <a:r>
              <a:rPr lang="en-US" sz="3600" dirty="0">
                <a:solidFill>
                  <a:schemeClr val="bg1"/>
                </a:solidFill>
                <a:latin typeface="Consolas" pitchFamily="49" charset="0"/>
              </a:rPr>
              <a:t> ‘Measurement’ From </a:t>
            </a:r>
            <a:r>
              <a:rPr lang="en-US" sz="3600" dirty="0" err="1">
                <a:solidFill>
                  <a:schemeClr val="bg1"/>
                </a:solidFill>
                <a:latin typeface="Consolas" pitchFamily="49" charset="0"/>
              </a:rPr>
              <a:t>Cas</a:t>
            </a:r>
            <a:r>
              <a:rPr lang="en-US" sz="3600" dirty="0">
                <a:solidFill>
                  <a:schemeClr val="bg1"/>
                </a:solidFill>
                <a:latin typeface="Consolas" pitchFamily="49" charset="0"/>
              </a:rPr>
              <a:t> A 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5138" y="1714500"/>
            <a:ext cx="40386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Assumed to be a star with mass = </a:t>
            </a:r>
            <a:r>
              <a:rPr lang="en-US" sz="2400" dirty="0">
                <a:solidFill>
                  <a:srgbClr val="FF0000"/>
                </a:solidFill>
                <a:latin typeface="Corbel" pitchFamily="32" charset="0"/>
                <a:ea typeface="Microsoft YaHei" charset="-122"/>
                <a:cs typeface="+mn-cs"/>
              </a:rPr>
              <a:t>1.4 M⊙</a:t>
            </a: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from the APR </a:t>
            </a:r>
            <a:r>
              <a:rPr lang="en-US" sz="2400" dirty="0" err="1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EoS</a:t>
            </a:r>
            <a:endParaRPr lang="en-US" sz="2400" dirty="0">
              <a:solidFill>
                <a:schemeClr val="tx2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Rapidly  cools at ages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orbel" pitchFamily="32" charset="0"/>
                <a:ea typeface="Microsoft YaHei" charset="-122"/>
                <a:cs typeface="+mn-cs"/>
              </a:rPr>
              <a:t>∼ 30-100 yrs </a:t>
            </a: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due to the thermal relaxation of the crust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Mass dependence 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56138" y="1785938"/>
            <a:ext cx="4268787" cy="2995612"/>
            <a:chOff x="2933" y="1125"/>
            <a:chExt cx="2689" cy="1887"/>
          </a:xfrm>
        </p:grpSpPr>
        <p:pic>
          <p:nvPicPr>
            <p:cNvPr id="471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3" y="1125"/>
              <a:ext cx="2689" cy="1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7113" name="Text Box 5"/>
            <p:cNvSpPr txBox="1">
              <a:spLocks noChangeArrowheads="1"/>
            </p:cNvSpPr>
            <p:nvPr/>
          </p:nvSpPr>
          <p:spPr bwMode="auto">
            <a:xfrm>
              <a:off x="2933" y="1125"/>
              <a:ext cx="2689" cy="1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4143375" y="5781675"/>
            <a:ext cx="4929188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11163" indent="-338138">
              <a:spcBef>
                <a:spcPts val="700"/>
              </a:spcBef>
              <a:buSzPct val="9500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r>
              <a:rPr lang="en-US" sz="1800" dirty="0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Page, </a:t>
            </a:r>
            <a:r>
              <a:rPr lang="en-US" sz="1800" dirty="0" err="1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Lattimer</a:t>
            </a:r>
            <a:r>
              <a:rPr lang="en-US" sz="1800" dirty="0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Prakash</a:t>
            </a:r>
            <a:r>
              <a:rPr lang="en-US" sz="1800" dirty="0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, &amp; Steiner </a:t>
            </a:r>
            <a:r>
              <a:rPr lang="en-US" sz="1800" dirty="0">
                <a:solidFill>
                  <a:schemeClr val="tx1"/>
                </a:solidFill>
                <a:ea typeface="Microsoft YaHei" charset="-122"/>
                <a:cs typeface="+mn-cs"/>
              </a:rPr>
              <a:t>Phys.Rev.Lett.106:081101,2011 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25" y="1714500"/>
            <a:ext cx="4791075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149850"/>
            <a:ext cx="3643313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2786063"/>
            <a:ext cx="4106862" cy="337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06438" y="1530350"/>
            <a:ext cx="4008437" cy="1112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2440" rIns="90000" bIns="0"/>
          <a:lstStyle/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AV18 gaps, pi-condensate, without suppression of 3P2 neutron pairing -  Enhanced PBF process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06438" y="260350"/>
            <a:ext cx="8156575" cy="1239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800" dirty="0">
                <a:solidFill>
                  <a:schemeClr val="bg1"/>
                </a:solidFill>
                <a:latin typeface="Consolas" pitchFamily="49" charset="0"/>
              </a:rPr>
              <a:t>Anomalies </a:t>
            </a: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Because</a:t>
            </a:r>
            <a:r>
              <a:rPr lang="de-DE" sz="3800" dirty="0">
                <a:solidFill>
                  <a:schemeClr val="bg1"/>
                </a:solidFill>
                <a:latin typeface="Consolas" pitchFamily="49" charset="0"/>
              </a:rPr>
              <a:t> Of PBF </a:t>
            </a: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Proccess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608263"/>
            <a:ext cx="3929062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00625" y="1785938"/>
            <a:ext cx="3857625" cy="709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a typeface="Microsoft YaHei" charset="-122"/>
                <a:cs typeface="+mn-cs"/>
              </a:rPr>
              <a:t> </a:t>
            </a:r>
            <a:r>
              <a:rPr lang="en-US" dirty="0">
                <a:solidFill>
                  <a:schemeClr val="tx2"/>
                </a:solidFill>
                <a:ea typeface="Microsoft YaHei" charset="-122"/>
                <a:cs typeface="+mn-cs"/>
              </a:rPr>
              <a:t>The gaps from Yakovlev at al. (2003)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884238" y="6215063"/>
            <a:ext cx="6408737" cy="398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Microsoft YaHei" charset="-122"/>
                <a:cs typeface="+mn-cs"/>
              </a:rPr>
              <a:t>Grigorian, Voskresensky  Astron.Astrophys. 444 (2005)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47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Consolas" pitchFamily="49" charset="0"/>
              </a:rPr>
              <a:t>The Influence Of A Change Of The Heat Conductivity On The Scenario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5813" y="1643063"/>
            <a:ext cx="7639050" cy="4424362"/>
            <a:chOff x="495" y="1035"/>
            <a:chExt cx="4812" cy="2787"/>
          </a:xfrm>
        </p:grpSpPr>
        <p:pic>
          <p:nvPicPr>
            <p:cNvPr id="3789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" y="1035"/>
              <a:ext cx="4812" cy="2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7894" name="Text Box 4"/>
            <p:cNvSpPr txBox="1">
              <a:spLocks noChangeArrowheads="1"/>
            </p:cNvSpPr>
            <p:nvPr/>
          </p:nvSpPr>
          <p:spPr bwMode="auto">
            <a:xfrm>
              <a:off x="495" y="1035"/>
              <a:ext cx="4812" cy="2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255713" y="6243638"/>
            <a:ext cx="70643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b="1">
                <a:solidFill>
                  <a:srgbClr val="8BE6FF"/>
                </a:solidFill>
              </a:rPr>
              <a:t>Blaschke, Grigorian, Voskresensky, A&amp; A </a:t>
            </a:r>
            <a:r>
              <a:rPr lang="en-US" b="1">
                <a:solidFill>
                  <a:srgbClr val="8BE6FF"/>
                </a:solidFill>
              </a:rPr>
              <a:t>424, 979 (2004)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312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Medium Effects In Cooling Of Neutron Stars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5138" y="1770063"/>
            <a:ext cx="4038600" cy="2301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Based on Fermi liquid theory </a:t>
            </a:r>
            <a:r>
              <a:rPr lang="da-DK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( Landau (1956), Migdal (1967), Migdal et al. (1990))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a-DK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MMU – insted  of  MU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da-DK" sz="2800" dirty="0">
              <a:solidFill>
                <a:schemeClr val="accent4">
                  <a:lumMod val="50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56138" y="1770063"/>
            <a:ext cx="4038600" cy="873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Main regulator in Minimal Cooling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071938"/>
            <a:ext cx="2714625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5715000"/>
            <a:ext cx="3929062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714625"/>
            <a:ext cx="414337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4000500"/>
            <a:ext cx="4071938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312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Medium Effects In Cooling Of Neutron Stars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785786" y="2000240"/>
          <a:ext cx="7543800" cy="4429156"/>
        </p:xfrm>
        <a:graphic>
          <a:graphicData uri="http://schemas.openxmlformats.org/presentationml/2006/ole">
            <p:oleObj spid="_x0000_s103426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15288" cy="10001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Contributions To Luminosities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00063" y="1643063"/>
          <a:ext cx="4071937" cy="5000625"/>
        </p:xfrm>
        <a:graphic>
          <a:graphicData uri="http://schemas.openxmlformats.org/presentationml/2006/ole">
            <p:oleObj spid="_x0000_s9218" name="Acrobat Document" r:id="rId3" imgW="10060560" imgH="777420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857750" y="1714500"/>
          <a:ext cx="4000500" cy="4929188"/>
        </p:xfrm>
        <a:graphic>
          <a:graphicData uri="http://schemas.openxmlformats.org/presentationml/2006/ole">
            <p:oleObj spid="_x0000_s9219" name="Acrobat Document" r:id="rId4" imgW="10060560" imgH="777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2844" y="1571612"/>
            <a:ext cx="9001156" cy="5072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2440" rIns="90000" bIns="0"/>
          <a:lstStyle/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Quark direct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(QDU) the most efficient processes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Compression n/n0 ≃ 2 , strong coupling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α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s ≈ 1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Quark Modified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(QMU)  and   Quark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Bremsstrahlung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Suppression due to the pairing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Enhanced cooling due to the pairing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6438" y="296863"/>
            <a:ext cx="8156575" cy="1085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3200" dirty="0">
                <a:solidFill>
                  <a:schemeClr val="bg1"/>
                </a:solidFill>
                <a:latin typeface="Clarendon" pitchFamily="18" charset="0"/>
              </a:rPr>
              <a:t>Neutrino emissivities in quark matter: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5357850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540067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43446"/>
            <a:ext cx="564360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715016"/>
            <a:ext cx="7572375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000240"/>
            <a:ext cx="2838450" cy="928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500438"/>
            <a:ext cx="2876550" cy="1747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"/>
          <p:cNvSpPr txBox="1">
            <a:spLocks noChangeArrowheads="1"/>
          </p:cNvSpPr>
          <p:nvPr/>
        </p:nvSpPr>
        <p:spPr bwMode="auto">
          <a:xfrm>
            <a:off x="457200" y="320675"/>
            <a:ext cx="7242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900" b="1">
                <a:solidFill>
                  <a:srgbClr val="000000"/>
                </a:solidFill>
              </a:rPr>
              <a:t>Equations for Cooling Evolution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00063" y="2000250"/>
          <a:ext cx="4500562" cy="1663700"/>
        </p:xfrm>
        <a:graphic>
          <a:graphicData uri="http://schemas.openxmlformats.org/presentationml/2006/ole">
            <p:oleObj spid="_x0000_s247810" name="Equation" r:id="rId4" imgW="2705040" imgH="1002960" progId="">
              <p:embed/>
            </p:oleObj>
          </a:graphicData>
        </a:graphic>
      </p:graphicFrame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929313" y="2786063"/>
          <a:ext cx="2714625" cy="552450"/>
        </p:xfrm>
        <a:graphic>
          <a:graphicData uri="http://schemas.openxmlformats.org/presentationml/2006/ole">
            <p:oleObj spid="_x0000_s247811" name="Equation" r:id="rId5" imgW="1447560" imgH="266400" progId="">
              <p:embed/>
            </p:oleObj>
          </a:graphicData>
        </a:graphic>
      </p:graphicFrame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857625" y="3714750"/>
          <a:ext cx="4214813" cy="1176338"/>
        </p:xfrm>
        <a:graphic>
          <a:graphicData uri="http://schemas.openxmlformats.org/presentationml/2006/ole">
            <p:oleObj spid="_x0000_s247812" name="Equation" r:id="rId6" imgW="1955520" imgH="533160" progId="">
              <p:embed/>
            </p:oleObj>
          </a:graphicData>
        </a:graphic>
      </p:graphicFrame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00063" y="4857750"/>
          <a:ext cx="3676650" cy="1357313"/>
        </p:xfrm>
        <a:graphic>
          <a:graphicData uri="http://schemas.openxmlformats.org/presentationml/2006/ole">
            <p:oleObj spid="_x0000_s247813" name="Equation" r:id="rId7" imgW="1422360" imgH="5205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14375" y="285750"/>
            <a:ext cx="8215313" cy="1208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Phase </a:t>
            </a:r>
            <a:r>
              <a:rPr lang="de-DE" sz="3200" dirty="0">
                <a:solidFill>
                  <a:schemeClr val="bg1"/>
                </a:solidFill>
                <a:latin typeface="Consolas" pitchFamily="49" charset="0"/>
              </a:rPr>
              <a:t>Diagramm &amp; Cooling Simulation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57250" y="2143125"/>
            <a:ext cx="7358063" cy="3857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Description of the stellar matter  - local properties (</a:t>
            </a:r>
            <a:r>
              <a:rPr lang="en-US" sz="2400" dirty="0" err="1">
                <a:solidFill>
                  <a:srgbClr val="002060"/>
                </a:solidFill>
                <a:latin typeface="Corbel" pitchFamily="32" charset="0"/>
              </a:rPr>
              <a:t>EoS</a:t>
            </a: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of super-dense matter)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Modeling of the gravitationally self bound compact star  -  including the density profiles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Extrapolations of  the  energy loss  mechanisms to higher densities and temperatures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Consistency of the approaches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Comparison with observational data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53999" r="4601" b="4001"/>
          <a:stretch>
            <a:fillRect/>
          </a:stretch>
        </p:blipFill>
        <p:spPr bwMode="auto">
          <a:xfrm>
            <a:off x="5004048" y="1692209"/>
            <a:ext cx="3960440" cy="5165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5639" t="23754" r="18514" b="14719"/>
          <a:stretch>
            <a:fillRect/>
          </a:stretch>
        </p:blipFill>
        <p:spPr bwMode="auto">
          <a:xfrm>
            <a:off x="179512" y="1700808"/>
            <a:ext cx="482453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03337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Finite difference scheme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072063" y="3857625"/>
            <a:ext cx="2214562" cy="1214438"/>
          </a:xfrm>
          <a:prstGeom prst="straightConnector1">
            <a:avLst/>
          </a:prstGeom>
          <a:ln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928813" y="3857625"/>
            <a:ext cx="2214562" cy="11430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58125" y="3357563"/>
            <a:ext cx="500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57188" y="3429000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928688" y="5786438"/>
          <a:ext cx="7358062" cy="714375"/>
        </p:xfrm>
        <a:graphic>
          <a:graphicData uri="http://schemas.openxmlformats.org/presentationml/2006/ole">
            <p:oleObj spid="_x0000_s250882" name="Equation" r:id="rId8" imgW="2616120" imgH="266400" progId="">
              <p:embed/>
            </p:oleObj>
          </a:graphicData>
        </a:graphic>
      </p:graphicFrame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85725" y="2214563"/>
          <a:ext cx="9085263" cy="3290887"/>
        </p:xfrm>
        <a:graphic>
          <a:graphicData uri="http://schemas.openxmlformats.org/presentationml/2006/ole">
            <p:oleObj spid="_x0000_s250883" name="Equation" r:id="rId9" imgW="3759120" imgH="1358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67638" cy="9159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1500174"/>
          <a:ext cx="780097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57158" y="4143380"/>
          <a:ext cx="7929618" cy="235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4500563" y="1785938"/>
          <a:ext cx="735012" cy="768350"/>
        </p:xfrm>
        <a:graphic>
          <a:graphicData uri="http://schemas.openxmlformats.org/presentationml/2006/ole">
            <p:oleObj spid="_x0000_s251906" name="Equation" r:id="rId13" imgW="177480" imgH="228600" progId="">
              <p:embed/>
            </p:oleObj>
          </a:graphicData>
        </a:graphic>
      </p:graphicFrame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7696200" y="3286125"/>
          <a:ext cx="630238" cy="768350"/>
        </p:xfrm>
        <a:graphic>
          <a:graphicData uri="http://schemas.openxmlformats.org/presentationml/2006/ole">
            <p:oleObj spid="_x0000_s251907" name="Equation" r:id="rId14" imgW="1522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71500" y="428625"/>
            <a:ext cx="8229600" cy="1162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Crust</a:t>
            </a:r>
            <a:r>
              <a:rPr lang="de-DE" sz="3600" dirty="0">
                <a:solidFill>
                  <a:srgbClr val="C1EEFF"/>
                </a:solidFill>
                <a:latin typeface="Consolas" pitchFamily="49" charset="0"/>
              </a:rPr>
              <a:t> </a:t>
            </a: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Model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1785938"/>
            <a:ext cx="3814763" cy="4857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Time dependence of the  light element contents  in the crust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Blaschke,  Grigorian, Voskresensky, A&amp; A 368 (2001)561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. 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Page,Lattimer,Prakash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&amp; Steiner,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Astrophys.J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. 155,623 (2004)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Yakovlev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Levenfish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Potekhin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Gnedin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&amp;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Chabrier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, Astron.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Astrophys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, 417, 169 (2004)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714625"/>
            <a:ext cx="2562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3438" y="1785938"/>
            <a:ext cx="4267200" cy="4500562"/>
            <a:chOff x="2925" y="1565"/>
            <a:chExt cx="2688" cy="1997"/>
          </a:xfrm>
        </p:grpSpPr>
        <p:pic>
          <p:nvPicPr>
            <p:cNvPr id="3584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" y="1565"/>
              <a:ext cx="2688" cy="19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2925" y="1565"/>
              <a:ext cx="2688" cy="19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Temperature In The Hybrid Star Interior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138" y="1990725"/>
            <a:ext cx="7002462" cy="418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52488" y="6286500"/>
            <a:ext cx="6994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b="1">
                <a:solidFill>
                  <a:srgbClr val="8BE6FF"/>
                </a:solidFill>
              </a:rPr>
              <a:t>Blaschke, Grigorian, Voskresensky, A&amp; A 368 (2001) 561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77851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Temperature In The Hybrid Star Interior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138" y="1990725"/>
            <a:ext cx="7002462" cy="418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52488" y="6286500"/>
            <a:ext cx="6994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b="1">
                <a:solidFill>
                  <a:srgbClr val="8BE6FF"/>
                </a:solidFill>
              </a:rPr>
              <a:t>Blaschke, Grigorian, Voskresensky, A&amp; A 368 (2001) 561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914400" y="285750"/>
            <a:ext cx="7772400" cy="1141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Cas A as an Hadronic Star</a:t>
            </a: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000100" y="1571612"/>
          <a:ext cx="7143750" cy="4857750"/>
        </p:xfrm>
        <a:graphic>
          <a:graphicData uri="http://schemas.openxmlformats.org/presentationml/2006/ole">
            <p:oleObj spid="_x0000_s176130" name="Acrobat Document" r:id="rId4" imgW="10035000" imgH="76978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Cas A As An Hybrid Star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643063"/>
            <a:ext cx="6429375" cy="484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67638" cy="987425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mtClean="0"/>
              <a:t>Possible internal structure of CasA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000125" y="1571625"/>
          <a:ext cx="7543800" cy="5143500"/>
        </p:xfrm>
        <a:graphic>
          <a:graphicData uri="http://schemas.openxmlformats.org/presentationml/2006/ole">
            <p:oleObj spid="_x0000_s253954" name="Acrobat Document" r:id="rId3" imgW="10060560" imgH="777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0" y="1714488"/>
          <a:ext cx="6715140" cy="5000660"/>
        </p:xfrm>
        <a:graphic>
          <a:graphicData uri="http://schemas.openxmlformats.org/presentationml/2006/ole">
            <p:oleObj spid="_x0000_s111618" name="PDF" r:id="rId3" imgW="0" imgH="0" progId="FoxitReader.Document">
              <p:embed/>
            </p:oleObj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HDD – AV18 , Yak.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 nc = 3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4429124" y="1714488"/>
          <a:ext cx="6643686" cy="4929198"/>
        </p:xfrm>
        <a:graphic>
          <a:graphicData uri="http://schemas.openxmlformats.org/presentationml/2006/ole">
            <p:oleObj spid="_x0000_s111619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– BCLL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=1.5,2.0,2.5n0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0" y="1928802"/>
          <a:ext cx="4214810" cy="4714908"/>
        </p:xfrm>
        <a:graphic>
          <a:graphicData uri="http://schemas.openxmlformats.org/presentationml/2006/ole">
            <p:oleObj spid="_x0000_s112643" name="PDF" r:id="rId3" imgW="0" imgH="0" progId="FoxitReader.Document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895600" y="1857364"/>
          <a:ext cx="4605358" cy="4791075"/>
        </p:xfrm>
        <a:graphic>
          <a:graphicData uri="http://schemas.openxmlformats.org/presentationml/2006/ole">
            <p:oleObj spid="_x0000_s112644" name="PDF" r:id="rId4" imgW="0" imgH="0" progId="FoxitReader.Document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6000760" y="1928802"/>
          <a:ext cx="4357718" cy="4714908"/>
        </p:xfrm>
        <a:graphic>
          <a:graphicData uri="http://schemas.openxmlformats.org/presentationml/2006/ole">
            <p:oleObj spid="_x0000_s112645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14375" y="285750"/>
            <a:ext cx="8215313" cy="1208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Phase </a:t>
            </a:r>
            <a:r>
              <a:rPr lang="de-DE" sz="3200" dirty="0">
                <a:solidFill>
                  <a:schemeClr val="bg1"/>
                </a:solidFill>
                <a:latin typeface="Consolas" pitchFamily="49" charset="0"/>
              </a:rPr>
              <a:t>Diagramm &amp; Cooling Simulation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8496944" cy="415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Description of the stellar matter  - local properties (</a:t>
            </a:r>
            <a:r>
              <a:rPr lang="en-US" sz="2400" dirty="0" err="1">
                <a:solidFill>
                  <a:srgbClr val="002060"/>
                </a:solidFill>
                <a:latin typeface="Corbel" pitchFamily="32" charset="0"/>
              </a:rPr>
              <a:t>EoS</a:t>
            </a: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of super-dense matter)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Modeling of the gravitationally self bound compact star  -  including the density profiles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Extrapolations of  the  energy loss  mechanisms to higher densities and temperatures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Consistency of the approaches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Comparison with observational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– EEHOr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ME-nc=1.5,2.0,2.5n0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0" y="1857364"/>
          <a:ext cx="4357686" cy="4791075"/>
        </p:xfrm>
        <a:graphic>
          <a:graphicData uri="http://schemas.openxmlformats.org/presentationml/2006/ole">
            <p:oleObj spid="_x0000_s114691" name="PDF" r:id="rId3" imgW="0" imgH="0" progId="FoxitReader.Document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3214678" y="1785926"/>
          <a:ext cx="4267222" cy="4857784"/>
        </p:xfrm>
        <a:graphic>
          <a:graphicData uri="http://schemas.openxmlformats.org/presentationml/2006/ole">
            <p:oleObj spid="_x0000_s114692" name="PDF" r:id="rId4" imgW="0" imgH="0" progId="FoxitReader.Document">
              <p:embed/>
            </p:oleObj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6286512" y="1857364"/>
          <a:ext cx="4214842" cy="4786346"/>
        </p:xfrm>
        <a:graphic>
          <a:graphicData uri="http://schemas.openxmlformats.org/presentationml/2006/ole">
            <p:oleObj spid="_x0000_s114693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DD2- ME-nc = 3 n0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BCLL, EEHOr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0" y="1857364"/>
          <a:ext cx="6248400" cy="4791075"/>
        </p:xfrm>
        <a:graphic>
          <a:graphicData uri="http://schemas.openxmlformats.org/presentationml/2006/ole">
            <p:oleObj spid="_x0000_s115714" name="PDF" r:id="rId3" imgW="0" imgH="0" progId="FoxitReader.Document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643438" y="1928802"/>
          <a:ext cx="6248400" cy="4791075"/>
        </p:xfrm>
        <a:graphic>
          <a:graphicData uri="http://schemas.openxmlformats.org/presentationml/2006/ole">
            <p:oleObj spid="_x0000_s115715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vex-p40, AO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 2.0,2.5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-142908" y="1714488"/>
          <a:ext cx="6348875" cy="5143512"/>
        </p:xfrm>
        <a:graphic>
          <a:graphicData uri="http://schemas.openxmlformats.org/presentationml/2006/ole">
            <p:oleObj spid="_x0000_s116738" name="PDF" r:id="rId4" imgW="0" imgH="0" progId="FoxitReader.Document">
              <p:embed/>
            </p:oleObj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4429124" y="1785926"/>
          <a:ext cx="6286544" cy="5072074"/>
        </p:xfrm>
        <a:graphic>
          <a:graphicData uri="http://schemas.openxmlformats.org/presentationml/2006/ole">
            <p:oleObj spid="_x0000_s116739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vex p40,  BCLL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 1.5,2.0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428596" y="1785926"/>
          <a:ext cx="5181600" cy="4786346"/>
        </p:xfrm>
        <a:graphic>
          <a:graphicData uri="http://schemas.openxmlformats.org/presentationml/2006/ole">
            <p:oleObj spid="_x0000_s117762" name="PDF" r:id="rId3" imgW="0" imgH="0" progId="FoxitReader.Document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4429124" y="1785926"/>
          <a:ext cx="5181600" cy="4786346"/>
        </p:xfrm>
        <a:graphic>
          <a:graphicData uri="http://schemas.openxmlformats.org/presentationml/2006/ole">
            <p:oleObj spid="_x0000_s117763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chemeClr val="bg1"/>
                </a:solidFill>
                <a:latin typeface="Consolas" pitchFamily="49" charset="0"/>
              </a:rPr>
              <a:t>High Mass Twin CS</a:t>
            </a:r>
            <a:r>
              <a:rPr lang="en-US" sz="4000" dirty="0" smtClean="0">
                <a:solidFill>
                  <a:srgbClr val="C1EEFF"/>
                </a:solidFill>
                <a:latin typeface="Consolas" pitchFamily="49" charset="0"/>
              </a:rPr>
              <a:t> </a:t>
            </a:r>
            <a:endParaRPr lang="en-US" sz="4000" dirty="0">
              <a:solidFill>
                <a:srgbClr val="C1EEFF"/>
              </a:solidFill>
              <a:latin typeface="Consolas" pitchFamily="49" charset="0"/>
            </a:endParaRP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72033"/>
            <a:ext cx="7399784" cy="528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4130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139952" cy="467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chemeClr val="bg1"/>
                </a:solidFill>
                <a:latin typeface="Consolas" pitchFamily="49" charset="0"/>
              </a:rPr>
              <a:t>Cooling of Twin CS</a:t>
            </a:r>
            <a:r>
              <a:rPr lang="en-US" sz="4000" dirty="0" smtClean="0">
                <a:solidFill>
                  <a:srgbClr val="C1EEFF"/>
                </a:solidFill>
                <a:latin typeface="Consolas" pitchFamily="49" charset="0"/>
              </a:rPr>
              <a:t> </a:t>
            </a:r>
            <a:endParaRPr lang="en-US" sz="4000" dirty="0">
              <a:solidFill>
                <a:srgbClr val="C1EEFF"/>
              </a:solidFill>
              <a:latin typeface="Consolas" pitchFamily="49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499992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34221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72808" cy="58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Conclusions</a:t>
            </a:r>
            <a:r>
              <a:rPr lang="en-US" sz="4000" dirty="0">
                <a:solidFill>
                  <a:srgbClr val="C1EEFF"/>
                </a:solidFill>
                <a:latin typeface="Consolas" pitchFamily="49" charset="0"/>
              </a:rPr>
              <a:t> 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914400" y="1643063"/>
            <a:ext cx="7772400" cy="4929187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All known cooling data including the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Cas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 rapid cooling consistently described by the medium-modified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superfluid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cooling model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Both alternatives for the inner structure,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hadronic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and hybrid star, are viable (as well for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Cas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A; a higher star mass favors the hybrid model)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Influence of stiffness on </a:t>
            </a:r>
            <a:r>
              <a:rPr lang="en-US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EoS</a:t>
            </a: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and cooling can be balanced by the choice of corresponding gap model. </a:t>
            </a:r>
            <a:endParaRPr lang="en-US" sz="30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28688" y="214313"/>
            <a:ext cx="7715250" cy="109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/>
              <a:t>Bayesian analysis for new class of hybrid star</a:t>
            </a:r>
            <a:br>
              <a:rPr lang="en-US" sz="2800" dirty="0" smtClean="0"/>
            </a:br>
            <a:r>
              <a:rPr lang="en-US" sz="2800" dirty="0" err="1" smtClean="0"/>
              <a:t>EoS</a:t>
            </a:r>
            <a:r>
              <a:rPr lang="en-US" sz="2800" dirty="0" smtClean="0"/>
              <a:t> with M-R observations for neutron stars </a:t>
            </a:r>
            <a:br>
              <a:rPr lang="en-US" sz="2800" dirty="0" smtClean="0"/>
            </a:br>
            <a:endParaRPr lang="de-DE" sz="280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28688" y="1787546"/>
            <a:ext cx="7772400" cy="4570412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Times New Roman" pitchFamily="16" charset="0"/>
              <a:buNone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de-DE" sz="30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Observational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de-DE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constraints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Bayesian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Analysis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Idea of fictitious </a:t>
            </a:r>
            <a:r>
              <a:rPr lang="en-US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measuremets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b="1" i="1" dirty="0" err="1" smtClean="0">
                <a:solidFill>
                  <a:schemeClr val="accent3"/>
                </a:solidFill>
                <a:latin typeface="Corbel" pitchFamily="32" charset="0"/>
                <a:ea typeface="Microsoft YaHei" charset="-122"/>
                <a:cs typeface="+mn-cs"/>
              </a:rPr>
              <a:t>Results</a:t>
            </a:r>
            <a:endParaRPr lang="de-DE" sz="3000" b="1" i="1" dirty="0">
              <a:solidFill>
                <a:schemeClr val="accent3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i="1" dirty="0" smtClean="0">
                <a:solidFill>
                  <a:srgbClr val="F1550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endParaRPr lang="de-DE" sz="3000" i="1" dirty="0">
              <a:solidFill>
                <a:srgbClr val="F1550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00125" y="4786322"/>
            <a:ext cx="65008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 smtClean="0"/>
              <a:t>D. E. Alvarez-Castillo et al. Eur. Phys. J. A (2016) </a:t>
            </a:r>
            <a:r>
              <a:rPr lang="en-US" b="1" dirty="0" smtClean="0"/>
              <a:t>52</a:t>
            </a:r>
            <a:r>
              <a:rPr lang="en-US" dirty="0" smtClean="0"/>
              <a:t>:69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Ayriyan</a:t>
            </a:r>
            <a:r>
              <a:rPr lang="en-US" dirty="0" smtClean="0"/>
              <a:t> et al. J. Phys. CS 668 (2016), 012038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Ayriyan</a:t>
            </a:r>
            <a:r>
              <a:rPr lang="en-US" dirty="0" smtClean="0"/>
              <a:t> et al. Phys. Part. </a:t>
            </a:r>
            <a:r>
              <a:rPr lang="en-US" dirty="0" err="1" smtClean="0"/>
              <a:t>Nucl</a:t>
            </a:r>
            <a:r>
              <a:rPr lang="en-US" dirty="0" smtClean="0"/>
              <a:t>. 46(5), 2015, 854-857</a:t>
            </a:r>
            <a:br>
              <a:rPr lang="en-US" dirty="0" smtClean="0"/>
            </a:br>
            <a:r>
              <a:rPr lang="en-US" dirty="0" smtClean="0"/>
              <a:t>D. </a:t>
            </a:r>
            <a:r>
              <a:rPr lang="en-US" dirty="0" err="1" smtClean="0"/>
              <a:t>Blaschke</a:t>
            </a:r>
            <a:r>
              <a:rPr lang="en-US" dirty="0" smtClean="0"/>
              <a:t> et al. J. Phys. CS 496 (2014), 012002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28688" y="1285875"/>
            <a:ext cx="7715250" cy="5324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/>
              <a:t>1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/>
              <a:t>1</a:t>
            </a:r>
          </a:p>
        </p:txBody>
      </p:sp>
      <p:pic>
        <p:nvPicPr>
          <p:cNvPr id="23555" name="Picture 1" descr="Graphic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0"/>
            <a:ext cx="6215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69888"/>
            <a:ext cx="7767638" cy="8445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Structure Of Hybrid 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969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2357430"/>
            <a:ext cx="70009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337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563" y="1990747"/>
            <a:ext cx="54768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5011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850112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14"/>
            <a:ext cx="842965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14884"/>
            <a:ext cx="7929618" cy="19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5005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786190"/>
            <a:ext cx="673735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39950"/>
            <a:ext cx="7288241" cy="321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275" y="330188"/>
            <a:ext cx="6775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3" y="5786454"/>
            <a:ext cx="7839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347" cy="60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643042" y="3143248"/>
            <a:ext cx="6086475" cy="714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rgbClr val="002060"/>
                </a:solidFill>
                <a:latin typeface="Consolas" pitchFamily="49" charset="0"/>
              </a:rPr>
              <a:t>Thank YOU!!!!!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Modification of  HHJ (HDD) parameterization of </a:t>
            </a:r>
            <a:r>
              <a:rPr lang="en-US" dirty="0" err="1" smtClean="0"/>
              <a:t>EoS</a:t>
            </a:r>
            <a:endParaRPr lang="en-US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928813"/>
            <a:ext cx="7858125" cy="3357562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538" y="5500688"/>
            <a:ext cx="29146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5672138"/>
            <a:ext cx="428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a typeface="Microsoft YaHei" charset="-122"/>
                <a:cs typeface="+mn-cs"/>
              </a:rPr>
              <a:t>Introduction of the excluded volume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6215063"/>
            <a:ext cx="4643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00063" y="285750"/>
            <a:ext cx="8072437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Stability of stars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HDD, </a:t>
            </a:r>
            <a:r>
              <a:rPr lang="en-US" sz="3600" dirty="0">
                <a:solidFill>
                  <a:srgbClr val="FFFF00"/>
                </a:solidFill>
              </a:rPr>
              <a:t>DD2 &amp; </a:t>
            </a:r>
            <a:r>
              <a:rPr lang="en-US" sz="3600" dirty="0" err="1" smtClean="0">
                <a:solidFill>
                  <a:srgbClr val="FFFF00"/>
                </a:solidFill>
              </a:rPr>
              <a:t>DDvex</a:t>
            </a:r>
            <a:r>
              <a:rPr lang="en-US" sz="3600" dirty="0" smtClean="0">
                <a:solidFill>
                  <a:srgbClr val="FFFF00"/>
                </a:solidFill>
              </a:rPr>
              <a:t>-NJL  </a:t>
            </a:r>
            <a:r>
              <a:rPr lang="en-US" sz="3600" dirty="0" err="1">
                <a:solidFill>
                  <a:srgbClr val="FFFF00"/>
                </a:solidFill>
              </a:rPr>
              <a:t>EoS</a:t>
            </a:r>
            <a:r>
              <a:rPr lang="en-US" sz="3600" dirty="0">
                <a:solidFill>
                  <a:srgbClr val="FFFF00"/>
                </a:solidFill>
              </a:rPr>
              <a:t> model 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85786" y="1885956"/>
          <a:ext cx="7543800" cy="4972044"/>
        </p:xfrm>
        <a:graphic>
          <a:graphicData uri="http://schemas.openxmlformats.org/presentationml/2006/ole">
            <p:oleObj spid="_x0000_s2051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75" y="1785938"/>
          <a:ext cx="8072438" cy="5072062"/>
        </p:xfrm>
        <a:graphic>
          <a:graphicData uri="http://schemas.openxmlformats.org/presentationml/2006/ole">
            <p:oleObj spid="_x0000_s104450" name="Acrobat Document" r:id="rId3" imgW="10060560" imgH="7774200" progId="">
              <p:embed/>
            </p:oleObj>
          </a:graphicData>
        </a:graphic>
      </p:graphicFrame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/>
              <a:t> Different </a:t>
            </a:r>
            <a:r>
              <a:rPr lang="en-US" dirty="0" err="1" smtClean="0"/>
              <a:t>EoS</a:t>
            </a:r>
            <a:r>
              <a:rPr lang="en-US" dirty="0" smtClean="0"/>
              <a:t> model Configurations</a:t>
            </a:r>
            <a:br>
              <a:rPr lang="en-US" dirty="0" smtClean="0"/>
            </a:br>
            <a:r>
              <a:rPr lang="en-US" dirty="0" smtClean="0"/>
              <a:t>for the same mass 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18336</TotalTime>
  <Words>1140</Words>
  <Application>Microsoft Office PowerPoint</Application>
  <PresentationFormat>Экран (4:3)</PresentationFormat>
  <Paragraphs>274</Paragraphs>
  <Slides>61</Slides>
  <Notes>31</Notes>
  <HiddenSlides>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61</vt:i4>
      </vt:variant>
    </vt:vector>
  </HeadingPairs>
  <TitlesOfParts>
    <vt:vector size="66" baseType="lpstr">
      <vt:lpstr>2_Office Theme</vt:lpstr>
      <vt:lpstr>4_Office Theme</vt:lpstr>
      <vt:lpstr>PDF</vt:lpstr>
      <vt:lpstr>Acrobat Document</vt:lpstr>
      <vt:lpstr>Equation</vt:lpstr>
      <vt:lpstr>Слайд 1</vt:lpstr>
      <vt:lpstr>Слайд 2</vt:lpstr>
      <vt:lpstr>Слайд 3</vt:lpstr>
      <vt:lpstr>Слайд 4</vt:lpstr>
      <vt:lpstr>Structure Of Hybrid Star</vt:lpstr>
      <vt:lpstr>Слайд 6</vt:lpstr>
      <vt:lpstr>Modification of  HHJ (HDD) parameterization of EoS</vt:lpstr>
      <vt:lpstr>Слайд 8</vt:lpstr>
      <vt:lpstr> Different EoS model Configurations for the same mass NS</vt:lpstr>
      <vt:lpstr>Слайд 10</vt:lpstr>
      <vt:lpstr>Data of NS on Magnetic Field</vt:lpstr>
      <vt:lpstr>Слайд 12</vt:lpstr>
      <vt:lpstr>Слайд 13</vt:lpstr>
      <vt:lpstr>Слайд 14</vt:lpstr>
      <vt:lpstr>Слайд 15</vt:lpstr>
      <vt:lpstr> The Mass constraint and DU - onsets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Contributions To Luminosities</vt:lpstr>
      <vt:lpstr>Слайд 28</vt:lpstr>
      <vt:lpstr>Слайд 29</vt:lpstr>
      <vt:lpstr>Finite difference scheme</vt:lpstr>
      <vt:lpstr>Boundary conditions</vt:lpstr>
      <vt:lpstr>Слайд 32</vt:lpstr>
      <vt:lpstr>Слайд 33</vt:lpstr>
      <vt:lpstr>Слайд 34</vt:lpstr>
      <vt:lpstr>Слайд 35</vt:lpstr>
      <vt:lpstr>Слайд 36</vt:lpstr>
      <vt:lpstr>Possible internal structure of CasA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of Compact Stars</dc:title>
  <dc:creator>Hovik Grigorian</dc:creator>
  <cp:lastModifiedBy>Hovik</cp:lastModifiedBy>
  <cp:revision>545</cp:revision>
  <cp:lastPrinted>1601-01-01T00:00:00Z</cp:lastPrinted>
  <dcterms:created xsi:type="dcterms:W3CDTF">2006-08-18T20:45:05Z</dcterms:created>
  <dcterms:modified xsi:type="dcterms:W3CDTF">2017-07-20T11:20:12Z</dcterms:modified>
</cp:coreProperties>
</file>