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353" r:id="rId3"/>
    <p:sldId id="582" r:id="rId4"/>
    <p:sldId id="583" r:id="rId5"/>
    <p:sldId id="575" r:id="rId6"/>
    <p:sldId id="584" r:id="rId7"/>
    <p:sldId id="591" r:id="rId8"/>
    <p:sldId id="387" r:id="rId9"/>
    <p:sldId id="567" r:id="rId10"/>
    <p:sldId id="577" r:id="rId11"/>
    <p:sldId id="578" r:id="rId12"/>
    <p:sldId id="579" r:id="rId13"/>
    <p:sldId id="656" r:id="rId14"/>
    <p:sldId id="568" r:id="rId15"/>
    <p:sldId id="569" r:id="rId16"/>
    <p:sldId id="631" r:id="rId17"/>
    <p:sldId id="632" r:id="rId18"/>
    <p:sldId id="284" r:id="rId19"/>
    <p:sldId id="379" r:id="rId20"/>
    <p:sldId id="285" r:id="rId21"/>
    <p:sldId id="380" r:id="rId22"/>
    <p:sldId id="362" r:id="rId23"/>
    <p:sldId id="292" r:id="rId24"/>
    <p:sldId id="571" r:id="rId25"/>
    <p:sldId id="521" r:id="rId26"/>
    <p:sldId id="572" r:id="rId27"/>
    <p:sldId id="621" r:id="rId28"/>
    <p:sldId id="609" r:id="rId29"/>
    <p:sldId id="610" r:id="rId30"/>
    <p:sldId id="611" r:id="rId31"/>
    <p:sldId id="592" r:id="rId32"/>
    <p:sldId id="600" r:id="rId33"/>
    <p:sldId id="601" r:id="rId34"/>
    <p:sldId id="602" r:id="rId35"/>
    <p:sldId id="603" r:id="rId36"/>
    <p:sldId id="604" r:id="rId37"/>
    <p:sldId id="605" r:id="rId38"/>
    <p:sldId id="606" r:id="rId39"/>
    <p:sldId id="607" r:id="rId40"/>
    <p:sldId id="608" r:id="rId41"/>
    <p:sldId id="625" r:id="rId42"/>
    <p:sldId id="626" r:id="rId43"/>
    <p:sldId id="585" r:id="rId44"/>
    <p:sldId id="642" r:id="rId45"/>
    <p:sldId id="598" r:id="rId46"/>
    <p:sldId id="622" r:id="rId47"/>
    <p:sldId id="597" r:id="rId48"/>
    <p:sldId id="586" r:id="rId49"/>
    <p:sldId id="587" r:id="rId50"/>
    <p:sldId id="596" r:id="rId51"/>
    <p:sldId id="595" r:id="rId52"/>
    <p:sldId id="589" r:id="rId53"/>
    <p:sldId id="648" r:id="rId54"/>
    <p:sldId id="518" r:id="rId55"/>
    <p:sldId id="506" r:id="rId56"/>
    <p:sldId id="530" r:id="rId57"/>
    <p:sldId id="563" r:id="rId58"/>
    <p:sldId id="564" r:id="rId59"/>
    <p:sldId id="450" r:id="rId60"/>
    <p:sldId id="408" r:id="rId61"/>
    <p:sldId id="636" r:id="rId62"/>
    <p:sldId id="637" r:id="rId63"/>
    <p:sldId id="638" r:id="rId64"/>
    <p:sldId id="634" r:id="rId65"/>
    <p:sldId id="635" r:id="rId66"/>
    <p:sldId id="272" r:id="rId67"/>
    <p:sldId id="644" r:id="rId68"/>
    <p:sldId id="645" r:id="rId69"/>
    <p:sldId id="646" r:id="rId70"/>
    <p:sldId id="647" r:id="rId71"/>
    <p:sldId id="624" r:id="rId72"/>
    <p:sldId id="623" r:id="rId73"/>
    <p:sldId id="588" r:id="rId74"/>
    <p:sldId id="440" r:id="rId75"/>
    <p:sldId id="447" r:id="rId76"/>
    <p:sldId id="562" r:id="rId77"/>
    <p:sldId id="503" r:id="rId78"/>
    <p:sldId id="559" r:id="rId79"/>
    <p:sldId id="499" r:id="rId80"/>
    <p:sldId id="500" r:id="rId81"/>
    <p:sldId id="501" r:id="rId82"/>
    <p:sldId id="458" r:id="rId83"/>
    <p:sldId id="509" r:id="rId84"/>
    <p:sldId id="627" r:id="rId85"/>
    <p:sldId id="628" r:id="rId86"/>
    <p:sldId id="649" r:id="rId87"/>
    <p:sldId id="650" r:id="rId88"/>
    <p:sldId id="651" r:id="rId89"/>
    <p:sldId id="652" r:id="rId90"/>
    <p:sldId id="653" r:id="rId91"/>
    <p:sldId id="654" r:id="rId92"/>
    <p:sldId id="655" r:id="rId93"/>
    <p:sldId id="657" r:id="rId94"/>
    <p:sldId id="658" r:id="rId95"/>
    <p:sldId id="659" r:id="rId96"/>
    <p:sldId id="660" r:id="rId9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rov" initials="V.V.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32" autoAdjust="0"/>
    <p:restoredTop sz="9466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5-12-18T19:04:27.203" idx="1">
    <p:pos x="294" y="2772"/>
    <p:text>Первые экспериментальные данные.
Рукопись поступила в редакцию изд.отдела 
21 июня 1971 года.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48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Relationship Id="rId4" Type="http://schemas.openxmlformats.org/officeDocument/2006/relationships/image" Target="../media/image16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3C8417-7BC6-45FD-909D-C40D163D12CD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01CB95-463F-4F1D-A87C-4FE4D99F7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378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FAA1F8-AD78-4E72-B852-D49DA6F30B5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pPr/>
              <a:t>64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 smtClean="0"/>
              <a:t>2014/8/8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3345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9470-A8AE-45FE-BCBC-04E3B3BE75C6}" type="slidenum">
              <a:rPr kumimoji="1" lang="ja-JP" altLang="en-US" smtClean="0"/>
              <a:pPr/>
              <a:t>65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 smtClean="0"/>
              <a:t>2014/8/8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3345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B6BD-8157-4D69-99D8-D6F79D74B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4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D10A8-352B-4D77-B5FB-D8634C0A3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64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91884-CD11-4F80-83CE-D852E2CD49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927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EBAFC-0FAD-4C97-BC90-A4A5CE41E5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3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6EABE-BC64-46B7-B084-8CAF630BC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41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5F745-883C-4FA3-9855-C30529C3C499}" type="datetime1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EA8CD-2BA9-4493-BCFA-8DC6739C7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28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 typeface="Times New Roman" pitchFamily="16" charset="0"/>
              <a:buNone/>
              <a:defRPr>
                <a:latin typeface="Arial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Font typeface="Times New Roman" pitchFamily="16" charset="0"/>
              <a:buNone/>
              <a:defRPr>
                <a:latin typeface="Arial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656D3-6627-4FA4-A883-515267825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850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E7571-9B43-4B9B-A2BF-D9F2BD7D5BF1}" type="datetime1">
              <a:rPr lang="ru-RU" altLang="en-US"/>
              <a:pPr>
                <a:defRPr/>
              </a:pPr>
              <a:t>02.11.2016</a:t>
            </a:fld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5DF9E-EB2A-4727-AA36-975E4E15443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703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7A4B8-9DD5-4917-B8A7-0AB30EDEB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5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C0357-A95A-4434-81FE-9B223FD93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21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A956F-927E-462F-9D2F-889634CA94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9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12A7-BE00-406B-9F0F-6FE7A5227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82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AFF49-71AD-4F37-BA8F-461284B5E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79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</a:t>
            </a:r>
            <a:r>
              <a:rPr lang="en-US"/>
              <a:t>4</a:t>
            </a:r>
            <a:r>
              <a:rPr lang="ru-RU"/>
              <a:t>.1</a:t>
            </a:r>
            <a:r>
              <a:rPr lang="en-US"/>
              <a:t>1</a:t>
            </a:r>
            <a:r>
              <a:rPr lang="ru-RU"/>
              <a:t>.2015    </a:t>
            </a:r>
            <a:r>
              <a:rPr lang="ru-RU" err="1"/>
              <a:t>Shimanskiy</a:t>
            </a:r>
            <a:r>
              <a:rPr lang="ru-RU"/>
              <a:t> S.S.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83E1-0CF5-46D2-8907-8E33A26E5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5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E621-5B2F-4988-B947-73BCDFBE9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2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CDF97-270F-492D-9196-625078ADA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37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>
            <a:alpha val="3490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27.05.2015      PANDA meeting Shimanskiy S.S.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411A59-E971-4B02-853C-248B74A22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9" r:id="rId7"/>
    <p:sldLayoutId id="2147483935" r:id="rId8"/>
    <p:sldLayoutId id="2147483936" r:id="rId9"/>
    <p:sldLayoutId id="2147483937" r:id="rId10"/>
    <p:sldLayoutId id="2147483938" r:id="rId11"/>
    <p:sldLayoutId id="2147483940" r:id="rId12"/>
    <p:sldLayoutId id="2147483941" r:id="rId13"/>
    <p:sldLayoutId id="2147483943" r:id="rId14"/>
    <p:sldLayoutId id="2147483944" r:id="rId15"/>
    <p:sldLayoutId id="2147483945" r:id="rId1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2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5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emf"/><Relationship Id="rId4" Type="http://schemas.openxmlformats.org/officeDocument/2006/relationships/image" Target="../media/image1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8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40.wmf"/><Relationship Id="rId4" Type="http://schemas.openxmlformats.org/officeDocument/2006/relationships/image" Target="../media/image137.wmf"/><Relationship Id="rId9" Type="http://schemas.openxmlformats.org/officeDocument/2006/relationships/oleObject" Target="../embeddings/oleObject13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145.wmf"/><Relationship Id="rId7" Type="http://schemas.openxmlformats.org/officeDocument/2006/relationships/image" Target="../media/image1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44.wmf"/><Relationship Id="rId5" Type="http://schemas.openxmlformats.org/officeDocument/2006/relationships/image" Target="../media/image147.wmf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146.wmf"/><Relationship Id="rId9" Type="http://schemas.openxmlformats.org/officeDocument/2006/relationships/image" Target="../media/image143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5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9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49.wmf"/><Relationship Id="rId4" Type="http://schemas.openxmlformats.org/officeDocument/2006/relationships/image" Target="../media/image148.wmf"/><Relationship Id="rId9" Type="http://schemas.openxmlformats.org/officeDocument/2006/relationships/oleObject" Target="../embeddings/oleObject21.bin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w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1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63.w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167.wmf"/><Relationship Id="rId4" Type="http://schemas.openxmlformats.org/officeDocument/2006/relationships/image" Target="../media/image164.wmf"/><Relationship Id="rId9" Type="http://schemas.openxmlformats.org/officeDocument/2006/relationships/oleObject" Target="../embeddings/oleObject27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7504" y="1268760"/>
            <a:ext cx="9144000" cy="3600450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altLang="ru-RU" b="1" i="1" dirty="0" smtClean="0">
                <a:solidFill>
                  <a:srgbClr val="C00000"/>
                </a:solidFill>
                <a:latin typeface="Comic Sans MS" pitchFamily="66" charset="0"/>
              </a:rPr>
              <a:t>"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cold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superdense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baryonic 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matter</a:t>
            </a:r>
            <a:r>
              <a:rPr lang="en-US" altLang="ru-RU" b="1" i="1" dirty="0" smtClean="0">
                <a:solidFill>
                  <a:srgbClr val="C00000"/>
                </a:solidFill>
                <a:latin typeface="Comic Sans MS" pitchFamily="66" charset="0"/>
              </a:rPr>
              <a:t>”</a:t>
            </a:r>
            <a:r>
              <a:rPr lang="ru-RU" alt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altLang="ru-RU" dirty="0" smtClean="0"/>
              <a:t/>
            </a:r>
            <a:br>
              <a:rPr lang="en-US" altLang="ru-RU" dirty="0" smtClean="0"/>
            </a:br>
            <a:endParaRPr lang="ru-RU" altLang="ru-RU" dirty="0" smtClean="0"/>
          </a:p>
        </p:txBody>
      </p:sp>
      <p:sp>
        <p:nvSpPr>
          <p:cNvPr id="1024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03648" y="3933056"/>
            <a:ext cx="6400800" cy="863600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endParaRPr lang="en-US" altLang="ru-RU" sz="2400" b="1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n-US" altLang="ru-RU" sz="2400" b="1" i="1" dirty="0" smtClean="0">
                <a:solidFill>
                  <a:srgbClr val="0070C0"/>
                </a:solidFill>
                <a:latin typeface="Comic Sans MS" pitchFamily="66" charset="0"/>
              </a:rPr>
              <a:t>S.S. </a:t>
            </a:r>
            <a:r>
              <a:rPr lang="en-US" altLang="ru-RU" sz="2400" b="1" i="1" dirty="0" err="1" smtClean="0">
                <a:solidFill>
                  <a:srgbClr val="0070C0"/>
                </a:solidFill>
                <a:latin typeface="Comic Sans MS" pitchFamily="66" charset="0"/>
              </a:rPr>
              <a:t>Shimanskiy</a:t>
            </a:r>
            <a:r>
              <a:rPr lang="en-US" altLang="ru-RU" sz="2400" b="1" i="1" dirty="0" smtClean="0">
                <a:solidFill>
                  <a:srgbClr val="0070C0"/>
                </a:solidFill>
                <a:latin typeface="Comic Sans MS" pitchFamily="66" charset="0"/>
              </a:rPr>
              <a:t> (JINR, </a:t>
            </a:r>
            <a:r>
              <a:rPr lang="en-US" altLang="ru-RU" sz="2400" b="1" i="1" dirty="0" err="1" smtClean="0">
                <a:solidFill>
                  <a:srgbClr val="0070C0"/>
                </a:solidFill>
                <a:latin typeface="Comic Sans MS" pitchFamily="66" charset="0"/>
              </a:rPr>
              <a:t>Dubna</a:t>
            </a:r>
            <a:r>
              <a:rPr lang="en-US" altLang="ru-RU" sz="2400" b="1" i="1" dirty="0" smtClean="0">
                <a:solidFill>
                  <a:srgbClr val="0070C0"/>
                </a:solidFill>
                <a:latin typeface="Comic Sans MS" pitchFamily="66" charset="0"/>
              </a:rPr>
              <a:t>)</a:t>
            </a:r>
            <a:endParaRPr lang="ru-RU" altLang="ru-RU" sz="2400" b="1" i="1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EFB14-7D00-4CFE-8D01-DE794835BA08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0245" name="Дата 4"/>
          <p:cNvSpPr txBox="1">
            <a:spLocks/>
          </p:cNvSpPr>
          <p:nvPr/>
        </p:nvSpPr>
        <p:spPr bwMode="auto">
          <a:xfrm>
            <a:off x="0" y="6502400"/>
            <a:ext cx="24479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solidFill>
                  <a:srgbClr val="898989"/>
                </a:solidFill>
              </a:rPr>
              <a:t>02</a:t>
            </a:r>
            <a:r>
              <a:rPr lang="ru-RU" altLang="ru-RU" sz="1200" dirty="0" smtClean="0">
                <a:solidFill>
                  <a:srgbClr val="898989"/>
                </a:solidFill>
              </a:rPr>
              <a:t>.</a:t>
            </a:r>
            <a:r>
              <a:rPr lang="en-US" altLang="ru-RU" sz="1200" dirty="0" smtClean="0">
                <a:solidFill>
                  <a:srgbClr val="898989"/>
                </a:solidFill>
              </a:rPr>
              <a:t>11</a:t>
            </a:r>
            <a:r>
              <a:rPr lang="ru-RU" altLang="ru-RU" sz="1200" dirty="0" smtClean="0">
                <a:solidFill>
                  <a:srgbClr val="898989"/>
                </a:solidFill>
              </a:rPr>
              <a:t>.201</a:t>
            </a:r>
            <a:r>
              <a:rPr lang="en-US" altLang="ru-RU" sz="1200" dirty="0">
                <a:solidFill>
                  <a:srgbClr val="898989"/>
                </a:solidFill>
              </a:rPr>
              <a:t>6</a:t>
            </a:r>
            <a:r>
              <a:rPr lang="ru-RU" altLang="ru-RU" sz="1200" dirty="0">
                <a:solidFill>
                  <a:srgbClr val="898989"/>
                </a:solidFill>
              </a:rPr>
              <a:t>    </a:t>
            </a:r>
            <a:r>
              <a:rPr lang="ru-RU" altLang="ru-RU" sz="1200" dirty="0" err="1">
                <a:solidFill>
                  <a:srgbClr val="898989"/>
                </a:solidFill>
              </a:rPr>
              <a:t>Shimanskiy</a:t>
            </a:r>
            <a:r>
              <a:rPr lang="ru-RU" altLang="ru-RU" sz="1200" dirty="0">
                <a:solidFill>
                  <a:srgbClr val="898989"/>
                </a:solidFill>
              </a:rPr>
              <a:t> S.S.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7740352" y="302455"/>
            <a:ext cx="11031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>
            <a:spAutoFit/>
          </a:bodyPr>
          <a:lstStyle/>
          <a:p>
            <a:r>
              <a:rPr lang="en-US" altLang="ru-RU" sz="1200" b="1" dirty="0">
                <a:solidFill>
                  <a:srgbClr val="C00000"/>
                </a:solidFill>
                <a:latin typeface="Comic Sans MS" pitchFamily="66" charset="0"/>
              </a:rPr>
              <a:t>HMEC-2016</a:t>
            </a:r>
            <a:endParaRPr lang="ru-RU" sz="12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2276475"/>
            <a:ext cx="5905500" cy="3144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987675" y="1412875"/>
            <a:ext cx="617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rgbClr val="FE211C"/>
                </a:solidFill>
                <a:latin typeface="Arial" pitchFamily="34" charset="0"/>
              </a:rPr>
              <a:t>P</a:t>
            </a:r>
            <a:r>
              <a:rPr lang="en-US" altLang="ru-RU" sz="4000" b="1" baseline="-25000">
                <a:solidFill>
                  <a:srgbClr val="FE211C"/>
                </a:solidFill>
                <a:latin typeface="Arial" pitchFamily="34" charset="0"/>
              </a:rPr>
              <a:t>I</a:t>
            </a:r>
            <a:endParaRPr lang="ru-RU" altLang="ru-RU" sz="4000" b="1">
              <a:solidFill>
                <a:srgbClr val="FE211C"/>
              </a:solidFill>
              <a:latin typeface="Arial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987675" y="5445125"/>
            <a:ext cx="712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>
                <a:solidFill>
                  <a:srgbClr val="FE211C"/>
                </a:solidFill>
                <a:latin typeface="Arial" pitchFamily="34" charset="0"/>
              </a:rPr>
              <a:t>P</a:t>
            </a:r>
            <a:r>
              <a:rPr lang="en-US" altLang="ru-RU" sz="4000" b="1" baseline="-25000">
                <a:solidFill>
                  <a:srgbClr val="FE211C"/>
                </a:solidFill>
                <a:latin typeface="Arial" pitchFamily="34" charset="0"/>
              </a:rPr>
              <a:t>II</a:t>
            </a:r>
            <a:endParaRPr lang="ru-RU" altLang="ru-RU" sz="4000" b="1">
              <a:solidFill>
                <a:srgbClr val="FE211C"/>
              </a:solidFill>
              <a:latin typeface="Arial" pitchFamily="34" charset="0"/>
            </a:endParaRPr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0" y="0"/>
          <a:ext cx="9144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Equation" r:id="rId4" imgW="438364" imgH="657546" progId="">
                  <p:embed/>
                </p:oleObj>
              </mc:Choice>
              <mc:Fallback>
                <p:oleObj name="Equation" r:id="rId4" imgW="438364" imgH="657546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627313" y="2492375"/>
            <a:ext cx="30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0099"/>
                </a:solidFill>
                <a:latin typeface="Arial" pitchFamily="34" charset="0"/>
              </a:rPr>
              <a:t>{</a:t>
            </a:r>
            <a:endParaRPr lang="ru-RU" altLang="ru-RU" sz="24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627313" y="4508500"/>
            <a:ext cx="30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0099"/>
                </a:solidFill>
                <a:latin typeface="Arial" pitchFamily="34" charset="0"/>
              </a:rPr>
              <a:t>{</a:t>
            </a:r>
            <a:endParaRPr lang="ru-RU" altLang="ru-RU" sz="24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339975" y="25654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0099"/>
                </a:solidFill>
                <a:latin typeface="Arial" pitchFamily="34" charset="0"/>
              </a:rPr>
              <a:t>X</a:t>
            </a:r>
            <a:r>
              <a:rPr lang="en-US" altLang="ru-RU" sz="1800" b="1" baseline="-25000">
                <a:solidFill>
                  <a:srgbClr val="000099"/>
                </a:solidFill>
                <a:latin typeface="Arial" pitchFamily="34" charset="0"/>
              </a:rPr>
              <a:t>I</a:t>
            </a:r>
            <a:endParaRPr lang="ru-RU" altLang="ru-RU" sz="18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339975" y="4581525"/>
            <a:ext cx="452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0099"/>
                </a:solidFill>
                <a:latin typeface="Arial" pitchFamily="34" charset="0"/>
              </a:rPr>
              <a:t>X</a:t>
            </a:r>
            <a:r>
              <a:rPr lang="en-US" altLang="ru-RU" sz="1800" b="1" baseline="-25000">
                <a:solidFill>
                  <a:srgbClr val="000099"/>
                </a:solidFill>
                <a:latin typeface="Arial" pitchFamily="34" charset="0"/>
              </a:rPr>
              <a:t>II</a:t>
            </a:r>
            <a:endParaRPr lang="ru-RU" altLang="ru-RU" sz="18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979613" y="2060575"/>
            <a:ext cx="4524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5400">
                <a:solidFill>
                  <a:srgbClr val="FE211C"/>
                </a:solidFill>
                <a:latin typeface="Arial" pitchFamily="34" charset="0"/>
              </a:rPr>
              <a:t>{</a:t>
            </a:r>
            <a:endParaRPr lang="ru-RU" altLang="ru-RU" sz="5400">
              <a:solidFill>
                <a:srgbClr val="FE211C"/>
              </a:solidFill>
              <a:latin typeface="Arial" pitchFamily="34" charset="0"/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051050" y="4437063"/>
            <a:ext cx="452438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6600">
                <a:solidFill>
                  <a:srgbClr val="FE211C"/>
                </a:solidFill>
                <a:latin typeface="Arial" pitchFamily="34" charset="0"/>
              </a:rPr>
              <a:t>{</a:t>
            </a:r>
            <a:endParaRPr lang="ru-RU" altLang="ru-RU" sz="6600">
              <a:solidFill>
                <a:srgbClr val="FE211C"/>
              </a:solidFill>
              <a:latin typeface="Arial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1331913" y="2205038"/>
            <a:ext cx="70326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800">
                <a:solidFill>
                  <a:srgbClr val="FE211C"/>
                </a:solidFill>
                <a:latin typeface="Arial" pitchFamily="34" charset="0"/>
              </a:rPr>
              <a:t>A</a:t>
            </a:r>
            <a:r>
              <a:rPr lang="en-US" altLang="ru-RU" sz="4800" baseline="-25000">
                <a:solidFill>
                  <a:srgbClr val="FE211C"/>
                </a:solidFill>
                <a:latin typeface="Arial" pitchFamily="34" charset="0"/>
              </a:rPr>
              <a:t>I</a:t>
            </a:r>
            <a:endParaRPr lang="ru-RU" altLang="ru-RU" sz="4800">
              <a:solidFill>
                <a:srgbClr val="FE211C"/>
              </a:solidFill>
              <a:latin typeface="Arial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187450" y="4652963"/>
            <a:ext cx="8159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800">
                <a:solidFill>
                  <a:srgbClr val="FE211C"/>
                </a:solidFill>
                <a:latin typeface="Arial" pitchFamily="34" charset="0"/>
              </a:rPr>
              <a:t>A</a:t>
            </a:r>
            <a:r>
              <a:rPr lang="en-US" altLang="ru-RU" sz="4800" baseline="-25000">
                <a:solidFill>
                  <a:srgbClr val="FE211C"/>
                </a:solidFill>
                <a:latin typeface="Arial" pitchFamily="34" charset="0"/>
              </a:rPr>
              <a:t>II</a:t>
            </a:r>
            <a:endParaRPr lang="ru-RU" altLang="ru-RU" sz="4800">
              <a:solidFill>
                <a:srgbClr val="FE211C"/>
              </a:solidFill>
              <a:latin typeface="Arial" pitchFamily="34" charset="0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200650" y="5105400"/>
            <a:ext cx="318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451725" y="2852738"/>
            <a:ext cx="59213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9600">
                <a:solidFill>
                  <a:srgbClr val="FF6600"/>
                </a:solidFill>
                <a:latin typeface="Arial" pitchFamily="34" charset="0"/>
              </a:rPr>
              <a:t>}</a:t>
            </a:r>
            <a:endParaRPr lang="ru-RU" altLang="ru-RU" sz="960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8027988" y="3573463"/>
            <a:ext cx="7064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FF6600"/>
                </a:solidFill>
                <a:latin typeface="Arial" pitchFamily="34" charset="0"/>
              </a:rPr>
              <a:t>S&gt;S</a:t>
            </a:r>
            <a:r>
              <a:rPr lang="en-US" altLang="ru-RU" sz="1800" b="1" baseline="-25000">
                <a:solidFill>
                  <a:srgbClr val="FF6600"/>
                </a:solidFill>
                <a:latin typeface="Arial" pitchFamily="34" charset="0"/>
              </a:rPr>
              <a:t>0</a:t>
            </a:r>
            <a:endParaRPr lang="ru-RU" altLang="ru-RU" sz="1800" b="1" baseline="-2500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1763713" y="-100013"/>
            <a:ext cx="74882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CC0000"/>
                </a:solidFill>
              </a:rPr>
              <a:t>V.S. Stavinsky JINR Rapid Communications N18-86, p.5 (1986)</a:t>
            </a:r>
            <a:endParaRPr lang="ru-RU" altLang="ru-RU" sz="2000">
              <a:solidFill>
                <a:srgbClr val="CC0000"/>
              </a:solidFill>
            </a:endParaRP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3851275" y="549275"/>
            <a:ext cx="52673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1800" b="1" i="1">
                <a:solidFill>
                  <a:srgbClr val="CC0000"/>
                </a:solidFill>
              </a:rPr>
              <a:t>(X</a:t>
            </a:r>
            <a:r>
              <a:rPr lang="en-US" altLang="ru-RU" sz="1800" b="1" i="1" baseline="-25000">
                <a:solidFill>
                  <a:srgbClr val="CC0000"/>
                </a:solidFill>
              </a:rPr>
              <a:t>I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M</a:t>
            </a:r>
            <a:r>
              <a:rPr lang="en-US" altLang="ru-RU" sz="1800" b="1" i="1" baseline="-25000">
                <a:solidFill>
                  <a:srgbClr val="CC0000"/>
                </a:solidFill>
                <a:sym typeface="Symbol" pitchFamily="18" charset="2"/>
              </a:rPr>
              <a:t>I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) + </a:t>
            </a:r>
            <a:r>
              <a:rPr lang="en-US" altLang="ru-RU" sz="1800" b="1" i="1">
                <a:solidFill>
                  <a:srgbClr val="CC0000"/>
                </a:solidFill>
              </a:rPr>
              <a:t>(X</a:t>
            </a:r>
            <a:r>
              <a:rPr lang="en-US" altLang="ru-RU" sz="1800" b="1" i="1" baseline="-25000">
                <a:solidFill>
                  <a:srgbClr val="CC0000"/>
                </a:solidFill>
              </a:rPr>
              <a:t>II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M</a:t>
            </a:r>
            <a:r>
              <a:rPr lang="en-US" altLang="ru-RU" sz="1800" b="1" i="1" baseline="-25000">
                <a:solidFill>
                  <a:srgbClr val="CC0000"/>
                </a:solidFill>
                <a:sym typeface="Symbol" pitchFamily="18" charset="2"/>
              </a:rPr>
              <a:t>II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)  m</a:t>
            </a:r>
            <a:r>
              <a:rPr lang="en-US" altLang="ru-RU" sz="1800" b="1" i="1" baseline="-25000">
                <a:solidFill>
                  <a:srgbClr val="CC0000"/>
                </a:solidFill>
                <a:sym typeface="Symbol" pitchFamily="18" charset="2"/>
              </a:rPr>
              <a:t>c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 + [</a:t>
            </a:r>
            <a:r>
              <a:rPr lang="en-US" altLang="ru-RU" sz="1800" b="1" i="1">
                <a:solidFill>
                  <a:srgbClr val="CC0000"/>
                </a:solidFill>
              </a:rPr>
              <a:t>X</a:t>
            </a:r>
            <a:r>
              <a:rPr lang="en-US" altLang="ru-RU" sz="1800" b="1" i="1" baseline="-25000">
                <a:solidFill>
                  <a:srgbClr val="CC0000"/>
                </a:solidFill>
              </a:rPr>
              <a:t>I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M</a:t>
            </a:r>
            <a:r>
              <a:rPr lang="en-US" altLang="ru-RU" sz="1800" b="1" i="1" baseline="-25000">
                <a:solidFill>
                  <a:srgbClr val="CC0000"/>
                </a:solidFill>
                <a:sym typeface="Symbol" pitchFamily="18" charset="2"/>
              </a:rPr>
              <a:t>I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 + </a:t>
            </a:r>
            <a:r>
              <a:rPr lang="en-US" altLang="ru-RU" sz="1800" b="1" i="1">
                <a:solidFill>
                  <a:srgbClr val="CC0000"/>
                </a:solidFill>
              </a:rPr>
              <a:t>X</a:t>
            </a:r>
            <a:r>
              <a:rPr lang="en-US" altLang="ru-RU" sz="1800" b="1" i="1" baseline="-25000">
                <a:solidFill>
                  <a:srgbClr val="CC0000"/>
                </a:solidFill>
              </a:rPr>
              <a:t>II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M</a:t>
            </a:r>
            <a:r>
              <a:rPr lang="en-US" altLang="ru-RU" sz="1800" b="1" i="1" baseline="-25000">
                <a:solidFill>
                  <a:srgbClr val="CC0000"/>
                </a:solidFill>
                <a:sym typeface="Symbol" pitchFamily="18" charset="2"/>
              </a:rPr>
              <a:t>II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  + m</a:t>
            </a:r>
            <a:r>
              <a:rPr lang="en-US" altLang="ru-RU" sz="1800" b="1" i="1" baseline="-25000">
                <a:solidFill>
                  <a:srgbClr val="CC0000"/>
                </a:solidFill>
                <a:sym typeface="Symbol" pitchFamily="18" charset="2"/>
              </a:rPr>
              <a:t>2</a:t>
            </a:r>
            <a:r>
              <a:rPr lang="en-US" altLang="ru-RU" sz="1800" b="1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en-US" altLang="ru-RU" sz="1800" b="1" i="1">
                <a:solidFill>
                  <a:srgbClr val="CC0000"/>
                </a:solidFill>
                <a:sym typeface="Symbol" pitchFamily="18" charset="2"/>
              </a:rPr>
              <a:t>]</a:t>
            </a:r>
            <a:r>
              <a:rPr lang="en-US" altLang="ru-RU" sz="800" b="1">
                <a:solidFill>
                  <a:srgbClr val="CC0000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1371600" y="776288"/>
            <a:ext cx="23891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0099"/>
                </a:solidFill>
                <a:latin typeface="Arial" pitchFamily="34" charset="0"/>
              </a:rPr>
              <a:t>Quark-parton model</a:t>
            </a:r>
            <a:endParaRPr lang="ru-RU" altLang="ru-RU" sz="1800" b="1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3563938" y="1196975"/>
            <a:ext cx="29860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99"/>
                </a:solidFill>
                <a:latin typeface="Arial" pitchFamily="34" charset="0"/>
              </a:rPr>
              <a:t>(</a:t>
            </a:r>
            <a:r>
              <a:rPr lang="en-US" altLang="ru-RU" sz="1800" b="1" i="1">
                <a:solidFill>
                  <a:srgbClr val="000099"/>
                </a:solidFill>
                <a:latin typeface="Arial" pitchFamily="34" charset="0"/>
              </a:rPr>
              <a:t>X</a:t>
            </a:r>
            <a:r>
              <a:rPr lang="en-US" altLang="ru-RU" sz="1800" b="1" i="1" baseline="-25000">
                <a:solidFill>
                  <a:srgbClr val="000099"/>
                </a:solidFill>
                <a:latin typeface="Arial" pitchFamily="34" charset="0"/>
              </a:rPr>
              <a:t>I</a:t>
            </a:r>
            <a:r>
              <a:rPr lang="en-US" altLang="ru-RU" sz="1800" b="1" i="1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P</a:t>
            </a:r>
            <a:r>
              <a:rPr lang="en-US" altLang="ru-RU" sz="1800" b="1" i="1" baseline="-25000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I</a:t>
            </a:r>
            <a:r>
              <a:rPr lang="en-US" altLang="ru-RU" sz="1800" b="1" i="1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) + </a:t>
            </a:r>
            <a:r>
              <a:rPr lang="en-US" altLang="ru-RU" sz="1800" b="1" i="1">
                <a:solidFill>
                  <a:srgbClr val="000099"/>
                </a:solidFill>
                <a:latin typeface="Arial" pitchFamily="34" charset="0"/>
              </a:rPr>
              <a:t>(X</a:t>
            </a:r>
            <a:r>
              <a:rPr lang="en-US" altLang="ru-RU" sz="1800" b="1" i="1" baseline="-25000">
                <a:solidFill>
                  <a:srgbClr val="000099"/>
                </a:solidFill>
                <a:latin typeface="Arial" pitchFamily="34" charset="0"/>
              </a:rPr>
              <a:t>II</a:t>
            </a:r>
            <a:r>
              <a:rPr lang="en-US" altLang="ru-RU" sz="1800" b="1" i="1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P</a:t>
            </a:r>
            <a:r>
              <a:rPr lang="en-US" altLang="ru-RU" sz="1800" b="1" i="1" baseline="-25000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II</a:t>
            </a:r>
            <a:r>
              <a:rPr lang="en-US" altLang="ru-RU" sz="1800" b="1" i="1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)  M(X</a:t>
            </a:r>
            <a:r>
              <a:rPr lang="en-US" altLang="ru-RU" sz="1800" b="1" i="1" baseline="-25000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I</a:t>
            </a:r>
            <a:r>
              <a:rPr lang="en-US" altLang="ru-RU" sz="1800" b="1" i="1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,X</a:t>
            </a:r>
            <a:r>
              <a:rPr lang="en-US" altLang="ru-RU" sz="1800" b="1" i="1" baseline="-25000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II</a:t>
            </a:r>
            <a:r>
              <a:rPr lang="en-US" altLang="ru-RU" sz="1800" b="1" i="1">
                <a:solidFill>
                  <a:srgbClr val="000099"/>
                </a:solidFill>
                <a:latin typeface="Arial" pitchFamily="34" charset="0"/>
                <a:sym typeface="Symbol" pitchFamily="18" charset="2"/>
              </a:rPr>
              <a:t>)</a:t>
            </a:r>
            <a:r>
              <a:rPr lang="en-US" altLang="ru-RU" sz="1800" b="1">
                <a:latin typeface="Arial" pitchFamily="34" charset="0"/>
                <a:sym typeface="Symbol" pitchFamily="18" charset="2"/>
              </a:rPr>
              <a:t> </a:t>
            </a:r>
          </a:p>
        </p:txBody>
      </p:sp>
      <p:pic>
        <p:nvPicPr>
          <p:cNvPr id="20501" name="Picture 21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163" y="3289300"/>
            <a:ext cx="3136900" cy="935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4067175" y="5734050"/>
            <a:ext cx="43211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ru-RU" sz="2400" b="1">
                <a:solidFill>
                  <a:srgbClr val="990033"/>
                </a:solidFill>
                <a:sym typeface="Wingdings" pitchFamily="2" charset="2"/>
              </a:rPr>
              <a:t>kinematic limit for free NN-interaction</a:t>
            </a:r>
            <a:endParaRPr lang="ru-RU" altLang="ru-RU" sz="2400" b="1">
              <a:solidFill>
                <a:srgbClr val="990033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AB0CA-C19C-4052-9543-3466BE60181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31913" y="3933825"/>
            <a:ext cx="7426325" cy="1905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Cumulative processes: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1) X</a:t>
            </a:r>
            <a:r>
              <a:rPr lang="en-US" sz="2400" b="1" baseline="-25000" dirty="0">
                <a:solidFill>
                  <a:srgbClr val="008000"/>
                </a:solidFill>
                <a:latin typeface="Courier New" pitchFamily="49" charset="0"/>
              </a:rPr>
              <a:t>I </a:t>
            </a: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≤ </a:t>
            </a: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1 and X</a:t>
            </a:r>
            <a:r>
              <a:rPr lang="en-US" sz="2400" b="1" baseline="-25000" dirty="0">
                <a:solidFill>
                  <a:srgbClr val="008000"/>
                </a:solidFill>
                <a:latin typeface="Courier New" pitchFamily="49" charset="0"/>
              </a:rPr>
              <a:t>II</a:t>
            </a: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 &gt; 1   Fragmentation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2) X</a:t>
            </a:r>
            <a:r>
              <a:rPr lang="en-US" sz="2400" b="1" baseline="-25000" dirty="0">
                <a:solidFill>
                  <a:srgbClr val="008000"/>
                </a:solidFill>
                <a:latin typeface="Courier New" pitchFamily="49" charset="0"/>
              </a:rPr>
              <a:t>II </a:t>
            </a: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≤ </a:t>
            </a: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1 and X</a:t>
            </a:r>
            <a:r>
              <a:rPr lang="en-US" sz="2400" b="1" baseline="-25000" dirty="0">
                <a:solidFill>
                  <a:srgbClr val="008000"/>
                </a:solidFill>
                <a:latin typeface="Courier New" pitchFamily="49" charset="0"/>
              </a:rPr>
              <a:t>I</a:t>
            </a: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 &gt; 1   regions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Courier New" pitchFamily="49" charset="0"/>
              </a:rPr>
              <a:t>3) X</a:t>
            </a:r>
            <a:r>
              <a:rPr lang="en-US" sz="2400" b="1" baseline="-25000" dirty="0">
                <a:solidFill>
                  <a:srgbClr val="002060"/>
                </a:solidFill>
                <a:latin typeface="Courier New" pitchFamily="49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Courier New" pitchFamily="49" charset="0"/>
              </a:rPr>
              <a:t> &gt; 1 and X</a:t>
            </a:r>
            <a:r>
              <a:rPr lang="en-US" sz="2400" b="1" baseline="-25000" dirty="0">
                <a:solidFill>
                  <a:srgbClr val="002060"/>
                </a:solidFill>
                <a:latin typeface="Courier New" pitchFamily="49" charset="0"/>
              </a:rPr>
              <a:t>II</a:t>
            </a:r>
            <a:r>
              <a:rPr lang="en-US" sz="2400" b="1" dirty="0">
                <a:solidFill>
                  <a:srgbClr val="002060"/>
                </a:solidFill>
                <a:latin typeface="Courier New" pitchFamily="49" charset="0"/>
              </a:rPr>
              <a:t> &gt; 1   Central region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ru-RU" sz="2800" b="1" baseline="-25000" dirty="0">
              <a:solidFill>
                <a:srgbClr val="008000"/>
              </a:solidFill>
              <a:latin typeface="Courier New" pitchFamily="49" charset="0"/>
            </a:endParaRPr>
          </a:p>
          <a:p>
            <a:pPr marL="82296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/>
          </a:p>
        </p:txBody>
      </p:sp>
      <p:pic>
        <p:nvPicPr>
          <p:cNvPr id="2253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08050"/>
            <a:ext cx="7632700" cy="2735263"/>
          </a:xfrm>
        </p:spPr>
      </p:pic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ABE0C81-3F7C-45C5-9C71-FCA0E523DC7A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5292725" y="4292600"/>
            <a:ext cx="43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6000">
                <a:solidFill>
                  <a:srgbClr val="008000"/>
                </a:solidFill>
              </a:rPr>
              <a:t>}</a:t>
            </a:r>
            <a:endParaRPr lang="ru-RU" altLang="ru-RU" sz="6000">
              <a:solidFill>
                <a:srgbClr val="008000"/>
              </a:solidFill>
            </a:endParaRP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2247900" y="1073150"/>
            <a:ext cx="4052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471992-8953-4BD3-9464-25E92DD2FAF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22536" name="TextBox 2"/>
          <p:cNvSpPr txBox="1">
            <a:spLocks noChangeArrowheads="1"/>
          </p:cNvSpPr>
          <p:nvPr/>
        </p:nvSpPr>
        <p:spPr bwMode="auto">
          <a:xfrm>
            <a:off x="1835150" y="142875"/>
            <a:ext cx="526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  <a:latin typeface="Comic Sans MS" pitchFamily="66" charset="0"/>
              </a:rPr>
              <a:t>Cumulative kinematical region</a:t>
            </a:r>
            <a:endParaRPr lang="ru-RU" altLang="ru-RU" sz="2800" b="1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 descr="pippi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15925"/>
            <a:ext cx="63357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2593975" y="-47625"/>
            <a:ext cx="654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i="1">
                <a:solidFill>
                  <a:srgbClr val="7030A0"/>
                </a:solidFill>
                <a:latin typeface="Comic Sans MS" pitchFamily="66" charset="0"/>
              </a:rPr>
              <a:t>Schroeder L.S.</a:t>
            </a:r>
            <a:r>
              <a:rPr lang="en-US" altLang="ru-RU" sz="1400" b="1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altLang="ru-RU" sz="1400" b="1" i="1">
                <a:solidFill>
                  <a:srgbClr val="7030A0"/>
                </a:solidFill>
                <a:latin typeface="Comic Sans MS" pitchFamily="66" charset="0"/>
              </a:rPr>
              <a:t>et al.</a:t>
            </a:r>
            <a:r>
              <a:rPr lang="en-US" altLang="ru-RU" sz="1400" b="1">
                <a:solidFill>
                  <a:srgbClr val="7030A0"/>
                </a:solidFill>
                <a:latin typeface="Comic Sans MS" pitchFamily="66" charset="0"/>
              </a:rPr>
              <a:t> // Phys. Rev. Lett. 1979. V. 43, n. 24. P. 1787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7030A0"/>
                </a:solidFill>
                <a:latin typeface="Comic Sans MS" pitchFamily="66" charset="0"/>
              </a:rPr>
              <a:t>A.M.Baldin et al., Yad.Fiz., 20, 1975, p.1201</a:t>
            </a:r>
            <a:endParaRPr lang="ru-RU" altLang="ru-RU" sz="1400" b="1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81075"/>
            <a:ext cx="90820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7"/>
          <p:cNvSpPr txBox="1">
            <a:spLocks noChangeArrowheads="1"/>
          </p:cNvSpPr>
          <p:nvPr/>
        </p:nvSpPr>
        <p:spPr bwMode="auto">
          <a:xfrm>
            <a:off x="0" y="0"/>
            <a:ext cx="87046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err="1" smtClean="0">
                <a:solidFill>
                  <a:srgbClr val="002060"/>
                </a:solidFill>
                <a:latin typeface="Comic Sans MS" pitchFamily="66" charset="0"/>
              </a:rPr>
              <a:t>G.A.Leksin</a:t>
            </a:r>
            <a:r>
              <a:rPr lang="en-US" altLang="ru-RU" sz="1600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Phys.Atom.Nucl</a:t>
            </a:r>
            <a:r>
              <a:rPr lang="en-US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65 (2002) </a:t>
            </a:r>
            <a:r>
              <a:rPr lang="en-US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1985-1994; </a:t>
            </a:r>
            <a:r>
              <a:rPr lang="en-US" sz="1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Yad.Fiz</a:t>
            </a:r>
            <a:r>
              <a:rPr lang="en-US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65 (2002) 2042-2051</a:t>
            </a:r>
            <a:endParaRPr lang="ru-RU" altLang="ru-RU" sz="1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8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2952750"/>
          </a:xfrm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949950"/>
            <a:ext cx="4284663" cy="722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05263"/>
            <a:ext cx="4284663" cy="1944687"/>
          </a:xfrm>
        </p:spPr>
      </p:pic>
      <p:pic>
        <p:nvPicPr>
          <p:cNvPr id="2662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2924175"/>
            <a:ext cx="4284662" cy="3659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207DC-1631-4D8D-A478-6A9FBA284DA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052513"/>
            <a:ext cx="5311775" cy="5329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1304925" y="333375"/>
            <a:ext cx="665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C00000"/>
                </a:solidFill>
                <a:latin typeface="Comic Sans MS" pitchFamily="66" charset="0"/>
              </a:rPr>
              <a:t>Fluctons Probability inside nuclei</a:t>
            </a:r>
            <a:endParaRPr lang="ru-RU" altLang="ru-RU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77D75-A54E-4509-97A6-878EEECA099B}" type="slidenum">
              <a:rPr lang="ru-RU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D0D27-2998-4B41-8B12-34B5A2B54CDA}" type="slidenum">
              <a:rPr lang="ru-RU" altLang="en-US"/>
              <a:pPr>
                <a:defRPr/>
              </a:pPr>
              <a:t>16</a:t>
            </a:fld>
            <a:endParaRPr lang="ru-RU" alt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8229600" cy="922338"/>
          </a:xfrm>
        </p:spPr>
        <p:txBody>
          <a:bodyPr/>
          <a:lstStyle/>
          <a:p>
            <a:pPr eaLnBrk="1" hangingPunct="1"/>
            <a:r>
              <a:rPr lang="en-US" altLang="ru-RU" sz="2900" b="1" smtClean="0">
                <a:solidFill>
                  <a:srgbClr val="993300"/>
                </a:solidFill>
                <a:latin typeface="Comic Sans MS" pitchFamily="66" charset="0"/>
              </a:rPr>
              <a:t>Subthreshold flucton-flucton production</a:t>
            </a:r>
            <a:endParaRPr lang="ru-RU" altLang="ru-RU" sz="2900" b="1" smtClean="0">
              <a:solidFill>
                <a:srgbClr val="993300"/>
              </a:solidFill>
              <a:latin typeface="Comic Sans MS" pitchFamily="66" charset="0"/>
            </a:endParaRPr>
          </a:p>
        </p:txBody>
      </p:sp>
      <p:pic>
        <p:nvPicPr>
          <p:cNvPr id="3072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125538"/>
            <a:ext cx="6102350" cy="4025900"/>
          </a:xfrm>
        </p:spPr>
      </p:pic>
      <p:graphicFrame>
        <p:nvGraphicFramePr>
          <p:cNvPr id="30725" name="Object 4"/>
          <p:cNvGraphicFramePr>
            <a:graphicFrameLocks noChangeAspect="1"/>
          </p:cNvGraphicFramePr>
          <p:nvPr/>
        </p:nvGraphicFramePr>
        <p:xfrm>
          <a:off x="2222500" y="5326063"/>
          <a:ext cx="4341813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Equation" r:id="rId4" imgW="1155199" imgH="215806" progId="">
                  <p:embed/>
                </p:oleObj>
              </mc:Choice>
              <mc:Fallback>
                <p:oleObj name="Equation" r:id="rId4" imgW="1155199" imgH="215806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0" y="5326063"/>
                        <a:ext cx="4341813" cy="81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DDE85-A1B9-4F6B-A2EB-30B214F41B84}" type="slidenum">
              <a:rPr lang="ru-RU" altLang="en-US"/>
              <a:pPr>
                <a:defRPr/>
              </a:pPr>
              <a:t>17</a:t>
            </a:fld>
            <a:endParaRPr lang="ru-RU" altLang="en-US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700213"/>
            <a:ext cx="4032250" cy="3844925"/>
          </a:xfrm>
        </p:spPr>
      </p:pic>
      <p:pic>
        <p:nvPicPr>
          <p:cNvPr id="3174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700213"/>
            <a:ext cx="3884613" cy="3875087"/>
          </a:xfrm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79438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5726113" y="1916113"/>
            <a:ext cx="3022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1" name="Line 6"/>
          <p:cNvSpPr>
            <a:spLocks noChangeShapeType="1"/>
          </p:cNvSpPr>
          <p:nvPr/>
        </p:nvSpPr>
        <p:spPr bwMode="auto">
          <a:xfrm flipH="1">
            <a:off x="1693863" y="2205038"/>
            <a:ext cx="316547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2247900" y="1844675"/>
            <a:ext cx="52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Bookman Old Style" pitchFamily="18" charset="0"/>
              </a:rPr>
              <a:t>T</a:t>
            </a:r>
            <a:r>
              <a:rPr lang="en-US" altLang="ru-RU" sz="1400" b="1" baseline="-25000">
                <a:solidFill>
                  <a:srgbClr val="FF0000"/>
                </a:solidFill>
                <a:latin typeface="Bookman Old Style" pitchFamily="18" charset="0"/>
              </a:rPr>
              <a:t>0</a:t>
            </a:r>
            <a:endParaRPr lang="ru-RU" altLang="ru-RU" sz="1400" b="1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726113" y="1916113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Bookman Old Style" pitchFamily="18" charset="0"/>
              </a:rPr>
              <a:t>T</a:t>
            </a:r>
            <a:r>
              <a:rPr lang="en-US" altLang="ru-RU" sz="1400" b="1" baseline="-25000">
                <a:solidFill>
                  <a:srgbClr val="FF0000"/>
                </a:solidFill>
                <a:latin typeface="Bookman Old Style" pitchFamily="18" charset="0"/>
              </a:rPr>
              <a:t>0</a:t>
            </a:r>
            <a:r>
              <a:rPr lang="en-US" altLang="ru-RU" sz="1400" b="1">
                <a:solidFill>
                  <a:srgbClr val="FF0000"/>
                </a:solidFill>
                <a:latin typeface="Bookman Old Style" pitchFamily="18" charset="0"/>
              </a:rPr>
              <a:t>/2</a:t>
            </a:r>
            <a:endParaRPr lang="ru-RU" altLang="ru-RU" sz="1400" b="1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0" y="476250"/>
            <a:ext cx="9251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993300"/>
                </a:solidFill>
                <a:latin typeface="Comic Sans MS" pitchFamily="66" charset="0"/>
              </a:rPr>
              <a:t>Inverse slope for subthreshold production must be the less then</a:t>
            </a:r>
            <a:r>
              <a:rPr lang="en-US" altLang="ru-RU" sz="1800">
                <a:latin typeface="Arial" pitchFamily="34" charset="0"/>
              </a:rPr>
              <a:t> </a:t>
            </a:r>
            <a:r>
              <a:rPr lang="en-US" altLang="ru-RU" sz="1800" b="1">
                <a:solidFill>
                  <a:srgbClr val="FF0000"/>
                </a:solidFill>
                <a:latin typeface="Bookman Old Style" pitchFamily="18" charset="0"/>
              </a:rPr>
              <a:t>T</a:t>
            </a:r>
            <a:r>
              <a:rPr lang="en-US" altLang="ru-RU" sz="1800" b="1" baseline="-25000">
                <a:solidFill>
                  <a:srgbClr val="FF0000"/>
                </a:solidFill>
                <a:latin typeface="Bookman Old Style" pitchFamily="18" charset="0"/>
              </a:rPr>
              <a:t>0</a:t>
            </a:r>
            <a:r>
              <a:rPr lang="en-US" altLang="ru-RU" sz="1800" b="1">
                <a:solidFill>
                  <a:srgbClr val="FF0000"/>
                </a:solidFill>
                <a:latin typeface="Bookman Old Style" pitchFamily="18" charset="0"/>
              </a:rPr>
              <a:t>/2</a:t>
            </a:r>
            <a:r>
              <a:rPr lang="en-US" altLang="ru-RU" sz="1800" b="1">
                <a:latin typeface="Bookman Old Style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993300"/>
                </a:solidFill>
                <a:latin typeface="Comic Sans MS" pitchFamily="66" charset="0"/>
              </a:rPr>
              <a:t>(near the phase space border).</a:t>
            </a:r>
            <a:endParaRPr lang="ru-RU" altLang="ru-RU" sz="1800">
              <a:solidFill>
                <a:srgbClr val="99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395288" y="2708275"/>
            <a:ext cx="8229600" cy="2089150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>DIS in the cumulative region</a:t>
            </a:r>
            <a:r>
              <a:rPr lang="ru-RU" altLang="ru-RU" b="1" dirty="0" smtClean="0">
                <a:solidFill>
                  <a:srgbClr val="C00000"/>
                </a:solidFill>
                <a:latin typeface="Comic Sans MS" pitchFamily="66" charset="0"/>
              </a:rPr>
              <a:t>.</a:t>
            </a:r>
            <a:endParaRPr lang="en-US" altLang="ru-RU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951D78-6AEF-4D8D-84EC-84010325341B}" type="slidenum">
              <a:rPr lang="ru-RU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3975"/>
            <a:ext cx="28670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5740400" y="363538"/>
            <a:ext cx="738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K.Rith</a:t>
            </a:r>
            <a:endParaRPr lang="ru-RU" altLang="ru-RU" sz="1800"/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54673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730750"/>
            <a:ext cx="86074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685C4-15A9-43E9-AC53-2F33B8157B20}" type="slidenum">
              <a:rPr lang="ru-RU"/>
              <a:pPr>
                <a:defRPr/>
              </a:pPr>
              <a:t>19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24300" y="5589588"/>
            <a:ext cx="51911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49275" y="5805488"/>
            <a:ext cx="84867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49275" y="6092825"/>
            <a:ext cx="61102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2" name="TextBox 12"/>
          <p:cNvSpPr txBox="1">
            <a:spLocks noChangeArrowheads="1"/>
          </p:cNvSpPr>
          <p:nvPr/>
        </p:nvSpPr>
        <p:spPr bwMode="auto">
          <a:xfrm>
            <a:off x="6057900" y="908050"/>
            <a:ext cx="297021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  <a:latin typeface="Comic Sans MS" pitchFamily="66" charset="0"/>
              </a:rPr>
              <a:t>Cumulative kinematical region</a:t>
            </a:r>
            <a:endParaRPr lang="ru-RU" altLang="ru-RU" sz="2800" b="1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4643438" y="1484313"/>
            <a:ext cx="1414462" cy="80962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PLAN</a:t>
            </a:r>
            <a:endParaRPr lang="ru-RU" altLang="ru-RU" sz="3200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938" y="1125538"/>
            <a:ext cx="8882062" cy="50006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7030A0"/>
                </a:solidFill>
                <a:latin typeface="+mj-lt"/>
              </a:rPr>
              <a:t>1. Cumulative </a:t>
            </a:r>
            <a:r>
              <a:rPr lang="en-US" b="1" dirty="0" smtClean="0">
                <a:solidFill>
                  <a:srgbClr val="7030A0"/>
                </a:solidFill>
                <a:latin typeface="+mj-lt"/>
              </a:rPr>
              <a:t>processes - beginning.</a:t>
            </a:r>
            <a:endParaRPr lang="ru-RU" b="1" dirty="0" smtClean="0">
              <a:solidFill>
                <a:srgbClr val="7030A0"/>
              </a:solidFill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  <a:latin typeface="+mj-lt"/>
              </a:rPr>
              <a:t>2. </a:t>
            </a:r>
            <a:r>
              <a:rPr lang="en-US" b="1" dirty="0" smtClean="0">
                <a:solidFill>
                  <a:srgbClr val="7030A0"/>
                </a:solidFill>
                <a:latin typeface="+mj-lt"/>
              </a:rPr>
              <a:t>DIS in the cumulative region</a:t>
            </a:r>
            <a:r>
              <a:rPr lang="ru-RU" b="1" dirty="0" smtClean="0">
                <a:solidFill>
                  <a:srgbClr val="7030A0"/>
                </a:solidFill>
                <a:latin typeface="+mj-lt"/>
              </a:rPr>
              <a:t>.</a:t>
            </a:r>
            <a:endParaRPr lang="en-US" b="1" dirty="0" smtClean="0">
              <a:solidFill>
                <a:srgbClr val="7030A0"/>
              </a:solidFill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b="1" dirty="0" smtClean="0">
                <a:solidFill>
                  <a:srgbClr val="7030A0"/>
                </a:solidFill>
                <a:latin typeface="+mj-lt"/>
              </a:rPr>
              <a:t>3. High </a:t>
            </a:r>
            <a:r>
              <a:rPr lang="en-US" b="1" dirty="0" err="1" smtClean="0">
                <a:solidFill>
                  <a:srgbClr val="7030A0"/>
                </a:solidFill>
                <a:latin typeface="+mj-lt"/>
              </a:rPr>
              <a:t>p</a:t>
            </a:r>
            <a:r>
              <a:rPr lang="en-US" b="1" baseline="-25000" dirty="0" err="1" smtClean="0">
                <a:solidFill>
                  <a:srgbClr val="7030A0"/>
                </a:solidFill>
                <a:latin typeface="+mj-lt"/>
              </a:rPr>
              <a:t>T</a:t>
            </a:r>
            <a:r>
              <a:rPr lang="en-US" b="1" dirty="0" smtClean="0">
                <a:solidFill>
                  <a:srgbClr val="7030A0"/>
                </a:solidFill>
                <a:latin typeface="+mj-lt"/>
              </a:rPr>
              <a:t> processes.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b="1" dirty="0" smtClean="0">
                <a:solidFill>
                  <a:srgbClr val="7030A0"/>
                </a:solidFill>
                <a:latin typeface="+mj-lt"/>
              </a:rPr>
              <a:t>4. Why </a:t>
            </a:r>
            <a:r>
              <a:rPr lang="en-US" b="1" dirty="0" err="1" smtClean="0">
                <a:solidFill>
                  <a:srgbClr val="7030A0"/>
                </a:solidFill>
                <a:latin typeface="+mj-lt"/>
              </a:rPr>
              <a:t>CsDBM</a:t>
            </a:r>
            <a:r>
              <a:rPr lang="en-US" b="1" dirty="0" smtClean="0">
                <a:solidFill>
                  <a:srgbClr val="7030A0"/>
                </a:solidFill>
                <a:latin typeface="+mj-lt"/>
              </a:rPr>
              <a:t>?</a:t>
            </a:r>
            <a:endParaRPr lang="en-US" b="1" dirty="0">
              <a:solidFill>
                <a:srgbClr val="7030A0"/>
              </a:solidFill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+mj-lt"/>
              </a:rPr>
              <a:t>5</a:t>
            </a:r>
            <a:r>
              <a:rPr lang="ru-RU" b="1" dirty="0" smtClean="0">
                <a:solidFill>
                  <a:srgbClr val="7030A0"/>
                </a:solidFill>
                <a:latin typeface="+mj-lt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The </a:t>
            </a:r>
            <a:r>
              <a:rPr lang="en-US" b="1" dirty="0" smtClean="0">
                <a:solidFill>
                  <a:srgbClr val="7030A0"/>
                </a:solidFill>
                <a:latin typeface="+mj-lt"/>
              </a:rPr>
              <a:t>multinucleon (</a:t>
            </a:r>
            <a:r>
              <a:rPr lang="en-US" b="1" dirty="0" err="1" smtClean="0">
                <a:solidFill>
                  <a:srgbClr val="7030A0"/>
                </a:solidFill>
                <a:latin typeface="+mj-lt"/>
              </a:rPr>
              <a:t>multiquark</a:t>
            </a:r>
            <a:r>
              <a:rPr lang="en-US" b="1" dirty="0" smtClean="0">
                <a:solidFill>
                  <a:srgbClr val="7030A0"/>
                </a:solidFill>
                <a:latin typeface="+mj-lt"/>
              </a:rPr>
              <a:t>)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systems </a:t>
            </a:r>
            <a:r>
              <a:rPr lang="en-US" b="1" dirty="0" smtClean="0">
                <a:solidFill>
                  <a:srgbClr val="7030A0"/>
                </a:solidFill>
                <a:latin typeface="+mj-lt"/>
              </a:rPr>
              <a:t>at SPIN&amp;FODS(IHEP) now and MARUSYA(JINR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), PANDA, </a:t>
            </a:r>
            <a:r>
              <a:rPr lang="en-US" b="1" dirty="0" smtClean="0">
                <a:solidFill>
                  <a:srgbClr val="7030A0"/>
                </a:solidFill>
                <a:latin typeface="+mj-lt"/>
              </a:rPr>
              <a:t>J-PARC HI in the future</a:t>
            </a: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1EA306-D171-41B1-AD2D-8E38B318F721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9"/>
          <a:stretch>
            <a:fillRect/>
          </a:stretch>
        </p:blipFill>
        <p:spPr>
          <a:xfrm>
            <a:off x="547688" y="160338"/>
            <a:ext cx="8301037" cy="1397000"/>
          </a:xfrm>
        </p:spPr>
      </p:pic>
      <p:pic>
        <p:nvPicPr>
          <p:cNvPr id="348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655763"/>
            <a:ext cx="5614988" cy="5100637"/>
          </a:xfrm>
        </p:spPr>
      </p:pic>
      <p:sp>
        <p:nvSpPr>
          <p:cNvPr id="4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DD117C-04E8-466C-AE03-35EB57CCEDE8}" type="slidenum">
              <a:rPr lang="ru-RU" alt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ru-RU" alt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CB593-A961-4038-AE39-4DB4D36286A6}" type="slidenum">
              <a:rPr lang="ru-RU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831373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064125"/>
            <a:ext cx="714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A63DE-F585-454B-9FCE-BDDDBC46F94E}" type="slidenum">
              <a:rPr lang="ru-RU"/>
              <a:pPr>
                <a:defRPr/>
              </a:pPr>
              <a:t>21</a:t>
            </a:fld>
            <a:endParaRPr lang="ru-RU"/>
          </a:p>
        </p:txBody>
      </p:sp>
      <p:sp>
        <p:nvSpPr>
          <p:cNvPr id="35845" name="Прямоугольник 2"/>
          <p:cNvSpPr>
            <a:spLocks noChangeArrowheads="1"/>
          </p:cNvSpPr>
          <p:nvPr/>
        </p:nvSpPr>
        <p:spPr bwMode="auto">
          <a:xfrm>
            <a:off x="671513" y="5526088"/>
            <a:ext cx="72342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</a:rPr>
              <a:t>N.P. Zotov, V.A. Saleev, V.A. Tsarev (Lebedev Inst.)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</a:rPr>
              <a:t>Published in JETP Lett. 40 (1984) 965-968, Pisma Zh.Eksp.Teor.Fiz. 40 (1984) 200-203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9563" cy="388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196975"/>
            <a:ext cx="413226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919538"/>
            <a:ext cx="5148263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0B202-AF7C-47DC-9EC6-5A17938B62D3}" type="slidenum">
              <a:rPr lang="ru-RU"/>
              <a:pPr>
                <a:defRPr/>
              </a:pPr>
              <a:t>22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7950" y="4652963"/>
            <a:ext cx="33845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CFEA237-25C1-499E-B422-A7CF826C36C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ru-RU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0963" name="TextBox 8"/>
          <p:cNvSpPr txBox="1">
            <a:spLocks noChangeArrowheads="1"/>
          </p:cNvSpPr>
          <p:nvPr/>
        </p:nvSpPr>
        <p:spPr bwMode="auto">
          <a:xfrm>
            <a:off x="4843463" y="1038225"/>
            <a:ext cx="4041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  <a:latin typeface="Comic Sans MS" pitchFamily="66" charset="0"/>
              </a:rPr>
              <a:t>eA – program at JLab</a:t>
            </a:r>
            <a:endParaRPr lang="ru-RU" altLang="ru-RU" sz="2800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0964" name="Прямоугольник 4"/>
          <p:cNvSpPr>
            <a:spLocks noChangeArrowheads="1"/>
          </p:cNvSpPr>
          <p:nvPr/>
        </p:nvSpPr>
        <p:spPr bwMode="auto">
          <a:xfrm>
            <a:off x="4406900" y="1577975"/>
            <a:ext cx="4737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2060"/>
                </a:solidFill>
              </a:rPr>
              <a:t>R.Subedi et al., Science 320 (2008) 1476-1478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2060"/>
                </a:solidFill>
              </a:rPr>
              <a:t>e-Print: arXiv:0908.1514 [nucl-ex]</a:t>
            </a:r>
            <a:endParaRPr lang="ru-RU" altLang="ru-RU" sz="1400" b="1">
              <a:solidFill>
                <a:srgbClr val="002060"/>
              </a:solidFill>
            </a:endParaRP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2627313" y="115888"/>
            <a:ext cx="35575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 baseline="30000">
                <a:solidFill>
                  <a:srgbClr val="C00000"/>
                </a:solidFill>
                <a:latin typeface="Comic Sans MS" pitchFamily="66" charset="0"/>
              </a:rPr>
              <a:t>12</a:t>
            </a:r>
            <a:r>
              <a:rPr lang="en-US" altLang="ru-RU" b="1">
                <a:solidFill>
                  <a:srgbClr val="C00000"/>
                </a:solidFill>
                <a:latin typeface="Comic Sans MS" pitchFamily="66" charset="0"/>
              </a:rPr>
              <a:t>C - structure</a:t>
            </a:r>
            <a:endParaRPr lang="ru-RU" altLang="ru-RU" b="1" baseline="3000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9525" y="1022350"/>
            <a:ext cx="439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70C0"/>
                </a:solidFill>
                <a:latin typeface="Comic Sans MS" pitchFamily="66" charset="0"/>
              </a:rPr>
              <a:t>RNP – program at JINR</a:t>
            </a:r>
            <a:endParaRPr lang="ru-RU" altLang="ru-RU" sz="2800" b="1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0967" name="Прямоугольник 3"/>
          <p:cNvSpPr>
            <a:spLocks noChangeArrowheads="1"/>
          </p:cNvSpPr>
          <p:nvPr/>
        </p:nvSpPr>
        <p:spPr bwMode="auto">
          <a:xfrm>
            <a:off x="22225" y="157956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ru-RU" sz="1400" b="1">
                <a:solidFill>
                  <a:srgbClr val="C00000"/>
                </a:solidFill>
              </a:rPr>
              <a:t>V.V.Burov, V.K.Lukyanov, A.I.Titov, PLB, 67, 46(1977)</a:t>
            </a:r>
          </a:p>
        </p:txBody>
      </p:sp>
      <p:pic>
        <p:nvPicPr>
          <p:cNvPr id="40968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2066925"/>
            <a:ext cx="505460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060575"/>
            <a:ext cx="5089525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7B9F2-C4A3-43F9-BDD0-9779F22E36FA}" type="slidenum">
              <a:rPr lang="ru-RU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11188" y="2349500"/>
            <a:ext cx="7772400" cy="1143000"/>
          </a:xfrm>
        </p:spPr>
        <p:txBody>
          <a:bodyPr/>
          <a:lstStyle/>
          <a:p>
            <a:r>
              <a:rPr lang="en-US" altLang="ru-RU" b="1" smtClean="0">
                <a:solidFill>
                  <a:srgbClr val="C00000"/>
                </a:solidFill>
                <a:latin typeface="Comic Sans MS" pitchFamily="66" charset="0"/>
              </a:rPr>
              <a:t>High p</a:t>
            </a:r>
            <a:r>
              <a:rPr lang="en-US" altLang="ru-RU" b="1" baseline="-25000" smtClean="0">
                <a:solidFill>
                  <a:srgbClr val="C00000"/>
                </a:solidFill>
                <a:latin typeface="Comic Sans MS" pitchFamily="66" charset="0"/>
              </a:rPr>
              <a:t>T</a:t>
            </a:r>
            <a:endParaRPr lang="ru-RU" altLang="ru-RU" b="1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6EEAA-5A81-4F72-9F37-2DC5BB168234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13236-88C7-43A4-B914-15CEEBB90207}" type="slidenum">
              <a:rPr lang="ru-RU" altLang="en-US"/>
              <a:pPr>
                <a:defRPr/>
              </a:pPr>
              <a:t>25</a:t>
            </a:fld>
            <a:endParaRPr lang="ru-RU" altLang="en-US"/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3348038" y="260350"/>
            <a:ext cx="5337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800000"/>
                </a:solidFill>
                <a:latin typeface="Comic Sans MS" pitchFamily="66" charset="0"/>
              </a:rPr>
              <a:t>A.V. Efremov, V.T. Kim, G.I. Lykasov (1985)</a:t>
            </a:r>
            <a:endParaRPr lang="ru-RU" altLang="ru-RU" sz="1800" b="1">
              <a:solidFill>
                <a:srgbClr val="800000"/>
              </a:solidFill>
              <a:latin typeface="Comic Sans MS" pitchFamily="66" charset="0"/>
            </a:endParaRPr>
          </a:p>
        </p:txBody>
      </p:sp>
      <p:pic>
        <p:nvPicPr>
          <p:cNvPr id="45060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765175"/>
            <a:ext cx="6604000" cy="1941513"/>
          </a:xfrm>
        </p:spPr>
      </p:pic>
      <p:pic>
        <p:nvPicPr>
          <p:cNvPr id="4506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93988"/>
            <a:ext cx="6604000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2" name="Line 9"/>
          <p:cNvSpPr>
            <a:spLocks noChangeShapeType="1"/>
          </p:cNvSpPr>
          <p:nvPr/>
        </p:nvSpPr>
        <p:spPr bwMode="auto">
          <a:xfrm>
            <a:off x="323850" y="4652963"/>
            <a:ext cx="63373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3" name="Line 10"/>
          <p:cNvSpPr>
            <a:spLocks noChangeShapeType="1"/>
          </p:cNvSpPr>
          <p:nvPr/>
        </p:nvSpPr>
        <p:spPr bwMode="auto">
          <a:xfrm>
            <a:off x="323850" y="4941888"/>
            <a:ext cx="1295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4" name="Line 11"/>
          <p:cNvSpPr>
            <a:spLocks noChangeShapeType="1"/>
          </p:cNvSpPr>
          <p:nvPr/>
        </p:nvSpPr>
        <p:spPr bwMode="auto">
          <a:xfrm>
            <a:off x="323850" y="4437063"/>
            <a:ext cx="63373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2589B-8324-4DA3-A833-FE28BD116937}" type="slidenum">
              <a:rPr lang="ru-RU"/>
              <a:pPr>
                <a:defRPr/>
              </a:pPr>
              <a:t>26</a:t>
            </a:fld>
            <a:endParaRPr lang="ru-RU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2700"/>
            <a:ext cx="8172450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767013"/>
            <a:ext cx="8869362" cy="138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5137150" y="404813"/>
            <a:ext cx="401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0000"/>
                </a:solidFill>
              </a:rPr>
              <a:t>arXiv:1208.3668v1 [nucl-th] 17 Aug 2012</a:t>
            </a:r>
            <a:endParaRPr lang="ru-RU" altLang="ru-RU" sz="1800">
              <a:solidFill>
                <a:srgbClr val="FF000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39750" y="2997200"/>
            <a:ext cx="835342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58763" y="3284538"/>
            <a:ext cx="121761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29113"/>
            <a:ext cx="71501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4"/>
          <p:cNvPicPr>
            <a:picLocks noChangeAspect="1" noChangeArrowheads="1"/>
          </p:cNvPicPr>
          <p:nvPr/>
        </p:nvPicPr>
        <p:blipFill>
          <a:blip r:embed="rId5" cstate="print">
            <a:lum bright="-48000"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26"/>
          <a:stretch>
            <a:fillRect/>
          </a:stretch>
        </p:blipFill>
        <p:spPr bwMode="auto">
          <a:xfrm>
            <a:off x="238125" y="5013325"/>
            <a:ext cx="8699500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8913" y="3446463"/>
            <a:ext cx="6562725" cy="318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05038"/>
            <a:ext cx="4535488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50825" y="188913"/>
            <a:ext cx="83534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Comic Sans MS" pitchFamily="66" charset="0"/>
              </a:rPr>
              <a:t>Color(n</a:t>
            </a:r>
            <a:r>
              <a:rPr lang="ru-RU" altLang="ru-RU" b="1">
                <a:solidFill>
                  <a:srgbClr val="FF0000"/>
                </a:solidFill>
                <a:latin typeface="Comic Sans MS" pitchFamily="66" charset="0"/>
              </a:rPr>
              <a:t>uclear</a:t>
            </a:r>
            <a:r>
              <a:rPr lang="en-US" altLang="ru-RU" b="1">
                <a:solidFill>
                  <a:srgbClr val="FF0000"/>
                </a:solidFill>
                <a:latin typeface="Comic Sans MS" pitchFamily="66" charset="0"/>
              </a:rPr>
              <a:t>)</a:t>
            </a:r>
            <a:r>
              <a:rPr lang="ru-RU" altLang="ru-RU" b="1">
                <a:solidFill>
                  <a:srgbClr val="FF0000"/>
                </a:solidFill>
                <a:latin typeface="Comic Sans MS" pitchFamily="66" charset="0"/>
              </a:rPr>
              <a:t> transparency in 90</a:t>
            </a:r>
            <a:r>
              <a:rPr lang="en-US" altLang="ru-RU" b="1" baseline="3000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en-US" altLang="ru-RU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altLang="ru-RU" b="1">
                <a:solidFill>
                  <a:srgbClr val="FF0000"/>
                </a:solidFill>
                <a:latin typeface="Comic Sans MS" pitchFamily="66" charset="0"/>
              </a:rPr>
              <a:t>c.m.</a:t>
            </a:r>
            <a:r>
              <a:rPr lang="en-US" altLang="ru-RU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altLang="ru-RU" b="1">
                <a:solidFill>
                  <a:srgbClr val="FF0000"/>
                </a:solidFill>
                <a:latin typeface="Comic Sans MS" pitchFamily="66" charset="0"/>
              </a:rPr>
              <a:t> quasielastic </a:t>
            </a:r>
            <a:r>
              <a:rPr lang="ru-RU" altLang="ru-RU" b="1" i="1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en-US" altLang="ru-RU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lang="ru-RU" altLang="ru-RU" b="1" i="1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ru-RU" altLang="ru-RU" b="1">
                <a:solidFill>
                  <a:srgbClr val="FF0000"/>
                </a:solidFill>
                <a:latin typeface="Comic Sans MS" pitchFamily="66" charset="0"/>
              </a:rPr>
              <a:t>,2</a:t>
            </a:r>
            <a:r>
              <a:rPr lang="ru-RU" altLang="ru-RU" b="1" i="1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altLang="ru-RU">
                <a:solidFill>
                  <a:srgbClr val="FF0000"/>
                </a:solidFill>
                <a:latin typeface="Comic Sans MS" pitchFamily="66" charset="0"/>
              </a:rPr>
              <a:t>)</a:t>
            </a:r>
            <a:r>
              <a:rPr lang="ru-RU" altLang="ru-RU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altLang="ru-RU" b="1">
                <a:solidFill>
                  <a:srgbClr val="FF0000"/>
                </a:solidFill>
                <a:latin typeface="Comic Sans MS" pitchFamily="66" charset="0"/>
              </a:rPr>
              <a:t>reactions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684213" y="1341438"/>
            <a:ext cx="7307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993300"/>
                </a:solidFill>
                <a:latin typeface="Comic Sans MS" pitchFamily="66" charset="0"/>
              </a:rPr>
              <a:t>The incident momenta varied from </a:t>
            </a:r>
            <a:r>
              <a:rPr lang="en-US" altLang="ru-RU" sz="1800" i="1">
                <a:solidFill>
                  <a:srgbClr val="993300"/>
                </a:solidFill>
                <a:latin typeface="Comic Sans MS" pitchFamily="66" charset="0"/>
              </a:rPr>
              <a:t>  </a:t>
            </a:r>
            <a:r>
              <a:rPr lang="ru-RU" altLang="ru-RU" sz="1800" i="1">
                <a:solidFill>
                  <a:schemeClr val="accent2"/>
                </a:solidFill>
                <a:latin typeface="Comic Sans MS" pitchFamily="66" charset="0"/>
              </a:rPr>
              <a:t>5.9 </a:t>
            </a:r>
            <a:r>
              <a:rPr lang="en-US" altLang="ru-RU" sz="1800" i="1">
                <a:solidFill>
                  <a:srgbClr val="993300"/>
                </a:solidFill>
                <a:latin typeface="Comic Sans MS" pitchFamily="66" charset="0"/>
              </a:rPr>
              <a:t> </a:t>
            </a:r>
            <a:r>
              <a:rPr lang="ru-RU" altLang="ru-RU" sz="1800" i="1">
                <a:solidFill>
                  <a:srgbClr val="993300"/>
                </a:solidFill>
                <a:latin typeface="Comic Sans MS" pitchFamily="66" charset="0"/>
              </a:rPr>
              <a:t>to </a:t>
            </a:r>
            <a:r>
              <a:rPr lang="en-US" altLang="ru-RU" sz="1800" i="1">
                <a:solidFill>
                  <a:srgbClr val="993300"/>
                </a:solidFill>
                <a:latin typeface="Comic Sans MS" pitchFamily="66" charset="0"/>
              </a:rPr>
              <a:t>  </a:t>
            </a:r>
            <a:r>
              <a:rPr lang="ru-RU" altLang="ru-RU" sz="1800" i="1">
                <a:solidFill>
                  <a:schemeClr val="accent2"/>
                </a:solidFill>
                <a:latin typeface="Comic Sans MS" pitchFamily="66" charset="0"/>
              </a:rPr>
              <a:t>14.4 GeV/c</a:t>
            </a:r>
            <a:r>
              <a:rPr lang="ru-RU" altLang="ru-RU" sz="1800" i="1">
                <a:solidFill>
                  <a:srgbClr val="993300"/>
                </a:solidFill>
                <a:latin typeface="Comic Sans MS" pitchFamily="66" charset="0"/>
              </a:rPr>
              <a:t>, corresponding to</a:t>
            </a:r>
            <a:r>
              <a:rPr lang="en-US" altLang="ru-RU" sz="1800" i="1">
                <a:solidFill>
                  <a:srgbClr val="993300"/>
                </a:solidFill>
                <a:latin typeface="Comic Sans MS" pitchFamily="66" charset="0"/>
              </a:rPr>
              <a:t>     </a:t>
            </a:r>
            <a:r>
              <a:rPr lang="ru-RU" altLang="ru-RU" sz="1800" i="1">
                <a:solidFill>
                  <a:schemeClr val="accent2"/>
                </a:solidFill>
                <a:latin typeface="Comic Sans MS" pitchFamily="66" charset="0"/>
              </a:rPr>
              <a:t>4.8</a:t>
            </a:r>
            <a:r>
              <a:rPr lang="en-US" altLang="ru-RU" sz="1800" i="1">
                <a:solidFill>
                  <a:schemeClr val="accent2"/>
                </a:solidFill>
                <a:latin typeface="Comic Sans MS" pitchFamily="66" charset="0"/>
              </a:rPr>
              <a:t> &lt;</a:t>
            </a:r>
            <a:r>
              <a:rPr lang="ru-RU" altLang="ru-RU" sz="1800" i="1">
                <a:solidFill>
                  <a:schemeClr val="accent2"/>
                </a:solidFill>
                <a:latin typeface="Comic Sans MS" pitchFamily="66" charset="0"/>
              </a:rPr>
              <a:t>Q</a:t>
            </a:r>
            <a:r>
              <a:rPr lang="ru-RU" altLang="ru-RU" sz="1800" i="1" baseline="30000">
                <a:solidFill>
                  <a:schemeClr val="accent2"/>
                </a:solidFill>
                <a:latin typeface="Comic Sans MS" pitchFamily="66" charset="0"/>
              </a:rPr>
              <a:t>2</a:t>
            </a:r>
            <a:r>
              <a:rPr lang="en-US" altLang="ru-RU" sz="1800" i="1">
                <a:solidFill>
                  <a:schemeClr val="accent2"/>
                </a:solidFill>
                <a:latin typeface="Comic Sans MS" pitchFamily="66" charset="0"/>
              </a:rPr>
              <a:t> &lt;</a:t>
            </a:r>
            <a:r>
              <a:rPr lang="ru-RU" altLang="ru-RU" sz="1800" i="1">
                <a:solidFill>
                  <a:schemeClr val="accent2"/>
                </a:solidFill>
                <a:latin typeface="Comic Sans MS" pitchFamily="66" charset="0"/>
              </a:rPr>
              <a:t>12.7 </a:t>
            </a:r>
            <a:r>
              <a:rPr lang="en-US" altLang="ru-RU" sz="1800" i="1">
                <a:solidFill>
                  <a:schemeClr val="accent2"/>
                </a:solidFill>
                <a:latin typeface="Comic Sans MS" pitchFamily="66" charset="0"/>
              </a:rPr>
              <a:t>(</a:t>
            </a:r>
            <a:r>
              <a:rPr lang="ru-RU" altLang="ru-RU" sz="1800" i="1">
                <a:solidFill>
                  <a:schemeClr val="accent2"/>
                </a:solidFill>
                <a:latin typeface="Comic Sans MS" pitchFamily="66" charset="0"/>
              </a:rPr>
              <a:t>GeV/c</a:t>
            </a:r>
            <a:r>
              <a:rPr lang="en-US" altLang="ru-RU" sz="1800" i="1">
                <a:solidFill>
                  <a:schemeClr val="accent2"/>
                </a:solidFill>
                <a:latin typeface="Comic Sans MS" pitchFamily="66" charset="0"/>
              </a:rPr>
              <a:t>)</a:t>
            </a:r>
            <a:r>
              <a:rPr lang="ru-RU" altLang="ru-RU" sz="1800" i="1" baseline="30000">
                <a:solidFill>
                  <a:schemeClr val="accent2"/>
                </a:solidFill>
                <a:latin typeface="Comic Sans MS" pitchFamily="66" charset="0"/>
              </a:rPr>
              <a:t>2</a:t>
            </a:r>
            <a:r>
              <a:rPr lang="ru-RU" altLang="ru-RU" sz="1800" i="1">
                <a:solidFill>
                  <a:srgbClr val="9933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E92DF-A900-4182-ACEC-3157E97F5FEA}" type="slidenum">
              <a:rPr lang="ru-RU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smtClean="0">
                <a:solidFill>
                  <a:srgbClr val="C00000"/>
                </a:solidFill>
                <a:latin typeface="Comic Sans MS" pitchFamily="66" charset="0"/>
              </a:rPr>
              <a:t>E850/EVA (BNL)</a:t>
            </a:r>
            <a:r>
              <a:rPr lang="ru-RU" altLang="ru-RU" b="1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ru-RU" b="1" i="1" smtClean="0">
                <a:solidFill>
                  <a:srgbClr val="C00000"/>
                </a:solidFill>
                <a:latin typeface="Comic Sans MS" pitchFamily="66" charset="0"/>
              </a:rPr>
              <a:t>p +”D”</a:t>
            </a:r>
            <a:endParaRPr lang="ru-RU" altLang="ru-RU" b="1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90725"/>
            <a:ext cx="8229600" cy="3743325"/>
          </a:xfrm>
          <a:noFill/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39750" y="3429000"/>
            <a:ext cx="1944688" cy="79216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14513"/>
            <a:ext cx="8353425" cy="4710112"/>
          </a:xfrm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ru-RU" smtClean="0">
                <a:solidFill>
                  <a:srgbClr val="FF0066"/>
                </a:solidFill>
              </a:rPr>
              <a:t>E850/EVA (BNL)</a:t>
            </a:r>
            <a:endParaRPr lang="ru-RU" altLang="ru-RU" smtClean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 descr="Белый мрамор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52581" name="Picture 5" descr="FI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3963988" cy="5851525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87368" dir="18900000" algn="ctr" rotWithShape="0">
              <a:schemeClr val="bg2"/>
            </a:outerShdw>
          </a:effectLst>
        </p:spPr>
      </p:pic>
      <p:pic>
        <p:nvPicPr>
          <p:cNvPr id="152582" name="Picture 6" descr="BALDIN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549275"/>
            <a:ext cx="3989388" cy="58515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305857" dir="18698012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3" name="AutoShape 7"/>
          <p:cNvSpPr>
            <a:spLocks noChangeArrowheads="1"/>
          </p:cNvSpPr>
          <p:nvPr/>
        </p:nvSpPr>
        <p:spPr bwMode="auto">
          <a:xfrm>
            <a:off x="900113" y="404813"/>
            <a:ext cx="6767512" cy="3517900"/>
          </a:xfrm>
          <a:prstGeom prst="wedgeRectCallout">
            <a:avLst>
              <a:gd name="adj1" fmla="val 36560"/>
              <a:gd name="adj2" fmla="val 7437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971550" y="476250"/>
            <a:ext cx="6480175" cy="337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…с помощью ускорения тяжелых ядер, обладающих более высоким зарядом, можно было бы сравнительно дешевым способом в короткие сроки получить пучки частиц рекордно высоких энергий.</a:t>
            </a:r>
            <a:endParaRPr lang="en-US" altLang="ru-RU" sz="2400" b="1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endParaRPr lang="en-US" altLang="ru-RU" sz="2400" b="1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FF0066"/>
                </a:solidFill>
              </a:rPr>
              <a:t>…it is possible to obtain the record high energy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FF0066"/>
                </a:solidFill>
              </a:rPr>
              <a:t>particle beams by means of accelerating</a:t>
            </a:r>
            <a:r>
              <a:rPr lang="en-US" altLang="ru-RU" sz="2000">
                <a:solidFill>
                  <a:srgbClr val="FF0066"/>
                </a:solidFill>
              </a:rPr>
              <a:t> </a:t>
            </a:r>
            <a:r>
              <a:rPr lang="en-US" altLang="ru-RU" sz="2000" b="1">
                <a:solidFill>
                  <a:srgbClr val="FF0066"/>
                </a:solidFill>
              </a:rPr>
              <a:t>the</a:t>
            </a:r>
            <a:r>
              <a:rPr lang="en-US" altLang="ru-RU" sz="2000">
                <a:solidFill>
                  <a:srgbClr val="FF0066"/>
                </a:solidFill>
              </a:rPr>
              <a:t> </a:t>
            </a:r>
            <a:r>
              <a:rPr lang="en-US" altLang="ru-RU" sz="2000" b="1">
                <a:solidFill>
                  <a:srgbClr val="FF0066"/>
                </a:solidFill>
              </a:rPr>
              <a:t>heavy nuclei with large charges</a:t>
            </a:r>
            <a:endParaRPr lang="ru-RU" altLang="ru-RU" sz="2000" b="1">
              <a:solidFill>
                <a:srgbClr val="FF0066"/>
              </a:solidFill>
            </a:endParaRP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1835150" y="4005263"/>
            <a:ext cx="2562225" cy="5286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800" b="1">
                <a:latin typeface="Times New Roman" pitchFamily="18" charset="0"/>
              </a:rPr>
              <a:t> январь</a:t>
            </a:r>
            <a:r>
              <a:rPr lang="en-US" altLang="ru-RU" sz="2800" b="1">
                <a:latin typeface="Times New Roman" pitchFamily="18" charset="0"/>
              </a:rPr>
              <a:t> 1971</a:t>
            </a:r>
            <a:endParaRPr lang="ru-RU" altLang="ru-RU" sz="28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3" grpId="0" animBg="1"/>
      <p:bldP spid="152584" grpId="0"/>
      <p:bldP spid="15258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0"/>
            <a:ext cx="7058025" cy="1700213"/>
          </a:xfrm>
        </p:spPr>
      </p:pic>
      <p:pic>
        <p:nvPicPr>
          <p:cNvPr id="522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700213"/>
            <a:ext cx="7697788" cy="5157787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/>
          <a:stretch/>
        </p:blipFill>
        <p:spPr bwMode="auto">
          <a:xfrm>
            <a:off x="204607" y="980728"/>
            <a:ext cx="4373562" cy="290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986088"/>
            <a:ext cx="4437063" cy="3470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Прямоугольник 8"/>
          <p:cNvSpPr>
            <a:spLocks noChangeArrowheads="1"/>
          </p:cNvSpPr>
          <p:nvPr/>
        </p:nvSpPr>
        <p:spPr bwMode="auto">
          <a:xfrm>
            <a:off x="0" y="4149725"/>
            <a:ext cx="48656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I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G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Alekseev et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al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.(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FLINT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), ЯФ 71(2008)1; </a:t>
            </a:r>
            <a:endParaRPr lang="en-US" altLang="ru-RU" sz="1600" b="1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A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</a:t>
            </a:r>
            <a:r>
              <a:rPr lang="en-US" altLang="ru-RU" sz="1600" b="1" dirty="0" err="1">
                <a:solidFill>
                  <a:srgbClr val="C00000"/>
                </a:solidFill>
                <a:latin typeface="Comic Sans MS" pitchFamily="66" charset="0"/>
              </a:rPr>
              <a:t>Stavinskiy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, 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EPJ Web </a:t>
            </a:r>
            <a:r>
              <a:rPr lang="en-US" altLang="ru-RU" sz="1600" b="1" dirty="0" err="1">
                <a:solidFill>
                  <a:srgbClr val="C00000"/>
                </a:solidFill>
                <a:latin typeface="Comic Sans MS" pitchFamily="66" charset="0"/>
              </a:rPr>
              <a:t>Conf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 71 (2014) 00125; </a:t>
            </a:r>
            <a:b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K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R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 </a:t>
            </a:r>
            <a:r>
              <a:rPr lang="en-US" altLang="ru-RU" sz="1600" b="1" dirty="0" err="1">
                <a:solidFill>
                  <a:srgbClr val="C00000"/>
                </a:solidFill>
                <a:latin typeface="Comic Sans MS" pitchFamily="66" charset="0"/>
              </a:rPr>
              <a:t>Mikhailov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 et al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.,</a:t>
            </a:r>
            <a:r>
              <a:rPr lang="ru-RU" altLang="ru-RU" sz="1600" b="1" u="sng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Phys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Atom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</a:t>
            </a:r>
            <a:r>
              <a:rPr lang="en-US" altLang="ru-RU" sz="1600" b="1" dirty="0" err="1">
                <a:solidFill>
                  <a:srgbClr val="C00000"/>
                </a:solidFill>
                <a:latin typeface="Comic Sans MS" pitchFamily="66" charset="0"/>
              </a:rPr>
              <a:t>Nucl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. 77 (2014) 576</a:t>
            </a:r>
            <a:r>
              <a:rPr lang="en-US" altLang="ru-RU" sz="1600" b="1" dirty="0">
                <a:solidFill>
                  <a:srgbClr val="C00000"/>
                </a:solidFill>
                <a:latin typeface="Comic Sans MS" pitchFamily="66" charset="0"/>
              </a:rPr>
              <a:t>;</a:t>
            </a: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en-US" altLang="ru-RU" sz="1600" b="1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Comic Sans MS" pitchFamily="66" charset="0"/>
              </a:rPr>
              <a:t>ЯФ 77 (2014) 610 </a:t>
            </a:r>
            <a:endParaRPr lang="en-US" altLang="ru-RU" sz="1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3253" name="Рисунок 9" descr="Описание: Описание: Описание: kinePtVsY_6GeV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4207" r="2309" b="1131"/>
          <a:stretch>
            <a:fillRect/>
          </a:stretch>
        </p:blipFill>
        <p:spPr bwMode="auto">
          <a:xfrm>
            <a:off x="4829175" y="11113"/>
            <a:ext cx="38417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1"/>
          <p:cNvSpPr txBox="1">
            <a:spLocks noChangeArrowheads="1"/>
          </p:cNvSpPr>
          <p:nvPr/>
        </p:nvSpPr>
        <p:spPr bwMode="auto">
          <a:xfrm>
            <a:off x="0" y="0"/>
            <a:ext cx="47132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C00000"/>
                </a:solidFill>
                <a:latin typeface="Comic Sans MS" pitchFamily="66" charset="0"/>
              </a:rPr>
              <a:t>ITEP </a:t>
            </a:r>
            <a:r>
              <a:rPr lang="en-US" altLang="ru-RU" sz="2000" b="1" dirty="0">
                <a:solidFill>
                  <a:srgbClr val="C00000"/>
                </a:solidFill>
                <a:latin typeface="Comic Sans MS" pitchFamily="66" charset="0"/>
              </a:rPr>
              <a:t>high </a:t>
            </a:r>
            <a:r>
              <a:rPr lang="en-US" altLang="ru-RU" sz="2000" b="1" dirty="0" err="1">
                <a:solidFill>
                  <a:srgbClr val="C00000"/>
                </a:solidFill>
                <a:latin typeface="Comic Sans MS" pitchFamily="66" charset="0"/>
              </a:rPr>
              <a:t>p</a:t>
            </a:r>
            <a:r>
              <a:rPr lang="en-US" altLang="ru-RU" sz="2000" b="1" baseline="-25000" dirty="0" err="1">
                <a:solidFill>
                  <a:srgbClr val="C00000"/>
                </a:solidFill>
                <a:latin typeface="Comic Sans MS" pitchFamily="66" charset="0"/>
              </a:rPr>
              <a:t>T</a:t>
            </a:r>
            <a:r>
              <a:rPr lang="en-US" altLang="ru-RU" sz="2000" b="1" baseline="-250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ru-RU" sz="2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ru-RU" sz="2000" b="1" dirty="0" err="1" smtClean="0">
                <a:solidFill>
                  <a:srgbClr val="C00000"/>
                </a:solidFill>
                <a:latin typeface="Comic Sans MS" pitchFamily="66" charset="0"/>
              </a:rPr>
              <a:t>flucton-flucton</a:t>
            </a:r>
            <a:r>
              <a:rPr lang="en-US" alt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data</a:t>
            </a:r>
            <a:endParaRPr lang="ru-RU" alt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543A2-A11C-41F9-882C-80F9D0B962AD}" type="slidenum">
              <a:rPr lang="ru-RU" altLang="en-US"/>
              <a:pPr>
                <a:defRPr/>
              </a:pPr>
              <a:t>32</a:t>
            </a:fld>
            <a:endParaRPr lang="ru-RU" altLang="en-US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7272337" cy="842963"/>
          </a:xfrm>
        </p:spPr>
        <p:txBody>
          <a:bodyPr/>
          <a:lstStyle/>
          <a:p>
            <a:r>
              <a:rPr lang="en-US" altLang="ru-RU" sz="2500" b="1" i="1" smtClean="0">
                <a:solidFill>
                  <a:srgbClr val="D41102"/>
                </a:solidFill>
                <a:latin typeface="Comic Sans MS" pitchFamily="66" charset="0"/>
              </a:rPr>
              <a:t>Knot out cold dense nuclear configurations</a:t>
            </a:r>
            <a:r>
              <a:rPr lang="en-US" altLang="ru-RU" sz="3800" b="1" smtClean="0">
                <a:solidFill>
                  <a:srgbClr val="990000"/>
                </a:solidFill>
                <a:latin typeface="Comic Sans MS" pitchFamily="66" charset="0"/>
              </a:rPr>
              <a:t> </a:t>
            </a:r>
            <a:endParaRPr lang="ru-RU" altLang="ru-RU" sz="3800" b="1" smtClean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5427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908050"/>
            <a:ext cx="5400675" cy="5326063"/>
          </a:xfrm>
        </p:spPr>
      </p:pic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684213" y="1628775"/>
            <a:ext cx="2373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006600"/>
                </a:solidFill>
                <a:latin typeface="Comic Sans MS" pitchFamily="66" charset="0"/>
              </a:rPr>
              <a:t>SRC configuration</a:t>
            </a:r>
            <a:endParaRPr lang="ru-RU" altLang="ru-RU" sz="20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1187450" y="4797425"/>
            <a:ext cx="1831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006600"/>
                </a:solidFill>
                <a:latin typeface="Comic Sans MS" pitchFamily="66" charset="0"/>
              </a:rPr>
              <a:t>Multiquark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006600"/>
                </a:solidFill>
                <a:latin typeface="Comic Sans MS" pitchFamily="66" charset="0"/>
              </a:rPr>
              <a:t>configuration</a:t>
            </a:r>
            <a:r>
              <a:rPr lang="en-US" altLang="ru-RU" sz="1800">
                <a:latin typeface="Arial" pitchFamily="34" charset="0"/>
              </a:rPr>
              <a:t> </a:t>
            </a:r>
            <a:endParaRPr lang="ru-RU" altLang="ru-RU" sz="1800">
              <a:latin typeface="Arial" pitchFamily="34" charset="0"/>
            </a:endParaRPr>
          </a:p>
        </p:txBody>
      </p:sp>
      <p:sp>
        <p:nvSpPr>
          <p:cNvPr id="54279" name="Text Box 6"/>
          <p:cNvSpPr txBox="1">
            <a:spLocks noChangeArrowheads="1"/>
          </p:cNvSpPr>
          <p:nvPr/>
        </p:nvSpPr>
        <p:spPr bwMode="auto">
          <a:xfrm>
            <a:off x="5364163" y="429260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i="1">
                <a:latin typeface="Arial" pitchFamily="34" charset="0"/>
              </a:rPr>
              <a:t>p</a:t>
            </a:r>
            <a:endParaRPr lang="ru-RU" altLang="ru-RU" sz="2000" b="1" i="1">
              <a:latin typeface="Arial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3276600" y="2025650"/>
            <a:ext cx="647700" cy="32385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0013"/>
            <a:ext cx="8548688" cy="67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3412388" y="6165304"/>
            <a:ext cx="2453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IHEP (</a:t>
            </a:r>
            <a:r>
              <a:rPr lang="en-US" sz="2800" b="1" dirty="0" err="1" smtClean="0">
                <a:solidFill>
                  <a:srgbClr val="FF0000"/>
                </a:solidFill>
              </a:rPr>
              <a:t>Protvino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468313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C00000"/>
                </a:solidFill>
                <a:latin typeface="Comic Sans MS" pitchFamily="66" charset="0"/>
              </a:rPr>
              <a:t>h</a:t>
            </a:r>
            <a:r>
              <a:rPr lang="en-US" altLang="ru-RU" b="1" baseline="30000" smtClean="0">
                <a:solidFill>
                  <a:srgbClr val="C00000"/>
                </a:solidFill>
                <a:latin typeface="Comic Sans MS" pitchFamily="66" charset="0"/>
              </a:rPr>
              <a:t>+ </a:t>
            </a:r>
            <a:r>
              <a:rPr lang="en-US" altLang="ru-RU" b="1" smtClean="0">
                <a:solidFill>
                  <a:srgbClr val="C00000"/>
                </a:solidFill>
                <a:latin typeface="Comic Sans MS" pitchFamily="66" charset="0"/>
              </a:rPr>
              <a:t>- spectrum</a:t>
            </a:r>
            <a:endParaRPr lang="ru-RU" altLang="ru-RU" b="1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2090"/>
          <a:stretch>
            <a:fillRect/>
          </a:stretch>
        </p:blipFill>
        <p:spPr bwMode="auto">
          <a:xfrm>
            <a:off x="153988" y="1017588"/>
            <a:ext cx="89804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DC999-B5C0-4443-B8BA-7790AF80D0E0}" type="slidenum">
              <a:rPr lang="ru-RU"/>
              <a:pPr>
                <a:defRPr/>
              </a:pPr>
              <a:t>34</a:t>
            </a:fld>
            <a:endParaRPr lang="ru-RU"/>
          </a:p>
        </p:txBody>
      </p:sp>
      <p:sp>
        <p:nvSpPr>
          <p:cNvPr id="56325" name="Прямоугольник 3"/>
          <p:cNvSpPr>
            <a:spLocks noChangeArrowheads="1"/>
          </p:cNvSpPr>
          <p:nvPr/>
        </p:nvSpPr>
        <p:spPr bwMode="auto">
          <a:xfrm>
            <a:off x="2700338" y="0"/>
            <a:ext cx="648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i="1">
                <a:solidFill>
                  <a:srgbClr val="C00000"/>
                </a:solidFill>
              </a:rPr>
              <a:t>Physics of Atomic Nuclei, 2013, Vol. 76, No. 10, pp. 1213–1218</a:t>
            </a:r>
            <a:endParaRPr lang="ru-RU" altLang="ru-RU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49275"/>
            <a:ext cx="8926512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2268538" y="19050"/>
            <a:ext cx="6573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C00000"/>
                </a:solidFill>
              </a:rPr>
              <a:t>N.N. Antonov et al., </a:t>
            </a:r>
            <a:r>
              <a:rPr lang="en-US" altLang="ru-RU" sz="1800" b="1" i="1">
                <a:solidFill>
                  <a:srgbClr val="C00000"/>
                </a:solidFill>
              </a:rPr>
              <a:t>JETP Letters</a:t>
            </a:r>
            <a:r>
              <a:rPr lang="en-US" altLang="ru-RU" sz="1800" b="1">
                <a:solidFill>
                  <a:srgbClr val="C00000"/>
                </a:solidFill>
              </a:rPr>
              <a:t>, Vol.101, No.10, pp.670-673(2015)</a:t>
            </a:r>
            <a:endParaRPr lang="ru-RU" altLang="ru-RU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9"/>
          <a:stretch>
            <a:fillRect/>
          </a:stretch>
        </p:blipFill>
        <p:spPr bwMode="auto">
          <a:xfrm>
            <a:off x="31750" y="3175"/>
            <a:ext cx="9112250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2"/>
          <p:cNvSpPr txBox="1">
            <a:spLocks noChangeArrowheads="1"/>
          </p:cNvSpPr>
          <p:nvPr/>
        </p:nvSpPr>
        <p:spPr bwMode="auto">
          <a:xfrm>
            <a:off x="3708400" y="85725"/>
            <a:ext cx="2016125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FF00"/>
                </a:solidFill>
              </a:rPr>
              <a:t>Ratios</a:t>
            </a:r>
            <a:endParaRPr lang="ru-RU" altLang="ru-RU" sz="2400" b="1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073E-4EDB-4F07-AE3A-1EFA9831BC06}" type="slidenum">
              <a:rPr lang="ru-RU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b="20718"/>
          <a:stretch>
            <a:fillRect/>
          </a:stretch>
        </p:blipFill>
        <p:spPr bwMode="auto">
          <a:xfrm>
            <a:off x="468313" y="1484313"/>
            <a:ext cx="8281987" cy="430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3132138" y="473075"/>
            <a:ext cx="362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C00000"/>
                </a:solidFill>
                <a:latin typeface="Comic Sans MS" pitchFamily="66" charset="0"/>
              </a:rPr>
              <a:t>Ratio p/</a:t>
            </a:r>
            <a:r>
              <a:rPr lang="en-US" altLang="ru-RU" b="1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</a:t>
            </a:r>
            <a:r>
              <a:rPr lang="en-US" altLang="ru-RU" b="1" baseline="30000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+ </a:t>
            </a:r>
            <a:r>
              <a:rPr lang="en-US" altLang="ru-RU" b="1">
                <a:solidFill>
                  <a:srgbClr val="C00000"/>
                </a:solidFill>
                <a:latin typeface="Comic Sans MS" pitchFamily="66" charset="0"/>
                <a:sym typeface="Symbol" pitchFamily="18" charset="2"/>
              </a:rPr>
              <a:t>(2013)</a:t>
            </a:r>
            <a:endParaRPr lang="ru-RU" altLang="ru-RU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CDB5E-7754-41B8-9942-0FFCDD56A774}" type="slidenum">
              <a:rPr lang="ru-RU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04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691562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4845050" y="0"/>
            <a:ext cx="2049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C00000"/>
                </a:solidFill>
                <a:latin typeface="Comic Sans MS" pitchFamily="66" charset="0"/>
              </a:rPr>
              <a:t>Ratio d/p</a:t>
            </a:r>
            <a:endParaRPr lang="ru-RU" altLang="ru-RU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82A08-3863-4E9D-911A-723C904C647B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62013" y="404813"/>
            <a:ext cx="3529012" cy="936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SPIN data</a:t>
            </a:r>
            <a:endParaRPr lang="ru-RU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711200"/>
            <a:ext cx="8116887" cy="5503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Прямоугольник 4"/>
          <p:cNvSpPr>
            <a:spLocks noChangeArrowheads="1"/>
          </p:cNvSpPr>
          <p:nvPr/>
        </p:nvSpPr>
        <p:spPr bwMode="auto">
          <a:xfrm>
            <a:off x="1660525" y="188913"/>
            <a:ext cx="59769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  <a:latin typeface="Comic Sans MS" pitchFamily="66" charset="0"/>
              </a:rPr>
              <a:t>Average baryon number </a:t>
            </a:r>
            <a:r>
              <a:rPr lang="ru-RU" altLang="ru-RU" sz="2800" b="1">
                <a:solidFill>
                  <a:srgbClr val="C00000"/>
                </a:solidFill>
                <a:latin typeface="Comic Sans MS" pitchFamily="66" charset="0"/>
              </a:rPr>
              <a:t>&lt;</a:t>
            </a:r>
            <a:r>
              <a:rPr lang="en-US" altLang="ru-RU" sz="2800" b="1">
                <a:solidFill>
                  <a:srgbClr val="C00000"/>
                </a:solidFill>
                <a:latin typeface="Comic Sans MS" pitchFamily="66" charset="0"/>
              </a:rPr>
              <a:t>B</a:t>
            </a:r>
            <a:r>
              <a:rPr lang="ru-RU" altLang="ru-RU" sz="2800" b="1">
                <a:solidFill>
                  <a:srgbClr val="C00000"/>
                </a:solidFill>
                <a:latin typeface="Comic Sans MS" pitchFamily="66" charset="0"/>
              </a:rPr>
              <a:t>&gt;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</a:t>
            </a:r>
            <a:r>
              <a:rPr lang="en-US" dirty="0"/>
              <a:t>4</a:t>
            </a:r>
            <a:r>
              <a:rPr lang="ru-RU" dirty="0" smtClean="0"/>
              <a:t>.</a:t>
            </a:r>
            <a:r>
              <a:rPr lang="en-US" dirty="0" smtClean="0"/>
              <a:t>11.</a:t>
            </a:r>
            <a:r>
              <a:rPr lang="ru-RU" dirty="0" smtClean="0"/>
              <a:t>2015      </a:t>
            </a:r>
            <a:r>
              <a:rPr lang="ru-RU" dirty="0" err="1" smtClean="0"/>
              <a:t>Shimanskiy</a:t>
            </a:r>
            <a:r>
              <a:rPr lang="ru-RU" dirty="0" smtClean="0"/>
              <a:t> </a:t>
            </a:r>
            <a:r>
              <a:rPr lang="ru-RU" dirty="0"/>
              <a:t>S.S.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C4E85-869D-452B-96DA-DE7E397DEB7C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2647950" y="-57150"/>
            <a:ext cx="657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ru-RU" sz="1800" b="1">
                <a:solidFill>
                  <a:srgbClr val="7030A0"/>
                </a:solidFill>
              </a:rPr>
              <a:t>N.N. Antonov et al., JETP Letters, Vol.101, No.10, pp.670-673(2015)</a:t>
            </a:r>
            <a:endParaRPr lang="ru-RU" altLang="ru-RU" sz="1800" b="1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ru-RU" sz="4000">
                <a:solidFill>
                  <a:srgbClr val="FF0066"/>
                </a:solidFill>
              </a:rPr>
              <a:t>The first introduction of the term “</a:t>
            </a:r>
            <a:r>
              <a:rPr lang="en-US" altLang="ru-RU" sz="4000">
                <a:solidFill>
                  <a:srgbClr val="0000FF"/>
                </a:solidFill>
              </a:rPr>
              <a:t>cumulative effect</a:t>
            </a:r>
            <a:r>
              <a:rPr lang="en-US" altLang="ru-RU" sz="4000">
                <a:solidFill>
                  <a:srgbClr val="FF0066"/>
                </a:solidFill>
              </a:rPr>
              <a:t>”</a:t>
            </a:r>
            <a:r>
              <a:rPr lang="en-US" altLang="ru-RU" sz="4000"/>
              <a:t> </a:t>
            </a:r>
            <a:endParaRPr lang="ru-RU" altLang="ru-RU" sz="4000"/>
          </a:p>
        </p:txBody>
      </p:sp>
      <p:graphicFrame>
        <p:nvGraphicFramePr>
          <p:cNvPr id="1331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23850" y="1557338"/>
          <a:ext cx="8561388" cy="140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Acrobat Document" r:id="rId4" imgW="4057143" imgH="6676190" progId="AcroExch.Document.DC">
                  <p:embed/>
                </p:oleObj>
              </mc:Choice>
              <mc:Fallback>
                <p:oleObj name="Acrobat Document" r:id="rId4" imgW="4057143" imgH="6676190" progId="AcroExch.Document.DC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557338"/>
                        <a:ext cx="8561388" cy="1408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AutoShape 7"/>
          <p:cNvSpPr>
            <a:spLocks noChangeArrowheads="1"/>
          </p:cNvSpPr>
          <p:nvPr/>
        </p:nvSpPr>
        <p:spPr bwMode="auto">
          <a:xfrm>
            <a:off x="2195513" y="3789363"/>
            <a:ext cx="3455987" cy="360362"/>
          </a:xfrm>
          <a:prstGeom prst="wedgeRoundRectCallout">
            <a:avLst>
              <a:gd name="adj1" fmla="val 17847"/>
              <a:gd name="adj2" fmla="val -723130"/>
              <a:gd name="adj3" fmla="val 16667"/>
            </a:avLst>
          </a:prstGeom>
          <a:solidFill>
            <a:srgbClr val="FFFF66">
              <a:alpha val="3411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</a:t>
            </a:r>
            <a:r>
              <a:rPr lang="en-US" dirty="0" smtClean="0"/>
              <a:t>4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.201</a:t>
            </a:r>
            <a:r>
              <a:rPr lang="en-US" dirty="0" smtClean="0"/>
              <a:t>6</a:t>
            </a:r>
          </a:p>
          <a:p>
            <a:pPr>
              <a:defRPr/>
            </a:pPr>
            <a:r>
              <a:rPr lang="ru-RU" dirty="0" smtClean="0"/>
              <a:t>    </a:t>
            </a:r>
            <a:r>
              <a:rPr lang="ru-RU" dirty="0" err="1" smtClean="0"/>
              <a:t>Shimanskiy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S.S.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739FB-DF5C-47FE-AC2A-9E5080995893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pic>
        <p:nvPicPr>
          <p:cNvPr id="624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609600"/>
            <a:ext cx="9137650" cy="544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2647950" y="-57150"/>
            <a:ext cx="657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ru-RU" sz="1800" b="1" dirty="0">
                <a:solidFill>
                  <a:srgbClr val="7030A0"/>
                </a:solidFill>
              </a:rPr>
              <a:t>N.N. Antonov et al., JETP Letters, Vol.101, No.10, pp.670-673(2015)</a:t>
            </a:r>
            <a:endParaRPr lang="ru-RU" altLang="ru-RU" sz="1800" b="1" dirty="0">
              <a:solidFill>
                <a:srgbClr val="7030A0"/>
              </a:solidFill>
            </a:endParaRPr>
          </a:p>
        </p:txBody>
      </p:sp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3708400" y="134938"/>
            <a:ext cx="1150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US" altLang="ru-RU" sz="4000" baseline="30000">
                <a:solidFill>
                  <a:srgbClr val="C00000"/>
                </a:solidFill>
                <a:sym typeface="Symbol" pitchFamily="18" charset="2"/>
              </a:rPr>
              <a:t>-/</a:t>
            </a:r>
            <a:r>
              <a:rPr lang="ru-RU" altLang="ru-RU" sz="4000">
                <a:solidFill>
                  <a:srgbClr val="C00000"/>
                </a:solidFill>
                <a:sym typeface="Symbol" pitchFamily="18" charset="2"/>
              </a:rPr>
              <a:t></a:t>
            </a:r>
            <a:r>
              <a:rPr lang="en-US" altLang="ru-RU" sz="4000" baseline="30000">
                <a:solidFill>
                  <a:srgbClr val="C00000"/>
                </a:solidFill>
                <a:sym typeface="Symbol" pitchFamily="18" charset="2"/>
              </a:rPr>
              <a:t>+</a:t>
            </a:r>
            <a:endParaRPr lang="ru-RU" altLang="ru-RU" sz="40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CA3E3-0698-4726-BD8C-E1ED56C195BE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" y="1444625"/>
            <a:ext cx="9172575" cy="4071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4"/>
          <p:cNvSpPr txBox="1">
            <a:spLocks noChangeArrowheads="1"/>
          </p:cNvSpPr>
          <p:nvPr/>
        </p:nvSpPr>
        <p:spPr bwMode="auto">
          <a:xfrm>
            <a:off x="2843213" y="220663"/>
            <a:ext cx="4249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rgbClr val="C00000"/>
                </a:solidFill>
                <a:latin typeface="Comic Sans MS" pitchFamily="66" charset="0"/>
              </a:rPr>
              <a:t>SPIN peliminary</a:t>
            </a:r>
            <a:endParaRPr lang="ru-RU" altLang="ru-RU" sz="3600" b="1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AB040-BBDE-410A-96B1-45FACF9FA381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94" y="580223"/>
            <a:ext cx="5041900" cy="1189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94" y="860528"/>
            <a:ext cx="1943770" cy="62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/>
          <a:stretch>
            <a:fillRect/>
          </a:stretch>
        </p:blipFill>
        <p:spPr bwMode="auto">
          <a:xfrm>
            <a:off x="7104763" y="860528"/>
            <a:ext cx="2010073" cy="62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Рисунок 7" descr="b2av_p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1988840"/>
            <a:ext cx="4348088" cy="475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Рисунок 8" descr="b3av_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83" y="2105890"/>
            <a:ext cx="4578905" cy="400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Box 9"/>
          <p:cNvSpPr txBox="1">
            <a:spLocks noChangeArrowheads="1"/>
          </p:cNvSpPr>
          <p:nvPr/>
        </p:nvSpPr>
        <p:spPr bwMode="auto">
          <a:xfrm>
            <a:off x="539552" y="7860"/>
            <a:ext cx="83116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SPIN data      </a:t>
            </a:r>
            <a:r>
              <a:rPr lang="nl-NL" altLang="ru-RU" sz="2400" b="1" dirty="0" smtClean="0">
                <a:solidFill>
                  <a:srgbClr val="7030A0"/>
                </a:solidFill>
              </a:rPr>
              <a:t>JETP </a:t>
            </a:r>
            <a:r>
              <a:rPr lang="nl-NL" altLang="ru-RU" sz="2400" b="1" dirty="0">
                <a:solidFill>
                  <a:srgbClr val="7030A0"/>
                </a:solidFill>
              </a:rPr>
              <a:t>Letters, </a:t>
            </a:r>
            <a:r>
              <a:rPr lang="nl-NL" altLang="ru-RU" sz="2400" b="1" dirty="0" smtClean="0">
                <a:solidFill>
                  <a:srgbClr val="7030A0"/>
                </a:solidFill>
              </a:rPr>
              <a:t>Vol.104, No.10 (2016)</a:t>
            </a:r>
            <a:r>
              <a:rPr lang="en-US" alt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ru-RU" alt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ъект 2"/>
          <p:cNvSpPr>
            <a:spLocks noGrp="1"/>
          </p:cNvSpPr>
          <p:nvPr>
            <p:ph idx="1"/>
          </p:nvPr>
        </p:nvSpPr>
        <p:spPr>
          <a:xfrm>
            <a:off x="395288" y="2565400"/>
            <a:ext cx="8229600" cy="1828800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altLang="ru-RU" sz="4000" b="1" dirty="0" smtClean="0">
                <a:solidFill>
                  <a:srgbClr val="7030A0"/>
                </a:solidFill>
                <a:latin typeface="Comic Sans MS" pitchFamily="66" charset="0"/>
              </a:rPr>
              <a:t>Why </a:t>
            </a:r>
            <a:r>
              <a:rPr lang="en-US" altLang="ru-RU" sz="4000" b="1" dirty="0" err="1" smtClean="0">
                <a:solidFill>
                  <a:srgbClr val="7030A0"/>
                </a:solidFill>
                <a:latin typeface="Comic Sans MS" pitchFamily="66" charset="0"/>
              </a:rPr>
              <a:t>CsDBM</a:t>
            </a:r>
            <a:r>
              <a:rPr lang="en-US" altLang="ru-RU" sz="4000" b="1" dirty="0" smtClean="0">
                <a:solidFill>
                  <a:srgbClr val="7030A0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6F07B-5317-47DF-85D1-291713BAA9E0}" type="slidenum">
              <a:rPr lang="ru-RU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8101012" cy="1081087"/>
          </a:xfrm>
        </p:spPr>
        <p:txBody>
          <a:bodyPr anchor="t"/>
          <a:lstStyle/>
          <a:p>
            <a:r>
              <a:rPr lang="en-US" altLang="ru-RU" sz="2400" smtClean="0">
                <a:solidFill>
                  <a:srgbClr val="993300"/>
                </a:solidFill>
                <a:latin typeface="Comic Sans MS" pitchFamily="66" charset="0"/>
              </a:rPr>
              <a:t>What if we compress/heat the system so much that the individual hadrons start to interpenetrate?</a:t>
            </a:r>
            <a:r>
              <a:rPr lang="en-US" altLang="ru-RU" smtClean="0">
                <a:solidFill>
                  <a:srgbClr val="993300"/>
                </a:solidFill>
                <a:latin typeface="Comic Sans MS" pitchFamily="66" charset="0"/>
              </a:rPr>
              <a:t> </a:t>
            </a:r>
            <a:br>
              <a:rPr lang="en-US" altLang="ru-RU" smtClean="0">
                <a:solidFill>
                  <a:srgbClr val="993300"/>
                </a:solidFill>
                <a:latin typeface="Comic Sans MS" pitchFamily="66" charset="0"/>
              </a:rPr>
            </a:br>
            <a:endParaRPr lang="ru-RU" altLang="ru-RU" smtClean="0">
              <a:solidFill>
                <a:srgbClr val="993300"/>
              </a:solidFill>
              <a:latin typeface="Comic Sans MS" pitchFamily="66" charset="0"/>
            </a:endParaRPr>
          </a:p>
        </p:txBody>
      </p:sp>
      <p:pic>
        <p:nvPicPr>
          <p:cNvPr id="75779" name="Picture 3" descr="RiscaldaComprimi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412875"/>
            <a:ext cx="3497262" cy="4467225"/>
          </a:xfrm>
          <a:prstGeom prst="rect">
            <a:avLst/>
          </a:prstGeom>
          <a:solidFill>
            <a:srgbClr val="FFFF00">
              <a:alpha val="87057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651500" y="2205038"/>
            <a:ext cx="14208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altLang="ru-RU" sz="1400">
                <a:solidFill>
                  <a:srgbClr val="000099"/>
                </a:solidFill>
                <a:latin typeface="Comic Sans MS" pitchFamily="66" charset="0"/>
              </a:rPr>
              <a:t>I.Way for Cold</a:t>
            </a:r>
          </a:p>
          <a:p>
            <a:pPr marL="457200" indent="-457200"/>
            <a:r>
              <a:rPr lang="en-US" altLang="ru-RU" sz="1400">
                <a:solidFill>
                  <a:srgbClr val="000099"/>
                </a:solidFill>
                <a:latin typeface="Comic Sans MS" pitchFamily="66" charset="0"/>
              </a:rPr>
              <a:t>QG phase</a:t>
            </a:r>
            <a:endParaRPr lang="ru-RU" altLang="ru-RU" sz="14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258888" y="2205038"/>
            <a:ext cx="14779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400">
                <a:solidFill>
                  <a:srgbClr val="FF0000"/>
                </a:solidFill>
                <a:latin typeface="Comic Sans MS" pitchFamily="66" charset="0"/>
              </a:rPr>
              <a:t>II.Way for Hot</a:t>
            </a:r>
          </a:p>
          <a:p>
            <a:r>
              <a:rPr lang="en-US" altLang="ru-RU" sz="1400">
                <a:solidFill>
                  <a:srgbClr val="FF0000"/>
                </a:solidFill>
                <a:latin typeface="Comic Sans MS" pitchFamily="66" charset="0"/>
              </a:rPr>
              <a:t>QG phase</a:t>
            </a:r>
            <a:endParaRPr lang="ru-RU" alt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4572000" y="2708275"/>
            <a:ext cx="227013" cy="2087563"/>
          </a:xfrm>
          <a:custGeom>
            <a:avLst/>
            <a:gdLst>
              <a:gd name="T0" fmla="*/ 0 w 143"/>
              <a:gd name="T1" fmla="*/ 0 h 1315"/>
              <a:gd name="T2" fmla="*/ 2147483647 w 143"/>
              <a:gd name="T3" fmla="*/ 2147483647 h 1315"/>
              <a:gd name="T4" fmla="*/ 2147483647 w 143"/>
              <a:gd name="T5" fmla="*/ 2147483647 h 1315"/>
              <a:gd name="T6" fmla="*/ 2147483647 w 143"/>
              <a:gd name="T7" fmla="*/ 2147483647 h 1315"/>
              <a:gd name="T8" fmla="*/ 0 60000 65536"/>
              <a:gd name="T9" fmla="*/ 0 60000 65536"/>
              <a:gd name="T10" fmla="*/ 0 60000 65536"/>
              <a:gd name="T11" fmla="*/ 0 60000 65536"/>
              <a:gd name="T12" fmla="*/ 0 w 143"/>
              <a:gd name="T13" fmla="*/ 0 h 1315"/>
              <a:gd name="T14" fmla="*/ 143 w 143"/>
              <a:gd name="T15" fmla="*/ 1315 h 13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" h="1315">
                <a:moveTo>
                  <a:pt x="0" y="0"/>
                </a:moveTo>
                <a:cubicBezTo>
                  <a:pt x="33" y="30"/>
                  <a:pt x="67" y="61"/>
                  <a:pt x="90" y="227"/>
                </a:cubicBezTo>
                <a:cubicBezTo>
                  <a:pt x="113" y="393"/>
                  <a:pt x="143" y="817"/>
                  <a:pt x="136" y="998"/>
                </a:cubicBezTo>
                <a:cubicBezTo>
                  <a:pt x="129" y="1179"/>
                  <a:pt x="60" y="1262"/>
                  <a:pt x="45" y="1315"/>
                </a:cubicBezTo>
              </a:path>
            </a:pathLst>
          </a:custGeom>
          <a:noFill/>
          <a:ln w="28575" cmpd="sng">
            <a:solidFill>
              <a:srgbClr val="000099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3635375" y="2636838"/>
            <a:ext cx="300038" cy="2147887"/>
          </a:xfrm>
          <a:custGeom>
            <a:avLst/>
            <a:gdLst>
              <a:gd name="T0" fmla="*/ 2147483647 w 189"/>
              <a:gd name="T1" fmla="*/ 2147483647 h 1353"/>
              <a:gd name="T2" fmla="*/ 2147483647 w 189"/>
              <a:gd name="T3" fmla="*/ 2147483647 h 1353"/>
              <a:gd name="T4" fmla="*/ 2147483647 w 189"/>
              <a:gd name="T5" fmla="*/ 2147483647 h 1353"/>
              <a:gd name="T6" fmla="*/ 2147483647 w 189"/>
              <a:gd name="T7" fmla="*/ 2147483647 h 1353"/>
              <a:gd name="T8" fmla="*/ 0 60000 65536"/>
              <a:gd name="T9" fmla="*/ 0 60000 65536"/>
              <a:gd name="T10" fmla="*/ 0 60000 65536"/>
              <a:gd name="T11" fmla="*/ 0 60000 65536"/>
              <a:gd name="T12" fmla="*/ 0 w 189"/>
              <a:gd name="T13" fmla="*/ 0 h 1353"/>
              <a:gd name="T14" fmla="*/ 189 w 189"/>
              <a:gd name="T15" fmla="*/ 1353 h 13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9" h="1353">
                <a:moveTo>
                  <a:pt x="189" y="83"/>
                </a:moveTo>
                <a:cubicBezTo>
                  <a:pt x="158" y="41"/>
                  <a:pt x="128" y="0"/>
                  <a:pt x="98" y="174"/>
                </a:cubicBezTo>
                <a:cubicBezTo>
                  <a:pt x="68" y="348"/>
                  <a:pt x="0" y="930"/>
                  <a:pt x="8" y="1126"/>
                </a:cubicBezTo>
                <a:cubicBezTo>
                  <a:pt x="16" y="1322"/>
                  <a:pt x="80" y="1337"/>
                  <a:pt x="144" y="1353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4067175" y="3860800"/>
            <a:ext cx="3730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ru-RU" b="1">
                <a:solidFill>
                  <a:srgbClr val="008000"/>
                </a:solidFill>
                <a:latin typeface="Microsoft Sans Serif" pitchFamily="34" charset="0"/>
                <a:sym typeface="Symbol" pitchFamily="18" charset="2"/>
              </a:rPr>
              <a:t>?</a:t>
            </a:r>
          </a:p>
          <a:p>
            <a:pPr algn="ctr"/>
            <a:r>
              <a:rPr lang="ru-RU" altLang="ru-RU" b="1">
                <a:solidFill>
                  <a:srgbClr val="008000"/>
                </a:solidFill>
                <a:latin typeface="Microsoft Sans Serif" pitchFamily="34" charset="0"/>
                <a:sym typeface="Symbol" pitchFamily="18" charset="2"/>
              </a:rPr>
              <a:t></a:t>
            </a:r>
            <a:r>
              <a:rPr lang="en-US" altLang="ru-RU">
                <a:sym typeface="Symbol" pitchFamily="18" charset="2"/>
              </a:rPr>
              <a:t> </a:t>
            </a:r>
            <a:endParaRPr lang="ru-RU" altLang="ru-RU">
              <a:sym typeface="Symbol" pitchFamily="18" charset="2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2700338" y="594995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ru-RU">
                <a:solidFill>
                  <a:srgbClr val="008000"/>
                </a:solidFill>
                <a:latin typeface="Comic Sans MS" pitchFamily="66" charset="0"/>
              </a:rPr>
              <a:t>Final phases will be equal or not?</a:t>
            </a:r>
            <a:endParaRPr lang="ru-RU" altLang="ru-RU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5076825" y="4702175"/>
            <a:ext cx="15732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400">
                <a:solidFill>
                  <a:srgbClr val="000099"/>
                </a:solidFill>
                <a:latin typeface="Comic Sans MS" pitchFamily="66" charset="0"/>
              </a:rPr>
              <a:t>Stars evolution -</a:t>
            </a:r>
          </a:p>
          <a:p>
            <a:r>
              <a:rPr lang="en-US" altLang="ru-RU" sz="1400">
                <a:solidFill>
                  <a:srgbClr val="000099"/>
                </a:solidFill>
                <a:latin typeface="Comic Sans MS" pitchFamily="66" charset="0"/>
              </a:rPr>
              <a:t>direct direction</a:t>
            </a:r>
            <a:endParaRPr lang="ru-RU" altLang="ru-RU" sz="14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1547813" y="4941888"/>
            <a:ext cx="18843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400">
                <a:solidFill>
                  <a:srgbClr val="FF0000"/>
                </a:solidFill>
                <a:latin typeface="Comic Sans MS" pitchFamily="66" charset="0"/>
              </a:rPr>
              <a:t>Universe evolution – </a:t>
            </a:r>
          </a:p>
          <a:p>
            <a:r>
              <a:rPr lang="en-US" altLang="ru-RU" sz="1400">
                <a:solidFill>
                  <a:srgbClr val="FF0000"/>
                </a:solidFill>
                <a:latin typeface="Comic Sans MS" pitchFamily="66" charset="0"/>
              </a:rPr>
              <a:t>back in time</a:t>
            </a:r>
            <a:endParaRPr lang="ru-RU" alt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6280150" y="2852738"/>
            <a:ext cx="28638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ru-RU" sz="1400">
                <a:solidFill>
                  <a:schemeClr val="accent2"/>
                </a:solidFill>
                <a:latin typeface="Comic Sans MS" pitchFamily="66" charset="0"/>
              </a:rPr>
              <a:t>Cumulative and high p</a:t>
            </a:r>
            <a:r>
              <a:rPr lang="en-US" altLang="ru-RU" sz="1400" baseline="-25000">
                <a:solidFill>
                  <a:schemeClr val="accent2"/>
                </a:solidFill>
                <a:latin typeface="Comic Sans MS" pitchFamily="66" charset="0"/>
              </a:rPr>
              <a:t>T </a:t>
            </a:r>
            <a:r>
              <a:rPr lang="en-US" altLang="ru-RU" sz="1400">
                <a:solidFill>
                  <a:schemeClr val="accent2"/>
                </a:solidFill>
                <a:latin typeface="Comic Sans MS" pitchFamily="66" charset="0"/>
              </a:rPr>
              <a:t>physics</a:t>
            </a:r>
          </a:p>
          <a:p>
            <a:pPr marL="342900" indent="-342900"/>
            <a:endParaRPr lang="en-US" altLang="ru-RU" sz="1400">
              <a:solidFill>
                <a:schemeClr val="accent2"/>
              </a:solidFill>
              <a:latin typeface="Comic Sans MS" pitchFamily="66" charset="0"/>
            </a:endParaRPr>
          </a:p>
          <a:p>
            <a:pPr marL="342900" indent="-342900"/>
            <a:r>
              <a:rPr lang="en-US" altLang="ru-RU" sz="1400">
                <a:solidFill>
                  <a:schemeClr val="accent2"/>
                </a:solidFill>
                <a:latin typeface="Comic Sans MS" pitchFamily="66" charset="0"/>
              </a:rPr>
              <a:t>1. Multiquarks states in the cold</a:t>
            </a:r>
          </a:p>
          <a:p>
            <a:pPr marL="342900" indent="-342900"/>
            <a:r>
              <a:rPr lang="en-US" altLang="ru-RU" sz="1400">
                <a:solidFill>
                  <a:schemeClr val="accent2"/>
                </a:solidFill>
                <a:latin typeface="Comic Sans MS" pitchFamily="66" charset="0"/>
              </a:rPr>
              <a:t>   nuclear matter or …</a:t>
            </a:r>
          </a:p>
          <a:p>
            <a:pPr marL="342900" indent="-342900"/>
            <a:r>
              <a:rPr lang="en-US" altLang="ru-RU" sz="1400">
                <a:solidFill>
                  <a:schemeClr val="accent2"/>
                </a:solidFill>
                <a:latin typeface="Comic Sans MS" pitchFamily="66" charset="0"/>
              </a:rPr>
              <a:t>2. Properties of the multiquarks</a:t>
            </a:r>
          </a:p>
          <a:p>
            <a:pPr marL="342900" indent="-342900"/>
            <a:r>
              <a:rPr lang="en-US" altLang="ru-RU" sz="1400">
                <a:solidFill>
                  <a:schemeClr val="accent2"/>
                </a:solidFill>
                <a:latin typeface="Comic Sans MS" pitchFamily="66" charset="0"/>
              </a:rPr>
              <a:t>    states, high density states  </a:t>
            </a:r>
          </a:p>
          <a:p>
            <a:pPr marL="342900" indent="-342900"/>
            <a:r>
              <a:rPr lang="en-US" altLang="ru-RU" sz="1400">
                <a:solidFill>
                  <a:schemeClr val="accent2"/>
                </a:solidFill>
                <a:latin typeface="Comic Sans MS" pitchFamily="66" charset="0"/>
              </a:rPr>
              <a:t>3. Stars evolution, dark matter</a:t>
            </a:r>
            <a:r>
              <a:rPr lang="en-US" altLang="ru-RU"/>
              <a:t> </a:t>
            </a:r>
            <a:endParaRPr lang="ru-RU" altLang="ru-RU"/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107950" y="2852738"/>
            <a:ext cx="22542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ru-RU" sz="1400">
                <a:solidFill>
                  <a:srgbClr val="FF0000"/>
                </a:solidFill>
                <a:latin typeface="Comic Sans MS" pitchFamily="66" charset="0"/>
              </a:rPr>
              <a:t>Heavy AA-collisions</a:t>
            </a:r>
          </a:p>
          <a:p>
            <a:pPr marL="342900" indent="-342900"/>
            <a:endParaRPr lang="en-US" altLang="ru-RU" sz="140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r>
              <a:rPr lang="en-US" altLang="ru-RU" sz="1400">
                <a:solidFill>
                  <a:srgbClr val="FF0000"/>
                </a:solidFill>
                <a:latin typeface="Comic Sans MS" pitchFamily="66" charset="0"/>
              </a:rPr>
              <a:t>1. QGP, sQGP, CGC, </a:t>
            </a:r>
          </a:p>
          <a:p>
            <a:pPr marL="342900" indent="-342900"/>
            <a:r>
              <a:rPr lang="en-US" altLang="ru-RU" sz="1400">
                <a:solidFill>
                  <a:srgbClr val="FF0000"/>
                </a:solidFill>
                <a:latin typeface="Comic Sans MS" pitchFamily="66" charset="0"/>
              </a:rPr>
              <a:t>   GLAZMA or …</a:t>
            </a:r>
          </a:p>
          <a:p>
            <a:pPr marL="342900" indent="-342900"/>
            <a:r>
              <a:rPr lang="en-US" altLang="ru-RU" sz="1400">
                <a:solidFill>
                  <a:srgbClr val="FF0000"/>
                </a:solidFill>
                <a:latin typeface="Comic Sans MS" pitchFamily="66" charset="0"/>
              </a:rPr>
              <a:t>2. Early time of Universe</a:t>
            </a:r>
          </a:p>
          <a:p>
            <a:pPr marL="342900" indent="-342900"/>
            <a:r>
              <a:rPr lang="en-US" altLang="ru-RU" sz="1400">
                <a:solidFill>
                  <a:srgbClr val="FF0000"/>
                </a:solidFill>
                <a:latin typeface="Comic Sans MS" pitchFamily="66" charset="0"/>
              </a:rPr>
              <a:t>    evolution </a:t>
            </a:r>
            <a:endParaRPr lang="ru-RU" alt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203CE7F-E1FB-4169-BDC1-6CE3E7139829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49688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508625" y="404813"/>
            <a:ext cx="33115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C00000"/>
                </a:solidFill>
                <a:latin typeface="Comic Sans MS" pitchFamily="66" charset="0"/>
              </a:rPr>
              <a:t>+ CERN </a:t>
            </a:r>
            <a:r>
              <a:rPr lang="ru-RU" altLang="ru-RU" sz="1600" b="1">
                <a:solidFill>
                  <a:srgbClr val="C00000"/>
                </a:solidFill>
                <a:latin typeface="Comic Sans MS" pitchFamily="66" charset="0"/>
              </a:rPr>
              <a:t>Yellow</a:t>
            </a:r>
            <a:r>
              <a:rPr lang="en-US" altLang="ru-RU" sz="1600" b="1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altLang="ru-RU" sz="1600" b="1">
                <a:solidFill>
                  <a:srgbClr val="C00000"/>
                </a:solidFill>
                <a:latin typeface="Comic Sans MS" pitchFamily="66" charset="0"/>
              </a:rPr>
              <a:t>Report</a:t>
            </a:r>
            <a:r>
              <a:rPr lang="en-US" altLang="ru-RU" sz="1600" b="1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Comic Sans MS" pitchFamily="66" charset="0"/>
              </a:rPr>
              <a:t>2007-005</a:t>
            </a:r>
            <a:r>
              <a:rPr lang="en-US" altLang="ru-RU" sz="1600" b="1">
                <a:solidFill>
                  <a:srgbClr val="C00000"/>
                </a:solidFill>
                <a:latin typeface="Comic Sans MS" pitchFamily="66" charset="0"/>
              </a:rPr>
              <a:t>, p.75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Comic Sans MS" pitchFamily="66" charset="0"/>
              </a:rPr>
              <a:t>2008-005</a:t>
            </a:r>
          </a:p>
        </p:txBody>
      </p:sp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3"/>
          <a:stretch>
            <a:fillRect/>
          </a:stretch>
        </p:blipFill>
        <p:spPr bwMode="auto">
          <a:xfrm>
            <a:off x="179388" y="1268413"/>
            <a:ext cx="69850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644900"/>
            <a:ext cx="24479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9" name="Text Box 6"/>
          <p:cNvSpPr txBox="1">
            <a:spLocks noChangeArrowheads="1"/>
          </p:cNvSpPr>
          <p:nvPr/>
        </p:nvSpPr>
        <p:spPr bwMode="auto">
          <a:xfrm>
            <a:off x="2411413" y="3284538"/>
            <a:ext cx="3367087" cy="369887"/>
          </a:xfrm>
          <a:prstGeom prst="rect">
            <a:avLst/>
          </a:prstGeom>
          <a:solidFill>
            <a:schemeClr val="bg1">
              <a:alpha val="81175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C00000"/>
                </a:solidFill>
                <a:latin typeface="Comic Sans MS" pitchFamily="66" charset="0"/>
              </a:rPr>
              <a:t>Nuclotron-SPS Time (CERN)</a:t>
            </a:r>
            <a:endParaRPr lang="ru-RU" altLang="ru-RU" sz="1800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9640" name="Rectangle 10"/>
          <p:cNvSpPr>
            <a:spLocks noChangeArrowheads="1"/>
          </p:cNvSpPr>
          <p:nvPr/>
        </p:nvSpPr>
        <p:spPr bwMode="auto">
          <a:xfrm>
            <a:off x="5226050" y="2565400"/>
            <a:ext cx="3917950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C00000"/>
                </a:solidFill>
                <a:latin typeface="Comic Sans MS" pitchFamily="66" charset="0"/>
              </a:rPr>
              <a:t>Nuclear Physics A 837 (2010) 65–86</a:t>
            </a:r>
            <a:endParaRPr lang="ru-RU" altLang="ru-RU" sz="1600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9641" name="Text Box 8"/>
          <p:cNvSpPr txBox="1">
            <a:spLocks noChangeArrowheads="1"/>
          </p:cNvSpPr>
          <p:nvPr/>
        </p:nvSpPr>
        <p:spPr bwMode="auto">
          <a:xfrm>
            <a:off x="5724525" y="3141663"/>
            <a:ext cx="2043113" cy="369887"/>
          </a:xfrm>
          <a:prstGeom prst="rect">
            <a:avLst/>
          </a:prstGeom>
          <a:solidFill>
            <a:schemeClr val="bg1">
              <a:alpha val="81175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C00000"/>
                </a:solidFill>
                <a:latin typeface="Comic Sans MS" pitchFamily="66" charset="0"/>
              </a:rPr>
              <a:t>RHIC Time(BNL)</a:t>
            </a:r>
            <a:endParaRPr lang="ru-RU" altLang="ru-RU" sz="1800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9642" name="Line 11"/>
          <p:cNvSpPr>
            <a:spLocks noChangeShapeType="1"/>
          </p:cNvSpPr>
          <p:nvPr/>
        </p:nvSpPr>
        <p:spPr bwMode="auto">
          <a:xfrm flipH="1">
            <a:off x="7956550" y="2924175"/>
            <a:ext cx="719138" cy="79216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43" name="Line 7"/>
          <p:cNvSpPr>
            <a:spLocks noChangeShapeType="1"/>
          </p:cNvSpPr>
          <p:nvPr/>
        </p:nvSpPr>
        <p:spPr bwMode="auto">
          <a:xfrm flipH="1">
            <a:off x="4859338" y="3500438"/>
            <a:ext cx="1081087" cy="865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44" name="Line 5"/>
          <p:cNvSpPr>
            <a:spLocks noChangeShapeType="1"/>
          </p:cNvSpPr>
          <p:nvPr/>
        </p:nvSpPr>
        <p:spPr bwMode="auto">
          <a:xfrm flipH="1">
            <a:off x="2411413" y="3644900"/>
            <a:ext cx="792162" cy="576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40406-D64E-4312-8EA1-6EE122E67414}" type="slidenum">
              <a:rPr lang="ru-RU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7CA0A-31EE-4568-898A-D6240BDDE048}" type="slidenum">
              <a:rPr lang="ru-RU"/>
              <a:pPr>
                <a:defRPr/>
              </a:pPr>
              <a:t>46</a:t>
            </a:fld>
            <a:endParaRPr lang="ru-RU"/>
          </a:p>
        </p:txBody>
      </p:sp>
      <p:pic>
        <p:nvPicPr>
          <p:cNvPr id="70659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549275"/>
            <a:ext cx="7489825" cy="6124575"/>
          </a:xfrm>
        </p:spPr>
      </p:pic>
      <p:pic>
        <p:nvPicPr>
          <p:cNvPr id="706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5888"/>
            <a:ext cx="78089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5038" y="0"/>
            <a:ext cx="5668962" cy="495300"/>
          </a:xfrm>
        </p:spPr>
      </p:pic>
      <p:pic>
        <p:nvPicPr>
          <p:cNvPr id="71683" name="Picture 4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341438"/>
            <a:ext cx="8640763" cy="504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5E6777-8F1C-4EAB-9B6C-F9BD81DBDCC3}" type="slidenum">
              <a:rPr lang="ru-RU"/>
              <a:pPr>
                <a:defRPr/>
              </a:pPr>
              <a:t>47</a:t>
            </a:fld>
            <a:endParaRPr lang="ru-RU"/>
          </a:p>
        </p:txBody>
      </p:sp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20713"/>
            <a:ext cx="597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dirty="0" err="1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en-US" altLang="ru-RU" b="1" dirty="0" err="1" smtClean="0">
                <a:solidFill>
                  <a:srgbClr val="0070C0"/>
                </a:solidFill>
                <a:latin typeface="Comic Sans MS" pitchFamily="66" charset="0"/>
              </a:rPr>
              <a:t>sD</a:t>
            </a:r>
            <a:r>
              <a:rPr lang="en-US" altLang="ru-RU" b="1" dirty="0" err="1" smtClean="0">
                <a:solidFill>
                  <a:srgbClr val="C00000"/>
                </a:solidFill>
                <a:latin typeface="Comic Sans MS" pitchFamily="66" charset="0"/>
              </a:rPr>
              <a:t>BM</a:t>
            </a:r>
            <a:endParaRPr lang="ru-RU" altLang="ru-RU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861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ru-RU" dirty="0" smtClean="0">
                <a:solidFill>
                  <a:srgbClr val="FF0000"/>
                </a:solidFill>
              </a:rPr>
              <a:t>1.</a:t>
            </a:r>
            <a:r>
              <a:rPr lang="en-US" altLang="ru-RU" b="1" dirty="0" smtClean="0">
                <a:solidFill>
                  <a:srgbClr val="FF0000"/>
                </a:solidFill>
              </a:rPr>
              <a:t>C</a:t>
            </a:r>
            <a:r>
              <a:rPr lang="en-US" altLang="ru-RU" dirty="0" smtClean="0">
                <a:solidFill>
                  <a:srgbClr val="FF0000"/>
                </a:solidFill>
              </a:rPr>
              <a:t>old</a:t>
            </a:r>
            <a:r>
              <a:rPr lang="en-US" altLang="ru-RU" dirty="0" smtClean="0"/>
              <a:t> </a:t>
            </a:r>
            <a:r>
              <a:rPr lang="en-US" altLang="ru-RU" dirty="0" smtClean="0">
                <a:solidFill>
                  <a:srgbClr val="00B050"/>
                </a:solidFill>
              </a:rPr>
              <a:t>- exists inside ordinary nuclear matter as a quantum component of the wave function (with own probability and life time).</a:t>
            </a:r>
          </a:p>
          <a:p>
            <a:pPr marL="0" indent="0">
              <a:buFont typeface="Arial" pitchFamily="34" charset="0"/>
              <a:buNone/>
            </a:pPr>
            <a:r>
              <a:rPr lang="en-US" altLang="ru-RU" dirty="0" smtClean="0">
                <a:solidFill>
                  <a:srgbClr val="0070C0"/>
                </a:solidFill>
              </a:rPr>
              <a:t>2. </a:t>
            </a:r>
            <a:r>
              <a:rPr lang="en-US" altLang="ru-RU" b="1" dirty="0" err="1">
                <a:solidFill>
                  <a:srgbClr val="0070C0"/>
                </a:solidFill>
              </a:rPr>
              <a:t>S</a:t>
            </a:r>
            <a:r>
              <a:rPr lang="en-US" altLang="ru-RU" dirty="0" err="1" smtClean="0">
                <a:solidFill>
                  <a:srgbClr val="0070C0"/>
                </a:solidFill>
              </a:rPr>
              <a:t>uper</a:t>
            </a:r>
            <a:r>
              <a:rPr lang="en-US" altLang="ru-RU" b="1" dirty="0" err="1" smtClean="0">
                <a:solidFill>
                  <a:srgbClr val="0070C0"/>
                </a:solidFill>
              </a:rPr>
              <a:t>D</a:t>
            </a:r>
            <a:r>
              <a:rPr lang="en-US" altLang="ru-RU" dirty="0" err="1" smtClean="0">
                <a:solidFill>
                  <a:srgbClr val="0070C0"/>
                </a:solidFill>
              </a:rPr>
              <a:t>ense</a:t>
            </a:r>
            <a:r>
              <a:rPr lang="en-US" altLang="ru-RU" dirty="0" smtClean="0">
                <a:solidFill>
                  <a:srgbClr val="FF0000"/>
                </a:solidFill>
              </a:rPr>
              <a:t> </a:t>
            </a:r>
            <a:r>
              <a:rPr lang="en-US" altLang="ru-RU" dirty="0" smtClean="0">
                <a:solidFill>
                  <a:srgbClr val="00B050"/>
                </a:solidFill>
              </a:rPr>
              <a:t>- several nucleons can be in a volume less than the nucleon volume. The mass will be several nucleon masses. The small size means that the multinucleon(</a:t>
            </a:r>
            <a:r>
              <a:rPr lang="en-US" altLang="ru-RU" dirty="0" err="1" smtClean="0">
                <a:solidFill>
                  <a:srgbClr val="00B050"/>
                </a:solidFill>
              </a:rPr>
              <a:t>multiquark</a:t>
            </a:r>
            <a:r>
              <a:rPr lang="en-US" altLang="ru-RU" dirty="0" smtClean="0">
                <a:solidFill>
                  <a:srgbClr val="00B050"/>
                </a:solidFill>
              </a:rPr>
              <a:t>) configuration seeing  as point like objects in processes with high transfer </a:t>
            </a:r>
            <a:r>
              <a:rPr lang="en-US" altLang="ru-RU" dirty="0" smtClean="0">
                <a:solidFill>
                  <a:srgbClr val="00B050"/>
                </a:solidFill>
              </a:rPr>
              <a:t>energy (CT - ?).</a:t>
            </a:r>
            <a:endParaRPr lang="en-US" altLang="ru-RU" dirty="0" smtClean="0">
              <a:solidFill>
                <a:srgbClr val="00B05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EC13C-8D24-465B-8290-A11566153D37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dirty="0" err="1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en-US" altLang="ru-RU" b="1" dirty="0" err="1" smtClean="0">
                <a:solidFill>
                  <a:srgbClr val="0070C0"/>
                </a:solidFill>
                <a:latin typeface="Comic Sans MS" pitchFamily="66" charset="0"/>
              </a:rPr>
              <a:t>sD</a:t>
            </a:r>
            <a:r>
              <a:rPr lang="en-US" altLang="ru-RU" b="1" dirty="0" err="1" smtClean="0">
                <a:solidFill>
                  <a:srgbClr val="C00000"/>
                </a:solidFill>
                <a:latin typeface="Comic Sans MS" pitchFamily="66" charset="0"/>
              </a:rPr>
              <a:t>BM</a:t>
            </a: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>- continuation</a:t>
            </a:r>
            <a:endParaRPr lang="ru-RU" altLang="ru-RU" dirty="0" smtClean="0"/>
          </a:p>
        </p:txBody>
      </p:sp>
      <p:sp>
        <p:nvSpPr>
          <p:cNvPr id="72707" name="Объект 2"/>
          <p:cNvSpPr>
            <a:spLocks noGrp="1"/>
          </p:cNvSpPr>
          <p:nvPr>
            <p:ph idx="1"/>
          </p:nvPr>
        </p:nvSpPr>
        <p:spPr>
          <a:xfrm>
            <a:off x="457200" y="1639888"/>
            <a:ext cx="8229600" cy="4525962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ru-RU" dirty="0" smtClean="0">
                <a:solidFill>
                  <a:srgbClr val="C00000"/>
                </a:solidFill>
                <a:latin typeface="Comic Sans MS" pitchFamily="66" charset="0"/>
              </a:rPr>
              <a:t>3. </a:t>
            </a: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>B</a:t>
            </a:r>
            <a:r>
              <a:rPr lang="en-US" altLang="ru-RU" dirty="0" smtClean="0">
                <a:solidFill>
                  <a:srgbClr val="C00000"/>
                </a:solidFill>
                <a:latin typeface="Comic Sans MS" pitchFamily="66" charset="0"/>
              </a:rPr>
              <a:t>aryonic </a:t>
            </a:r>
            <a:r>
              <a:rPr lang="en-US" altLang="ru-RU" b="1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  <a:r>
              <a:rPr lang="en-US" altLang="ru-RU" dirty="0" smtClean="0">
                <a:solidFill>
                  <a:srgbClr val="C00000"/>
                </a:solidFill>
                <a:latin typeface="Comic Sans MS" pitchFamily="66" charset="0"/>
              </a:rPr>
              <a:t>atter </a:t>
            </a:r>
            <a:r>
              <a:rPr lang="en-US" altLang="ru-RU" dirty="0" smtClean="0">
                <a:solidFill>
                  <a:srgbClr val="00B050"/>
                </a:solidFill>
                <a:latin typeface="Comic Sans MS" pitchFamily="66" charset="0"/>
              </a:rPr>
              <a:t>– enhancement of baryonic states and suppression of sea and gluon degrees of freedom (mesons and antiparticles production).</a:t>
            </a:r>
            <a:endParaRPr lang="ru-RU" altLang="ru-RU" dirty="0" smtClean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D08A1-685B-425A-912D-C302510F36B2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0683E6-AEDF-4000-BDF7-9E0EC1B2869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5875" y="981075"/>
            <a:ext cx="9128125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B050"/>
                </a:solidFill>
              </a:rPr>
              <a:t>Jim </a:t>
            </a:r>
            <a:r>
              <a:rPr lang="en-US" altLang="ru-RU" sz="2800" b="1" dirty="0" err="1">
                <a:solidFill>
                  <a:srgbClr val="00B050"/>
                </a:solidFill>
              </a:rPr>
              <a:t>Baggott</a:t>
            </a:r>
            <a:r>
              <a:rPr lang="en-US" altLang="ru-RU" sz="2800" b="1" dirty="0">
                <a:solidFill>
                  <a:srgbClr val="00B050"/>
                </a:solidFill>
              </a:rPr>
              <a:t> HIGGS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B050"/>
                </a:solidFill>
              </a:rPr>
              <a:t>The Invention and Discovery of the ‘God Particle’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B050"/>
                </a:solidFill>
              </a:rPr>
              <a:t>Oxford University Press, 2012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B050"/>
                </a:solidFill>
              </a:rPr>
              <a:t>FOREWORD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B050"/>
                </a:solidFill>
              </a:rPr>
              <a:t>by Steven Weinberg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8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C00000"/>
                </a:solidFill>
              </a:rPr>
              <a:t>“Like many other theorists, I did not fully accept the existence of quarks until the 1973 work of David Gross and Frank </a:t>
            </a:r>
            <a:r>
              <a:rPr lang="en-US" altLang="ru-RU" sz="2800" b="1" dirty="0" err="1">
                <a:solidFill>
                  <a:srgbClr val="C00000"/>
                </a:solidFill>
              </a:rPr>
              <a:t>Wilczek</a:t>
            </a:r>
            <a:r>
              <a:rPr lang="en-US" altLang="ru-RU" sz="2800" b="1" dirty="0">
                <a:solidFill>
                  <a:srgbClr val="C00000"/>
                </a:solidFill>
              </a:rPr>
              <a:t>, and David </a:t>
            </a:r>
            <a:r>
              <a:rPr lang="en-US" altLang="ru-RU" sz="2800" b="1" dirty="0" err="1">
                <a:solidFill>
                  <a:srgbClr val="C00000"/>
                </a:solidFill>
              </a:rPr>
              <a:t>Politzer</a:t>
            </a:r>
            <a:r>
              <a:rPr lang="en-US" altLang="ru-RU" sz="2800" b="1" dirty="0">
                <a:solidFill>
                  <a:srgbClr val="C00000"/>
                </a:solidFill>
              </a:rPr>
              <a:t>. They showed that in the theory of quarks and strong nuclear forces known as quantum chromodynamics, the strong force gets weaker with decreasing distance”. </a:t>
            </a:r>
            <a:endParaRPr lang="ru-RU" altLang="ru-RU" sz="28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/>
              <a:t>	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628FC-0B04-411B-B29F-24D5FB4B4A2B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1CC7D-2712-4A18-9952-CE3AD9F9B1D6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5148064" y="0"/>
            <a:ext cx="36206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</a:rPr>
              <a:t>V.V. </a:t>
            </a:r>
            <a:r>
              <a:rPr lang="en-US" sz="1400" b="1" dirty="0" err="1" smtClean="0">
                <a:solidFill>
                  <a:srgbClr val="C00000"/>
                </a:solidFill>
                <a:latin typeface="Arial" pitchFamily="34" charset="0"/>
              </a:rPr>
              <a:t>Braguta</a:t>
            </a:r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</a:rPr>
              <a:t>, this workshop contribution</a:t>
            </a:r>
            <a:endParaRPr lang="ru-RU" sz="1400" b="1" dirty="0" smtClean="0">
              <a:solidFill>
                <a:srgbClr val="C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4810125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7030A0"/>
                </a:solidFill>
              </a:rPr>
              <a:t>The </a:t>
            </a:r>
            <a:r>
              <a:rPr lang="en-US" altLang="ru-RU" b="1" dirty="0" err="1" smtClean="0">
                <a:solidFill>
                  <a:srgbClr val="7030A0"/>
                </a:solidFill>
              </a:rPr>
              <a:t>multinucleon</a:t>
            </a:r>
            <a:r>
              <a:rPr lang="en-US" altLang="ru-RU" b="1" dirty="0" smtClean="0">
                <a:solidFill>
                  <a:srgbClr val="7030A0"/>
                </a:solidFill>
              </a:rPr>
              <a:t> (</a:t>
            </a:r>
            <a:r>
              <a:rPr lang="en-US" altLang="ru-RU" b="1" dirty="0" err="1" smtClean="0">
                <a:solidFill>
                  <a:srgbClr val="7030A0"/>
                </a:solidFill>
              </a:rPr>
              <a:t>multiquark</a:t>
            </a:r>
            <a:r>
              <a:rPr lang="en-US" altLang="ru-RU" b="1" dirty="0" smtClean="0">
                <a:solidFill>
                  <a:srgbClr val="7030A0"/>
                </a:solidFill>
              </a:rPr>
              <a:t>) systems at </a:t>
            </a:r>
            <a:r>
              <a:rPr lang="ru-RU" altLang="ru-RU" b="1" dirty="0" smtClean="0">
                <a:solidFill>
                  <a:srgbClr val="7030A0"/>
                </a:solidFill>
              </a:rPr>
              <a:t/>
            </a:r>
            <a:br>
              <a:rPr lang="ru-RU" altLang="ru-RU" b="1" dirty="0" smtClean="0">
                <a:solidFill>
                  <a:srgbClr val="7030A0"/>
                </a:solidFill>
              </a:rPr>
            </a:br>
            <a:r>
              <a:rPr lang="en-US" altLang="ru-RU" b="1" dirty="0" smtClean="0">
                <a:solidFill>
                  <a:srgbClr val="C00000"/>
                </a:solidFill>
              </a:rPr>
              <a:t>SPIN</a:t>
            </a:r>
            <a:r>
              <a:rPr lang="ru-RU" altLang="ru-RU" b="1" dirty="0" smtClean="0">
                <a:solidFill>
                  <a:srgbClr val="C00000"/>
                </a:solidFill>
              </a:rPr>
              <a:t> </a:t>
            </a:r>
            <a:r>
              <a:rPr lang="en-US" altLang="ru-RU" b="1" dirty="0" smtClean="0">
                <a:solidFill>
                  <a:srgbClr val="C00000"/>
                </a:solidFill>
              </a:rPr>
              <a:t>&amp;</a:t>
            </a:r>
            <a:r>
              <a:rPr lang="ru-RU" altLang="ru-RU" b="1" dirty="0" smtClean="0">
                <a:solidFill>
                  <a:srgbClr val="C00000"/>
                </a:solidFill>
              </a:rPr>
              <a:t> </a:t>
            </a:r>
            <a:r>
              <a:rPr lang="en-US" altLang="ru-RU" b="1" dirty="0" smtClean="0">
                <a:solidFill>
                  <a:srgbClr val="C00000"/>
                </a:solidFill>
              </a:rPr>
              <a:t>FODS(IHEP) now and</a:t>
            </a:r>
            <a:r>
              <a:rPr lang="en-US" altLang="ru-RU" b="1" dirty="0" smtClean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en-US" altLang="ru-RU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en-US" altLang="ru-RU" b="1" dirty="0" smtClean="0">
                <a:solidFill>
                  <a:srgbClr val="00B050"/>
                </a:solidFill>
              </a:rPr>
              <a:t>MARUSYA(JINR), PANDA, </a:t>
            </a:r>
            <a:r>
              <a:rPr lang="en-US" altLang="ru-RU" b="1" dirty="0" smtClean="0">
                <a:solidFill>
                  <a:srgbClr val="00B050"/>
                </a:solidFill>
              </a:rPr>
              <a:t/>
            </a:r>
            <a:br>
              <a:rPr lang="en-US" altLang="ru-RU" b="1" dirty="0" smtClean="0">
                <a:solidFill>
                  <a:srgbClr val="00B050"/>
                </a:solidFill>
              </a:rPr>
            </a:br>
            <a:r>
              <a:rPr lang="en-US" altLang="ru-RU" b="1" dirty="0" smtClean="0">
                <a:solidFill>
                  <a:srgbClr val="00B050"/>
                </a:solidFill>
              </a:rPr>
              <a:t>J-PARC </a:t>
            </a:r>
            <a:r>
              <a:rPr lang="en-US" altLang="ru-RU" b="1" dirty="0" smtClean="0">
                <a:solidFill>
                  <a:srgbClr val="00B050"/>
                </a:solidFill>
              </a:rPr>
              <a:t>HI in the future.</a:t>
            </a:r>
            <a:r>
              <a:rPr lang="en-US" altLang="ru-RU" b="1" dirty="0" smtClean="0">
                <a:solidFill>
                  <a:srgbClr val="7030A0"/>
                </a:solidFill>
              </a:rPr>
              <a:t/>
            </a:r>
            <a:br>
              <a:rPr lang="en-US" altLang="ru-RU" b="1" dirty="0" smtClean="0">
                <a:solidFill>
                  <a:srgbClr val="7030A0"/>
                </a:solidFill>
              </a:rPr>
            </a:br>
            <a:endParaRPr lang="ru-RU" alt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367CF0-0A50-497E-809A-F8EB6B331978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LOGOT-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1113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 descr="sk1sh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0650"/>
            <a:ext cx="445293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Рисунок 1" descr="PlanirovkaSPIN27.06.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4149725"/>
            <a:ext cx="460851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4149725"/>
            <a:ext cx="40767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6" name="TextBox 8"/>
          <p:cNvSpPr txBox="1">
            <a:spLocks noChangeArrowheads="1"/>
          </p:cNvSpPr>
          <p:nvPr/>
        </p:nvSpPr>
        <p:spPr bwMode="auto">
          <a:xfrm>
            <a:off x="7948613" y="3773488"/>
            <a:ext cx="70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70C0"/>
                </a:solidFill>
              </a:rPr>
              <a:t>FODS</a:t>
            </a:r>
            <a:endParaRPr lang="ru-RU" altLang="ru-RU" sz="1800" b="1">
              <a:solidFill>
                <a:srgbClr val="0070C0"/>
              </a:solidFill>
            </a:endParaRPr>
          </a:p>
        </p:txBody>
      </p:sp>
      <p:pic>
        <p:nvPicPr>
          <p:cNvPr id="6656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30613"/>
            <a:ext cx="73183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4613" y="1138038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IHEP, </a:t>
            </a:r>
            <a:r>
              <a:rPr lang="en-US" sz="28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Protvino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6E6-6640-4F8D-AEE8-859F80C95CD3}" type="slidenum">
              <a:rPr lang="ru-RU" smtClean="0"/>
              <a:t>53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99938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ru-RU" b="1" dirty="0">
                <a:solidFill>
                  <a:srgbClr val="C00000"/>
                </a:solidFill>
                <a:latin typeface="Comic Sans MS" pitchFamily="66" charset="0"/>
              </a:rPr>
              <a:t>(proton energy 20-50 GeV and </a:t>
            </a:r>
            <a:br>
              <a:rPr lang="en-US" altLang="ru-RU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altLang="ru-RU" b="1" dirty="0">
                <a:solidFill>
                  <a:srgbClr val="C00000"/>
                </a:solidFill>
                <a:latin typeface="Comic Sans MS" pitchFamily="66" charset="0"/>
              </a:rPr>
              <a:t>nuclear beams up to 34 GeV/u)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713787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7BF90-E7E5-4AD9-8513-7DB5343327EA}" type="slidenum">
              <a:rPr lang="ru-RU" altLang="en-US"/>
              <a:pPr>
                <a:defRPr/>
              </a:pPr>
              <a:t>55</a:t>
            </a:fld>
            <a:endParaRPr lang="ru-RU" altLang="en-US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FODS </a:t>
            </a:r>
            <a:br>
              <a:rPr lang="en-US" alt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altLang="ru-RU" sz="2400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78852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077681"/>
              </p:ext>
            </p:extLst>
          </p:nvPr>
        </p:nvGraphicFramePr>
        <p:xfrm>
          <a:off x="366426" y="712772"/>
          <a:ext cx="8238022" cy="588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5" name="Drawing" r:id="rId3" imgW="12009120" imgH="7498080" progId="">
                  <p:embed/>
                </p:oleObj>
              </mc:Choice>
              <mc:Fallback>
                <p:oleObj name="Drawing" r:id="rId3" imgW="12009120" imgH="7498080" progId="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146" t="23103" r="34918" b="15930"/>
                      <a:stretch>
                        <a:fillRect/>
                      </a:stretch>
                    </p:blipFill>
                    <p:spPr bwMode="auto">
                      <a:xfrm>
                        <a:off x="366426" y="712772"/>
                        <a:ext cx="8238022" cy="5884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69350" cy="882650"/>
          </a:xfrm>
        </p:spPr>
        <p:txBody>
          <a:bodyPr/>
          <a:lstStyle/>
          <a:p>
            <a:r>
              <a:rPr lang="en-US" altLang="en-US" sz="3200" b="1" smtClean="0">
                <a:solidFill>
                  <a:srgbClr val="FF0000"/>
                </a:solidFill>
              </a:rPr>
              <a:t>Experiment MARUSYA-FLINT at nuclotron (JINR)</a:t>
            </a:r>
            <a:endParaRPr lang="ru-RU" altLang="en-US" sz="3200" b="1" smtClean="0">
              <a:solidFill>
                <a:srgbClr val="FF0000"/>
              </a:solidFill>
            </a:endParaRPr>
          </a:p>
        </p:txBody>
      </p:sp>
      <p:sp>
        <p:nvSpPr>
          <p:cNvPr id="84995" name="Содержимое 4"/>
          <p:cNvSpPr>
            <a:spLocks noGrp="1"/>
          </p:cNvSpPr>
          <p:nvPr>
            <p:ph idx="1"/>
          </p:nvPr>
        </p:nvSpPr>
        <p:spPr>
          <a:xfrm>
            <a:off x="5724525" y="1484313"/>
            <a:ext cx="8229600" cy="3097212"/>
          </a:xfrm>
        </p:spPr>
        <p:txBody>
          <a:bodyPr/>
          <a:lstStyle/>
          <a:p>
            <a:r>
              <a:rPr lang="en-US" altLang="en-US" sz="1400" b="1" smtClean="0">
                <a:solidFill>
                  <a:srgbClr val="C00000"/>
                </a:solidFill>
              </a:rPr>
              <a:t>Scheme of experimental set-up 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MARUSYA-FLINT:  ST -  target station,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 M1, M2- scintillation monitors, 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DM- multiplicity detectors, 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H- scintillation hodoscopes, 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ZDC - hadron calorimeter, 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 PC - proportional chambers, 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C – cherenkov counter, 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ML17, K100 - quadrupole lens,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 SP-57, SP-40 - dipole magnets, </a:t>
            </a:r>
            <a:endParaRPr lang="ru-RU" altLang="en-US" sz="1400" b="1" smtClean="0">
              <a:solidFill>
                <a:srgbClr val="C00000"/>
              </a:solidFill>
            </a:endParaRPr>
          </a:p>
          <a:p>
            <a:r>
              <a:rPr lang="en-US" altLang="en-US" sz="1400" b="1" smtClean="0">
                <a:solidFill>
                  <a:srgbClr val="C00000"/>
                </a:solidFill>
              </a:rPr>
              <a:t>ECal - electromagnetic calorimeter</a:t>
            </a:r>
            <a:endParaRPr lang="ru-RU" altLang="en-US" sz="1400" b="1" smtClean="0">
              <a:solidFill>
                <a:srgbClr val="C00000"/>
              </a:solidFill>
            </a:endParaRPr>
          </a:p>
        </p:txBody>
      </p:sp>
      <p:pic>
        <p:nvPicPr>
          <p:cNvPr id="84996" name="Picture 7" descr="J:\ИТЭФ\Эксперимент МАРУСЯ\Про установку\Балдинский семинар\схема англ cop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5715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Прямоугольник 4"/>
          <p:cNvSpPr>
            <a:spLocks noChangeArrowheads="1"/>
          </p:cNvSpPr>
          <p:nvPr/>
        </p:nvSpPr>
        <p:spPr bwMode="auto">
          <a:xfrm>
            <a:off x="468313" y="5373688"/>
            <a:ext cx="77041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itchFamily="34" charset="0"/>
              </a:rPr>
              <a:t>Magnetic spectrometer: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itchFamily="34" charset="0"/>
              </a:rPr>
              <a:t>For P</a:t>
            </a:r>
            <a:r>
              <a:rPr lang="en-US" altLang="en-US" sz="1800" baseline="-2500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en-US" altLang="en-US" sz="1800">
                <a:solidFill>
                  <a:srgbClr val="C00000"/>
                </a:solidFill>
                <a:latin typeface="Arial" pitchFamily="34" charset="0"/>
              </a:rPr>
              <a:t> = </a:t>
            </a:r>
            <a:r>
              <a:rPr lang="ru-RU" altLang="ru-RU" sz="1800">
                <a:solidFill>
                  <a:srgbClr val="C00000"/>
                </a:solidFill>
                <a:latin typeface="Arial" pitchFamily="34" charset="0"/>
              </a:rPr>
              <a:t>0,3-0,8 </a:t>
            </a: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GeV</a:t>
            </a:r>
            <a:r>
              <a:rPr lang="ru-RU" altLang="ru-RU" sz="1800">
                <a:solidFill>
                  <a:srgbClr val="C00000"/>
                </a:solidFill>
                <a:latin typeface="Arial" pitchFamily="34" charset="0"/>
              </a:rPr>
              <a:t>/</a:t>
            </a: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s used magnet SP-57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itchFamily="34" charset="0"/>
              </a:rPr>
              <a:t>For P</a:t>
            </a:r>
            <a:r>
              <a:rPr lang="en-US" altLang="en-US" sz="1800" baseline="-25000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en-US" altLang="en-US" sz="1800">
                <a:solidFill>
                  <a:srgbClr val="C00000"/>
                </a:solidFill>
                <a:latin typeface="Arial" pitchFamily="34" charset="0"/>
              </a:rPr>
              <a:t> = </a:t>
            </a:r>
            <a:r>
              <a:rPr lang="ru-RU" altLang="ru-RU" sz="1800">
                <a:solidFill>
                  <a:srgbClr val="C00000"/>
                </a:solidFill>
                <a:latin typeface="Arial" pitchFamily="34" charset="0"/>
              </a:rPr>
              <a:t>0,</a:t>
            </a: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6</a:t>
            </a:r>
            <a:r>
              <a:rPr lang="ru-RU" altLang="ru-RU" sz="1800">
                <a:solidFill>
                  <a:srgbClr val="C00000"/>
                </a:solidFill>
                <a:latin typeface="Arial" pitchFamily="34" charset="0"/>
              </a:rPr>
              <a:t>-</a:t>
            </a: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2</a:t>
            </a:r>
            <a:r>
              <a:rPr lang="ru-RU" altLang="ru-RU" sz="180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GeV</a:t>
            </a:r>
            <a:r>
              <a:rPr lang="ru-RU" altLang="ru-RU" sz="1800">
                <a:solidFill>
                  <a:srgbClr val="C00000"/>
                </a:solidFill>
                <a:latin typeface="Arial" pitchFamily="34" charset="0"/>
              </a:rPr>
              <a:t>/</a:t>
            </a: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s used magnet SP-57 and SP-40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Coordinate system on scintillation hodoscopes provide resolution </a:t>
            </a:r>
            <a:r>
              <a:rPr lang="ru-RU" altLang="ru-RU" sz="1800">
                <a:solidFill>
                  <a:srgbClr val="C00000"/>
                </a:solidFill>
                <a:latin typeface="Arial" pitchFamily="34" charset="0"/>
              </a:rPr>
              <a:t>2-5%</a:t>
            </a: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 in area </a:t>
            </a:r>
            <a:r>
              <a:rPr lang="ru-RU" altLang="ru-RU" sz="1800">
                <a:solidFill>
                  <a:srgbClr val="C00000"/>
                </a:solidFill>
                <a:latin typeface="Arial" pitchFamily="34" charset="0"/>
              </a:rPr>
              <a:t>0,3-0,8 </a:t>
            </a: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GeV</a:t>
            </a:r>
            <a:r>
              <a:rPr lang="ru-RU" altLang="ru-RU" sz="1800">
                <a:solidFill>
                  <a:srgbClr val="C00000"/>
                </a:solidFill>
                <a:latin typeface="Arial" pitchFamily="34" charset="0"/>
              </a:rPr>
              <a:t>/</a:t>
            </a:r>
            <a:r>
              <a:rPr lang="en-US" altLang="ru-RU" sz="1800">
                <a:solidFill>
                  <a:srgbClr val="C00000"/>
                </a:solidFill>
                <a:latin typeface="Arial" pitchFamily="34" charset="0"/>
              </a:rPr>
              <a:t>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itchFamily="34" charset="0"/>
              </a:rPr>
              <a:t> </a:t>
            </a:r>
            <a:endParaRPr lang="ru-RU" altLang="ru-RU" sz="1800" baseline="-25000">
              <a:latin typeface="Arial" pitchFamily="34" charset="0"/>
            </a:endParaRPr>
          </a:p>
        </p:txBody>
      </p:sp>
      <p:sp>
        <p:nvSpPr>
          <p:cNvPr id="84998" name="TextBox 1"/>
          <p:cNvSpPr txBox="1">
            <a:spLocks noChangeArrowheads="1"/>
          </p:cNvSpPr>
          <p:nvPr/>
        </p:nvSpPr>
        <p:spPr bwMode="auto">
          <a:xfrm>
            <a:off x="6188075" y="4763"/>
            <a:ext cx="3021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C00000"/>
                </a:solidFill>
              </a:rPr>
              <a:t>Romanov D. ISHEPP XXII 2014</a:t>
            </a:r>
            <a:endParaRPr lang="ru-RU" altLang="ru-RU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68288"/>
            <a:ext cx="8863012" cy="6589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491880" y="116632"/>
            <a:ext cx="15451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PANDA</a:t>
            </a:r>
            <a:endParaRPr lang="ru-RU" sz="36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713" y="115888"/>
            <a:ext cx="8874125" cy="654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4"/>
          <p:cNvSpPr>
            <a:spLocks noChangeArrowheads="1"/>
          </p:cNvSpPr>
          <p:nvPr/>
        </p:nvSpPr>
        <p:spPr bwMode="auto">
          <a:xfrm>
            <a:off x="0" y="1268413"/>
            <a:ext cx="91440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altLang="ru-RU" sz="3600" b="1">
                <a:solidFill>
                  <a:srgbClr val="FF0000"/>
                </a:solidFill>
                <a:latin typeface="Comic Sans MS" pitchFamily="66" charset="0"/>
              </a:rPr>
              <a:t>The unique beam </a:t>
            </a:r>
            <a:r>
              <a:rPr lang="en-US" altLang="ru-RU" sz="3600" b="1">
                <a:solidFill>
                  <a:srgbClr val="7030A0"/>
                </a:solidFill>
                <a:latin typeface="Comic Sans MS" pitchFamily="66" charset="0"/>
              </a:rPr>
              <a:t>– no worldwide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rgbClr val="7030A0"/>
                </a:solidFill>
                <a:latin typeface="Comic Sans MS" pitchFamily="66" charset="0"/>
              </a:rPr>
              <a:t> (FNAL closed antiproton activity) </a:t>
            </a:r>
            <a:r>
              <a:rPr lang="en-US" altLang="ru-RU" sz="3600" b="1">
                <a:solidFill>
                  <a:srgbClr val="00B050"/>
                </a:solidFill>
                <a:latin typeface="Comic Sans MS" pitchFamily="66" charset="0"/>
              </a:rPr>
              <a:t>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altLang="ru-RU" sz="3600" b="1">
                <a:solidFill>
                  <a:srgbClr val="00B050"/>
                </a:solidFill>
                <a:latin typeface="Comic Sans MS" pitchFamily="66" charset="0"/>
                <a:sym typeface="Symbol" pitchFamily="18" charset="2"/>
              </a:rPr>
              <a:t>p/p ~ 10</a:t>
            </a:r>
            <a:r>
              <a:rPr lang="en-US" altLang="ru-RU" sz="3600" b="1" baseline="30000">
                <a:solidFill>
                  <a:srgbClr val="00B050"/>
                </a:solidFill>
                <a:latin typeface="Comic Sans MS" pitchFamily="66" charset="0"/>
                <a:sym typeface="Symbol" pitchFamily="18" charset="2"/>
              </a:rPr>
              <a:t>-5</a:t>
            </a:r>
            <a:r>
              <a:rPr lang="en-US" altLang="ru-RU" sz="3600" b="1">
                <a:solidFill>
                  <a:srgbClr val="00B050"/>
                </a:solidFill>
                <a:latin typeface="Comic Sans MS" pitchFamily="66" charset="0"/>
                <a:sym typeface="Symbol" pitchFamily="18" charset="2"/>
              </a:rPr>
              <a:t>.</a:t>
            </a:r>
            <a:endParaRPr lang="en-US" altLang="ru-RU" sz="3600" b="1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3600" b="1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ru-RU" sz="2800" b="1">
                <a:solidFill>
                  <a:srgbClr val="FF0000"/>
                </a:solidFill>
                <a:latin typeface="Comic Sans MS" pitchFamily="66" charset="0"/>
              </a:rPr>
              <a:t>The unique detector - </a:t>
            </a:r>
            <a:r>
              <a:rPr lang="en-US" altLang="ru-RU" sz="2800" b="1">
                <a:solidFill>
                  <a:srgbClr val="00B0F0"/>
                </a:solidFill>
                <a:latin typeface="Comic Sans MS" pitchFamily="66" charset="0"/>
                <a:sym typeface="Symbol" pitchFamily="18" charset="2"/>
              </a:rPr>
              <a:t> </a:t>
            </a:r>
            <a:r>
              <a:rPr lang="en-US" altLang="ru-RU" sz="2800" b="1">
                <a:solidFill>
                  <a:srgbClr val="00B0F0"/>
                </a:solidFill>
                <a:latin typeface="Comic Sans MS" pitchFamily="66" charset="0"/>
              </a:rPr>
              <a:t>~ 4</a:t>
            </a:r>
            <a:r>
              <a:rPr lang="el-GR" altLang="ru-RU" sz="2800" b="1">
                <a:solidFill>
                  <a:srgbClr val="00B0F0"/>
                </a:solidFill>
                <a:latin typeface="Comic Sans MS" pitchFamily="66" charset="0"/>
              </a:rPr>
              <a:t>π</a:t>
            </a:r>
            <a:r>
              <a:rPr lang="en-US" altLang="ru-RU" sz="2800" b="1">
                <a:solidFill>
                  <a:srgbClr val="00B0F0"/>
                </a:solidFill>
                <a:latin typeface="Comic Sans MS" pitchFamily="66" charset="0"/>
              </a:rPr>
              <a:t> -</a:t>
            </a:r>
            <a:r>
              <a:rPr lang="en-US" altLang="ru-RU" sz="2800" b="1" u="sng">
                <a:solidFill>
                  <a:srgbClr val="C00000"/>
                </a:solidFill>
                <a:latin typeface="Comic Sans MS" pitchFamily="66" charset="0"/>
              </a:rPr>
              <a:t>exclusive reactions investigation (correlations, backward range)</a:t>
            </a:r>
            <a:r>
              <a:rPr lang="en-US" altLang="ru-RU" sz="2800" b="1">
                <a:solidFill>
                  <a:srgbClr val="00B0F0"/>
                </a:solidFill>
                <a:latin typeface="Comic Sans MS" pitchFamily="66" charset="0"/>
              </a:rPr>
              <a:t>; </a:t>
            </a:r>
            <a:r>
              <a:rPr lang="en-US" altLang="ru-RU" sz="2800" b="1">
                <a:solidFill>
                  <a:srgbClr val="00B050"/>
                </a:solidFill>
                <a:latin typeface="Comic Sans MS" pitchFamily="66" charset="0"/>
              </a:rPr>
              <a:t>working at luminosity ~ 10</a:t>
            </a:r>
            <a:r>
              <a:rPr lang="en-US" altLang="ru-RU" sz="2800" b="1" baseline="30000">
                <a:solidFill>
                  <a:srgbClr val="00B050"/>
                </a:solidFill>
                <a:latin typeface="Comic Sans MS" pitchFamily="66" charset="0"/>
              </a:rPr>
              <a:t>32</a:t>
            </a:r>
            <a:r>
              <a:rPr lang="en-US" altLang="ru-RU" sz="2800" b="1">
                <a:solidFill>
                  <a:srgbClr val="00B050"/>
                </a:solidFill>
                <a:latin typeface="Comic Sans MS" pitchFamily="66" charset="0"/>
              </a:rPr>
              <a:t> cm</a:t>
            </a:r>
            <a:r>
              <a:rPr lang="en-US" altLang="ru-RU" sz="2800" b="1" baseline="30000">
                <a:solidFill>
                  <a:srgbClr val="00B050"/>
                </a:solidFill>
                <a:latin typeface="Comic Sans MS" pitchFamily="66" charset="0"/>
              </a:rPr>
              <a:t>-2</a:t>
            </a:r>
            <a:r>
              <a:rPr lang="en-US" altLang="ru-RU" sz="2800" b="1">
                <a:solidFill>
                  <a:srgbClr val="00B050"/>
                </a:solidFill>
                <a:latin typeface="Comic Sans MS" pitchFamily="66" charset="0"/>
              </a:rPr>
              <a:t> s</a:t>
            </a:r>
            <a:r>
              <a:rPr lang="en-US" altLang="ru-RU" sz="2800" b="1" baseline="30000">
                <a:solidFill>
                  <a:srgbClr val="00B050"/>
                </a:solidFill>
                <a:latin typeface="Comic Sans MS" pitchFamily="66" charset="0"/>
              </a:rPr>
              <a:t>-1 </a:t>
            </a:r>
            <a:r>
              <a:rPr lang="en-US" altLang="ru-RU" sz="2800" b="1">
                <a:solidFill>
                  <a:srgbClr val="00B050"/>
                </a:solidFill>
                <a:latin typeface="Comic Sans MS" pitchFamily="66" charset="0"/>
              </a:rPr>
              <a:t>– the very rare event can be investigated; </a:t>
            </a:r>
            <a:r>
              <a:rPr lang="en-US" altLang="ru-RU" sz="2800" b="1">
                <a:solidFill>
                  <a:srgbClr val="002060"/>
                </a:solidFill>
                <a:latin typeface="Comic Sans MS" pitchFamily="66" charset="0"/>
              </a:rPr>
              <a:t>PID – close to full energy range</a:t>
            </a:r>
            <a:r>
              <a:rPr lang="en-US" altLang="ru-RU" sz="2800" b="1">
                <a:solidFill>
                  <a:srgbClr val="FF0000"/>
                </a:solidFill>
                <a:latin typeface="Comic Sans MS" pitchFamily="66" charset="0"/>
              </a:rPr>
              <a:t> and high momentum resolution.</a:t>
            </a:r>
            <a:endParaRPr lang="ru-RU" altLang="ru-RU" sz="2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1923" name="Прямоугольник 5"/>
          <p:cNvSpPr>
            <a:spLocks noChangeArrowheads="1"/>
          </p:cNvSpPr>
          <p:nvPr/>
        </p:nvSpPr>
        <p:spPr bwMode="auto">
          <a:xfrm>
            <a:off x="1506538" y="331788"/>
            <a:ext cx="5702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rgbClr val="C00000"/>
                </a:solidFill>
                <a:latin typeface="Comic Sans MS" pitchFamily="66" charset="0"/>
              </a:rPr>
              <a:t>Main PANDA advantages</a:t>
            </a:r>
            <a:endParaRPr lang="ru-RU" altLang="ru-RU" sz="3600" b="1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ru-RU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5888"/>
            <a:ext cx="4654550" cy="65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0830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6300788" y="1989138"/>
            <a:ext cx="1511300" cy="1655762"/>
          </a:xfrm>
          <a:prstGeom prst="wedgeRoundRectCallout">
            <a:avLst>
              <a:gd name="adj1" fmla="val -270588"/>
              <a:gd name="adj2" fmla="val 136384"/>
              <a:gd name="adj3" fmla="val 16667"/>
            </a:avLst>
          </a:prstGeom>
          <a:solidFill>
            <a:srgbClr val="FFFF66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23850" y="5084763"/>
            <a:ext cx="424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FF0066"/>
                </a:solidFill>
              </a:rPr>
              <a:t>The first experimental data</a:t>
            </a:r>
            <a:endParaRPr lang="ru-RU" altLang="ru-RU" sz="2400">
              <a:solidFill>
                <a:srgbClr val="FF0066"/>
              </a:solidFill>
            </a:endParaRPr>
          </a:p>
        </p:txBody>
      </p:sp>
      <p:pic>
        <p:nvPicPr>
          <p:cNvPr id="1536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16376" r="24855" b="15573"/>
          <a:stretch>
            <a:fillRect/>
          </a:stretch>
        </p:blipFill>
        <p:spPr bwMode="auto">
          <a:xfrm>
            <a:off x="3748088" y="136525"/>
            <a:ext cx="10287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D59F39-787D-4D11-B49C-954F93D5B849}" type="slidenum">
              <a:rPr lang="ru-RU" altLang="en-US"/>
              <a:pPr>
                <a:defRPr/>
              </a:pPr>
              <a:t>60</a:t>
            </a:fld>
            <a:endParaRPr lang="ru-RU" altLang="en-US"/>
          </a:p>
        </p:txBody>
      </p:sp>
      <p:sp>
        <p:nvSpPr>
          <p:cNvPr id="3" name="Прямоугольник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3332" y="836712"/>
            <a:ext cx="7992888" cy="1815882"/>
          </a:xfrm>
          <a:prstGeom prst="rect">
            <a:avLst/>
          </a:prstGeom>
          <a:blipFill rotWithShape="1">
            <a:blip r:embed="rId2" cstate="print"/>
            <a:stretch>
              <a:fillRect l="-381" t="-671" b="-3691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81300"/>
            <a:ext cx="74072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5888"/>
            <a:ext cx="22415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0" name="TextBox 4"/>
          <p:cNvSpPr txBox="1">
            <a:spLocks noChangeArrowheads="1"/>
          </p:cNvSpPr>
          <p:nvPr/>
        </p:nvSpPr>
        <p:spPr bwMode="auto">
          <a:xfrm>
            <a:off x="6084888" y="333375"/>
            <a:ext cx="1603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C00000"/>
                </a:solidFill>
              </a:rPr>
              <a:t>JINR PAC, 2010</a:t>
            </a:r>
            <a:endParaRPr lang="ru-RU" altLang="ru-RU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7147" y="116632"/>
            <a:ext cx="8128205" cy="1080120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 smtClean="0">
                <a:solidFill>
                  <a:srgbClr val="C00000"/>
                </a:solidFill>
              </a:rPr>
              <a:t>J-PARC HI</a:t>
            </a:r>
            <a:r>
              <a:rPr lang="en-US" altLang="ja-JP" sz="4000" dirty="0" smtClean="0">
                <a:solidFill>
                  <a:srgbClr val="C00000"/>
                </a:solidFill>
              </a:rPr>
              <a:t/>
            </a:r>
            <a:br>
              <a:rPr lang="en-US" altLang="ja-JP" sz="4000" dirty="0" smtClean="0">
                <a:solidFill>
                  <a:srgbClr val="C00000"/>
                </a:solidFill>
              </a:rPr>
            </a:br>
            <a:r>
              <a:rPr lang="en-US" altLang="ja-JP" sz="4000" dirty="0" err="1" smtClean="0">
                <a:solidFill>
                  <a:srgbClr val="C00000"/>
                </a:solidFill>
              </a:rPr>
              <a:t>HI</a:t>
            </a:r>
            <a:r>
              <a:rPr lang="en-US" altLang="ja-JP" sz="4000" dirty="0" smtClean="0">
                <a:solidFill>
                  <a:srgbClr val="C00000"/>
                </a:solidFill>
              </a:rPr>
              <a:t> </a:t>
            </a:r>
            <a:r>
              <a:rPr lang="en-US" altLang="ja-JP" sz="4000" dirty="0">
                <a:solidFill>
                  <a:srgbClr val="C00000"/>
                </a:solidFill>
              </a:rPr>
              <a:t>accelerator scheme</a:t>
            </a:r>
            <a:endParaRPr lang="ja-JP" altLang="en-US" sz="4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861879">
            <a:off x="2454601" y="3502088"/>
            <a:ext cx="1918107" cy="18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20000">
            <a:off x="5096994" y="2387683"/>
            <a:ext cx="3336036" cy="334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テキスト ボックス 66"/>
          <p:cNvSpPr txBox="1"/>
          <p:nvPr/>
        </p:nvSpPr>
        <p:spPr>
          <a:xfrm>
            <a:off x="2711322" y="3904601"/>
            <a:ext cx="15508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ea typeface="ＭＳ Ｐゴシック"/>
              </a:rPr>
              <a:t>3GeV RCS</a:t>
            </a:r>
            <a:endParaRPr lang="en-US" altLang="ja-JP" dirty="0">
              <a:solidFill>
                <a:srgbClr val="0000FF"/>
              </a:solidFill>
              <a:ea typeface="ＭＳ Ｐゴシック"/>
            </a:endParaRPr>
          </a:p>
          <a:p>
            <a:pPr algn="ctr"/>
            <a:r>
              <a:rPr lang="en-US" altLang="ja-JP" sz="2000" dirty="0">
                <a:solidFill>
                  <a:srgbClr val="0000FF"/>
                </a:solidFill>
                <a:ea typeface="ＭＳ Ｐゴシック"/>
              </a:rPr>
              <a:t>(H</a:t>
            </a:r>
            <a:r>
              <a:rPr lang="en-US" altLang="ja-JP" sz="2000" baseline="30000" dirty="0">
                <a:solidFill>
                  <a:srgbClr val="0000FF"/>
                </a:solidFill>
                <a:ea typeface="ＭＳ Ｐゴシック"/>
              </a:rPr>
              <a:t>-</a:t>
            </a:r>
            <a:r>
              <a:rPr lang="en-US" altLang="ja-JP" sz="2000" dirty="0">
                <a:solidFill>
                  <a:srgbClr val="0000FF"/>
                </a:solidFill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FF"/>
                </a:solidFill>
                <a:ea typeface="ＭＳ Ｐゴシック"/>
                <a:sym typeface="Wingdings" panose="05000000000000000000" pitchFamily="2" charset="2"/>
              </a:rPr>
              <a:t> p)</a:t>
            </a:r>
            <a:endParaRPr lang="en-US" altLang="ja-JP" sz="2000" dirty="0">
              <a:solidFill>
                <a:srgbClr val="0000FF"/>
              </a:solidFill>
              <a:ea typeface="ＭＳ Ｐゴシック"/>
            </a:endParaRPr>
          </a:p>
          <a:p>
            <a:pPr algn="ctr"/>
            <a:r>
              <a:rPr lang="en-US" altLang="ja-JP" sz="2000" dirty="0">
                <a:solidFill>
                  <a:srgbClr val="0000FF"/>
                </a:solidFill>
                <a:ea typeface="ＭＳ Ｐゴシック"/>
              </a:rPr>
              <a:t>0.4 </a:t>
            </a:r>
            <a:r>
              <a:rPr lang="en-US" altLang="ja-JP" sz="2000" dirty="0">
                <a:solidFill>
                  <a:srgbClr val="0000FF"/>
                </a:solidFill>
                <a:ea typeface="ＭＳ Ｐゴシック"/>
                <a:sym typeface="Wingdings" panose="05000000000000000000" pitchFamily="2" charset="2"/>
              </a:rPr>
              <a:t> 3 GeV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834639" y="2876163"/>
            <a:ext cx="1917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ea typeface="ＭＳ Ｐゴシック"/>
              </a:rPr>
              <a:t>50 GeV MR</a:t>
            </a:r>
            <a:endParaRPr lang="en-US" altLang="ja-JP" dirty="0">
              <a:solidFill>
                <a:srgbClr val="0000FF"/>
              </a:solidFill>
              <a:ea typeface="ＭＳ Ｐゴシック"/>
            </a:endParaRPr>
          </a:p>
          <a:p>
            <a:pPr algn="ctr"/>
            <a:r>
              <a:rPr lang="en-US" altLang="ja-JP" sz="2000" dirty="0">
                <a:solidFill>
                  <a:srgbClr val="0000FF"/>
                </a:solidFill>
                <a:ea typeface="ＭＳ Ｐゴシック"/>
              </a:rPr>
              <a:t>3</a:t>
            </a:r>
            <a:r>
              <a:rPr lang="en-US" altLang="ja-JP" sz="2000" dirty="0">
                <a:solidFill>
                  <a:srgbClr val="0000FF"/>
                </a:solidFill>
                <a:ea typeface="ＭＳ Ｐゴシック"/>
                <a:sym typeface="Wingdings" panose="05000000000000000000" pitchFamily="2" charset="2"/>
              </a:rPr>
              <a:t>30 GeV (p</a:t>
            </a:r>
            <a:r>
              <a:rPr lang="en-US" altLang="ja-JP" sz="2000" dirty="0" smtClean="0">
                <a:solidFill>
                  <a:srgbClr val="0000FF"/>
                </a:solidFill>
                <a:ea typeface="ＭＳ Ｐゴシック"/>
                <a:sym typeface="Wingdings" panose="05000000000000000000" pitchFamily="2" charset="2"/>
              </a:rPr>
              <a:t>)</a:t>
            </a:r>
          </a:p>
          <a:p>
            <a:pPr algn="r"/>
            <a:r>
              <a:rPr lang="en-US" altLang="ja-JP" sz="2000" dirty="0" smtClean="0">
                <a:solidFill>
                  <a:srgbClr val="FF0000"/>
                </a:solidFill>
                <a:ea typeface="ＭＳ Ｐゴシック"/>
                <a:sym typeface="Wingdings" panose="05000000000000000000" pitchFamily="2" charset="2"/>
              </a:rPr>
              <a:t>50 GeV(p)</a:t>
            </a:r>
            <a:endParaRPr lang="ja-JP" altLang="en-US" sz="2000" dirty="0">
              <a:solidFill>
                <a:srgbClr val="FF0000"/>
              </a:solidFill>
              <a:ea typeface="ＭＳ Ｐゴシック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191143" y="5433977"/>
            <a:ext cx="1800096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ea typeface="ＭＳ Ｐゴシック"/>
              </a:rPr>
              <a:t>H</a:t>
            </a:r>
            <a:r>
              <a:rPr lang="en-US" altLang="ja-JP" baseline="30000" dirty="0">
                <a:solidFill>
                  <a:srgbClr val="0000FF"/>
                </a:solidFill>
                <a:ea typeface="ＭＳ Ｐゴシック"/>
              </a:rPr>
              <a:t>-</a:t>
            </a:r>
            <a:r>
              <a:rPr lang="en-US" altLang="ja-JP" dirty="0">
                <a:solidFill>
                  <a:srgbClr val="0000FF"/>
                </a:solidFill>
                <a:ea typeface="ＭＳ Ｐゴシック"/>
              </a:rPr>
              <a:t> </a:t>
            </a:r>
            <a:r>
              <a:rPr lang="en-US" altLang="ja-JP" dirty="0" err="1">
                <a:solidFill>
                  <a:srgbClr val="0000FF"/>
                </a:solidFill>
                <a:ea typeface="ＭＳ Ｐゴシック"/>
              </a:rPr>
              <a:t>Linac</a:t>
            </a:r>
            <a:r>
              <a:rPr lang="en-US" altLang="ja-JP" dirty="0">
                <a:solidFill>
                  <a:srgbClr val="0000FF"/>
                </a:solidFill>
                <a:ea typeface="ＭＳ Ｐゴシック"/>
              </a:rPr>
              <a:t>: 0.4 GeV</a:t>
            </a:r>
            <a:endParaRPr lang="ja-JP" altLang="en-US" dirty="0">
              <a:solidFill>
                <a:srgbClr val="0000FF"/>
              </a:solidFill>
              <a:ea typeface="ＭＳ Ｐゴシック"/>
            </a:endParaRPr>
          </a:p>
        </p:txBody>
      </p:sp>
      <p:cxnSp>
        <p:nvCxnSpPr>
          <p:cNvPr id="99" name="直線コネクタ 98"/>
          <p:cNvCxnSpPr>
            <a:stCxn id="96" idx="3"/>
          </p:cNvCxnSpPr>
          <p:nvPr/>
        </p:nvCxnSpPr>
        <p:spPr>
          <a:xfrm>
            <a:off x="1991239" y="5618643"/>
            <a:ext cx="568800" cy="2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0" name="直線コネクタ 99"/>
          <p:cNvCxnSpPr/>
          <p:nvPr/>
        </p:nvCxnSpPr>
        <p:spPr>
          <a:xfrm flipV="1">
            <a:off x="2542911" y="4885035"/>
            <a:ext cx="0" cy="74160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2" name="直線コネクタ 101"/>
          <p:cNvCxnSpPr/>
          <p:nvPr/>
        </p:nvCxnSpPr>
        <p:spPr>
          <a:xfrm rot="-180000" flipV="1">
            <a:off x="2531455" y="4409173"/>
            <a:ext cx="240416" cy="48334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cxnSp>
        <p:nvCxnSpPr>
          <p:cNvPr id="103" name="直線コネクタ 102"/>
          <p:cNvCxnSpPr/>
          <p:nvPr/>
        </p:nvCxnSpPr>
        <p:spPr>
          <a:xfrm>
            <a:off x="3940233" y="3954846"/>
            <a:ext cx="1003337" cy="105046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6" name="直線コネクタ 105"/>
          <p:cNvCxnSpPr/>
          <p:nvPr/>
        </p:nvCxnSpPr>
        <p:spPr>
          <a:xfrm>
            <a:off x="5879671" y="4054234"/>
            <a:ext cx="612000" cy="350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sp>
        <p:nvSpPr>
          <p:cNvPr id="107" name="テキスト ボックス 106"/>
          <p:cNvSpPr txBox="1"/>
          <p:nvPr/>
        </p:nvSpPr>
        <p:spPr>
          <a:xfrm>
            <a:off x="6484605" y="3844203"/>
            <a:ext cx="1051255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altLang="ja-JP" sz="400" dirty="0">
              <a:solidFill>
                <a:prstClr val="black"/>
              </a:solidFill>
              <a:ea typeface="ＭＳ Ｐゴシック"/>
            </a:endParaRPr>
          </a:p>
          <a:p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   </a:t>
            </a:r>
            <a:r>
              <a:rPr lang="en-US" altLang="ja-JP" sz="2000" dirty="0">
                <a:solidFill>
                  <a:srgbClr val="0000FF"/>
                </a:solidFill>
                <a:ea typeface="ＭＳ Ｐゴシック"/>
              </a:rPr>
              <a:t>MLF</a:t>
            </a:r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 </a:t>
            </a:r>
          </a:p>
          <a:p>
            <a:endParaRPr lang="en-US" altLang="ja-JP" sz="400" dirty="0">
              <a:solidFill>
                <a:prstClr val="black"/>
              </a:solidFill>
              <a:ea typeface="ＭＳ Ｐゴシック"/>
            </a:endParaRPr>
          </a:p>
        </p:txBody>
      </p:sp>
      <p:cxnSp>
        <p:nvCxnSpPr>
          <p:cNvPr id="108" name="直線コネクタ 107"/>
          <p:cNvCxnSpPr/>
          <p:nvPr/>
        </p:nvCxnSpPr>
        <p:spPr>
          <a:xfrm flipV="1">
            <a:off x="4928505" y="3933640"/>
            <a:ext cx="216025" cy="126257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9" name="直線コネクタ 108"/>
          <p:cNvCxnSpPr/>
          <p:nvPr/>
        </p:nvCxnSpPr>
        <p:spPr>
          <a:xfrm>
            <a:off x="5137935" y="3936815"/>
            <a:ext cx="5472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0" name="テキスト ボックス 109"/>
          <p:cNvSpPr txBox="1"/>
          <p:nvPr/>
        </p:nvSpPr>
        <p:spPr>
          <a:xfrm>
            <a:off x="5555011" y="4255346"/>
            <a:ext cx="983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  <a:ea typeface="ＭＳ Ｐゴシック"/>
              </a:rPr>
              <a:t>p to NU</a:t>
            </a:r>
            <a:endParaRPr lang="ja-JP" altLang="en-US" sz="2000" dirty="0">
              <a:solidFill>
                <a:srgbClr val="0000FF"/>
              </a:solidFill>
              <a:ea typeface="ＭＳ Ｐゴシック"/>
            </a:endParaRPr>
          </a:p>
        </p:txBody>
      </p:sp>
      <p:cxnSp>
        <p:nvCxnSpPr>
          <p:cNvPr id="111" name="直線コネクタ 110"/>
          <p:cNvCxnSpPr/>
          <p:nvPr/>
        </p:nvCxnSpPr>
        <p:spPr>
          <a:xfrm flipH="1" flipV="1">
            <a:off x="5675089" y="3933636"/>
            <a:ext cx="216000" cy="126256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12" name="直線コネクタ 111"/>
          <p:cNvCxnSpPr/>
          <p:nvPr/>
        </p:nvCxnSpPr>
        <p:spPr>
          <a:xfrm flipV="1">
            <a:off x="7835293" y="3398670"/>
            <a:ext cx="665299" cy="1453043"/>
          </a:xfrm>
          <a:prstGeom prst="line">
            <a:avLst/>
          </a:prstGeom>
          <a:noFill/>
          <a:ln w="44450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sp>
        <p:nvSpPr>
          <p:cNvPr id="113" name="フリーフォーム 112"/>
          <p:cNvSpPr/>
          <p:nvPr/>
        </p:nvSpPr>
        <p:spPr>
          <a:xfrm>
            <a:off x="5765863" y="2790475"/>
            <a:ext cx="970087" cy="1571049"/>
          </a:xfrm>
          <a:custGeom>
            <a:avLst/>
            <a:gdLst>
              <a:gd name="connsiteX0" fmla="*/ 970086 w 970086"/>
              <a:gd name="connsiteY0" fmla="*/ 0 h 1571049"/>
              <a:gd name="connsiteX1" fmla="*/ 687788 w 970086"/>
              <a:gd name="connsiteY1" fmla="*/ 73642 h 1571049"/>
              <a:gd name="connsiteX2" fmla="*/ 522092 w 970086"/>
              <a:gd name="connsiteY2" fmla="*/ 128875 h 1571049"/>
              <a:gd name="connsiteX3" fmla="*/ 344121 w 970086"/>
              <a:gd name="connsiteY3" fmla="*/ 208655 h 1571049"/>
              <a:gd name="connsiteX4" fmla="*/ 178425 w 970086"/>
              <a:gd name="connsiteY4" fmla="*/ 331393 h 1571049"/>
              <a:gd name="connsiteX5" fmla="*/ 43413 w 970086"/>
              <a:gd name="connsiteY5" fmla="*/ 515500 h 1571049"/>
              <a:gd name="connsiteX6" fmla="*/ 6591 w 970086"/>
              <a:gd name="connsiteY6" fmla="*/ 699608 h 1571049"/>
              <a:gd name="connsiteX7" fmla="*/ 454 w 970086"/>
              <a:gd name="connsiteY7" fmla="*/ 932810 h 1571049"/>
              <a:gd name="connsiteX8" fmla="*/ 454 w 970086"/>
              <a:gd name="connsiteY8" fmla="*/ 1123055 h 1571049"/>
              <a:gd name="connsiteX9" fmla="*/ 454 w 970086"/>
              <a:gd name="connsiteY9" fmla="*/ 1368531 h 1571049"/>
              <a:gd name="connsiteX10" fmla="*/ 454 w 970086"/>
              <a:gd name="connsiteY10" fmla="*/ 1571049 h 157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086" h="1571049">
                <a:moveTo>
                  <a:pt x="970086" y="0"/>
                </a:moveTo>
                <a:lnTo>
                  <a:pt x="687788" y="73642"/>
                </a:lnTo>
                <a:cubicBezTo>
                  <a:pt x="613122" y="95121"/>
                  <a:pt x="579370" y="106373"/>
                  <a:pt x="522092" y="128875"/>
                </a:cubicBezTo>
                <a:cubicBezTo>
                  <a:pt x="464814" y="151377"/>
                  <a:pt x="401399" y="174902"/>
                  <a:pt x="344121" y="208655"/>
                </a:cubicBezTo>
                <a:cubicBezTo>
                  <a:pt x="286843" y="242408"/>
                  <a:pt x="228543" y="280252"/>
                  <a:pt x="178425" y="331393"/>
                </a:cubicBezTo>
                <a:cubicBezTo>
                  <a:pt x="128307" y="382534"/>
                  <a:pt x="72052" y="454131"/>
                  <a:pt x="43413" y="515500"/>
                </a:cubicBezTo>
                <a:cubicBezTo>
                  <a:pt x="14774" y="576869"/>
                  <a:pt x="13751" y="630056"/>
                  <a:pt x="6591" y="699608"/>
                </a:cubicBezTo>
                <a:cubicBezTo>
                  <a:pt x="-569" y="769160"/>
                  <a:pt x="1477" y="862236"/>
                  <a:pt x="454" y="932810"/>
                </a:cubicBezTo>
                <a:cubicBezTo>
                  <a:pt x="-569" y="1003384"/>
                  <a:pt x="454" y="1123055"/>
                  <a:pt x="454" y="1123055"/>
                </a:cubicBezTo>
                <a:lnTo>
                  <a:pt x="454" y="1368531"/>
                </a:lnTo>
                <a:lnTo>
                  <a:pt x="454" y="1571049"/>
                </a:ln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6541679" y="1412776"/>
            <a:ext cx="2429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>
                <a:solidFill>
                  <a:srgbClr val="6B6B6B"/>
                </a:solidFill>
                <a:ea typeface="ＭＳ Ｐゴシック"/>
              </a:rPr>
              <a:t>          </a:t>
            </a:r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proton (existing)</a:t>
            </a:r>
          </a:p>
        </p:txBody>
      </p:sp>
      <p:cxnSp>
        <p:nvCxnSpPr>
          <p:cNvPr id="115" name="直線コネクタ 114"/>
          <p:cNvCxnSpPr/>
          <p:nvPr/>
        </p:nvCxnSpPr>
        <p:spPr>
          <a:xfrm flipH="1">
            <a:off x="6391023" y="1644875"/>
            <a:ext cx="607589" cy="0"/>
          </a:xfrm>
          <a:prstGeom prst="line">
            <a:avLst/>
          </a:prstGeom>
          <a:noFill/>
          <a:ln w="4445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6" name="フリーフォーム 115"/>
          <p:cNvSpPr/>
          <p:nvPr/>
        </p:nvSpPr>
        <p:spPr>
          <a:xfrm>
            <a:off x="2833282" y="3801697"/>
            <a:ext cx="238897" cy="564292"/>
          </a:xfrm>
          <a:custGeom>
            <a:avLst/>
            <a:gdLst>
              <a:gd name="connsiteX0" fmla="*/ 0 w 238897"/>
              <a:gd name="connsiteY0" fmla="*/ 564292 h 564292"/>
              <a:gd name="connsiteX1" fmla="*/ 8237 w 238897"/>
              <a:gd name="connsiteY1" fmla="*/ 366583 h 564292"/>
              <a:gd name="connsiteX2" fmla="*/ 32951 w 238897"/>
              <a:gd name="connsiteY2" fmla="*/ 222421 h 564292"/>
              <a:gd name="connsiteX3" fmla="*/ 119448 w 238897"/>
              <a:gd name="connsiteY3" fmla="*/ 78259 h 564292"/>
              <a:gd name="connsiteX4" fmla="*/ 238897 w 238897"/>
              <a:gd name="connsiteY4" fmla="*/ 0 h 56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97" h="564292">
                <a:moveTo>
                  <a:pt x="0" y="564292"/>
                </a:moveTo>
                <a:cubicBezTo>
                  <a:pt x="1372" y="493926"/>
                  <a:pt x="2745" y="423561"/>
                  <a:pt x="8237" y="366583"/>
                </a:cubicBezTo>
                <a:cubicBezTo>
                  <a:pt x="13729" y="309605"/>
                  <a:pt x="14416" y="270475"/>
                  <a:pt x="32951" y="222421"/>
                </a:cubicBezTo>
                <a:cubicBezTo>
                  <a:pt x="51486" y="174367"/>
                  <a:pt x="85124" y="115329"/>
                  <a:pt x="119448" y="78259"/>
                </a:cubicBezTo>
                <a:cubicBezTo>
                  <a:pt x="153772" y="41189"/>
                  <a:pt x="196334" y="20594"/>
                  <a:pt x="238897" y="0"/>
                </a:cubicBezTo>
              </a:path>
            </a:pathLst>
          </a:custGeom>
          <a:noFill/>
          <a:ln>
            <a:solidFill>
              <a:srgbClr val="0000FF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8027983" y="2833770"/>
            <a:ext cx="8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ea typeface="ＭＳ Ｐゴシック"/>
              </a:rPr>
              <a:t>p to HD</a:t>
            </a:r>
            <a:endParaRPr lang="ja-JP" altLang="en-US" dirty="0">
              <a:solidFill>
                <a:srgbClr val="0000FF"/>
              </a:solidFill>
              <a:ea typeface="ＭＳ Ｐゴシック"/>
            </a:endParaRPr>
          </a:p>
        </p:txBody>
      </p:sp>
      <p:grpSp>
        <p:nvGrpSpPr>
          <p:cNvPr id="118" name="グループ化 117"/>
          <p:cNvGrpSpPr/>
          <p:nvPr/>
        </p:nvGrpSpPr>
        <p:grpSpPr>
          <a:xfrm>
            <a:off x="2423288" y="3988866"/>
            <a:ext cx="3286058" cy="2166564"/>
            <a:chOff x="2304375" y="3762391"/>
            <a:chExt cx="3286057" cy="2166564"/>
          </a:xfrm>
        </p:grpSpPr>
        <p:sp>
          <p:nvSpPr>
            <p:cNvPr id="119" name="フリーフォーム 118"/>
            <p:cNvSpPr/>
            <p:nvPr/>
          </p:nvSpPr>
          <p:spPr>
            <a:xfrm>
              <a:off x="3863546" y="3842951"/>
              <a:ext cx="280109" cy="564292"/>
            </a:xfrm>
            <a:custGeom>
              <a:avLst/>
              <a:gdLst>
                <a:gd name="connsiteX0" fmla="*/ 0 w 280109"/>
                <a:gd name="connsiteY0" fmla="*/ 0 h 564292"/>
                <a:gd name="connsiteX1" fmla="*/ 164757 w 280109"/>
                <a:gd name="connsiteY1" fmla="*/ 131806 h 564292"/>
                <a:gd name="connsiteX2" fmla="*/ 247135 w 280109"/>
                <a:gd name="connsiteY2" fmla="*/ 263611 h 564292"/>
                <a:gd name="connsiteX3" fmla="*/ 280086 w 280109"/>
                <a:gd name="connsiteY3" fmla="*/ 407773 h 564292"/>
                <a:gd name="connsiteX4" fmla="*/ 243016 w 280109"/>
                <a:gd name="connsiteY4" fmla="*/ 564292 h 56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09" h="564292">
                  <a:moveTo>
                    <a:pt x="0" y="0"/>
                  </a:moveTo>
                  <a:cubicBezTo>
                    <a:pt x="61784" y="43935"/>
                    <a:pt x="123568" y="87871"/>
                    <a:pt x="164757" y="131806"/>
                  </a:cubicBezTo>
                  <a:cubicBezTo>
                    <a:pt x="205946" y="175741"/>
                    <a:pt x="227914" y="217617"/>
                    <a:pt x="247135" y="263611"/>
                  </a:cubicBezTo>
                  <a:cubicBezTo>
                    <a:pt x="266356" y="309605"/>
                    <a:pt x="280772" y="357660"/>
                    <a:pt x="280086" y="407773"/>
                  </a:cubicBezTo>
                  <a:cubicBezTo>
                    <a:pt x="279400" y="457886"/>
                    <a:pt x="261208" y="511089"/>
                    <a:pt x="243016" y="564292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2304375" y="5097958"/>
              <a:ext cx="22779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CC3399"/>
                  </a:solidFill>
                  <a:ea typeface="ＭＳ Ｐゴシック"/>
                </a:rPr>
                <a:t>U</a:t>
              </a:r>
              <a:r>
                <a:rPr lang="en-US" altLang="ja-JP" sz="2800" baseline="30000" dirty="0">
                  <a:solidFill>
                    <a:srgbClr val="CC3399"/>
                  </a:solidFill>
                  <a:ea typeface="ＭＳ Ｐゴシック"/>
                </a:rPr>
                <a:t>86+</a:t>
              </a:r>
            </a:p>
            <a:p>
              <a:pPr algn="ctr"/>
              <a:r>
                <a:rPr lang="en-US" altLang="ja-JP" sz="2000" dirty="0" smtClean="0">
                  <a:solidFill>
                    <a:srgbClr val="CC3399"/>
                  </a:solidFill>
                  <a:ea typeface="ＭＳ Ｐゴシック"/>
                </a:rPr>
                <a:t>62 </a:t>
              </a:r>
              <a:r>
                <a:rPr lang="en-US" altLang="ja-JP" sz="2000" dirty="0">
                  <a:solidFill>
                    <a:srgbClr val="CC3399"/>
                  </a:solidFill>
                  <a:ea typeface="ＭＳ Ｐゴシック"/>
                  <a:sym typeface="Wingdings" panose="05000000000000000000" pitchFamily="2" charset="2"/>
                </a:rPr>
                <a:t> </a:t>
              </a:r>
              <a:r>
                <a:rPr lang="en-US" altLang="ja-JP" sz="2000" dirty="0" smtClean="0">
                  <a:solidFill>
                    <a:srgbClr val="CC3399"/>
                  </a:solidFill>
                  <a:ea typeface="ＭＳ Ｐゴシック"/>
                </a:rPr>
                <a:t>735 </a:t>
              </a:r>
              <a:r>
                <a:rPr lang="en-US" altLang="ja-JP" sz="2000" dirty="0" err="1">
                  <a:solidFill>
                    <a:srgbClr val="CC3399"/>
                  </a:solidFill>
                  <a:ea typeface="ＭＳ Ｐゴシック"/>
                </a:rPr>
                <a:t>AMeV</a:t>
              </a:r>
              <a:endParaRPr lang="ja-JP" altLang="en-US" sz="2000" dirty="0">
                <a:solidFill>
                  <a:srgbClr val="CC3399"/>
                </a:solidFill>
                <a:ea typeface="ＭＳ Ｐゴシック"/>
              </a:endParaRPr>
            </a:p>
          </p:txBody>
        </p:sp>
        <p:sp>
          <p:nvSpPr>
            <p:cNvPr id="122" name="テキスト ボックス 121"/>
            <p:cNvSpPr txBox="1"/>
            <p:nvPr/>
          </p:nvSpPr>
          <p:spPr>
            <a:xfrm>
              <a:off x="4338464" y="4398203"/>
              <a:ext cx="1134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  <a:ea typeface="ＭＳ Ｐゴシック"/>
                </a:rPr>
                <a:t>stripping</a:t>
              </a:r>
              <a:endParaRPr lang="ja-JP" altLang="en-US" dirty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23" name="フリーフォーム 122"/>
            <p:cNvSpPr/>
            <p:nvPr/>
          </p:nvSpPr>
          <p:spPr>
            <a:xfrm rot="120000">
              <a:off x="3823581" y="3762391"/>
              <a:ext cx="1766851" cy="842674"/>
            </a:xfrm>
            <a:custGeom>
              <a:avLst/>
              <a:gdLst>
                <a:gd name="connsiteX0" fmla="*/ 0 w 1270000"/>
                <a:gd name="connsiteY0" fmla="*/ 0 h 1270000"/>
                <a:gd name="connsiteX1" fmla="*/ 457200 w 1270000"/>
                <a:gd name="connsiteY1" fmla="*/ 76200 h 1270000"/>
                <a:gd name="connsiteX2" fmla="*/ 622300 w 1270000"/>
                <a:gd name="connsiteY2" fmla="*/ 203200 h 1270000"/>
                <a:gd name="connsiteX3" fmla="*/ 749300 w 1270000"/>
                <a:gd name="connsiteY3" fmla="*/ 406400 h 1270000"/>
                <a:gd name="connsiteX4" fmla="*/ 939800 w 1270000"/>
                <a:gd name="connsiteY4" fmla="*/ 723900 h 1270000"/>
                <a:gd name="connsiteX5" fmla="*/ 1270000 w 1270000"/>
                <a:gd name="connsiteY5" fmla="*/ 1270000 h 1270000"/>
                <a:gd name="connsiteX6" fmla="*/ 1270000 w 1270000"/>
                <a:gd name="connsiteY6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000" h="1270000">
                  <a:moveTo>
                    <a:pt x="0" y="0"/>
                  </a:moveTo>
                  <a:cubicBezTo>
                    <a:pt x="176741" y="21166"/>
                    <a:pt x="353483" y="42333"/>
                    <a:pt x="457200" y="76200"/>
                  </a:cubicBezTo>
                  <a:cubicBezTo>
                    <a:pt x="560917" y="110067"/>
                    <a:pt x="573617" y="148167"/>
                    <a:pt x="622300" y="203200"/>
                  </a:cubicBezTo>
                  <a:cubicBezTo>
                    <a:pt x="670983" y="258233"/>
                    <a:pt x="696383" y="319617"/>
                    <a:pt x="749300" y="406400"/>
                  </a:cubicBezTo>
                  <a:cubicBezTo>
                    <a:pt x="802217" y="493183"/>
                    <a:pt x="939800" y="723900"/>
                    <a:pt x="939800" y="723900"/>
                  </a:cubicBezTo>
                  <a:lnTo>
                    <a:pt x="1270000" y="1270000"/>
                  </a:lnTo>
                  <a:lnTo>
                    <a:pt x="1270000" y="1270000"/>
                  </a:lnTo>
                </a:path>
              </a:pathLst>
            </a:custGeom>
            <a:noFill/>
            <a:ln w="44450" cap="flat" cmpd="sng" algn="ctr">
              <a:solidFill>
                <a:srgbClr val="FF0000"/>
              </a:solidFill>
              <a:prstDash val="solid"/>
              <a:tailEnd type="triangle" w="lg" len="lg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ea typeface="ＭＳ Ｐゴシック"/>
              </a:endParaRPr>
            </a:p>
          </p:txBody>
        </p:sp>
        <p:cxnSp>
          <p:nvCxnSpPr>
            <p:cNvPr id="124" name="直線コネクタ 123"/>
            <p:cNvCxnSpPr/>
            <p:nvPr/>
          </p:nvCxnSpPr>
          <p:spPr>
            <a:xfrm>
              <a:off x="4824655" y="3966155"/>
              <a:ext cx="0" cy="50400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25" name="グループ化 124"/>
          <p:cNvGrpSpPr/>
          <p:nvPr/>
        </p:nvGrpSpPr>
        <p:grpSpPr>
          <a:xfrm>
            <a:off x="5663921" y="2617751"/>
            <a:ext cx="3310844" cy="4225825"/>
            <a:chOff x="5545006" y="2391271"/>
            <a:chExt cx="3310843" cy="4225825"/>
          </a:xfrm>
        </p:grpSpPr>
        <p:sp>
          <p:nvSpPr>
            <p:cNvPr id="126" name="テキスト ボックス 125"/>
            <p:cNvSpPr txBox="1"/>
            <p:nvPr/>
          </p:nvSpPr>
          <p:spPr>
            <a:xfrm>
              <a:off x="5545006" y="5478323"/>
              <a:ext cx="237599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CC3399"/>
                  </a:solidFill>
                  <a:ea typeface="ＭＳ Ｐゴシック"/>
                </a:rPr>
                <a:t>U</a:t>
              </a:r>
              <a:r>
                <a:rPr lang="en-US" altLang="ja-JP" sz="2800" baseline="30000" dirty="0">
                  <a:solidFill>
                    <a:srgbClr val="CC3399"/>
                  </a:solidFill>
                  <a:ea typeface="ＭＳ Ｐゴシック"/>
                </a:rPr>
                <a:t>92+</a:t>
              </a:r>
            </a:p>
            <a:p>
              <a:pPr algn="ctr"/>
              <a:r>
                <a:rPr lang="en-US" altLang="ja-JP" sz="2000" dirty="0" smtClean="0">
                  <a:solidFill>
                    <a:srgbClr val="CC3399"/>
                  </a:solidFill>
                  <a:ea typeface="ＭＳ Ｐゴシック"/>
                </a:rPr>
                <a:t>0.73 </a:t>
              </a:r>
              <a:r>
                <a:rPr lang="en-US" altLang="ja-JP" sz="2000" dirty="0">
                  <a:solidFill>
                    <a:srgbClr val="CC3399"/>
                  </a:solidFill>
                  <a:ea typeface="ＭＳ Ｐゴシック"/>
                  <a:sym typeface="Wingdings" panose="05000000000000000000" pitchFamily="2" charset="2"/>
                </a:rPr>
                <a:t> </a:t>
              </a:r>
              <a:r>
                <a:rPr lang="en-US" altLang="ja-JP" sz="2000" dirty="0" smtClean="0">
                  <a:solidFill>
                    <a:srgbClr val="CC3399"/>
                  </a:solidFill>
                  <a:ea typeface="ＭＳ Ｐゴシック"/>
                </a:rPr>
                <a:t>11.2 </a:t>
              </a:r>
              <a:r>
                <a:rPr lang="en-US" altLang="ja-JP" sz="2000" dirty="0" err="1" smtClean="0">
                  <a:solidFill>
                    <a:srgbClr val="CC3399"/>
                  </a:solidFill>
                  <a:ea typeface="ＭＳ Ｐゴシック"/>
                </a:rPr>
                <a:t>AGeV</a:t>
              </a:r>
              <a:r>
                <a:rPr lang="en-US" altLang="ja-JP" sz="2000" dirty="0" smtClean="0">
                  <a:solidFill>
                    <a:srgbClr val="CC3399"/>
                  </a:solidFill>
                  <a:ea typeface="ＭＳ Ｐゴシック"/>
                </a:rPr>
                <a:t> </a:t>
              </a:r>
            </a:p>
            <a:p>
              <a:pPr lvl="1" algn="ctr"/>
              <a:r>
                <a:rPr lang="en-US" altLang="ja-JP" sz="2000" dirty="0" smtClean="0">
                  <a:solidFill>
                    <a:srgbClr val="FF0000"/>
                  </a:solidFill>
                  <a:ea typeface="ＭＳ Ｐゴシック"/>
                </a:rPr>
                <a:t>19 </a:t>
              </a:r>
              <a:r>
                <a:rPr lang="en-US" altLang="ja-JP" sz="2000" dirty="0" err="1" smtClean="0">
                  <a:solidFill>
                    <a:srgbClr val="FF0000"/>
                  </a:solidFill>
                  <a:ea typeface="ＭＳ Ｐゴシック"/>
                </a:rPr>
                <a:t>AGeV</a:t>
              </a:r>
              <a:r>
                <a:rPr lang="en-US" altLang="ja-JP" sz="2000" dirty="0" smtClean="0">
                  <a:solidFill>
                    <a:srgbClr val="FF0000"/>
                  </a:solidFill>
                  <a:ea typeface="ＭＳ Ｐゴシック"/>
                </a:rPr>
                <a:t> </a:t>
              </a:r>
              <a:endParaRPr lang="en-US" altLang="ja-JP" sz="2000" dirty="0">
                <a:solidFill>
                  <a:srgbClr val="FF0000"/>
                </a:solidFill>
                <a:ea typeface="ＭＳ Ｐゴシック"/>
              </a:endParaRPr>
            </a:p>
          </p:txBody>
        </p:sp>
        <p:cxnSp>
          <p:nvCxnSpPr>
            <p:cNvPr id="127" name="直線コネクタ 126"/>
            <p:cNvCxnSpPr/>
            <p:nvPr/>
          </p:nvCxnSpPr>
          <p:spPr>
            <a:xfrm flipV="1">
              <a:off x="7727754" y="2874949"/>
              <a:ext cx="786997" cy="1718836"/>
            </a:xfrm>
            <a:prstGeom prst="lin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128" name="テキスト ボックス 127"/>
            <p:cNvSpPr txBox="1"/>
            <p:nvPr/>
          </p:nvSpPr>
          <p:spPr>
            <a:xfrm>
              <a:off x="7668344" y="2391271"/>
              <a:ext cx="1187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FF"/>
                  </a:solidFill>
                  <a:ea typeface="ＭＳ Ｐゴシック"/>
                </a:rPr>
                <a:t>p/</a:t>
              </a:r>
              <a:r>
                <a:rPr lang="en-US" altLang="ja-JP" dirty="0">
                  <a:solidFill>
                    <a:srgbClr val="FF0000"/>
                  </a:solidFill>
                  <a:ea typeface="ＭＳ Ｐゴシック"/>
                </a:rPr>
                <a:t>HI</a:t>
              </a:r>
              <a:r>
                <a:rPr lang="en-US" altLang="ja-JP" dirty="0">
                  <a:solidFill>
                    <a:srgbClr val="0000FF"/>
                  </a:solidFill>
                  <a:ea typeface="ＭＳ Ｐゴシック"/>
                </a:rPr>
                <a:t> to HD</a:t>
              </a:r>
              <a:endParaRPr lang="ja-JP" altLang="en-US" dirty="0">
                <a:solidFill>
                  <a:srgbClr val="0000FF"/>
                </a:solidFill>
                <a:ea typeface="ＭＳ Ｐゴシック"/>
              </a:endParaRPr>
            </a:p>
          </p:txBody>
        </p:sp>
      </p:grpSp>
      <p:cxnSp>
        <p:nvCxnSpPr>
          <p:cNvPr id="129" name="直線コネクタ 128"/>
          <p:cNvCxnSpPr/>
          <p:nvPr/>
        </p:nvCxnSpPr>
        <p:spPr>
          <a:xfrm flipH="1">
            <a:off x="6402640" y="2023376"/>
            <a:ext cx="607589" cy="0"/>
          </a:xfrm>
          <a:prstGeom prst="line">
            <a:avLst/>
          </a:prstGeom>
          <a:noFill/>
          <a:ln w="444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30" name="テキスト ボックス 129"/>
          <p:cNvSpPr txBox="1"/>
          <p:nvPr/>
        </p:nvSpPr>
        <p:spPr>
          <a:xfrm>
            <a:off x="6995171" y="1826239"/>
            <a:ext cx="21371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 </a:t>
            </a:r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HI (under </a:t>
            </a:r>
            <a:r>
              <a:rPr lang="en-US" altLang="ja-JP" sz="2000" dirty="0" smtClean="0">
                <a:solidFill>
                  <a:prstClr val="black"/>
                </a:solidFill>
                <a:ea typeface="ＭＳ Ｐゴシック"/>
              </a:rPr>
              <a:t>plan)</a:t>
            </a:r>
            <a:endParaRPr lang="en-US" altLang="ja-JP" sz="2000" dirty="0">
              <a:solidFill>
                <a:prstClr val="black"/>
              </a:solidFill>
              <a:ea typeface="ＭＳ Ｐゴシック"/>
            </a:endParaRPr>
          </a:p>
          <a:p>
            <a:r>
              <a:rPr lang="en-US" altLang="ja-JP" i="1" dirty="0">
                <a:solidFill>
                  <a:prstClr val="black"/>
                </a:solidFill>
                <a:ea typeface="ＭＳ Ｐゴシック"/>
              </a:rPr>
              <a:t>Figures: Not to scale</a:t>
            </a:r>
            <a:endParaRPr lang="ja-JP" altLang="en-US" i="1" dirty="0">
              <a:solidFill>
                <a:prstClr val="black"/>
              </a:solidFill>
              <a:ea typeface="ＭＳ Ｐゴシック"/>
            </a:endParaRPr>
          </a:p>
        </p:txBody>
      </p:sp>
      <p:grpSp>
        <p:nvGrpSpPr>
          <p:cNvPr id="131" name="グループ化 130"/>
          <p:cNvGrpSpPr/>
          <p:nvPr/>
        </p:nvGrpSpPr>
        <p:grpSpPr>
          <a:xfrm>
            <a:off x="28111" y="1775426"/>
            <a:ext cx="3979354" cy="2600129"/>
            <a:chOff x="1433199" y="1548951"/>
            <a:chExt cx="3979354" cy="2600129"/>
          </a:xfrm>
        </p:grpSpPr>
        <p:grpSp>
          <p:nvGrpSpPr>
            <p:cNvPr id="132" name="グループ化 131"/>
            <p:cNvGrpSpPr/>
            <p:nvPr/>
          </p:nvGrpSpPr>
          <p:grpSpPr>
            <a:xfrm>
              <a:off x="1496339" y="1548951"/>
              <a:ext cx="3916214" cy="2600129"/>
              <a:chOff x="1496339" y="1548951"/>
              <a:chExt cx="3916214" cy="2600129"/>
            </a:xfrm>
          </p:grpSpPr>
          <p:pic>
            <p:nvPicPr>
              <p:cNvPr id="134" name="図 13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438737" y="2159133"/>
                <a:ext cx="980764" cy="982122"/>
              </a:xfrm>
              <a:prstGeom prst="rect">
                <a:avLst/>
              </a:prstGeom>
            </p:spPr>
          </p:pic>
          <p:grpSp>
            <p:nvGrpSpPr>
              <p:cNvPr id="135" name="グループ化 134"/>
              <p:cNvGrpSpPr/>
              <p:nvPr/>
            </p:nvGrpSpPr>
            <p:grpSpPr>
              <a:xfrm>
                <a:off x="1496339" y="1548951"/>
                <a:ext cx="3916214" cy="2600129"/>
                <a:chOff x="-27661" y="1548951"/>
                <a:chExt cx="3916214" cy="2600129"/>
              </a:xfrm>
            </p:grpSpPr>
            <p:sp>
              <p:nvSpPr>
                <p:cNvPr id="136" name="テキスト ボックス 135"/>
                <p:cNvSpPr txBox="1"/>
                <p:nvPr/>
              </p:nvSpPr>
              <p:spPr>
                <a:xfrm>
                  <a:off x="1890543" y="2225100"/>
                  <a:ext cx="100811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000" b="1" dirty="0">
                      <a:solidFill>
                        <a:srgbClr val="FF0000"/>
                      </a:solidFill>
                      <a:ea typeface="ＭＳ Ｐゴシック"/>
                    </a:rPr>
                    <a:t>HI booster</a:t>
                  </a:r>
                  <a:endParaRPr lang="ja-JP" altLang="en-US" sz="2000" b="1" dirty="0">
                    <a:solidFill>
                      <a:srgbClr val="FF0000"/>
                    </a:solidFill>
                    <a:ea typeface="ＭＳ Ｐゴシック"/>
                  </a:endParaRPr>
                </a:p>
              </p:txBody>
            </p:sp>
            <p:cxnSp>
              <p:nvCxnSpPr>
                <p:cNvPr id="137" name="直線矢印コネクタ 136"/>
                <p:cNvCxnSpPr/>
                <p:nvPr/>
              </p:nvCxnSpPr>
              <p:spPr>
                <a:xfrm>
                  <a:off x="1008543" y="2673322"/>
                  <a:ext cx="900000" cy="11495"/>
                </a:xfrm>
                <a:prstGeom prst="straightConnector1">
                  <a:avLst/>
                </a:prstGeom>
                <a:noFill/>
                <a:ln w="44450" cap="flat" cmpd="sng" algn="ctr">
                  <a:solidFill>
                    <a:srgbClr val="FF0000"/>
                  </a:solidFill>
                  <a:prstDash val="solid"/>
                  <a:tailEnd type="triangle" w="lg" len="lg"/>
                </a:ln>
                <a:effectLst/>
              </p:spPr>
            </p:cxnSp>
            <p:sp>
              <p:nvSpPr>
                <p:cNvPr id="138" name="テキスト ボックス 137"/>
                <p:cNvSpPr txBox="1"/>
                <p:nvPr/>
              </p:nvSpPr>
              <p:spPr>
                <a:xfrm>
                  <a:off x="648191" y="3318083"/>
                  <a:ext cx="196037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800" dirty="0" smtClean="0">
                      <a:solidFill>
                        <a:srgbClr val="CC3399"/>
                      </a:solidFill>
                      <a:ea typeface="ＭＳ Ｐゴシック"/>
                    </a:rPr>
                    <a:t>U</a:t>
                  </a:r>
                  <a:r>
                    <a:rPr lang="en-US" altLang="ja-JP" sz="2800" baseline="30000" dirty="0" smtClean="0">
                      <a:solidFill>
                        <a:srgbClr val="CC3399"/>
                      </a:solidFill>
                      <a:ea typeface="ＭＳ Ｐゴシック"/>
                    </a:rPr>
                    <a:t>35+</a:t>
                  </a:r>
                  <a:r>
                    <a:rPr lang="ja-JP" altLang="en-US" sz="2800" dirty="0">
                      <a:solidFill>
                        <a:srgbClr val="CC3399"/>
                      </a:solidFill>
                      <a:ea typeface="ＭＳ Ｐゴシック"/>
                    </a:rPr>
                    <a:t>→</a:t>
                  </a:r>
                  <a:r>
                    <a:rPr lang="en-US" altLang="ja-JP" sz="2800" dirty="0">
                      <a:solidFill>
                        <a:srgbClr val="CC3399"/>
                      </a:solidFill>
                      <a:ea typeface="ＭＳ Ｐゴシック"/>
                    </a:rPr>
                    <a:t>U</a:t>
                  </a:r>
                  <a:r>
                    <a:rPr lang="en-US" altLang="ja-JP" sz="2800" baseline="30000" dirty="0">
                      <a:solidFill>
                        <a:srgbClr val="CC3399"/>
                      </a:solidFill>
                      <a:ea typeface="ＭＳ Ｐゴシック"/>
                    </a:rPr>
                    <a:t>66+</a:t>
                  </a:r>
                </a:p>
                <a:p>
                  <a:pPr algn="ctr"/>
                  <a:r>
                    <a:rPr lang="en-US" altLang="ja-JP" sz="2000" dirty="0" smtClean="0">
                      <a:solidFill>
                        <a:srgbClr val="CC3399"/>
                      </a:solidFill>
                      <a:ea typeface="ＭＳ Ｐゴシック"/>
                    </a:rPr>
                    <a:t>20 </a:t>
                  </a:r>
                  <a:r>
                    <a:rPr lang="en-US" altLang="ja-JP" sz="2000" dirty="0">
                      <a:solidFill>
                        <a:srgbClr val="CC3399"/>
                      </a:solidFill>
                      <a:ea typeface="ＭＳ Ｐゴシック"/>
                      <a:sym typeface="Wingdings" panose="05000000000000000000" pitchFamily="2" charset="2"/>
                    </a:rPr>
                    <a:t> 67 </a:t>
                  </a:r>
                  <a:r>
                    <a:rPr lang="en-US" altLang="ja-JP" sz="2000" dirty="0" err="1">
                      <a:solidFill>
                        <a:srgbClr val="CC3399"/>
                      </a:solidFill>
                      <a:ea typeface="ＭＳ Ｐゴシック"/>
                    </a:rPr>
                    <a:t>AMeV</a:t>
                  </a:r>
                  <a:endParaRPr lang="ja-JP" altLang="en-US" sz="2000" dirty="0">
                    <a:solidFill>
                      <a:srgbClr val="CC3399"/>
                    </a:solidFill>
                    <a:ea typeface="ＭＳ Ｐゴシック"/>
                  </a:endParaRPr>
                </a:p>
              </p:txBody>
            </p:sp>
            <p:cxnSp>
              <p:nvCxnSpPr>
                <p:cNvPr id="140" name="直線コネクタ 139"/>
                <p:cNvCxnSpPr/>
                <p:nvPr/>
              </p:nvCxnSpPr>
              <p:spPr>
                <a:xfrm>
                  <a:off x="1890543" y="2653067"/>
                  <a:ext cx="0" cy="540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41" name="テキスト ボックス 140"/>
                <p:cNvSpPr txBox="1"/>
                <p:nvPr/>
              </p:nvSpPr>
              <p:spPr>
                <a:xfrm>
                  <a:off x="1380604" y="3097996"/>
                  <a:ext cx="11342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ea typeface="ＭＳ Ｐゴシック"/>
                    </a:rPr>
                    <a:t>stripping</a:t>
                  </a:r>
                  <a:endParaRPr lang="ja-JP" altLang="en-US" dirty="0">
                    <a:solidFill>
                      <a:prstClr val="black"/>
                    </a:solidFill>
                    <a:ea typeface="ＭＳ Ｐゴシック"/>
                  </a:endParaRPr>
                </a:p>
              </p:txBody>
            </p:sp>
            <p:sp>
              <p:nvSpPr>
                <p:cNvPr id="142" name="テキスト ボックス 141"/>
                <p:cNvSpPr txBox="1"/>
                <p:nvPr/>
              </p:nvSpPr>
              <p:spPr>
                <a:xfrm>
                  <a:off x="2754290" y="1864568"/>
                  <a:ext cx="11342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ea typeface="ＭＳ Ｐゴシック"/>
                    </a:rPr>
                    <a:t>stripping</a:t>
                  </a:r>
                  <a:endParaRPr lang="ja-JP" altLang="en-US" dirty="0">
                    <a:solidFill>
                      <a:prstClr val="black"/>
                    </a:solidFill>
                    <a:ea typeface="ＭＳ Ｐゴシック"/>
                  </a:endParaRPr>
                </a:p>
              </p:txBody>
            </p:sp>
            <p:sp>
              <p:nvSpPr>
                <p:cNvPr id="143" name="テキスト ボックス 142"/>
                <p:cNvSpPr txBox="1"/>
                <p:nvPr/>
              </p:nvSpPr>
              <p:spPr>
                <a:xfrm>
                  <a:off x="63000" y="2287849"/>
                  <a:ext cx="101662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b="1" dirty="0">
                      <a:solidFill>
                        <a:srgbClr val="FF0000"/>
                      </a:solidFill>
                      <a:ea typeface="ＭＳ Ｐゴシック"/>
                    </a:rPr>
                    <a:t>HI </a:t>
                  </a:r>
                  <a:r>
                    <a:rPr lang="en-US" altLang="ja-JP" sz="2000" b="1" dirty="0" err="1">
                      <a:solidFill>
                        <a:srgbClr val="FF0000"/>
                      </a:solidFill>
                      <a:ea typeface="ＭＳ Ｐゴシック"/>
                    </a:rPr>
                    <a:t>Linac</a:t>
                  </a:r>
                  <a:endParaRPr lang="ja-JP" altLang="en-US" sz="2000" b="1" dirty="0">
                    <a:solidFill>
                      <a:srgbClr val="FF0000"/>
                    </a:solidFill>
                    <a:ea typeface="ＭＳ Ｐゴシック"/>
                  </a:endParaRPr>
                </a:p>
              </p:txBody>
            </p:sp>
            <p:sp>
              <p:nvSpPr>
                <p:cNvPr id="144" name="テキスト ボックス 143"/>
                <p:cNvSpPr txBox="1"/>
                <p:nvPr/>
              </p:nvSpPr>
              <p:spPr>
                <a:xfrm>
                  <a:off x="-27661" y="1548951"/>
                  <a:ext cx="115212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800" dirty="0">
                      <a:solidFill>
                        <a:srgbClr val="CC3399"/>
                      </a:solidFill>
                      <a:ea typeface="ＭＳ Ｐゴシック"/>
                    </a:rPr>
                    <a:t>U</a:t>
                  </a:r>
                  <a:r>
                    <a:rPr lang="en-US" altLang="ja-JP" sz="2800" baseline="30000" dirty="0">
                      <a:solidFill>
                        <a:srgbClr val="CC3399"/>
                      </a:solidFill>
                      <a:ea typeface="ＭＳ Ｐゴシック"/>
                    </a:rPr>
                    <a:t>35+</a:t>
                  </a:r>
                </a:p>
                <a:p>
                  <a:pPr algn="ctr"/>
                  <a:r>
                    <a:rPr lang="en-US" altLang="ja-JP" sz="2000" dirty="0">
                      <a:solidFill>
                        <a:srgbClr val="CC3399"/>
                      </a:solidFill>
                      <a:ea typeface="ＭＳ Ｐゴシック"/>
                    </a:rPr>
                    <a:t>20 </a:t>
                  </a:r>
                  <a:r>
                    <a:rPr lang="en-US" altLang="ja-JP" sz="2000" dirty="0" err="1">
                      <a:solidFill>
                        <a:srgbClr val="CC3399"/>
                      </a:solidFill>
                      <a:ea typeface="ＭＳ Ｐゴシック"/>
                    </a:rPr>
                    <a:t>AMeV</a:t>
                  </a:r>
                  <a:endParaRPr lang="ja-JP" altLang="en-US" sz="2000" dirty="0">
                    <a:solidFill>
                      <a:srgbClr val="CC3399"/>
                    </a:solidFill>
                    <a:ea typeface="ＭＳ Ｐゴシック"/>
                  </a:endParaRPr>
                </a:p>
              </p:txBody>
            </p:sp>
            <p:sp>
              <p:nvSpPr>
                <p:cNvPr id="145" name="フリーフォーム 144"/>
                <p:cNvSpPr/>
                <p:nvPr/>
              </p:nvSpPr>
              <p:spPr>
                <a:xfrm>
                  <a:off x="2880438" y="2684817"/>
                  <a:ext cx="928975" cy="1022344"/>
                </a:xfrm>
                <a:custGeom>
                  <a:avLst/>
                  <a:gdLst>
                    <a:gd name="connsiteX0" fmla="*/ 0 w 1228725"/>
                    <a:gd name="connsiteY0" fmla="*/ 3725 h 756200"/>
                    <a:gd name="connsiteX1" fmla="*/ 304800 w 1228725"/>
                    <a:gd name="connsiteY1" fmla="*/ 3725 h 756200"/>
                    <a:gd name="connsiteX2" fmla="*/ 685800 w 1228725"/>
                    <a:gd name="connsiteY2" fmla="*/ 13250 h 756200"/>
                    <a:gd name="connsiteX3" fmla="*/ 847725 w 1228725"/>
                    <a:gd name="connsiteY3" fmla="*/ 146600 h 756200"/>
                    <a:gd name="connsiteX4" fmla="*/ 1009650 w 1228725"/>
                    <a:gd name="connsiteY4" fmla="*/ 384725 h 756200"/>
                    <a:gd name="connsiteX5" fmla="*/ 1228725 w 1228725"/>
                    <a:gd name="connsiteY5" fmla="*/ 756200 h 756200"/>
                    <a:gd name="connsiteX6" fmla="*/ 1228725 w 1228725"/>
                    <a:gd name="connsiteY6" fmla="*/ 756200 h 75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8725" h="756200">
                      <a:moveTo>
                        <a:pt x="0" y="3725"/>
                      </a:moveTo>
                      <a:lnTo>
                        <a:pt x="304800" y="3725"/>
                      </a:lnTo>
                      <a:cubicBezTo>
                        <a:pt x="419100" y="5313"/>
                        <a:pt x="595313" y="-10562"/>
                        <a:pt x="685800" y="13250"/>
                      </a:cubicBezTo>
                      <a:cubicBezTo>
                        <a:pt x="776287" y="37062"/>
                        <a:pt x="793750" y="84688"/>
                        <a:pt x="847725" y="146600"/>
                      </a:cubicBezTo>
                      <a:cubicBezTo>
                        <a:pt x="901700" y="208512"/>
                        <a:pt x="946150" y="283125"/>
                        <a:pt x="1009650" y="384725"/>
                      </a:cubicBezTo>
                      <a:cubicBezTo>
                        <a:pt x="1073150" y="486325"/>
                        <a:pt x="1228725" y="756200"/>
                        <a:pt x="1228725" y="756200"/>
                      </a:cubicBezTo>
                      <a:lnTo>
                        <a:pt x="1228725" y="756200"/>
                      </a:lnTo>
                    </a:path>
                  </a:pathLst>
                </a:custGeom>
                <a:noFill/>
                <a:ln w="44450" cap="flat" cmpd="sng" algn="ctr">
                  <a:solidFill>
                    <a:srgbClr val="FF0000"/>
                  </a:solidFill>
                  <a:prstDash val="solid"/>
                  <a:tailEnd type="triangle" w="lg" len="lg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ea typeface="ＭＳ Ｐゴシック"/>
                  </a:endParaRPr>
                </a:p>
              </p:txBody>
            </p:sp>
            <p:cxnSp>
              <p:nvCxnSpPr>
                <p:cNvPr id="146" name="直線コネクタ 145"/>
                <p:cNvCxnSpPr/>
                <p:nvPr/>
              </p:nvCxnSpPr>
              <p:spPr>
                <a:xfrm>
                  <a:off x="3168471" y="2276920"/>
                  <a:ext cx="0" cy="432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pic>
          <p:nvPicPr>
            <p:cNvPr id="133" name="図 13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1893283" y="2137632"/>
              <a:ext cx="250257" cy="1170426"/>
            </a:xfrm>
            <a:prstGeom prst="rect">
              <a:avLst/>
            </a:prstGeom>
          </p:spPr>
        </p:pic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61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95736" y="6237312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400MeV p</a:t>
            </a:r>
            <a:endParaRPr kumimoji="1" lang="ja-JP" altLang="en-US" dirty="0"/>
          </a:p>
        </p:txBody>
      </p:sp>
      <p:sp>
        <p:nvSpPr>
          <p:cNvPr id="5" name="上下矢印 4"/>
          <p:cNvSpPr/>
          <p:nvPr/>
        </p:nvSpPr>
        <p:spPr>
          <a:xfrm>
            <a:off x="2633779" y="6060060"/>
            <a:ext cx="150576" cy="249260"/>
          </a:xfrm>
          <a:prstGeom prst="upDownArrow">
            <a:avLst/>
          </a:prstGeom>
          <a:solidFill>
            <a:srgbClr val="0DFF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923928" y="299695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Parallel operation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HI</a:t>
            </a:r>
            <a:r>
              <a:rPr lang="ja-JP" altLang="en-US" b="1" dirty="0" smtClean="0">
                <a:solidFill>
                  <a:srgbClr val="FF0000"/>
                </a:solidFill>
              </a:rPr>
              <a:t>（</a:t>
            </a:r>
            <a:r>
              <a:rPr lang="ja-JP" altLang="en-US" b="1" dirty="0">
                <a:solidFill>
                  <a:srgbClr val="FF0000"/>
                </a:solidFill>
              </a:rPr>
              <a:t>ＭＲ</a:t>
            </a:r>
            <a:r>
              <a:rPr lang="ja-JP" altLang="en-US" b="1" dirty="0" smtClean="0">
                <a:solidFill>
                  <a:srgbClr val="FF0000"/>
                </a:solidFill>
              </a:rPr>
              <a:t>）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en-US" altLang="ja-JP" b="1" dirty="0">
                <a:solidFill>
                  <a:srgbClr val="FF0000"/>
                </a:solidFill>
              </a:rPr>
              <a:t>p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（ＭＬＦ）</a:t>
            </a:r>
            <a:endParaRPr kumimoji="1" lang="en-US" altLang="ja-JP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" grpId="0"/>
      <p:bldP spid="5" grpId="0" animBg="1"/>
      <p:bldP spid="7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02</a:t>
            </a:r>
            <a:r>
              <a:rPr lang="ru-RU" dirty="0" smtClean="0"/>
              <a:t>.1</a:t>
            </a:r>
            <a:r>
              <a:rPr lang="en-US" dirty="0" smtClean="0"/>
              <a:t>1</a:t>
            </a:r>
            <a:r>
              <a:rPr lang="ru-RU" dirty="0" smtClean="0"/>
              <a:t>.201</a:t>
            </a:r>
            <a:r>
              <a:rPr lang="en-US" dirty="0" smtClean="0"/>
              <a:t>6</a:t>
            </a:r>
            <a:r>
              <a:rPr lang="ru-RU" dirty="0" smtClean="0"/>
              <a:t>   </a:t>
            </a:r>
            <a:r>
              <a:rPr lang="ru-RU" dirty="0" err="1" smtClean="0"/>
              <a:t>Shimanskiy</a:t>
            </a:r>
            <a:r>
              <a:rPr lang="ru-RU" dirty="0" smtClean="0"/>
              <a:t> S.S.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683E1-0CF5-46D2-8907-8E33A26E5547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60648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rgbClr val="C00000"/>
                </a:solidFill>
              </a:rPr>
              <a:t>J-PARC HI</a:t>
            </a:r>
            <a:endParaRPr lang="ru-RU" sz="4800" dirty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12056"/>
            <a:ext cx="91249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7406"/>
            <a:ext cx="9144000" cy="432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1055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02</a:t>
            </a:r>
            <a:r>
              <a:rPr lang="ru-RU" dirty="0" smtClean="0"/>
              <a:t>.1</a:t>
            </a:r>
            <a:r>
              <a:rPr lang="en-US" dirty="0" smtClean="0"/>
              <a:t>1</a:t>
            </a:r>
            <a:r>
              <a:rPr lang="ru-RU" dirty="0" smtClean="0"/>
              <a:t>.201</a:t>
            </a:r>
            <a:r>
              <a:rPr lang="en-US" dirty="0" smtClean="0"/>
              <a:t>6</a:t>
            </a:r>
            <a:r>
              <a:rPr lang="ru-RU" dirty="0" smtClean="0"/>
              <a:t>    </a:t>
            </a:r>
            <a:r>
              <a:rPr lang="ru-RU" dirty="0" err="1" smtClean="0"/>
              <a:t>Shimanskiy</a:t>
            </a:r>
            <a:r>
              <a:rPr lang="ru-RU" dirty="0" smtClean="0"/>
              <a:t> S.S.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683E1-0CF5-46D2-8907-8E33A26E5547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" y="116632"/>
            <a:ext cx="90963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1" y="5065773"/>
            <a:ext cx="8686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5646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十二角形 105"/>
          <p:cNvSpPr/>
          <p:nvPr/>
        </p:nvSpPr>
        <p:spPr>
          <a:xfrm rot="900000">
            <a:off x="1406200" y="1083205"/>
            <a:ext cx="4788000" cy="4788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十二角形 106"/>
          <p:cNvSpPr/>
          <p:nvPr/>
        </p:nvSpPr>
        <p:spPr>
          <a:xfrm rot="900000">
            <a:off x="1489413" y="1183507"/>
            <a:ext cx="4608000" cy="4608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十二角形 107"/>
          <p:cNvSpPr/>
          <p:nvPr/>
        </p:nvSpPr>
        <p:spPr>
          <a:xfrm rot="900000">
            <a:off x="1590630" y="1262290"/>
            <a:ext cx="4428000" cy="4428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十二角形 108"/>
          <p:cNvSpPr/>
          <p:nvPr/>
        </p:nvSpPr>
        <p:spPr>
          <a:xfrm rot="900000">
            <a:off x="1664983" y="1367937"/>
            <a:ext cx="4248000" cy="4248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十二角形 109"/>
          <p:cNvSpPr/>
          <p:nvPr/>
        </p:nvSpPr>
        <p:spPr>
          <a:xfrm rot="900000">
            <a:off x="1756800" y="1454400"/>
            <a:ext cx="4068000" cy="4068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十二角形 110"/>
          <p:cNvSpPr/>
          <p:nvPr/>
        </p:nvSpPr>
        <p:spPr>
          <a:xfrm rot="900000">
            <a:off x="1840553" y="1552367"/>
            <a:ext cx="3888000" cy="3888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十二角形 111"/>
          <p:cNvSpPr/>
          <p:nvPr/>
        </p:nvSpPr>
        <p:spPr>
          <a:xfrm rot="900000">
            <a:off x="1926000" y="1638000"/>
            <a:ext cx="3708000" cy="3708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十二角形 112"/>
          <p:cNvSpPr/>
          <p:nvPr/>
        </p:nvSpPr>
        <p:spPr>
          <a:xfrm rot="900000">
            <a:off x="2015702" y="1736798"/>
            <a:ext cx="3528000" cy="3528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2" name="グループ化 71"/>
          <p:cNvGrpSpPr/>
          <p:nvPr/>
        </p:nvGrpSpPr>
        <p:grpSpPr>
          <a:xfrm>
            <a:off x="3743920" y="957600"/>
            <a:ext cx="108000" cy="2399392"/>
            <a:chOff x="3923928" y="1340768"/>
            <a:chExt cx="165076" cy="2049998"/>
          </a:xfrm>
        </p:grpSpPr>
        <p:sp>
          <p:nvSpPr>
            <p:cNvPr id="77" name="正方形/長方形 76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374677" y="147839"/>
            <a:ext cx="1625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Beam</a:t>
            </a:r>
            <a:r>
              <a:rPr kumimoji="1" lang="en-US" altLang="ja-JP" sz="2400" b="1" dirty="0" smtClean="0"/>
              <a:t> View</a:t>
            </a:r>
            <a:endParaRPr kumimoji="1" lang="ja-JP" altLang="en-US" sz="2400" b="1" dirty="0"/>
          </a:p>
        </p:txBody>
      </p:sp>
      <p:grpSp>
        <p:nvGrpSpPr>
          <p:cNvPr id="12" name="グループ化 11"/>
          <p:cNvGrpSpPr/>
          <p:nvPr/>
        </p:nvGrpSpPr>
        <p:grpSpPr>
          <a:xfrm rot="5400000">
            <a:off x="5046496" y="2247311"/>
            <a:ext cx="108000" cy="2399392"/>
            <a:chOff x="3923928" y="1340768"/>
            <a:chExt cx="165076" cy="2049998"/>
          </a:xfrm>
        </p:grpSpPr>
        <p:sp>
          <p:nvSpPr>
            <p:cNvPr id="9" name="正方形/長方形 8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正方形/長方形 130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3763887" y="210916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RICH</a:t>
            </a:r>
            <a:endParaRPr kumimoji="1" lang="ja-JP" altLang="en-US" dirty="0"/>
          </a:p>
        </p:txBody>
      </p:sp>
      <p:sp>
        <p:nvSpPr>
          <p:cNvPr id="208" name="テキスト ボックス 207"/>
          <p:cNvSpPr txBox="1"/>
          <p:nvPr/>
        </p:nvSpPr>
        <p:spPr>
          <a:xfrm>
            <a:off x="4656214" y="138478"/>
            <a:ext cx="149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Muon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Tracker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988000" y="957600"/>
            <a:ext cx="287856" cy="103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449416"/>
          </a:xfrm>
        </p:spPr>
        <p:txBody>
          <a:bodyPr>
            <a:normAutofit fontScale="90000"/>
          </a:bodyPr>
          <a:lstStyle/>
          <a:p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64</a:t>
            </a:fld>
            <a:endParaRPr kumimoji="1" lang="ja-JP" altLang="en-US"/>
          </a:p>
        </p:txBody>
      </p:sp>
      <p:grpSp>
        <p:nvGrpSpPr>
          <p:cNvPr id="57" name="グループ化 56"/>
          <p:cNvGrpSpPr/>
          <p:nvPr/>
        </p:nvGrpSpPr>
        <p:grpSpPr>
          <a:xfrm rot="1800000">
            <a:off x="4396045" y="1124734"/>
            <a:ext cx="108000" cy="2399392"/>
            <a:chOff x="3923928" y="1340768"/>
            <a:chExt cx="165076" cy="2049998"/>
          </a:xfrm>
        </p:grpSpPr>
        <p:sp>
          <p:nvSpPr>
            <p:cNvPr id="58" name="正方形/長方形 57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/>
          <p:cNvGrpSpPr/>
          <p:nvPr/>
        </p:nvGrpSpPr>
        <p:grpSpPr>
          <a:xfrm rot="3600000">
            <a:off x="4878017" y="1596352"/>
            <a:ext cx="108000" cy="2399392"/>
            <a:chOff x="3923928" y="1340768"/>
            <a:chExt cx="165076" cy="2049998"/>
          </a:xfrm>
        </p:grpSpPr>
        <p:sp>
          <p:nvSpPr>
            <p:cNvPr id="70" name="正方形/長方形 69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9" name="グループ化 78"/>
          <p:cNvGrpSpPr/>
          <p:nvPr/>
        </p:nvGrpSpPr>
        <p:grpSpPr>
          <a:xfrm rot="7200000">
            <a:off x="4892192" y="2898601"/>
            <a:ext cx="108000" cy="2399392"/>
            <a:chOff x="3923928" y="1340768"/>
            <a:chExt cx="165076" cy="2049998"/>
          </a:xfrm>
        </p:grpSpPr>
        <p:sp>
          <p:nvSpPr>
            <p:cNvPr id="80" name="正方形/長方形 79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2" name="グループ化 81"/>
          <p:cNvGrpSpPr/>
          <p:nvPr/>
        </p:nvGrpSpPr>
        <p:grpSpPr>
          <a:xfrm rot="9000000">
            <a:off x="4414447" y="3410164"/>
            <a:ext cx="108000" cy="2399392"/>
            <a:chOff x="3923928" y="1340768"/>
            <a:chExt cx="165076" cy="2049998"/>
          </a:xfrm>
        </p:grpSpPr>
        <p:sp>
          <p:nvSpPr>
            <p:cNvPr id="83" name="正方形/長方形 82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6" name="グループ化 85"/>
          <p:cNvGrpSpPr/>
          <p:nvPr/>
        </p:nvGrpSpPr>
        <p:grpSpPr>
          <a:xfrm rot="10800000">
            <a:off x="3743920" y="3600000"/>
            <a:ext cx="108000" cy="2399392"/>
            <a:chOff x="3923928" y="1340768"/>
            <a:chExt cx="165076" cy="2049998"/>
          </a:xfrm>
        </p:grpSpPr>
        <p:sp>
          <p:nvSpPr>
            <p:cNvPr id="87" name="正方形/長方形 86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9" name="グループ化 88"/>
          <p:cNvGrpSpPr/>
          <p:nvPr/>
        </p:nvGrpSpPr>
        <p:grpSpPr>
          <a:xfrm rot="12600000">
            <a:off x="3079298" y="3395584"/>
            <a:ext cx="108000" cy="2399392"/>
            <a:chOff x="3923928" y="1340768"/>
            <a:chExt cx="165076" cy="2049998"/>
          </a:xfrm>
        </p:grpSpPr>
        <p:sp>
          <p:nvSpPr>
            <p:cNvPr id="90" name="正方形/長方形 89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グループ化 91"/>
          <p:cNvGrpSpPr/>
          <p:nvPr/>
        </p:nvGrpSpPr>
        <p:grpSpPr>
          <a:xfrm rot="14400000">
            <a:off x="2614751" y="2925373"/>
            <a:ext cx="108000" cy="2399392"/>
            <a:chOff x="3923928" y="1340768"/>
            <a:chExt cx="165076" cy="2049998"/>
          </a:xfrm>
        </p:grpSpPr>
        <p:sp>
          <p:nvSpPr>
            <p:cNvPr id="93" name="正方形/長方形 92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5" name="グループ化 94"/>
          <p:cNvGrpSpPr/>
          <p:nvPr/>
        </p:nvGrpSpPr>
        <p:grpSpPr>
          <a:xfrm rot="16200000">
            <a:off x="2425980" y="2272057"/>
            <a:ext cx="108000" cy="2399392"/>
            <a:chOff x="3923928" y="1340768"/>
            <a:chExt cx="165076" cy="2049998"/>
          </a:xfrm>
        </p:grpSpPr>
        <p:sp>
          <p:nvSpPr>
            <p:cNvPr id="96" name="正方形/長方形 95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8" name="グループ化 97"/>
          <p:cNvGrpSpPr/>
          <p:nvPr/>
        </p:nvGrpSpPr>
        <p:grpSpPr>
          <a:xfrm rot="18000000">
            <a:off x="2623952" y="1618723"/>
            <a:ext cx="108000" cy="2399392"/>
            <a:chOff x="3923928" y="1340768"/>
            <a:chExt cx="165076" cy="2049998"/>
          </a:xfrm>
        </p:grpSpPr>
        <p:sp>
          <p:nvSpPr>
            <p:cNvPr id="99" name="正方形/長方形 98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1" name="グループ化 100"/>
          <p:cNvGrpSpPr/>
          <p:nvPr/>
        </p:nvGrpSpPr>
        <p:grpSpPr>
          <a:xfrm rot="19800000">
            <a:off x="3102061" y="1149532"/>
            <a:ext cx="108000" cy="2399392"/>
            <a:chOff x="3923928" y="1340768"/>
            <a:chExt cx="165076" cy="2049998"/>
          </a:xfrm>
        </p:grpSpPr>
        <p:sp>
          <p:nvSpPr>
            <p:cNvPr id="102" name="正方形/長方形 101"/>
            <p:cNvSpPr/>
            <p:nvPr/>
          </p:nvSpPr>
          <p:spPr>
            <a:xfrm>
              <a:off x="3923928" y="1368734"/>
              <a:ext cx="165076" cy="2022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/>
            <p:cNvSpPr/>
            <p:nvPr/>
          </p:nvSpPr>
          <p:spPr>
            <a:xfrm>
              <a:off x="3923928" y="1340768"/>
              <a:ext cx="165076" cy="629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十二角形 9"/>
          <p:cNvSpPr/>
          <p:nvPr/>
        </p:nvSpPr>
        <p:spPr>
          <a:xfrm rot="900000">
            <a:off x="1259912" y="945030"/>
            <a:ext cx="5040000" cy="5040000"/>
          </a:xfrm>
          <a:prstGeom prst="dodecagon">
            <a:avLst/>
          </a:prstGeom>
          <a:noFill/>
          <a:ln w="101600">
            <a:solidFill>
              <a:srgbClr val="DD1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十二角形 103"/>
          <p:cNvSpPr/>
          <p:nvPr/>
        </p:nvSpPr>
        <p:spPr>
          <a:xfrm rot="900000">
            <a:off x="1332000" y="1008000"/>
            <a:ext cx="4932000" cy="4932000"/>
          </a:xfrm>
          <a:prstGeom prst="dodecagon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十二角形 104"/>
          <p:cNvSpPr/>
          <p:nvPr/>
        </p:nvSpPr>
        <p:spPr>
          <a:xfrm rot="900000">
            <a:off x="1047358" y="734399"/>
            <a:ext cx="5472000" cy="5472000"/>
          </a:xfrm>
          <a:prstGeom prst="dodecagon">
            <a:avLst/>
          </a:prstGeom>
          <a:noFill/>
          <a:ln w="304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3546000" y="3213032"/>
            <a:ext cx="504000" cy="504000"/>
            <a:chOff x="3528520" y="3213032"/>
            <a:chExt cx="504000" cy="504000"/>
          </a:xfrm>
        </p:grpSpPr>
        <p:sp>
          <p:nvSpPr>
            <p:cNvPr id="124" name="円/楕円 123"/>
            <p:cNvSpPr/>
            <p:nvPr/>
          </p:nvSpPr>
          <p:spPr>
            <a:xfrm>
              <a:off x="3528520" y="3213032"/>
              <a:ext cx="504000" cy="504000"/>
            </a:xfrm>
            <a:prstGeom prst="ellipse">
              <a:avLst/>
            </a:prstGeom>
            <a:solidFill>
              <a:srgbClr val="66FFFF">
                <a:alpha val="4902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円/楕円 121"/>
            <p:cNvSpPr/>
            <p:nvPr/>
          </p:nvSpPr>
          <p:spPr>
            <a:xfrm>
              <a:off x="3590032" y="3272400"/>
              <a:ext cx="396000" cy="396000"/>
            </a:xfrm>
            <a:prstGeom prst="ellipse">
              <a:avLst/>
            </a:prstGeom>
            <a:solidFill>
              <a:srgbClr val="66FFFF">
                <a:alpha val="4902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円/楕円 124"/>
            <p:cNvSpPr/>
            <p:nvPr/>
          </p:nvSpPr>
          <p:spPr>
            <a:xfrm>
              <a:off x="3662032" y="3348000"/>
              <a:ext cx="252000" cy="252000"/>
            </a:xfrm>
            <a:prstGeom prst="ellipse">
              <a:avLst/>
            </a:prstGeom>
            <a:solidFill>
              <a:srgbClr val="66FFFF">
                <a:alpha val="4902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126"/>
            <p:cNvSpPr/>
            <p:nvPr/>
          </p:nvSpPr>
          <p:spPr>
            <a:xfrm>
              <a:off x="3716032" y="3402000"/>
              <a:ext cx="144000" cy="144000"/>
            </a:xfrm>
            <a:prstGeom prst="ellipse">
              <a:avLst/>
            </a:prstGeom>
            <a:solidFill>
              <a:srgbClr val="66FFFF">
                <a:alpha val="4902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3755632" y="3434400"/>
              <a:ext cx="72000" cy="72000"/>
            </a:xfrm>
            <a:prstGeom prst="ellipse">
              <a:avLst/>
            </a:prstGeom>
            <a:solidFill>
              <a:srgbClr val="66FFFF">
                <a:alpha val="4902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4" name="十二角形 113"/>
          <p:cNvSpPr/>
          <p:nvPr/>
        </p:nvSpPr>
        <p:spPr>
          <a:xfrm rot="900000">
            <a:off x="849358" y="531033"/>
            <a:ext cx="5868000" cy="5868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十二角形 114"/>
          <p:cNvSpPr/>
          <p:nvPr/>
        </p:nvSpPr>
        <p:spPr>
          <a:xfrm rot="900000">
            <a:off x="792405" y="468000"/>
            <a:ext cx="6012000" cy="6012000"/>
          </a:xfrm>
          <a:prstGeom prst="dodecagon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93849" y="539388"/>
            <a:ext cx="175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Neutron counter</a:t>
            </a:r>
            <a:endParaRPr kumimoji="1" lang="ja-JP" altLang="en-US" dirty="0"/>
          </a:p>
        </p:txBody>
      </p:sp>
      <p:sp>
        <p:nvSpPr>
          <p:cNvPr id="193" name="テキスト ボックス 192"/>
          <p:cNvSpPr txBox="1"/>
          <p:nvPr/>
        </p:nvSpPr>
        <p:spPr>
          <a:xfrm>
            <a:off x="2366954" y="93313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EM</a:t>
            </a:r>
            <a:r>
              <a:rPr kumimoji="1" lang="en-US" altLang="ja-JP" dirty="0" smtClean="0"/>
              <a:t>CAL</a:t>
            </a:r>
            <a:endParaRPr kumimoji="1" lang="ja-JP" altLang="en-US" dirty="0"/>
          </a:p>
        </p:txBody>
      </p:sp>
      <p:sp>
        <p:nvSpPr>
          <p:cNvPr id="199" name="テキスト ボックス 198"/>
          <p:cNvSpPr txBox="1"/>
          <p:nvPr/>
        </p:nvSpPr>
        <p:spPr>
          <a:xfrm>
            <a:off x="6344874" y="5444995"/>
            <a:ext cx="162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Toroid coils</a:t>
            </a:r>
          </a:p>
        </p:txBody>
      </p:sp>
      <p:sp>
        <p:nvSpPr>
          <p:cNvPr id="116" name="十二角形 115"/>
          <p:cNvSpPr/>
          <p:nvPr/>
        </p:nvSpPr>
        <p:spPr>
          <a:xfrm rot="900000">
            <a:off x="713112" y="378000"/>
            <a:ext cx="6192000" cy="6192000"/>
          </a:xfrm>
          <a:prstGeom prst="dodec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十二角形 116"/>
          <p:cNvSpPr/>
          <p:nvPr/>
        </p:nvSpPr>
        <p:spPr>
          <a:xfrm rot="900000">
            <a:off x="620352" y="301138"/>
            <a:ext cx="6336000" cy="6336000"/>
          </a:xfrm>
          <a:prstGeom prst="dodecagon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0" name="直線矢印コネクタ 199"/>
          <p:cNvCxnSpPr/>
          <p:nvPr/>
        </p:nvCxnSpPr>
        <p:spPr>
          <a:xfrm flipH="1" flipV="1">
            <a:off x="5847084" y="4669756"/>
            <a:ext cx="669132" cy="7752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960175" y="4513882"/>
            <a:ext cx="2152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12-fold coils</a:t>
            </a:r>
          </a:p>
          <a:p>
            <a:r>
              <a:rPr lang="en-US" altLang="ja-JP" dirty="0"/>
              <a:t>B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v</a:t>
            </a:r>
            <a:r>
              <a:rPr lang="en-US" altLang="ja-JP" dirty="0" smtClean="0"/>
              <a:t>ariations ~+-20%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68304" y="2049335"/>
            <a:ext cx="1838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Coils = insensitive</a:t>
            </a:r>
          </a:p>
          <a:p>
            <a:r>
              <a:rPr lang="en-US" altLang="ja-JP" dirty="0" smtClean="0"/>
              <a:t>area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5589997" y="2361644"/>
            <a:ext cx="1565451" cy="431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円/楕円 128"/>
          <p:cNvSpPr/>
          <p:nvPr/>
        </p:nvSpPr>
        <p:spPr>
          <a:xfrm>
            <a:off x="2267744" y="1950767"/>
            <a:ext cx="3047086" cy="3024336"/>
          </a:xfrm>
          <a:prstGeom prst="ellipse">
            <a:avLst/>
          </a:prstGeom>
          <a:solidFill>
            <a:srgbClr val="30FE7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024000" y="2696400"/>
            <a:ext cx="1548000" cy="1548000"/>
          </a:xfrm>
          <a:prstGeom prst="ellipse">
            <a:avLst/>
          </a:prstGeom>
          <a:solidFill>
            <a:srgbClr val="FFFFFF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タイトル 1"/>
          <p:cNvSpPr txBox="1">
            <a:spLocks/>
          </p:cNvSpPr>
          <p:nvPr/>
        </p:nvSpPr>
        <p:spPr>
          <a:xfrm>
            <a:off x="6619067" y="665694"/>
            <a:ext cx="2227328" cy="1285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7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JHITS</a:t>
            </a:r>
          </a:p>
          <a:p>
            <a:r>
              <a:rPr lang="en-US" altLang="ja-JP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J-PARC Heavy Ion</a:t>
            </a:r>
          </a:p>
          <a:p>
            <a:r>
              <a:rPr lang="en-US" altLang="ja-JP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Toroidal Spectrometer</a:t>
            </a:r>
            <a:endParaRPr lang="ja-JP" alt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66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正方形/長方形 239"/>
          <p:cNvSpPr/>
          <p:nvPr/>
        </p:nvSpPr>
        <p:spPr>
          <a:xfrm flipH="1">
            <a:off x="2998565" y="2132856"/>
            <a:ext cx="45719" cy="2567483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正方形/長方形 240"/>
          <p:cNvSpPr/>
          <p:nvPr/>
        </p:nvSpPr>
        <p:spPr>
          <a:xfrm flipH="1">
            <a:off x="3070574" y="2204864"/>
            <a:ext cx="45719" cy="2495475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台形 101"/>
          <p:cNvSpPr/>
          <p:nvPr/>
        </p:nvSpPr>
        <p:spPr>
          <a:xfrm rot="5400000" flipV="1">
            <a:off x="1336634" y="3092581"/>
            <a:ext cx="2232549" cy="579039"/>
          </a:xfrm>
          <a:prstGeom prst="trapezoid">
            <a:avLst>
              <a:gd name="adj" fmla="val 58255"/>
            </a:avLst>
          </a:prstGeom>
          <a:solidFill>
            <a:srgbClr val="9EF3FC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台形 2"/>
          <p:cNvSpPr/>
          <p:nvPr/>
        </p:nvSpPr>
        <p:spPr>
          <a:xfrm rot="1800000" flipV="1">
            <a:off x="206124" y="1590159"/>
            <a:ext cx="2565487" cy="568018"/>
          </a:xfrm>
          <a:prstGeom prst="trapezoid">
            <a:avLst>
              <a:gd name="adj" fmla="val 62898"/>
            </a:avLst>
          </a:prstGeom>
          <a:solidFill>
            <a:srgbClr val="9EF3FC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台形 100"/>
          <p:cNvSpPr/>
          <p:nvPr/>
        </p:nvSpPr>
        <p:spPr>
          <a:xfrm rot="19780462">
            <a:off x="257488" y="4656105"/>
            <a:ext cx="2519506" cy="529917"/>
          </a:xfrm>
          <a:prstGeom prst="trapezoid">
            <a:avLst>
              <a:gd name="adj" fmla="val 58255"/>
            </a:avLst>
          </a:prstGeom>
          <a:solidFill>
            <a:srgbClr val="9EF3FC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6608685" y="908720"/>
            <a:ext cx="45719" cy="5040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0" name="直線コネクタ 59"/>
          <p:cNvCxnSpPr/>
          <p:nvPr/>
        </p:nvCxnSpPr>
        <p:spPr>
          <a:xfrm flipV="1">
            <a:off x="613450" y="3306538"/>
            <a:ext cx="395058" cy="16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正方形/長方形 74"/>
          <p:cNvSpPr/>
          <p:nvPr/>
        </p:nvSpPr>
        <p:spPr>
          <a:xfrm>
            <a:off x="910334" y="3330127"/>
            <a:ext cx="45719" cy="79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7" name="直線コネクタ 76"/>
          <p:cNvCxnSpPr/>
          <p:nvPr/>
        </p:nvCxnSpPr>
        <p:spPr>
          <a:xfrm>
            <a:off x="613450" y="3271277"/>
            <a:ext cx="4636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592046" y="3226646"/>
            <a:ext cx="5604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>
            <a:off x="1207765" y="3186933"/>
            <a:ext cx="0" cy="3640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>
            <a:off x="1008508" y="3308195"/>
            <a:ext cx="0" cy="1329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>
            <a:off x="1077085" y="3271515"/>
            <a:ext cx="0" cy="2100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正方形/長方形 99"/>
          <p:cNvSpPr/>
          <p:nvPr/>
        </p:nvSpPr>
        <p:spPr>
          <a:xfrm>
            <a:off x="590020" y="836712"/>
            <a:ext cx="6064383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正方形/長方形 122"/>
          <p:cNvSpPr/>
          <p:nvPr/>
        </p:nvSpPr>
        <p:spPr>
          <a:xfrm>
            <a:off x="6799210" y="760631"/>
            <a:ext cx="133507" cy="5318104"/>
          </a:xfrm>
          <a:prstGeom prst="rect">
            <a:avLst/>
          </a:prstGeom>
          <a:solidFill>
            <a:srgbClr val="E923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84" name="直線コネクタ 83"/>
          <p:cNvCxnSpPr/>
          <p:nvPr/>
        </p:nvCxnSpPr>
        <p:spPr>
          <a:xfrm>
            <a:off x="590021" y="3186933"/>
            <a:ext cx="6064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1152524" y="3229052"/>
            <a:ext cx="0" cy="2889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>
          <a:xfrm>
            <a:off x="8388424" y="2977523"/>
            <a:ext cx="755576" cy="741742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1" name="直線コネクタ 140"/>
          <p:cNvCxnSpPr/>
          <p:nvPr/>
        </p:nvCxnSpPr>
        <p:spPr>
          <a:xfrm>
            <a:off x="620268" y="3441183"/>
            <a:ext cx="3882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>
            <a:off x="620268" y="3481579"/>
            <a:ext cx="4602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620268" y="3518039"/>
            <a:ext cx="5322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613450" y="3550935"/>
            <a:ext cx="5844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>
          <a:xfrm>
            <a:off x="1244085" y="3481579"/>
            <a:ext cx="0" cy="127799"/>
          </a:xfrm>
          <a:prstGeom prst="line">
            <a:avLst/>
          </a:prstGeom>
          <a:ln w="28575">
            <a:solidFill>
              <a:srgbClr val="E923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/>
          <p:cNvSpPr/>
          <p:nvPr/>
        </p:nvSpPr>
        <p:spPr>
          <a:xfrm rot="10800000">
            <a:off x="7371441" y="-20500"/>
            <a:ext cx="778767" cy="68785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5" name="正方形/長方形 154"/>
          <p:cNvSpPr/>
          <p:nvPr/>
        </p:nvSpPr>
        <p:spPr>
          <a:xfrm rot="10800000">
            <a:off x="7657008" y="-20499"/>
            <a:ext cx="36000" cy="6905883"/>
          </a:xfrm>
          <a:prstGeom prst="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正方形/長方形 186"/>
          <p:cNvSpPr/>
          <p:nvPr/>
        </p:nvSpPr>
        <p:spPr>
          <a:xfrm>
            <a:off x="544316" y="726959"/>
            <a:ext cx="6398120" cy="109753"/>
          </a:xfrm>
          <a:prstGeom prst="rect">
            <a:avLst/>
          </a:prstGeom>
          <a:solidFill>
            <a:srgbClr val="E923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8" name="正方形/長方形 187"/>
          <p:cNvSpPr/>
          <p:nvPr/>
        </p:nvSpPr>
        <p:spPr>
          <a:xfrm>
            <a:off x="580310" y="5996991"/>
            <a:ext cx="6362126" cy="148884"/>
          </a:xfrm>
          <a:prstGeom prst="rect">
            <a:avLst/>
          </a:prstGeom>
          <a:solidFill>
            <a:srgbClr val="E923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9" name="正方形/長方形 188"/>
          <p:cNvSpPr/>
          <p:nvPr/>
        </p:nvSpPr>
        <p:spPr>
          <a:xfrm flipV="1">
            <a:off x="620268" y="5903561"/>
            <a:ext cx="6034136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正方形/長方形 201"/>
          <p:cNvSpPr/>
          <p:nvPr/>
        </p:nvSpPr>
        <p:spPr>
          <a:xfrm rot="16200000" flipH="1">
            <a:off x="3941922" y="3452439"/>
            <a:ext cx="36000" cy="67773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3" name="正方形/長方形 202"/>
          <p:cNvSpPr/>
          <p:nvPr/>
        </p:nvSpPr>
        <p:spPr>
          <a:xfrm rot="16200000" flipH="1">
            <a:off x="3947720" y="3314221"/>
            <a:ext cx="36000" cy="67657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4" name="正方形/長方形 203"/>
          <p:cNvSpPr/>
          <p:nvPr/>
        </p:nvSpPr>
        <p:spPr>
          <a:xfrm rot="16200000" flipH="1">
            <a:off x="3949537" y="3355269"/>
            <a:ext cx="72005" cy="6805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5" name="正方形/長方形 204"/>
          <p:cNvSpPr/>
          <p:nvPr/>
        </p:nvSpPr>
        <p:spPr>
          <a:xfrm rot="16200000" flipH="1">
            <a:off x="3941151" y="3219641"/>
            <a:ext cx="72005" cy="6788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6" name="正方形/長方形 205"/>
          <p:cNvSpPr/>
          <p:nvPr/>
        </p:nvSpPr>
        <p:spPr>
          <a:xfrm rot="16200000" flipH="1">
            <a:off x="3930919" y="3165690"/>
            <a:ext cx="36000" cy="67553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2" name="正方形/長方形 221"/>
          <p:cNvSpPr/>
          <p:nvPr/>
        </p:nvSpPr>
        <p:spPr>
          <a:xfrm rot="16200000">
            <a:off x="3917367" y="-3026032"/>
            <a:ext cx="45719" cy="67776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4" name="正方形/長方形 223"/>
          <p:cNvSpPr/>
          <p:nvPr/>
        </p:nvSpPr>
        <p:spPr>
          <a:xfrm rot="16200000" flipH="1">
            <a:off x="3899064" y="-3186308"/>
            <a:ext cx="144000" cy="687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5" name="正方形/長方形 224"/>
          <p:cNvSpPr/>
          <p:nvPr/>
        </p:nvSpPr>
        <p:spPr>
          <a:xfrm rot="16200000">
            <a:off x="3944405" y="-3214800"/>
            <a:ext cx="36000" cy="68271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6" name="正方形/長方形 225"/>
          <p:cNvSpPr/>
          <p:nvPr/>
        </p:nvSpPr>
        <p:spPr>
          <a:xfrm rot="16200000">
            <a:off x="3907289" y="-3374661"/>
            <a:ext cx="36000" cy="68025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7" name="正方形/長方形 226"/>
          <p:cNvSpPr/>
          <p:nvPr/>
        </p:nvSpPr>
        <p:spPr>
          <a:xfrm rot="16200000" flipH="1">
            <a:off x="3903972" y="-3315028"/>
            <a:ext cx="124587" cy="6843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1" name="正方形/長方形 230"/>
          <p:cNvSpPr/>
          <p:nvPr/>
        </p:nvSpPr>
        <p:spPr>
          <a:xfrm>
            <a:off x="544317" y="385235"/>
            <a:ext cx="6398119" cy="34087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2" name="正方形/長方形 231"/>
          <p:cNvSpPr/>
          <p:nvPr/>
        </p:nvSpPr>
        <p:spPr>
          <a:xfrm>
            <a:off x="590021" y="6145875"/>
            <a:ext cx="6352415" cy="34087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3" name="正方形/長方形 232"/>
          <p:cNvSpPr/>
          <p:nvPr/>
        </p:nvSpPr>
        <p:spPr>
          <a:xfrm rot="5400000">
            <a:off x="4071697" y="3255976"/>
            <a:ext cx="6101519" cy="3600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8" name="直線コネクタ 237"/>
          <p:cNvCxnSpPr/>
          <p:nvPr/>
        </p:nvCxnSpPr>
        <p:spPr>
          <a:xfrm>
            <a:off x="1244085" y="3137756"/>
            <a:ext cx="0" cy="127799"/>
          </a:xfrm>
          <a:prstGeom prst="line">
            <a:avLst/>
          </a:prstGeom>
          <a:ln w="28575">
            <a:solidFill>
              <a:srgbClr val="E923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線矢印コネクタ 244"/>
          <p:cNvCxnSpPr/>
          <p:nvPr/>
        </p:nvCxnSpPr>
        <p:spPr>
          <a:xfrm>
            <a:off x="147198" y="915579"/>
            <a:ext cx="0" cy="244795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テキスト ボックス 246"/>
          <p:cNvSpPr txBox="1"/>
          <p:nvPr/>
        </p:nvSpPr>
        <p:spPr>
          <a:xfrm rot="5400000">
            <a:off x="-63048" y="27852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3.2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893829" y="375943"/>
            <a:ext cx="175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Neutron counter</a:t>
            </a:r>
            <a:endParaRPr kumimoji="1" lang="ja-JP" altLang="en-US" dirty="0"/>
          </a:p>
        </p:txBody>
      </p:sp>
      <p:sp>
        <p:nvSpPr>
          <p:cNvPr id="264" name="テキスト ボックス 263"/>
          <p:cNvSpPr txBox="1"/>
          <p:nvPr/>
        </p:nvSpPr>
        <p:spPr>
          <a:xfrm>
            <a:off x="1835936" y="601259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EMCAL</a:t>
            </a:r>
            <a:endParaRPr kumimoji="1" lang="ja-JP" altLang="en-US" dirty="0"/>
          </a:p>
        </p:txBody>
      </p:sp>
      <p:sp>
        <p:nvSpPr>
          <p:cNvPr id="266" name="テキスト ボックス 265"/>
          <p:cNvSpPr txBox="1"/>
          <p:nvPr/>
        </p:nvSpPr>
        <p:spPr>
          <a:xfrm>
            <a:off x="8464995" y="3125188"/>
            <a:ext cx="64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ZCAL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70318" y="330985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Beam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18" name="直線矢印コネクタ 117"/>
          <p:cNvCxnSpPr/>
          <p:nvPr/>
        </p:nvCxnSpPr>
        <p:spPr>
          <a:xfrm>
            <a:off x="19949" y="0"/>
            <a:ext cx="0" cy="337254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アーチ 139"/>
          <p:cNvSpPr>
            <a:spLocks noChangeAspect="1"/>
          </p:cNvSpPr>
          <p:nvPr/>
        </p:nvSpPr>
        <p:spPr>
          <a:xfrm>
            <a:off x="-772139" y="2093739"/>
            <a:ext cx="2782287" cy="2559397"/>
          </a:xfrm>
          <a:prstGeom prst="blockArc">
            <a:avLst>
              <a:gd name="adj1" fmla="val 16130008"/>
              <a:gd name="adj2" fmla="val 5441725"/>
              <a:gd name="adj3" fmla="val 25007"/>
            </a:avLst>
          </a:prstGeom>
          <a:solidFill>
            <a:srgbClr val="30FE70"/>
          </a:solidFill>
          <a:ln w="9525">
            <a:solidFill>
              <a:srgbClr val="30F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9" name="正方形/長方形 168"/>
          <p:cNvSpPr/>
          <p:nvPr/>
        </p:nvSpPr>
        <p:spPr>
          <a:xfrm rot="10800000">
            <a:off x="7328765" y="0"/>
            <a:ext cx="36000" cy="68853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正方形/長方形 158"/>
          <p:cNvSpPr/>
          <p:nvPr/>
        </p:nvSpPr>
        <p:spPr>
          <a:xfrm rot="10800000">
            <a:off x="7487838" y="-27384"/>
            <a:ext cx="36000" cy="68853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正方形/長方形 143"/>
          <p:cNvSpPr/>
          <p:nvPr/>
        </p:nvSpPr>
        <p:spPr>
          <a:xfrm flipH="1">
            <a:off x="3569038" y="1023754"/>
            <a:ext cx="51311" cy="4817351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テキスト ボックス 259"/>
          <p:cNvSpPr txBox="1"/>
          <p:nvPr/>
        </p:nvSpPr>
        <p:spPr>
          <a:xfrm>
            <a:off x="697097" y="22309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RICH</a:t>
            </a:r>
            <a:endParaRPr kumimoji="1" lang="ja-JP" altLang="en-US" dirty="0"/>
          </a:p>
        </p:txBody>
      </p:sp>
      <p:sp>
        <p:nvSpPr>
          <p:cNvPr id="254" name="テキスト ボックス 253"/>
          <p:cNvSpPr txBox="1"/>
          <p:nvPr/>
        </p:nvSpPr>
        <p:spPr>
          <a:xfrm>
            <a:off x="3665019" y="3645024"/>
            <a:ext cx="67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153" name="正方形/長方形 152"/>
          <p:cNvSpPr/>
          <p:nvPr/>
        </p:nvSpPr>
        <p:spPr>
          <a:xfrm flipH="1">
            <a:off x="2828255" y="2230973"/>
            <a:ext cx="45719" cy="236705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正方形/長方形 155"/>
          <p:cNvSpPr/>
          <p:nvPr/>
        </p:nvSpPr>
        <p:spPr>
          <a:xfrm flipH="1">
            <a:off x="5734870" y="1033307"/>
            <a:ext cx="45719" cy="4784938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正方形/長方形 156"/>
          <p:cNvSpPr/>
          <p:nvPr/>
        </p:nvSpPr>
        <p:spPr>
          <a:xfrm flipH="1">
            <a:off x="6428659" y="1023588"/>
            <a:ext cx="45719" cy="4817518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テキスト ボックス 264"/>
          <p:cNvSpPr txBox="1"/>
          <p:nvPr/>
        </p:nvSpPr>
        <p:spPr>
          <a:xfrm>
            <a:off x="1769261" y="-44740"/>
            <a:ext cx="149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Tracker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正方形/長方形 175"/>
          <p:cNvSpPr/>
          <p:nvPr/>
        </p:nvSpPr>
        <p:spPr>
          <a:xfrm rot="7200000" flipH="1">
            <a:off x="1497726" y="630437"/>
            <a:ext cx="45719" cy="2279901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正方形/長方形 198"/>
          <p:cNvSpPr/>
          <p:nvPr/>
        </p:nvSpPr>
        <p:spPr>
          <a:xfrm flipH="1">
            <a:off x="2468221" y="2348880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正方形/長方形 199"/>
          <p:cNvSpPr/>
          <p:nvPr/>
        </p:nvSpPr>
        <p:spPr>
          <a:xfrm flipH="1">
            <a:off x="2468221" y="3409571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正方形/長方形 200"/>
          <p:cNvSpPr/>
          <p:nvPr/>
        </p:nvSpPr>
        <p:spPr>
          <a:xfrm flipH="1">
            <a:off x="2350494" y="3409571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正方形/長方形 206"/>
          <p:cNvSpPr/>
          <p:nvPr/>
        </p:nvSpPr>
        <p:spPr>
          <a:xfrm flipH="1">
            <a:off x="2252197" y="3337563"/>
            <a:ext cx="45719" cy="872508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正方形/長方形 207"/>
          <p:cNvSpPr/>
          <p:nvPr/>
        </p:nvSpPr>
        <p:spPr>
          <a:xfrm rot="7200000" flipH="1">
            <a:off x="1460986" y="787635"/>
            <a:ext cx="36000" cy="215816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正方形/長方形 208"/>
          <p:cNvSpPr/>
          <p:nvPr/>
        </p:nvSpPr>
        <p:spPr>
          <a:xfrm rot="7200000" flipH="1">
            <a:off x="1374085" y="987308"/>
            <a:ext cx="36000" cy="1974547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正方形/長方形 209"/>
          <p:cNvSpPr/>
          <p:nvPr/>
        </p:nvSpPr>
        <p:spPr>
          <a:xfrm flipH="1">
            <a:off x="2350494" y="2401459"/>
            <a:ext cx="45719" cy="854495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正方形/長方形 210"/>
          <p:cNvSpPr/>
          <p:nvPr/>
        </p:nvSpPr>
        <p:spPr>
          <a:xfrm flipH="1">
            <a:off x="2252878" y="2502002"/>
            <a:ext cx="45719" cy="797465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正方形/長方形 211"/>
          <p:cNvSpPr/>
          <p:nvPr/>
        </p:nvSpPr>
        <p:spPr>
          <a:xfrm rot="14400000" flipH="1" flipV="1">
            <a:off x="1547303" y="3836381"/>
            <a:ext cx="45719" cy="223246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正方形/長方形 212"/>
          <p:cNvSpPr/>
          <p:nvPr/>
        </p:nvSpPr>
        <p:spPr>
          <a:xfrm rot="14400000" flipH="1" flipV="1">
            <a:off x="1462394" y="3803091"/>
            <a:ext cx="45719" cy="2084371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正方形/長方形 213"/>
          <p:cNvSpPr/>
          <p:nvPr/>
        </p:nvSpPr>
        <p:spPr>
          <a:xfrm rot="14400000" flipH="1" flipV="1">
            <a:off x="1396196" y="3768352"/>
            <a:ext cx="45719" cy="1904707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正方形/長方形 215"/>
          <p:cNvSpPr/>
          <p:nvPr/>
        </p:nvSpPr>
        <p:spPr>
          <a:xfrm rot="7200000" flipH="1">
            <a:off x="1746402" y="363746"/>
            <a:ext cx="45719" cy="2463239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正方形/長方形 216"/>
          <p:cNvSpPr/>
          <p:nvPr/>
        </p:nvSpPr>
        <p:spPr>
          <a:xfrm rot="14400000" flipH="1" flipV="1">
            <a:off x="1695751" y="3987266"/>
            <a:ext cx="45719" cy="2522237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正方形/長方形 217"/>
          <p:cNvSpPr/>
          <p:nvPr/>
        </p:nvSpPr>
        <p:spPr>
          <a:xfrm rot="7200000" flipH="1">
            <a:off x="1319609" y="1280483"/>
            <a:ext cx="25200" cy="179637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正方形/長方形 218"/>
          <p:cNvSpPr/>
          <p:nvPr/>
        </p:nvSpPr>
        <p:spPr>
          <a:xfrm rot="14400000" flipH="1" flipV="1">
            <a:off x="1249719" y="3716505"/>
            <a:ext cx="18000" cy="1718502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正方形/長方形 103"/>
          <p:cNvSpPr/>
          <p:nvPr/>
        </p:nvSpPr>
        <p:spPr>
          <a:xfrm flipH="1">
            <a:off x="2612237" y="2329451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正方形/長方形 104"/>
          <p:cNvSpPr/>
          <p:nvPr/>
        </p:nvSpPr>
        <p:spPr>
          <a:xfrm flipH="1">
            <a:off x="2612237" y="3481579"/>
            <a:ext cx="45719" cy="941826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184551" y="3216844"/>
            <a:ext cx="525984" cy="2947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正方形/長方形 111"/>
          <p:cNvSpPr/>
          <p:nvPr/>
        </p:nvSpPr>
        <p:spPr>
          <a:xfrm flipH="1">
            <a:off x="2007352" y="2668473"/>
            <a:ext cx="18000" cy="1455813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/>
          <p:cNvSpPr/>
          <p:nvPr/>
        </p:nvSpPr>
        <p:spPr>
          <a:xfrm flipH="1">
            <a:off x="2900267" y="2174896"/>
            <a:ext cx="45719" cy="2495475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正方形/長方形 121"/>
          <p:cNvSpPr/>
          <p:nvPr/>
        </p:nvSpPr>
        <p:spPr>
          <a:xfrm rot="14400000" flipH="1" flipV="1">
            <a:off x="1612625" y="3849819"/>
            <a:ext cx="36000" cy="2368548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正方形/長方形 126"/>
          <p:cNvSpPr/>
          <p:nvPr/>
        </p:nvSpPr>
        <p:spPr>
          <a:xfrm rot="7200000" flipH="1">
            <a:off x="1845947" y="404772"/>
            <a:ext cx="45719" cy="2351200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正方形/長方形 127"/>
          <p:cNvSpPr/>
          <p:nvPr/>
        </p:nvSpPr>
        <p:spPr>
          <a:xfrm rot="14400000" flipH="1" flipV="1">
            <a:off x="1846143" y="4076492"/>
            <a:ext cx="45719" cy="236543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4" name="直線矢印コネクタ 123"/>
          <p:cNvCxnSpPr/>
          <p:nvPr/>
        </p:nvCxnSpPr>
        <p:spPr>
          <a:xfrm flipH="1">
            <a:off x="562073" y="2357263"/>
            <a:ext cx="1008089" cy="100613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正方形/長方形 146"/>
          <p:cNvSpPr/>
          <p:nvPr/>
        </p:nvSpPr>
        <p:spPr>
          <a:xfrm rot="7200000" flipH="1">
            <a:off x="1574654" y="465499"/>
            <a:ext cx="45719" cy="245887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台形 3"/>
          <p:cNvSpPr/>
          <p:nvPr/>
        </p:nvSpPr>
        <p:spPr>
          <a:xfrm rot="-5400000">
            <a:off x="1630280" y="3033415"/>
            <a:ext cx="127860" cy="659964"/>
          </a:xfrm>
          <a:prstGeom prst="trapezoid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正方形/長方形 116"/>
          <p:cNvSpPr/>
          <p:nvPr/>
        </p:nvSpPr>
        <p:spPr>
          <a:xfrm flipH="1">
            <a:off x="5014790" y="1033306"/>
            <a:ext cx="45719" cy="4784939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正方形/長方形 118"/>
          <p:cNvSpPr/>
          <p:nvPr/>
        </p:nvSpPr>
        <p:spPr>
          <a:xfrm flipH="1">
            <a:off x="4294710" y="1033307"/>
            <a:ext cx="45719" cy="4807799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アーチ 14"/>
          <p:cNvSpPr>
            <a:spLocks noChangeAspect="1"/>
          </p:cNvSpPr>
          <p:nvPr/>
        </p:nvSpPr>
        <p:spPr>
          <a:xfrm rot="5400000">
            <a:off x="-87540" y="2597446"/>
            <a:ext cx="1369578" cy="1589672"/>
          </a:xfrm>
          <a:prstGeom prst="blockArc">
            <a:avLst>
              <a:gd name="adj1" fmla="val 10800000"/>
              <a:gd name="adj2" fmla="val 57152"/>
              <a:gd name="adj3" fmla="val 3575"/>
            </a:avLst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9" name="アーチ 128"/>
          <p:cNvSpPr>
            <a:spLocks noChangeAspect="1"/>
          </p:cNvSpPr>
          <p:nvPr/>
        </p:nvSpPr>
        <p:spPr>
          <a:xfrm rot="5400000">
            <a:off x="-671295" y="1971689"/>
            <a:ext cx="2580603" cy="2782290"/>
          </a:xfrm>
          <a:prstGeom prst="blockArc">
            <a:avLst>
              <a:gd name="adj1" fmla="val 10701562"/>
              <a:gd name="adj2" fmla="val 33655"/>
              <a:gd name="adj3" fmla="val 428"/>
            </a:avLst>
          </a:prstGeom>
          <a:solidFill>
            <a:srgbClr val="FF66CC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582866" y="2792239"/>
            <a:ext cx="88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R=1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62270" y="44624"/>
            <a:ext cx="825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Top </a:t>
            </a:r>
          </a:p>
          <a:p>
            <a:r>
              <a:rPr kumimoji="1" lang="en-US" altLang="ja-JP" sz="2400" b="1" dirty="0" smtClean="0"/>
              <a:t>View</a:t>
            </a:r>
            <a:endParaRPr kumimoji="1" lang="ja-JP" altLang="en-US" sz="2400" b="1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6913007" y="6467369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65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83768" y="1052736"/>
            <a:ext cx="986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Toroid</a:t>
            </a:r>
          </a:p>
          <a:p>
            <a:r>
              <a:rPr lang="en-US" altLang="ja-JP" sz="2400" b="1" dirty="0" smtClean="0"/>
              <a:t>coils</a:t>
            </a:r>
            <a:endParaRPr kumimoji="1" lang="ja-JP" altLang="en-US" sz="2400" b="1" dirty="0"/>
          </a:p>
        </p:txBody>
      </p:sp>
      <p:cxnSp>
        <p:nvCxnSpPr>
          <p:cNvPr id="114" name="直線矢印コネクタ 113"/>
          <p:cNvCxnSpPr/>
          <p:nvPr/>
        </p:nvCxnSpPr>
        <p:spPr>
          <a:xfrm flipH="1">
            <a:off x="572667" y="3645024"/>
            <a:ext cx="37398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/>
          <p:cNvSpPr txBox="1"/>
          <p:nvPr/>
        </p:nvSpPr>
        <p:spPr>
          <a:xfrm>
            <a:off x="429700" y="3656207"/>
            <a:ext cx="83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0.25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147198" y="908720"/>
            <a:ext cx="4428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矢印コネクタ 131"/>
          <p:cNvCxnSpPr/>
          <p:nvPr/>
        </p:nvCxnSpPr>
        <p:spPr>
          <a:xfrm>
            <a:off x="562795" y="2697047"/>
            <a:ext cx="23477" cy="65994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テキスト ボックス 132"/>
          <p:cNvSpPr txBox="1"/>
          <p:nvPr/>
        </p:nvSpPr>
        <p:spPr>
          <a:xfrm rot="5400000">
            <a:off x="-76359" y="2658977"/>
            <a:ext cx="83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0.5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6869288" y="3563724"/>
            <a:ext cx="67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1.4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cxnSp>
        <p:nvCxnSpPr>
          <p:cNvPr id="165" name="直線矢印コネクタ 164"/>
          <p:cNvCxnSpPr>
            <a:endCxn id="3" idx="2"/>
          </p:cNvCxnSpPr>
          <p:nvPr/>
        </p:nvCxnSpPr>
        <p:spPr>
          <a:xfrm flipV="1">
            <a:off x="1353829" y="1628209"/>
            <a:ext cx="277043" cy="51907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テキスト ボックス 165"/>
          <p:cNvSpPr txBox="1"/>
          <p:nvPr/>
        </p:nvSpPr>
        <p:spPr>
          <a:xfrm rot="18075660">
            <a:off x="1174966" y="1545988"/>
            <a:ext cx="67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0.65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8388424" y="2975290"/>
            <a:ext cx="755576" cy="741742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80" name="正方形/長方形 179"/>
          <p:cNvSpPr/>
          <p:nvPr/>
        </p:nvSpPr>
        <p:spPr>
          <a:xfrm>
            <a:off x="539552" y="908720"/>
            <a:ext cx="6064383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82" name="正方形/長方形 181"/>
          <p:cNvSpPr/>
          <p:nvPr/>
        </p:nvSpPr>
        <p:spPr>
          <a:xfrm>
            <a:off x="618270" y="5803873"/>
            <a:ext cx="5969954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83" name="正方形/長方形 182"/>
          <p:cNvSpPr/>
          <p:nvPr/>
        </p:nvSpPr>
        <p:spPr>
          <a:xfrm>
            <a:off x="548843" y="5875881"/>
            <a:ext cx="6064383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21" name="テキスト ボックス 120"/>
          <p:cNvSpPr txBox="1"/>
          <p:nvPr/>
        </p:nvSpPr>
        <p:spPr>
          <a:xfrm rot="5400000">
            <a:off x="-1017278" y="2154541"/>
            <a:ext cx="271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1.90m</a:t>
            </a:r>
            <a:endParaRPr kumimoji="1" lang="ja-JP" altLang="en-US" dirty="0"/>
          </a:p>
        </p:txBody>
      </p:sp>
      <p:sp>
        <p:nvSpPr>
          <p:cNvPr id="234" name="正方形/長方形 233"/>
          <p:cNvSpPr/>
          <p:nvPr/>
        </p:nvSpPr>
        <p:spPr>
          <a:xfrm rot="7200000" flipH="1">
            <a:off x="1998347" y="412725"/>
            <a:ext cx="45719" cy="2351200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正方形/長方形 234"/>
          <p:cNvSpPr/>
          <p:nvPr/>
        </p:nvSpPr>
        <p:spPr>
          <a:xfrm rot="7200000" flipH="1">
            <a:off x="2106739" y="421667"/>
            <a:ext cx="45719" cy="2351200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正方形/長方形 235"/>
          <p:cNvSpPr/>
          <p:nvPr/>
        </p:nvSpPr>
        <p:spPr>
          <a:xfrm rot="14400000" flipH="1" flipV="1">
            <a:off x="2033722" y="4155640"/>
            <a:ext cx="45719" cy="2203307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正方形/長方形 236"/>
          <p:cNvSpPr/>
          <p:nvPr/>
        </p:nvSpPr>
        <p:spPr>
          <a:xfrm rot="14400000" flipH="1" flipV="1">
            <a:off x="2186610" y="4232871"/>
            <a:ext cx="45719" cy="2048282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正方形/長方形 241"/>
          <p:cNvSpPr/>
          <p:nvPr/>
        </p:nvSpPr>
        <p:spPr>
          <a:xfrm rot="7200000" flipH="1">
            <a:off x="1295558" y="1334635"/>
            <a:ext cx="25200" cy="179637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正方形/長方形 242"/>
          <p:cNvSpPr/>
          <p:nvPr/>
        </p:nvSpPr>
        <p:spPr>
          <a:xfrm rot="7200000" flipH="1">
            <a:off x="1295558" y="1306677"/>
            <a:ext cx="25200" cy="1796374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正方形/長方形 245"/>
          <p:cNvSpPr/>
          <p:nvPr/>
        </p:nvSpPr>
        <p:spPr>
          <a:xfrm flipH="1">
            <a:off x="2063138" y="2668473"/>
            <a:ext cx="18000" cy="1455813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正方形/長方形 247"/>
          <p:cNvSpPr/>
          <p:nvPr/>
        </p:nvSpPr>
        <p:spPr>
          <a:xfrm flipH="1">
            <a:off x="2109535" y="2681663"/>
            <a:ext cx="18000" cy="1455813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正方形/長方形 248"/>
          <p:cNvSpPr/>
          <p:nvPr/>
        </p:nvSpPr>
        <p:spPr>
          <a:xfrm rot="14400000" flipH="1" flipV="1">
            <a:off x="1260992" y="3760765"/>
            <a:ext cx="18000" cy="1718502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正方形/長方形 249"/>
          <p:cNvSpPr/>
          <p:nvPr/>
        </p:nvSpPr>
        <p:spPr>
          <a:xfrm rot="14400000" flipH="1" flipV="1">
            <a:off x="1283950" y="3793885"/>
            <a:ext cx="18000" cy="1718502"/>
          </a:xfrm>
          <a:prstGeom prst="rect">
            <a:avLst/>
          </a:prstGeom>
          <a:solidFill>
            <a:srgbClr val="FFFF00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2053071" y="1612813"/>
            <a:ext cx="445334" cy="284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テキスト ボックス 243"/>
          <p:cNvSpPr txBox="1"/>
          <p:nvPr/>
        </p:nvSpPr>
        <p:spPr>
          <a:xfrm>
            <a:off x="5088153" y="1340768"/>
            <a:ext cx="54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TOF</a:t>
            </a:r>
            <a:endParaRPr kumimoji="1" lang="ja-JP" altLang="en-US" b="1" dirty="0"/>
          </a:p>
        </p:txBody>
      </p:sp>
      <p:cxnSp>
        <p:nvCxnSpPr>
          <p:cNvPr id="251" name="直線矢印コネクタ 250"/>
          <p:cNvCxnSpPr/>
          <p:nvPr/>
        </p:nvCxnSpPr>
        <p:spPr>
          <a:xfrm>
            <a:off x="5580112" y="1628209"/>
            <a:ext cx="1048661" cy="1446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テキスト ボックス 252"/>
          <p:cNvSpPr txBox="1"/>
          <p:nvPr/>
        </p:nvSpPr>
        <p:spPr>
          <a:xfrm>
            <a:off x="-10632" y="3667759"/>
            <a:ext cx="57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SVD</a:t>
            </a:r>
            <a:endParaRPr kumimoji="1" lang="ja-JP" altLang="en-US" b="1" dirty="0"/>
          </a:p>
        </p:txBody>
      </p:sp>
      <p:cxnSp>
        <p:nvCxnSpPr>
          <p:cNvPr id="20" name="直線矢印コネクタ 19"/>
          <p:cNvCxnSpPr>
            <a:stCxn id="253" idx="0"/>
          </p:cNvCxnSpPr>
          <p:nvPr/>
        </p:nvCxnSpPr>
        <p:spPr>
          <a:xfrm flipV="1">
            <a:off x="276082" y="3494520"/>
            <a:ext cx="415135" cy="1732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5" name="グループ化 254"/>
          <p:cNvGrpSpPr/>
          <p:nvPr/>
        </p:nvGrpSpPr>
        <p:grpSpPr>
          <a:xfrm>
            <a:off x="1164356" y="2573638"/>
            <a:ext cx="7944148" cy="3742675"/>
            <a:chOff x="1907704" y="2708920"/>
            <a:chExt cx="7275235" cy="3742675"/>
          </a:xfrm>
        </p:grpSpPr>
        <p:cxnSp>
          <p:nvCxnSpPr>
            <p:cNvPr id="256" name="直線矢印コネクタ 255"/>
            <p:cNvCxnSpPr/>
            <p:nvPr/>
          </p:nvCxnSpPr>
          <p:spPr>
            <a:xfrm flipH="1" flipV="1">
              <a:off x="2046004" y="3662420"/>
              <a:ext cx="221741" cy="4146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テキスト ボックス 256"/>
            <p:cNvSpPr txBox="1"/>
            <p:nvPr/>
          </p:nvSpPr>
          <p:spPr>
            <a:xfrm>
              <a:off x="8532440" y="2708920"/>
              <a:ext cx="650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E923D1"/>
                  </a:solidFill>
                </a:rPr>
                <a:t>ZCAL</a:t>
              </a:r>
              <a:endParaRPr kumimoji="1" lang="ja-JP" altLang="en-US" b="1" dirty="0">
                <a:solidFill>
                  <a:srgbClr val="E923D1"/>
                </a:solidFill>
              </a:endParaRPr>
            </a:p>
          </p:txBody>
        </p:sp>
        <p:sp>
          <p:nvSpPr>
            <p:cNvPr id="258" name="正方形/長方形 257"/>
            <p:cNvSpPr/>
            <p:nvPr/>
          </p:nvSpPr>
          <p:spPr>
            <a:xfrm>
              <a:off x="2396548" y="5805264"/>
              <a:ext cx="131378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b="1" dirty="0" smtClean="0"/>
                <a:t>Centrality</a:t>
              </a:r>
            </a:p>
            <a:p>
              <a:r>
                <a:rPr lang="en-US" altLang="ja-JP" b="1" dirty="0" smtClean="0"/>
                <a:t>MC </a:t>
              </a:r>
              <a:r>
                <a:rPr lang="en-US" altLang="ja-JP" b="1" dirty="0"/>
                <a:t>+ ZCAL</a:t>
              </a:r>
            </a:p>
          </p:txBody>
        </p:sp>
        <p:sp>
          <p:nvSpPr>
            <p:cNvPr id="259" name="テキスト ボックス 258"/>
            <p:cNvSpPr txBox="1"/>
            <p:nvPr/>
          </p:nvSpPr>
          <p:spPr>
            <a:xfrm>
              <a:off x="1907704" y="4068361"/>
              <a:ext cx="1159292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E923D1"/>
                  </a:solidFill>
                </a:rPr>
                <a:t>Multiplicity</a:t>
              </a:r>
            </a:p>
            <a:p>
              <a:r>
                <a:rPr lang="en-US" altLang="ja-JP" sz="1600" b="1" dirty="0" smtClean="0">
                  <a:solidFill>
                    <a:srgbClr val="E923D1"/>
                  </a:solidFill>
                </a:rPr>
                <a:t>counter</a:t>
              </a:r>
              <a:endParaRPr kumimoji="1" lang="ja-JP" altLang="en-US" sz="1600" b="1" dirty="0">
                <a:solidFill>
                  <a:srgbClr val="E923D1"/>
                </a:solidFill>
              </a:endParaRPr>
            </a:p>
          </p:txBody>
        </p:sp>
      </p:grpSp>
      <p:sp>
        <p:nvSpPr>
          <p:cNvPr id="275" name="正方形/長方形 274"/>
          <p:cNvSpPr/>
          <p:nvPr/>
        </p:nvSpPr>
        <p:spPr>
          <a:xfrm>
            <a:off x="1927345" y="2348880"/>
            <a:ext cx="14769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C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5</a:t>
            </a:r>
            <a:r>
              <a:rPr lang="en-US" altLang="ja-JP" dirty="0" smtClean="0">
                <a:solidFill>
                  <a:srgbClr val="FF0000"/>
                </a:solidFill>
              </a:rPr>
              <a:t>F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12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radiator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p&lt;3.4GeV/c</a:t>
            </a:r>
          </a:p>
        </p:txBody>
      </p:sp>
      <p:sp>
        <p:nvSpPr>
          <p:cNvPr id="276" name="テキスト ボックス 275"/>
          <p:cNvSpPr txBox="1"/>
          <p:nvPr/>
        </p:nvSpPr>
        <p:spPr>
          <a:xfrm>
            <a:off x="1790762" y="1858194"/>
            <a:ext cx="16886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e-</a:t>
            </a:r>
            <a:r>
              <a:rPr lang="en-US" altLang="ja-JP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dirty="0" smtClean="0">
                <a:solidFill>
                  <a:srgbClr val="FF0000"/>
                </a:solidFill>
              </a:rPr>
              <a:t> separation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81" name="アーチ 280"/>
          <p:cNvSpPr>
            <a:spLocks noChangeAspect="1"/>
          </p:cNvSpPr>
          <p:nvPr/>
        </p:nvSpPr>
        <p:spPr>
          <a:xfrm rot="5400000">
            <a:off x="-125972" y="2551398"/>
            <a:ext cx="1500565" cy="1671596"/>
          </a:xfrm>
          <a:prstGeom prst="blockArc">
            <a:avLst>
              <a:gd name="adj1" fmla="val 10638997"/>
              <a:gd name="adj2" fmla="val 57152"/>
              <a:gd name="adj3" fmla="val 3575"/>
            </a:avLst>
          </a:prstGeom>
          <a:solidFill>
            <a:srgbClr val="B7F6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2" name="正方形/長方形 151"/>
          <p:cNvSpPr/>
          <p:nvPr/>
        </p:nvSpPr>
        <p:spPr>
          <a:xfrm rot="10800000">
            <a:off x="7809408" y="-27384"/>
            <a:ext cx="36000" cy="6905883"/>
          </a:xfrm>
          <a:prstGeom prst="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正方形/長方形 157"/>
          <p:cNvSpPr/>
          <p:nvPr/>
        </p:nvSpPr>
        <p:spPr>
          <a:xfrm rot="10800000">
            <a:off x="7961808" y="-20499"/>
            <a:ext cx="36000" cy="6905883"/>
          </a:xfrm>
          <a:prstGeom prst="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正方形/長方形 160"/>
          <p:cNvSpPr/>
          <p:nvPr/>
        </p:nvSpPr>
        <p:spPr>
          <a:xfrm rot="10800000">
            <a:off x="8114208" y="-27384"/>
            <a:ext cx="36000" cy="6905883"/>
          </a:xfrm>
          <a:prstGeom prst="rect">
            <a:avLst/>
          </a:prstGeom>
          <a:solidFill>
            <a:srgbClr val="FFFF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正方形/長方形 277"/>
          <p:cNvSpPr/>
          <p:nvPr/>
        </p:nvSpPr>
        <p:spPr>
          <a:xfrm>
            <a:off x="6989149" y="198761"/>
            <a:ext cx="201731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EMCAL (</a:t>
            </a:r>
            <a:r>
              <a:rPr lang="en-US" altLang="ja-JP" sz="2400" dirty="0" err="1">
                <a:solidFill>
                  <a:srgbClr val="FF0000"/>
                </a:solidFill>
              </a:rPr>
              <a:t>e,</a:t>
            </a:r>
            <a:r>
              <a:rPr lang="en-US" altLang="ja-JP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4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</a:rPr>
              <a:t>ID)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   </a:t>
            </a:r>
            <a:r>
              <a:rPr lang="en-US" altLang="ja-JP" dirty="0" smtClean="0">
                <a:solidFill>
                  <a:srgbClr val="FF0000"/>
                </a:solidFill>
              </a:rPr>
              <a:t>PbWO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4,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i="1" dirty="0" smtClean="0">
                <a:solidFill>
                  <a:srgbClr val="FF0000"/>
                </a:solidFill>
              </a:rPr>
              <a:t>15X</a:t>
            </a:r>
            <a:r>
              <a:rPr lang="en-US" altLang="ja-JP" i="1" baseline="-25000" dirty="0" smtClean="0">
                <a:solidFill>
                  <a:srgbClr val="FF0000"/>
                </a:solidFill>
              </a:rPr>
              <a:t>0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177" name="正方形/長方形 176"/>
          <p:cNvSpPr/>
          <p:nvPr/>
        </p:nvSpPr>
        <p:spPr>
          <a:xfrm>
            <a:off x="3417797" y="3252465"/>
            <a:ext cx="4910926" cy="229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タイトル 1"/>
          <p:cNvSpPr txBox="1">
            <a:spLocks/>
          </p:cNvSpPr>
          <p:nvPr/>
        </p:nvSpPr>
        <p:spPr>
          <a:xfrm>
            <a:off x="7452320" y="1188019"/>
            <a:ext cx="2227328" cy="772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JHITS</a:t>
            </a:r>
            <a:endParaRPr lang="ja-JP" alt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0" name="正方形/長方形 279"/>
          <p:cNvSpPr/>
          <p:nvPr/>
        </p:nvSpPr>
        <p:spPr>
          <a:xfrm>
            <a:off x="5244863" y="1960944"/>
            <a:ext cx="226097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57150"/>
            <a:r>
              <a:rPr lang="en-US" altLang="ja-JP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400" dirty="0" smtClean="0">
                <a:solidFill>
                  <a:srgbClr val="FF0000"/>
                </a:solidFill>
              </a:rPr>
              <a:t>–</a:t>
            </a:r>
            <a:r>
              <a:rPr lang="en-US" altLang="ja-JP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400" dirty="0" smtClean="0">
                <a:solidFill>
                  <a:srgbClr val="FF0000"/>
                </a:solidFill>
              </a:rPr>
              <a:t> separation</a:t>
            </a:r>
          </a:p>
          <a:p>
            <a:pPr marL="57150"/>
            <a:r>
              <a:rPr lang="en-US" altLang="ja-JP" sz="2400" dirty="0" smtClean="0">
                <a:solidFill>
                  <a:srgbClr val="FF0000"/>
                </a:solidFill>
              </a:rPr>
              <a:t>Fe absorbers</a:t>
            </a:r>
          </a:p>
          <a:p>
            <a:pPr marL="57150"/>
            <a:r>
              <a:rPr lang="en-US" altLang="ja-JP" sz="2400" dirty="0" smtClean="0">
                <a:solidFill>
                  <a:srgbClr val="FF0000"/>
                </a:solidFill>
              </a:rPr>
              <a:t>+trackers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63389" y="5232664"/>
            <a:ext cx="143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GEM trackers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2742428" y="5013176"/>
            <a:ext cx="162268" cy="3729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3159128" y="5057436"/>
            <a:ext cx="421906" cy="2017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3159128" y="5530528"/>
            <a:ext cx="110095" cy="2877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endCxn id="75" idx="1"/>
          </p:cNvCxnSpPr>
          <p:nvPr/>
        </p:nvCxnSpPr>
        <p:spPr>
          <a:xfrm>
            <a:off x="179513" y="3363530"/>
            <a:ext cx="730821" cy="631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正方形/長方形 180"/>
          <p:cNvSpPr/>
          <p:nvPr/>
        </p:nvSpPr>
        <p:spPr>
          <a:xfrm>
            <a:off x="684224" y="980728"/>
            <a:ext cx="5904000" cy="4571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4632846" y="824834"/>
            <a:ext cx="650878" cy="543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正方形/長方形 153"/>
          <p:cNvSpPr/>
          <p:nvPr/>
        </p:nvSpPr>
        <p:spPr>
          <a:xfrm>
            <a:off x="3556240" y="828178"/>
            <a:ext cx="23912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Neutron detector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cxnSp>
        <p:nvCxnSpPr>
          <p:cNvPr id="252" name="直線矢印コネクタ 251"/>
          <p:cNvCxnSpPr/>
          <p:nvPr/>
        </p:nvCxnSpPr>
        <p:spPr>
          <a:xfrm flipH="1">
            <a:off x="919733" y="3645024"/>
            <a:ext cx="5711813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矢印コネクタ 130"/>
          <p:cNvCxnSpPr/>
          <p:nvPr/>
        </p:nvCxnSpPr>
        <p:spPr>
          <a:xfrm flipH="1">
            <a:off x="6654406" y="3645024"/>
            <a:ext cx="1495802" cy="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4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7" dur="25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" dur="25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70" grpId="0" animBg="1"/>
      <p:bldP spid="187" grpId="0" animBg="1"/>
      <p:bldP spid="188" grpId="0" animBg="1"/>
      <p:bldP spid="204" grpId="0" animBg="1"/>
      <p:bldP spid="205" grpId="0" animBg="1"/>
      <p:bldP spid="224" grpId="0" animBg="1"/>
      <p:bldP spid="227" grpId="0" animBg="1"/>
      <p:bldP spid="231" grpId="0" animBg="1"/>
      <p:bldP spid="232" grpId="0" animBg="1"/>
      <p:bldP spid="233" grpId="0" animBg="1"/>
      <p:bldP spid="140" grpId="0" animBg="1"/>
      <p:bldP spid="174" grpId="0" animBg="1"/>
      <p:bldP spid="275" grpId="0" animBg="1"/>
      <p:bldP spid="276" grpId="0" animBg="1"/>
      <p:bldP spid="281" grpId="0" animBg="1"/>
      <p:bldP spid="278" grpId="0" animBg="1"/>
      <p:bldP spid="280" grpId="0" animBg="1"/>
      <p:bldP spid="15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1"/>
          <p:cNvSpPr txBox="1">
            <a:spLocks noChangeArrowheads="1"/>
          </p:cNvSpPr>
          <p:nvPr/>
        </p:nvSpPr>
        <p:spPr bwMode="auto">
          <a:xfrm>
            <a:off x="3924300" y="2997200"/>
            <a:ext cx="1181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rgbClr val="C00000"/>
                </a:solidFill>
                <a:latin typeface="Comic Sans MS" pitchFamily="66" charset="0"/>
              </a:rPr>
              <a:t>END</a:t>
            </a:r>
            <a:endParaRPr lang="ru-RU" altLang="ru-RU" sz="3600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418DF-D79E-471C-988B-4B5B1A7256AF}" type="slidenum">
              <a:rPr lang="ru-RU"/>
              <a:pPr>
                <a:defRPr/>
              </a:pPr>
              <a:t>66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02</a:t>
            </a:r>
            <a:r>
              <a:rPr lang="ru-RU" dirty="0" smtClean="0"/>
              <a:t>.1</a:t>
            </a:r>
            <a:r>
              <a:rPr lang="en-US" dirty="0" smtClean="0"/>
              <a:t>1</a:t>
            </a:r>
            <a:r>
              <a:rPr lang="ru-RU" dirty="0" smtClean="0"/>
              <a:t>.201</a:t>
            </a:r>
            <a:r>
              <a:rPr lang="en-US" dirty="0" smtClean="0"/>
              <a:t>6</a:t>
            </a:r>
            <a:r>
              <a:rPr lang="ru-RU" dirty="0" smtClean="0"/>
              <a:t>    </a:t>
            </a:r>
            <a:r>
              <a:rPr lang="ru-RU" dirty="0" err="1" smtClean="0"/>
              <a:t>Shimanskiy</a:t>
            </a:r>
            <a:r>
              <a:rPr lang="ru-RU" dirty="0" smtClean="0"/>
              <a:t> S.S.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683E1-0CF5-46D2-8907-8E33A26E5547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5724128" cy="15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08720"/>
            <a:ext cx="333375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772816"/>
            <a:ext cx="3096344" cy="457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99361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02</a:t>
            </a:r>
            <a:r>
              <a:rPr lang="ru-RU" dirty="0" smtClean="0"/>
              <a:t>.1</a:t>
            </a:r>
            <a:r>
              <a:rPr lang="en-US" dirty="0" smtClean="0"/>
              <a:t>1</a:t>
            </a:r>
            <a:r>
              <a:rPr lang="ru-RU" dirty="0" smtClean="0"/>
              <a:t>.201</a:t>
            </a:r>
            <a:r>
              <a:rPr lang="en-US" dirty="0" smtClean="0"/>
              <a:t>6</a:t>
            </a:r>
            <a:r>
              <a:rPr lang="ru-RU" dirty="0" smtClean="0"/>
              <a:t>    </a:t>
            </a:r>
            <a:r>
              <a:rPr lang="ru-RU" dirty="0" err="1" smtClean="0"/>
              <a:t>Shimanskiy</a:t>
            </a:r>
            <a:r>
              <a:rPr lang="ru-RU" dirty="0" smtClean="0"/>
              <a:t> S.S.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683E1-0CF5-46D2-8907-8E33A26E5547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68453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4515966" cy="389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090439"/>
            <a:ext cx="3572048" cy="47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40887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02</a:t>
            </a:r>
            <a:r>
              <a:rPr lang="ru-RU" dirty="0" smtClean="0"/>
              <a:t>.1</a:t>
            </a:r>
            <a:r>
              <a:rPr lang="en-US" dirty="0" smtClean="0"/>
              <a:t>1</a:t>
            </a:r>
            <a:r>
              <a:rPr lang="ru-RU" dirty="0" smtClean="0"/>
              <a:t>.201</a:t>
            </a:r>
            <a:r>
              <a:rPr lang="en-US" dirty="0" smtClean="0"/>
              <a:t>6</a:t>
            </a:r>
            <a:r>
              <a:rPr lang="ru-RU" dirty="0" smtClean="0"/>
              <a:t>    </a:t>
            </a:r>
            <a:r>
              <a:rPr lang="ru-RU" dirty="0" err="1" smtClean="0"/>
              <a:t>Shimanskiy</a:t>
            </a:r>
            <a:r>
              <a:rPr lang="ru-RU" dirty="0" smtClean="0"/>
              <a:t> S.S.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683E1-0CF5-46D2-8907-8E33A26E5547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23169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923928" y="1772816"/>
            <a:ext cx="45365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51520" y="2132856"/>
            <a:ext cx="820891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79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28688"/>
            <a:ext cx="3754437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193675"/>
            <a:ext cx="403225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252413" y="4178300"/>
            <a:ext cx="4230687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3603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en-US" sz="13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На рисунках приведены спектры протонов, измеренные на ускорителе ИТЭФ под углом 137</a:t>
            </a:r>
            <a:r>
              <a:rPr lang="ru-RU" altLang="en-US" sz="1300" baseline="300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0</a:t>
            </a:r>
            <a:r>
              <a:rPr lang="ru-RU" altLang="en-US" sz="13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 в реакции р+С→ р+Х [2]. Стрелки показывают положения ожидавшихся квазиупругих максимумов для рассеяния на многонуклонных кластерах типа </a:t>
            </a:r>
            <a:r>
              <a:rPr lang="en-US" altLang="en-US" sz="13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d</a:t>
            </a:r>
            <a:r>
              <a:rPr lang="ru-RU" altLang="en-US" sz="13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,</a:t>
            </a:r>
            <a:r>
              <a:rPr lang="en-US" altLang="en-US" sz="13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t</a:t>
            </a:r>
            <a:r>
              <a:rPr lang="ru-RU" altLang="en-US" sz="13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,</a:t>
            </a:r>
            <a:r>
              <a:rPr lang="en-US" altLang="en-US" sz="13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He</a:t>
            </a:r>
            <a:r>
              <a:rPr lang="ru-RU" altLang="en-US" sz="13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. П</a:t>
            </a:r>
            <a:r>
              <a:rPr lang="ru-RU" altLang="en-US" sz="1300">
                <a:latin typeface="Book Antiqua" pitchFamily="18" charset="0"/>
                <a:ea typeface="Liberation Serif"/>
                <a:cs typeface="Times New Roman" pitchFamily="18" charset="0"/>
              </a:rPr>
              <a:t>рисутствие в спектре частиц, за пределами ограничений кинематики рр взаимодействия ясно видно.  Это были первые измеренные спектры протонов в кумулятивной области при начальных энергиях несколько ГэВ</a:t>
            </a:r>
            <a:r>
              <a:rPr lang="ru-RU" altLang="en-US" sz="1300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en-US" sz="1300" b="1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Баюков и др., Изв. АН СССР т.30, </a:t>
            </a:r>
            <a:r>
              <a:rPr lang="ru-RU" altLang="en-US" sz="1300" b="1">
                <a:solidFill>
                  <a:srgbClr val="FF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1966</a:t>
            </a:r>
            <a:r>
              <a:rPr lang="ru-RU" altLang="en-US" sz="1300" b="1">
                <a:solidFill>
                  <a:srgbClr val="000000"/>
                </a:solidFill>
                <a:latin typeface="Book Antiqua" pitchFamily="18" charset="0"/>
                <a:ea typeface="Liberation Serif"/>
                <a:cs typeface="Times New Roman" pitchFamily="18" charset="0"/>
              </a:rPr>
              <a:t>, с.521 </a:t>
            </a:r>
            <a:endParaRPr lang="ru-RU" altLang="en-US" sz="1300" b="1">
              <a:latin typeface="Book Antiqua" pitchFamily="18" charset="0"/>
              <a:ea typeface="Liberation Serif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en-US" sz="1800">
              <a:latin typeface="Arial" pitchFamily="34" charset="0"/>
              <a:ea typeface="Liberation Serif"/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5524500" y="5578475"/>
            <a:ext cx="230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ЯФ т.18, с.1246, </a:t>
            </a:r>
            <a:r>
              <a:rPr lang="ru-RU" altLang="ru-RU" sz="1400" b="1">
                <a:solidFill>
                  <a:srgbClr val="FF0000"/>
                </a:solidFill>
              </a:rPr>
              <a:t>1973</a:t>
            </a:r>
            <a:endParaRPr lang="en-US" altLang="ru-RU" sz="1400" b="1">
              <a:solidFill>
                <a:srgbClr val="FF0000"/>
              </a:solidFill>
            </a:endParaRP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-22225" y="12700"/>
            <a:ext cx="465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 </a:t>
            </a:r>
            <a:r>
              <a:rPr lang="en-US" altLang="ru-RU" sz="2000" b="1">
                <a:solidFill>
                  <a:srgbClr val="C00000"/>
                </a:solidFill>
                <a:latin typeface="Comic Sans MS" pitchFamily="66" charset="0"/>
              </a:rPr>
              <a:t>ITEP data for proton spectra</a:t>
            </a:r>
            <a:endParaRPr lang="ru-RU" altLang="ru-RU" sz="2000" b="1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en-US" altLang="ru-RU" sz="2000" b="1">
                <a:solidFill>
                  <a:srgbClr val="C00000"/>
                </a:solidFill>
                <a:latin typeface="Comic Sans MS" pitchFamily="66" charset="0"/>
              </a:rPr>
              <a:t>G.A.Leksin et al</a:t>
            </a:r>
            <a:r>
              <a:rPr lang="ru-RU" altLang="ru-RU" sz="2000" b="1">
                <a:solidFill>
                  <a:srgbClr val="C00000"/>
                </a:solidFill>
                <a:latin typeface="Comic Sans MS" pitchFamily="66" charset="0"/>
              </a:rPr>
              <a:t>.)</a:t>
            </a:r>
            <a:endParaRPr lang="en-US" altLang="ru-RU" sz="2000" b="1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425950" y="5732463"/>
            <a:ext cx="109855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536950" y="2420938"/>
            <a:ext cx="109855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3" name="Picture 6" descr="leks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r="18456"/>
          <a:stretch>
            <a:fillRect/>
          </a:stretch>
        </p:blipFill>
        <p:spPr bwMode="auto">
          <a:xfrm>
            <a:off x="3886200" y="12700"/>
            <a:ext cx="14986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65101"/>
            <a:ext cx="7776542" cy="6074838"/>
          </a:xfrm>
          <a:noFill/>
          <a:ln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20CC-0310-44AF-B52E-E7116A793462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99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81E7D-C2B1-498D-84FE-AB7FED3B4ED6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038"/>
            <a:ext cx="885666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5"/>
          <p:cNvSpPr txBox="1">
            <a:spLocks noChangeArrowheads="1"/>
          </p:cNvSpPr>
          <p:nvPr/>
        </p:nvSpPr>
        <p:spPr bwMode="auto">
          <a:xfrm>
            <a:off x="1908175" y="138113"/>
            <a:ext cx="4156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  <a:latin typeface="Comic Sans MS" pitchFamily="66" charset="0"/>
              </a:rPr>
              <a:t>XII ITEP School 1985</a:t>
            </a:r>
            <a:endParaRPr lang="ru-RU" altLang="ru-RU" sz="2800" b="1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708275"/>
            <a:ext cx="91821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608D7-BEE9-4DAA-AD2C-D28F183DA653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5256212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88931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748338"/>
            <a:ext cx="912971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" b="25954"/>
          <a:stretch>
            <a:fillRect/>
          </a:stretch>
        </p:blipFill>
        <p:spPr bwMode="auto">
          <a:xfrm>
            <a:off x="0" y="17463"/>
            <a:ext cx="9101138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125538"/>
            <a:ext cx="59404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284538"/>
            <a:ext cx="47355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3754438"/>
            <a:ext cx="41973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1"/>
          <p:cNvSpPr txBox="1">
            <a:spLocks noChangeArrowheads="1"/>
          </p:cNvSpPr>
          <p:nvPr/>
        </p:nvSpPr>
        <p:spPr bwMode="auto">
          <a:xfrm>
            <a:off x="0" y="-3175"/>
            <a:ext cx="421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C00000"/>
                </a:solidFill>
                <a:latin typeface="Comic Sans MS" pitchFamily="66" charset="0"/>
              </a:rPr>
              <a:t>Local processes in NN kinematic</a:t>
            </a:r>
            <a:endParaRPr lang="ru-RU" altLang="ru-RU" sz="2000" b="1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92166" name="Объект 1"/>
          <p:cNvGraphicFramePr>
            <a:graphicFrameLocks noChangeAspect="1"/>
          </p:cNvGraphicFramePr>
          <p:nvPr/>
        </p:nvGraphicFramePr>
        <p:xfrm>
          <a:off x="109538" y="622300"/>
          <a:ext cx="21050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2" name="Equation" r:id="rId6" imgW="1193800" imgH="228600" progId="">
                  <p:embed/>
                </p:oleObj>
              </mc:Choice>
              <mc:Fallback>
                <p:oleObj name="Equation" r:id="rId6" imgW="1193800" imgH="2286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622300"/>
                        <a:ext cx="21050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995738" y="1700213"/>
            <a:ext cx="647700" cy="144462"/>
          </a:xfrm>
          <a:prstGeom prst="rect">
            <a:avLst/>
          </a:prstGeom>
          <a:solidFill>
            <a:srgbClr val="FF00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168" name="Прямоугольник 3"/>
          <p:cNvSpPr>
            <a:spLocks noChangeArrowheads="1"/>
          </p:cNvSpPr>
          <p:nvPr/>
        </p:nvSpPr>
        <p:spPr bwMode="auto">
          <a:xfrm>
            <a:off x="6164263" y="1941513"/>
            <a:ext cx="2878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B050"/>
                </a:solidFill>
              </a:rPr>
              <a:t>Sov.J.Nucl.Phys.37:732,1983</a:t>
            </a:r>
            <a:endParaRPr lang="ru-RU" altLang="ru-RU" sz="1800" b="1">
              <a:solidFill>
                <a:srgbClr val="00B050"/>
              </a:solidFill>
            </a:endParaRPr>
          </a:p>
        </p:txBody>
      </p:sp>
      <p:sp>
        <p:nvSpPr>
          <p:cNvPr id="92169" name="Прямоугольник 1"/>
          <p:cNvSpPr>
            <a:spLocks noChangeArrowheads="1"/>
          </p:cNvSpPr>
          <p:nvPr/>
        </p:nvSpPr>
        <p:spPr bwMode="auto">
          <a:xfrm>
            <a:off x="4643438" y="69850"/>
            <a:ext cx="45720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b="1">
                <a:solidFill>
                  <a:srgbClr val="7030A0"/>
                </a:solidFill>
              </a:rPr>
              <a:t>Production of anti-protons in the proton - nucleus interactions at 10.1-Gev/c. A.A. Sibirtsev, G.A. Safronov, G.N. Smitnov, Yu.V. Trebuchovsky (Moscow, ITEP). 1991. Published in Yad.Fiz. 53 (1991) 191-199</a:t>
            </a:r>
            <a:endParaRPr lang="ru-RU" altLang="ru-RU" sz="1100" b="1">
              <a:solidFill>
                <a:srgbClr val="7030A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795BC-956E-40CB-B952-F039D576D576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Box 1"/>
          <p:cNvSpPr txBox="1">
            <a:spLocks noChangeArrowheads="1"/>
          </p:cNvSpPr>
          <p:nvPr/>
        </p:nvSpPr>
        <p:spPr bwMode="auto">
          <a:xfrm>
            <a:off x="876300" y="220663"/>
            <a:ext cx="7607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C00000"/>
                </a:solidFill>
                <a:latin typeface="Comic Sans MS" pitchFamily="66" charset="0"/>
              </a:rPr>
              <a:t>A.V. Efremov (1976) Parton description</a:t>
            </a:r>
            <a:endParaRPr lang="ru-RU" altLang="ru-RU" sz="2400" b="1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93187" name="Объект 11"/>
          <p:cNvGraphicFramePr>
            <a:graphicFrameLocks noChangeAspect="1"/>
          </p:cNvGraphicFramePr>
          <p:nvPr/>
        </p:nvGraphicFramePr>
        <p:xfrm>
          <a:off x="889000" y="2781300"/>
          <a:ext cx="737552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6" name="Equation" r:id="rId3" imgW="3035300" imgH="444500" progId="">
                  <p:embed/>
                </p:oleObj>
              </mc:Choice>
              <mc:Fallback>
                <p:oleObj name="Equation" r:id="rId3" imgW="3035300" imgH="4445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0" y="2781300"/>
                        <a:ext cx="7375525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8" name="TextBox 12"/>
          <p:cNvSpPr txBox="1">
            <a:spLocks noChangeArrowheads="1"/>
          </p:cNvSpPr>
          <p:nvPr/>
        </p:nvSpPr>
        <p:spPr bwMode="auto">
          <a:xfrm>
            <a:off x="3635375" y="4221163"/>
            <a:ext cx="1490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solidFill>
                  <a:srgbClr val="FF0000"/>
                </a:solidFill>
              </a:rPr>
              <a:t>x</a:t>
            </a:r>
            <a:r>
              <a:rPr lang="en-US" altLang="ru-RU" baseline="-25000">
                <a:solidFill>
                  <a:srgbClr val="FF0000"/>
                </a:solidFill>
              </a:rPr>
              <a:t>II</a:t>
            </a:r>
            <a:r>
              <a:rPr lang="en-US" altLang="ru-RU">
                <a:solidFill>
                  <a:srgbClr val="FF0000"/>
                </a:solidFill>
              </a:rPr>
              <a:t>       x</a:t>
            </a:r>
            <a:r>
              <a:rPr lang="en-US" altLang="ru-RU" baseline="-25000">
                <a:solidFill>
                  <a:srgbClr val="FF0000"/>
                </a:solidFill>
              </a:rPr>
              <a:t>I</a:t>
            </a:r>
            <a:r>
              <a:rPr lang="en-US" altLang="ru-RU">
                <a:solidFill>
                  <a:srgbClr val="FF0000"/>
                </a:solidFill>
              </a:rPr>
              <a:t> </a:t>
            </a:r>
            <a:endParaRPr lang="ru-RU" altLang="ru-RU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852863" y="3581400"/>
            <a:ext cx="142875" cy="647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883150" y="3573463"/>
            <a:ext cx="73025" cy="647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91" name="TextBox 17"/>
          <p:cNvSpPr txBox="1">
            <a:spLocks noChangeArrowheads="1"/>
          </p:cNvSpPr>
          <p:nvPr/>
        </p:nvSpPr>
        <p:spPr bwMode="auto">
          <a:xfrm>
            <a:off x="3203575" y="1628775"/>
            <a:ext cx="2520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70C0"/>
                </a:solidFill>
              </a:rPr>
              <a:t>A  +  B  </a:t>
            </a:r>
            <a:r>
              <a:rPr lang="en-US" altLang="ru-RU" sz="2800" b="1">
                <a:solidFill>
                  <a:srgbClr val="0070C0"/>
                </a:solidFill>
                <a:sym typeface="Wingdings" pitchFamily="2" charset="2"/>
              </a:rPr>
              <a:t> C  + X</a:t>
            </a:r>
            <a:endParaRPr lang="ru-RU" altLang="ru-RU" sz="2800" b="1">
              <a:solidFill>
                <a:srgbClr val="0070C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3144838" y="3581400"/>
            <a:ext cx="665162" cy="647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2728913" y="3581400"/>
            <a:ext cx="2100262" cy="647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BE6E3-072A-459D-91AD-995879139BA2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80"/>
          <a:stretch>
            <a:fillRect/>
          </a:stretch>
        </p:blipFill>
        <p:spPr bwMode="auto">
          <a:xfrm>
            <a:off x="28575" y="0"/>
            <a:ext cx="91281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54483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Box 1"/>
          <p:cNvSpPr txBox="1">
            <a:spLocks noChangeArrowheads="1"/>
          </p:cNvSpPr>
          <p:nvPr/>
        </p:nvSpPr>
        <p:spPr bwMode="auto">
          <a:xfrm>
            <a:off x="5940425" y="2997200"/>
            <a:ext cx="2844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0000"/>
                </a:solidFill>
              </a:rPr>
              <a:t>SPIN PHYSICS 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</a:rPr>
              <a:t>Nuclotron &amp; NIKA</a:t>
            </a:r>
            <a:endParaRPr lang="ru-RU" altLang="ru-RU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3E06D-BF4D-4121-B750-3F5C2A27C911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6948487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133600"/>
            <a:ext cx="275272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262188"/>
            <a:ext cx="514985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5013325"/>
            <a:ext cx="42100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6B6601-D98E-410B-AE47-0B7E338CAE80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3538"/>
            <a:ext cx="453548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665413"/>
            <a:ext cx="38766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5445125"/>
            <a:ext cx="76073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1974850"/>
            <a:ext cx="44100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26C-C62E-4F6A-8721-72E02B5EC5CA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2124075" y="723900"/>
            <a:ext cx="6267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  <a:latin typeface="Comic Sans MS" pitchFamily="66" charset="0"/>
              </a:rPr>
              <a:t>High p</a:t>
            </a:r>
            <a:r>
              <a:rPr lang="en-US" altLang="ru-RU" sz="2800" b="1" baseline="-25000">
                <a:solidFill>
                  <a:srgbClr val="C00000"/>
                </a:solidFill>
                <a:latin typeface="Comic Sans MS" pitchFamily="66" charset="0"/>
              </a:rPr>
              <a:t>T</a:t>
            </a:r>
            <a:r>
              <a:rPr lang="en-US" altLang="ru-RU" sz="2800" b="1">
                <a:solidFill>
                  <a:srgbClr val="C00000"/>
                </a:solidFill>
                <a:latin typeface="Comic Sans MS" pitchFamily="66" charset="0"/>
              </a:rPr>
              <a:t> NN Elastic scattering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  <a:latin typeface="Comic Sans MS" pitchFamily="66" charset="0"/>
              </a:rPr>
              <a:t>polarized deuteron beams :</a:t>
            </a:r>
            <a:endParaRPr lang="ru-RU" altLang="ru-RU" sz="2800" b="1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97284" name="Объект 3"/>
          <p:cNvGraphicFramePr>
            <a:graphicFrameLocks noChangeAspect="1"/>
          </p:cNvGraphicFramePr>
          <p:nvPr/>
        </p:nvGraphicFramePr>
        <p:xfrm>
          <a:off x="1258888" y="2276475"/>
          <a:ext cx="4343400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1" name="Equation" r:id="rId3" imgW="1358900" imgH="698500" progId="">
                  <p:embed/>
                </p:oleObj>
              </mc:Choice>
              <mc:Fallback>
                <p:oleObj name="Equation" r:id="rId3" imgW="1358900" imgH="69850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276475"/>
                        <a:ext cx="4343400" cy="223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5" name="TextBox 5"/>
          <p:cNvSpPr txBox="1">
            <a:spLocks noChangeArrowheads="1"/>
          </p:cNvSpPr>
          <p:nvPr/>
        </p:nvSpPr>
        <p:spPr bwMode="auto">
          <a:xfrm>
            <a:off x="5867400" y="2349500"/>
            <a:ext cx="2700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B050"/>
                </a:solidFill>
                <a:latin typeface="Comic Sans MS" pitchFamily="66" charset="0"/>
              </a:rPr>
              <a:t>for calibration</a:t>
            </a:r>
            <a:endParaRPr lang="ru-RU" altLang="ru-RU" sz="2800" b="1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5405438" y="3114675"/>
            <a:ext cx="1038225" cy="1368425"/>
          </a:xfrm>
          <a:prstGeom prst="rightBrac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287" name="TextBox 7"/>
          <p:cNvSpPr txBox="1">
            <a:spLocks noChangeArrowheads="1"/>
          </p:cNvSpPr>
          <p:nvPr/>
        </p:nvSpPr>
        <p:spPr bwMode="auto">
          <a:xfrm>
            <a:off x="6588125" y="3536950"/>
            <a:ext cx="1941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4620"/>
                </a:solidFill>
                <a:latin typeface="Comic Sans MS" pitchFamily="66" charset="0"/>
              </a:rPr>
              <a:t>New data!</a:t>
            </a:r>
            <a:endParaRPr lang="ru-RU" altLang="ru-RU" sz="2800" b="1">
              <a:solidFill>
                <a:srgbClr val="004620"/>
              </a:solidFill>
              <a:latin typeface="Comic Sans MS" pitchFamily="66" charset="0"/>
            </a:endParaRPr>
          </a:p>
        </p:txBody>
      </p:sp>
      <p:sp>
        <p:nvSpPr>
          <p:cNvPr id="97288" name="TextBox 8"/>
          <p:cNvSpPr txBox="1">
            <a:spLocks noChangeArrowheads="1"/>
          </p:cNvSpPr>
          <p:nvPr/>
        </p:nvSpPr>
        <p:spPr bwMode="auto">
          <a:xfrm>
            <a:off x="2278063" y="4724400"/>
            <a:ext cx="52625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B050"/>
                </a:solidFill>
                <a:latin typeface="Comic Sans MS" pitchFamily="66" charset="0"/>
              </a:rPr>
              <a:t>By the way we will have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B050"/>
                </a:solidFill>
                <a:latin typeface="Comic Sans MS" pitchFamily="66" charset="0"/>
              </a:rPr>
              <a:t>counting rules verification!</a:t>
            </a:r>
            <a:endParaRPr lang="ru-RU" altLang="ru-RU" sz="2800" b="1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97289" name="TextBox 9"/>
          <p:cNvSpPr txBox="1">
            <a:spLocks noChangeArrowheads="1"/>
          </p:cNvSpPr>
          <p:nvPr/>
        </p:nvSpPr>
        <p:spPr bwMode="auto">
          <a:xfrm>
            <a:off x="2282825" y="5910263"/>
            <a:ext cx="422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7030A0"/>
                </a:solidFill>
                <a:latin typeface="Comic Sans MS" pitchFamily="66" charset="0"/>
              </a:rPr>
              <a:t>With pd, nd and dd – too!</a:t>
            </a:r>
            <a:r>
              <a:rPr lang="en-US" altLang="ru-RU" sz="2400" b="1">
                <a:latin typeface="Comic Sans MS" pitchFamily="66" charset="0"/>
              </a:rPr>
              <a:t> </a:t>
            </a:r>
            <a:endParaRPr lang="ru-RU" altLang="ru-RU" sz="2400" b="1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5362575" cy="32861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124325"/>
            <a:ext cx="5476875" cy="24479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4191000" y="457200"/>
            <a:ext cx="304482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2400"/>
              <a:t>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ru-RU" sz="2400"/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3505200" y="228600"/>
            <a:ext cx="4303713" cy="584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b="1">
                <a:solidFill>
                  <a:srgbClr val="C00000"/>
                </a:solidFill>
                <a:latin typeface="Comic Sans MS" pitchFamily="66" charset="0"/>
              </a:rPr>
              <a:t>Structure of Matter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88925" y="1639888"/>
            <a:ext cx="23764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2400" b="1">
                <a:solidFill>
                  <a:srgbClr val="C00000"/>
                </a:solidFill>
                <a:latin typeface="Comic Sans MS" pitchFamily="66" charset="0"/>
              </a:rPr>
              <a:t>Two ways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2400" b="1">
                <a:solidFill>
                  <a:srgbClr val="C00000"/>
                </a:solidFill>
                <a:latin typeface="Comic Sans MS" pitchFamily="66" charset="0"/>
              </a:rPr>
              <a:t>structure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2400" b="1">
                <a:solidFill>
                  <a:srgbClr val="C00000"/>
                </a:solidFill>
                <a:latin typeface="Comic Sans MS" pitchFamily="66" charset="0"/>
              </a:rPr>
              <a:t>revealed:</a:t>
            </a:r>
          </a:p>
        </p:txBody>
      </p:sp>
      <p:sp>
        <p:nvSpPr>
          <p:cNvPr id="18439" name="AutoShape 10"/>
          <p:cNvSpPr>
            <a:spLocks noChangeArrowheads="1"/>
          </p:cNvSpPr>
          <p:nvPr/>
        </p:nvSpPr>
        <p:spPr bwMode="auto">
          <a:xfrm>
            <a:off x="2209800" y="2133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8440" name="AutoShape 11"/>
          <p:cNvSpPr>
            <a:spLocks noChangeArrowheads="1"/>
          </p:cNvSpPr>
          <p:nvPr/>
        </p:nvSpPr>
        <p:spPr bwMode="auto">
          <a:xfrm>
            <a:off x="762000" y="31242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6248400" y="4876800"/>
            <a:ext cx="2716213" cy="83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2400" b="1">
                <a:solidFill>
                  <a:srgbClr val="FF0000"/>
                </a:solidFill>
                <a:latin typeface="Comic Sans MS" pitchFamily="66" charset="0"/>
              </a:rPr>
              <a:t>True from atoms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2400" b="1">
                <a:solidFill>
                  <a:srgbClr val="FF0000"/>
                </a:solidFill>
                <a:latin typeface="Comic Sans MS" pitchFamily="66" charset="0"/>
              </a:rPr>
              <a:t>to particles…..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1458913" y="66675"/>
            <a:ext cx="1395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C00000"/>
                </a:solidFill>
                <a:latin typeface="Comic Sans MS" pitchFamily="66" charset="0"/>
              </a:rPr>
              <a:t>F. Close</a:t>
            </a:r>
            <a:endParaRPr lang="ru-RU" altLang="ru-RU" sz="2400" b="1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18443" name="Объект 1"/>
          <p:cNvGraphicFramePr>
            <a:graphicFrameLocks noChangeAspect="1"/>
          </p:cNvGraphicFramePr>
          <p:nvPr/>
        </p:nvGraphicFramePr>
        <p:xfrm>
          <a:off x="6578600" y="3563938"/>
          <a:ext cx="205581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Equation" r:id="rId5" imgW="876300" imgH="228600" progId="">
                  <p:embed/>
                </p:oleObj>
              </mc:Choice>
              <mc:Fallback>
                <p:oleObj name="Equation" r:id="rId5" imgW="876300" imgH="228600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8600" y="3563938"/>
                        <a:ext cx="2055813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4" name="Объект 2"/>
          <p:cNvGraphicFramePr>
            <a:graphicFrameLocks noChangeAspect="1"/>
          </p:cNvGraphicFramePr>
          <p:nvPr/>
        </p:nvGraphicFramePr>
        <p:xfrm>
          <a:off x="3779838" y="868363"/>
          <a:ext cx="1641475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9" name="Equation" r:id="rId7" imgW="736600" imgH="228600" progId="">
                  <p:embed/>
                </p:oleObj>
              </mc:Choice>
              <mc:Fallback>
                <p:oleObj name="Equation" r:id="rId7" imgW="736600" imgH="22860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868363"/>
                        <a:ext cx="1641475" cy="509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1DB22B-D2A5-413C-84A7-A085A9F6BD29}" type="slidenum">
              <a:rPr lang="ru-RU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480CC-B587-4D05-B5F7-C4E8FA93DD73}" type="slidenum">
              <a:rPr lang="ru-RU"/>
              <a:pPr>
                <a:defRPr/>
              </a:pPr>
              <a:t>80</a:t>
            </a:fld>
            <a:endParaRPr lang="ru-RU" dirty="0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539750" y="260350"/>
            <a:ext cx="835342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i="1">
              <a:solidFill>
                <a:srgbClr val="0000CC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i="1">
              <a:solidFill>
                <a:srgbClr val="0000CC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i="1">
              <a:solidFill>
                <a:srgbClr val="0000CC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i="1">
                <a:solidFill>
                  <a:srgbClr val="0000CC"/>
                </a:solidFill>
                <a:latin typeface="Comic Sans MS" pitchFamily="66" charset="0"/>
              </a:rPr>
              <a:t>           B (p,n,</a:t>
            </a:r>
            <a:r>
              <a:rPr lang="en-US" altLang="ru-RU" i="1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, …),</a:t>
            </a:r>
            <a:r>
              <a:rPr lang="en-US" altLang="ru-RU" i="1">
                <a:solidFill>
                  <a:srgbClr val="CC33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altLang="ru-RU" i="1">
                <a:solidFill>
                  <a:srgbClr val="008000"/>
                </a:solidFill>
                <a:latin typeface="Comic Sans MS" pitchFamily="66" charset="0"/>
                <a:sym typeface="Symbol" pitchFamily="18" charset="2"/>
              </a:rPr>
              <a:t>M (, K , …)</a:t>
            </a:r>
            <a:endParaRPr lang="en-US" altLang="ru-RU" i="1" baseline="-25000">
              <a:solidFill>
                <a:srgbClr val="008000"/>
              </a:solidFill>
              <a:latin typeface="Comic Sans MS" pitchFamily="66" charset="0"/>
              <a:sym typeface="Symbol" pitchFamily="18" charset="2"/>
            </a:endParaRPr>
          </a:p>
        </p:txBody>
      </p:sp>
      <p:graphicFrame>
        <p:nvGraphicFramePr>
          <p:cNvPr id="98308" name="Объект 4"/>
          <p:cNvGraphicFramePr>
            <a:graphicFrameLocks noChangeAspect="1"/>
          </p:cNvGraphicFramePr>
          <p:nvPr/>
        </p:nvGraphicFramePr>
        <p:xfrm>
          <a:off x="2201863" y="1195388"/>
          <a:ext cx="409733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74" name="Equation" r:id="rId3" imgW="1459866" imgH="203112" progId="">
                  <p:embed/>
                </p:oleObj>
              </mc:Choice>
              <mc:Fallback>
                <p:oleObj name="Equation" r:id="rId3" imgW="1459866" imgH="203112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1863" y="1195388"/>
                        <a:ext cx="4097337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9" name="Rectangle 7"/>
          <p:cNvSpPr>
            <a:spLocks noChangeArrowheads="1"/>
          </p:cNvSpPr>
          <p:nvPr/>
        </p:nvSpPr>
        <p:spPr bwMode="auto">
          <a:xfrm>
            <a:off x="1636713" y="319088"/>
            <a:ext cx="61595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A50021"/>
                </a:solidFill>
                <a:latin typeface="Comic Sans MS" pitchFamily="66" charset="0"/>
              </a:rPr>
              <a:t>Exclusive </a:t>
            </a:r>
            <a:r>
              <a:rPr lang="en-US" altLang="ru-RU" sz="2400" b="1">
                <a:solidFill>
                  <a:srgbClr val="C00000"/>
                </a:solidFill>
                <a:latin typeface="Comic Sans MS" pitchFamily="66" charset="0"/>
              </a:rPr>
              <a:t>high p</a:t>
            </a:r>
            <a:r>
              <a:rPr lang="en-US" altLang="ru-RU" sz="2400" b="1" baseline="-25000">
                <a:solidFill>
                  <a:srgbClr val="C00000"/>
                </a:solidFill>
                <a:latin typeface="Comic Sans MS" pitchFamily="66" charset="0"/>
              </a:rPr>
              <a:t>T</a:t>
            </a:r>
            <a:r>
              <a:rPr lang="en-US" altLang="ru-RU" sz="2400" b="1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ru-RU" sz="2400" b="1">
                <a:solidFill>
                  <a:srgbClr val="A50021"/>
                </a:solidFill>
                <a:latin typeface="Comic Sans MS" pitchFamily="66" charset="0"/>
              </a:rPr>
              <a:t>NN studies at x</a:t>
            </a:r>
            <a:r>
              <a:rPr lang="en-US" altLang="ru-RU" sz="2400" b="1" baseline="-25000">
                <a:solidFill>
                  <a:srgbClr val="A50021"/>
                </a:solidFill>
                <a:latin typeface="Comic Sans MS" pitchFamily="66" charset="0"/>
              </a:rPr>
              <a:t>T </a:t>
            </a:r>
            <a:r>
              <a:rPr lang="en-US" altLang="ru-RU" sz="2400" b="1">
                <a:solidFill>
                  <a:srgbClr val="A50021"/>
                </a:solidFill>
                <a:latin typeface="Comic Sans MS" pitchFamily="66" charset="0"/>
              </a:rPr>
              <a:t>~ 1</a:t>
            </a:r>
            <a:r>
              <a:rPr lang="en-US" altLang="ru-RU" sz="2400">
                <a:solidFill>
                  <a:srgbClr val="A50021"/>
                </a:solidFill>
                <a:latin typeface="Comic Sans MS" pitchFamily="66" charset="0"/>
              </a:rPr>
              <a:t> </a:t>
            </a:r>
            <a:endParaRPr lang="ru-RU" altLang="ru-RU" sz="2400">
              <a:solidFill>
                <a:srgbClr val="A50021"/>
              </a:solidFill>
              <a:latin typeface="Comic Sans MS" pitchFamily="66" charset="0"/>
            </a:endParaRPr>
          </a:p>
        </p:txBody>
      </p:sp>
      <p:graphicFrame>
        <p:nvGraphicFramePr>
          <p:cNvPr id="98310" name="Объект 6"/>
          <p:cNvGraphicFramePr>
            <a:graphicFrameLocks noChangeAspect="1"/>
          </p:cNvGraphicFramePr>
          <p:nvPr/>
        </p:nvGraphicFramePr>
        <p:xfrm>
          <a:off x="701675" y="3173413"/>
          <a:ext cx="4014788" cy="290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75" name="Equation" r:id="rId5" imgW="1600200" imgH="1155700" progId="">
                  <p:embed/>
                </p:oleObj>
              </mc:Choice>
              <mc:Fallback>
                <p:oleObj name="Equation" r:id="rId5" imgW="1600200" imgH="115570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3173413"/>
                        <a:ext cx="4014788" cy="290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1" name="Объект 7"/>
          <p:cNvGraphicFramePr>
            <a:graphicFrameLocks noChangeAspect="1"/>
          </p:cNvGraphicFramePr>
          <p:nvPr/>
        </p:nvGraphicFramePr>
        <p:xfrm>
          <a:off x="3025775" y="2757488"/>
          <a:ext cx="7366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76" name="Equation" r:id="rId7" imgW="101512" imgH="203024" progId="">
                  <p:embed/>
                </p:oleObj>
              </mc:Choice>
              <mc:Fallback>
                <p:oleObj name="Equation" r:id="rId7" imgW="101512" imgH="203024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775" y="2757488"/>
                        <a:ext cx="736600" cy="147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2" name="Объект 8"/>
          <p:cNvGraphicFramePr>
            <a:graphicFrameLocks noChangeAspect="1"/>
          </p:cNvGraphicFramePr>
          <p:nvPr/>
        </p:nvGraphicFramePr>
        <p:xfrm>
          <a:off x="4356100" y="4365625"/>
          <a:ext cx="1058863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77" name="Equation" r:id="rId9" imgW="101512" imgH="203024" progId="">
                  <p:embed/>
                </p:oleObj>
              </mc:Choice>
              <mc:Fallback>
                <p:oleObj name="Equation" r:id="rId9" imgW="101512" imgH="203024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4365625"/>
                        <a:ext cx="1058863" cy="211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3" name="Text Box 4"/>
          <p:cNvSpPr txBox="1">
            <a:spLocks noChangeArrowheads="1"/>
          </p:cNvSpPr>
          <p:nvPr/>
        </p:nvSpPr>
        <p:spPr bwMode="auto">
          <a:xfrm>
            <a:off x="3549650" y="3173413"/>
            <a:ext cx="4787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6600"/>
                </a:solidFill>
                <a:latin typeface="Comic Sans MS" pitchFamily="66" charset="0"/>
              </a:rPr>
              <a:t>The counting rules and isotopic symmetry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6600"/>
                </a:solidFill>
                <a:latin typeface="Comic Sans MS" pitchFamily="66" charset="0"/>
              </a:rPr>
              <a:t>studies, p</a:t>
            </a:r>
            <a:r>
              <a:rPr lang="en-US" altLang="ru-RU" sz="1800" b="1" baseline="-25000">
                <a:solidFill>
                  <a:srgbClr val="006600"/>
                </a:solidFill>
                <a:latin typeface="Comic Sans MS" pitchFamily="66" charset="0"/>
              </a:rPr>
              <a:t>T </a:t>
            </a:r>
            <a:r>
              <a:rPr lang="en-US" altLang="ru-RU" sz="1800" b="1">
                <a:solidFill>
                  <a:srgbClr val="006600"/>
                </a:solidFill>
                <a:latin typeface="Comic Sans MS" pitchFamily="66" charset="0"/>
              </a:rPr>
              <a:t>~ 2 GeV/c anomaly </a:t>
            </a:r>
            <a:endParaRPr lang="ru-RU" altLang="ru-RU" sz="1800" b="1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98314" name="Text Box 8"/>
          <p:cNvSpPr txBox="1">
            <a:spLocks noChangeArrowheads="1"/>
          </p:cNvSpPr>
          <p:nvPr/>
        </p:nvSpPr>
        <p:spPr bwMode="auto">
          <a:xfrm>
            <a:off x="5148263" y="4292600"/>
            <a:ext cx="29876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6600"/>
                </a:solidFill>
                <a:latin typeface="Comic Sans MS" pitchFamily="66" charset="0"/>
              </a:rPr>
              <a:t>Detail vertexes studies and spin structure of the interaction vertex: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graphicFrame>
        <p:nvGraphicFramePr>
          <p:cNvPr id="98315" name="Объект 11"/>
          <p:cNvGraphicFramePr>
            <a:graphicFrameLocks noChangeAspect="1"/>
          </p:cNvGraphicFramePr>
          <p:nvPr/>
        </p:nvGraphicFramePr>
        <p:xfrm>
          <a:off x="5345113" y="5300663"/>
          <a:ext cx="2976562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78" name="Equation" r:id="rId11" imgW="2057400" imgH="660400" progId="">
                  <p:embed/>
                </p:oleObj>
              </mc:Choice>
              <mc:Fallback>
                <p:oleObj name="Equation" r:id="rId11" imgW="2057400" imgH="66040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113" y="5300663"/>
                        <a:ext cx="2976562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Овал 1"/>
          <p:cNvSpPr/>
          <p:nvPr/>
        </p:nvSpPr>
        <p:spPr>
          <a:xfrm>
            <a:off x="2987675" y="1773238"/>
            <a:ext cx="647700" cy="6477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 стрелкой 4"/>
          <p:cNvCxnSpPr>
            <a:stCxn id="2" idx="4"/>
          </p:cNvCxnSpPr>
          <p:nvPr/>
        </p:nvCxnSpPr>
        <p:spPr>
          <a:xfrm>
            <a:off x="3311525" y="2420938"/>
            <a:ext cx="900113" cy="144462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318" name="TextBox 5"/>
          <p:cNvSpPr txBox="1">
            <a:spLocks noChangeArrowheads="1"/>
          </p:cNvSpPr>
          <p:nvPr/>
        </p:nvSpPr>
        <p:spPr bwMode="auto">
          <a:xfrm>
            <a:off x="3197225" y="2420938"/>
            <a:ext cx="569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B050"/>
                </a:solidFill>
                <a:latin typeface="Comic Sans MS" pitchFamily="66" charset="0"/>
              </a:rPr>
              <a:t>Mechanisms of hyperons polarization  </a:t>
            </a:r>
            <a:endParaRPr lang="ru-RU" altLang="ru-RU" sz="2400" b="1">
              <a:solidFill>
                <a:srgbClr val="00B05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512EA-9C44-43DB-805F-10A2CAF0B58F}" type="slidenum">
              <a:rPr lang="ru-RU"/>
              <a:pPr>
                <a:defRPr/>
              </a:pPr>
              <a:t>81</a:t>
            </a:fld>
            <a:endParaRPr lang="ru-RU" dirty="0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068638"/>
            <a:ext cx="59261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503363"/>
            <a:ext cx="3933825" cy="501650"/>
          </a:xfrm>
          <a:prstGeom prst="rect">
            <a:avLst/>
          </a:prstGeom>
          <a:solidFill>
            <a:srgbClr val="FF9900">
              <a:alpha val="6705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11400"/>
            <a:ext cx="48736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9334" name="Объект 7"/>
          <p:cNvGraphicFramePr>
            <a:graphicFrameLocks noChangeAspect="1"/>
          </p:cNvGraphicFramePr>
          <p:nvPr/>
        </p:nvGraphicFramePr>
        <p:xfrm>
          <a:off x="5618163" y="1666875"/>
          <a:ext cx="190341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1" name="Equation" r:id="rId6" imgW="990170" imgH="393529" progId="">
                  <p:embed/>
                </p:oleObj>
              </mc:Choice>
              <mc:Fallback>
                <p:oleObj name="Equation" r:id="rId6" imgW="990170" imgH="393529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8163" y="1666875"/>
                        <a:ext cx="1903412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5" name="Объект 8"/>
          <p:cNvGraphicFramePr>
            <a:graphicFrameLocks noChangeAspect="1"/>
          </p:cNvGraphicFramePr>
          <p:nvPr/>
        </p:nvGraphicFramePr>
        <p:xfrm>
          <a:off x="5595938" y="2401888"/>
          <a:ext cx="1873250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2" name="Equation" r:id="rId8" imgW="1028254" imgH="393529" progId="">
                  <p:embed/>
                </p:oleObj>
              </mc:Choice>
              <mc:Fallback>
                <p:oleObj name="Equation" r:id="rId8" imgW="1028254" imgH="39352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938" y="2401888"/>
                        <a:ext cx="1873250" cy="71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Овал 9"/>
          <p:cNvSpPr/>
          <p:nvPr/>
        </p:nvSpPr>
        <p:spPr>
          <a:xfrm>
            <a:off x="7092950" y="4149725"/>
            <a:ext cx="16510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366838" y="4005263"/>
            <a:ext cx="180975" cy="368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338" name="Прямоугольник 11"/>
          <p:cNvSpPr>
            <a:spLocks noChangeArrowheads="1"/>
          </p:cNvSpPr>
          <p:nvPr/>
        </p:nvSpPr>
        <p:spPr bwMode="auto">
          <a:xfrm>
            <a:off x="539750" y="549275"/>
            <a:ext cx="7920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C00000"/>
                </a:solidFill>
                <a:latin typeface="Comic Sans MS" pitchFamily="66" charset="0"/>
              </a:rPr>
              <a:t>High p</a:t>
            </a:r>
            <a:r>
              <a:rPr lang="en-US" altLang="ru-RU" b="1" baseline="-25000">
                <a:solidFill>
                  <a:srgbClr val="C00000"/>
                </a:solidFill>
                <a:latin typeface="Comic Sans MS" pitchFamily="66" charset="0"/>
              </a:rPr>
              <a:t>T</a:t>
            </a:r>
            <a:r>
              <a:rPr lang="en-US" altLang="ru-RU" b="1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ru-RU" b="1">
                <a:solidFill>
                  <a:srgbClr val="7030A0"/>
                </a:solidFill>
                <a:latin typeface="Comic Sans MS" pitchFamily="66" charset="0"/>
              </a:rPr>
              <a:t>exclusive</a:t>
            </a:r>
            <a:r>
              <a:rPr lang="en-US" altLang="ru-RU" b="1">
                <a:solidFill>
                  <a:srgbClr val="C00000"/>
                </a:solidFill>
                <a:latin typeface="Comic Sans MS" pitchFamily="66" charset="0"/>
              </a:rPr>
              <a:t> reactions -&gt; MPI</a:t>
            </a:r>
            <a:endParaRPr lang="ru-RU" altLang="ru-RU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5440363" y="1735138"/>
            <a:ext cx="155575" cy="13335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340" name="TextBox 13"/>
          <p:cNvSpPr txBox="1">
            <a:spLocks noChangeArrowheads="1"/>
          </p:cNvSpPr>
          <p:nvPr/>
        </p:nvSpPr>
        <p:spPr bwMode="auto">
          <a:xfrm>
            <a:off x="7283450" y="4179888"/>
            <a:ext cx="989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B050"/>
                </a:solidFill>
                <a:latin typeface="Comic Sans MS" pitchFamily="66" charset="0"/>
              </a:rPr>
              <a:t>diquark</a:t>
            </a:r>
            <a:endParaRPr lang="ru-RU" altLang="ru-RU" sz="1800" b="1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99341" name="TextBox 14"/>
          <p:cNvSpPr txBox="1">
            <a:spLocks noChangeArrowheads="1"/>
          </p:cNvSpPr>
          <p:nvPr/>
        </p:nvSpPr>
        <p:spPr bwMode="auto">
          <a:xfrm>
            <a:off x="395288" y="4027488"/>
            <a:ext cx="98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B050"/>
                </a:solidFill>
                <a:latin typeface="Comic Sans MS" pitchFamily="66" charset="0"/>
              </a:rPr>
              <a:t>diquark</a:t>
            </a:r>
            <a:endParaRPr lang="ru-RU" altLang="ru-RU" sz="1800" b="1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99342" name="TextBox 15"/>
          <p:cNvSpPr txBox="1">
            <a:spLocks noChangeArrowheads="1"/>
          </p:cNvSpPr>
          <p:nvPr/>
        </p:nvSpPr>
        <p:spPr bwMode="auto">
          <a:xfrm>
            <a:off x="7723188" y="2547938"/>
            <a:ext cx="989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B050"/>
                </a:solidFill>
                <a:latin typeface="Comic Sans MS" pitchFamily="66" charset="0"/>
              </a:rPr>
              <a:t>diquark</a:t>
            </a:r>
            <a:endParaRPr lang="ru-RU" altLang="ru-RU" sz="1800" b="1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99343" name="TextBox 16"/>
          <p:cNvSpPr txBox="1">
            <a:spLocks noChangeArrowheads="1"/>
          </p:cNvSpPr>
          <p:nvPr/>
        </p:nvSpPr>
        <p:spPr bwMode="auto">
          <a:xfrm>
            <a:off x="7777163" y="1665288"/>
            <a:ext cx="1089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B050"/>
                </a:solidFill>
                <a:latin typeface="Comic Sans MS" pitchFamily="66" charset="0"/>
              </a:rPr>
              <a:t>Without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B050"/>
                </a:solidFill>
                <a:latin typeface="Comic Sans MS" pitchFamily="66" charset="0"/>
              </a:rPr>
              <a:t> diquark</a:t>
            </a:r>
            <a:endParaRPr lang="ru-RU" altLang="ru-RU" sz="1800" b="1">
              <a:solidFill>
                <a:srgbClr val="00B050"/>
              </a:solidFill>
              <a:latin typeface="Comic Sans MS" pitchFamily="66" charset="0"/>
            </a:endParaRPr>
          </a:p>
        </p:txBody>
      </p:sp>
      <p:graphicFrame>
        <p:nvGraphicFramePr>
          <p:cNvPr id="99344" name="Объект 18"/>
          <p:cNvGraphicFramePr>
            <a:graphicFrameLocks noChangeAspect="1"/>
          </p:cNvGraphicFramePr>
          <p:nvPr/>
        </p:nvGraphicFramePr>
        <p:xfrm>
          <a:off x="3752850" y="5300663"/>
          <a:ext cx="2303463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3" name="Equation" r:id="rId10" imgW="672808" imgH="241195" progId="">
                  <p:embed/>
                </p:oleObj>
              </mc:Choice>
              <mc:Fallback>
                <p:oleObj name="Equation" r:id="rId10" imgW="672808" imgH="241195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850" y="5300663"/>
                        <a:ext cx="2303463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45" name="TextBox 19"/>
          <p:cNvSpPr txBox="1">
            <a:spLocks noChangeArrowheads="1"/>
          </p:cNvSpPr>
          <p:nvPr/>
        </p:nvSpPr>
        <p:spPr bwMode="auto">
          <a:xfrm>
            <a:off x="6143625" y="5472113"/>
            <a:ext cx="1731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B050"/>
                </a:solidFill>
                <a:latin typeface="Comic Sans MS" pitchFamily="66" charset="0"/>
              </a:rPr>
              <a:t>Diquark (S=0)</a:t>
            </a:r>
            <a:endParaRPr lang="ru-RU" altLang="ru-RU" sz="1800" b="1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803650" y="3968750"/>
            <a:ext cx="285750" cy="628650"/>
          </a:xfrm>
          <a:prstGeom prst="ellipse">
            <a:avLst/>
          </a:prstGeom>
          <a:solidFill>
            <a:srgbClr val="FF0000">
              <a:alpha val="6000"/>
            </a:srgbClr>
          </a:solidFill>
          <a:ln>
            <a:solidFill>
              <a:srgbClr val="FF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 rot="3738477">
            <a:off x="3794919" y="2942432"/>
            <a:ext cx="431800" cy="2665412"/>
          </a:xfrm>
          <a:prstGeom prst="ellipse">
            <a:avLst/>
          </a:prstGeom>
          <a:solidFill>
            <a:srgbClr val="002060">
              <a:alpha val="9000"/>
            </a:srgbClr>
          </a:solidFill>
          <a:ln>
            <a:solidFill>
              <a:srgbClr val="002060">
                <a:alpha val="3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539750" y="836613"/>
          <a:ext cx="5319713" cy="514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8" name="Equation" r:id="rId3" imgW="1549400" imgH="1498600" progId="">
                  <p:embed/>
                </p:oleObj>
              </mc:Choice>
              <mc:Fallback>
                <p:oleObj name="Equation" r:id="rId3" imgW="1549400" imgH="14986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836613"/>
                        <a:ext cx="5319713" cy="514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5" name="Object 3"/>
          <p:cNvGraphicFramePr>
            <a:graphicFrameLocks noChangeAspect="1"/>
          </p:cNvGraphicFramePr>
          <p:nvPr/>
        </p:nvGraphicFramePr>
        <p:xfrm>
          <a:off x="3348038" y="981075"/>
          <a:ext cx="7366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9" name="Equation" r:id="rId5" imgW="101512" imgH="203024" progId="">
                  <p:embed/>
                </p:oleObj>
              </mc:Choice>
              <mc:Fallback>
                <p:oleObj name="Equation" r:id="rId5" imgW="101512" imgH="20302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981075"/>
                        <a:ext cx="736600" cy="147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067175" y="1557338"/>
            <a:ext cx="4787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6600"/>
                </a:solidFill>
                <a:latin typeface="Comic Sans MS" pitchFamily="66" charset="0"/>
              </a:rPr>
              <a:t>The counting rules and isotopic symmetry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6600"/>
                </a:solidFill>
                <a:latin typeface="Comic Sans MS" pitchFamily="66" charset="0"/>
              </a:rPr>
              <a:t>studies, p</a:t>
            </a:r>
            <a:r>
              <a:rPr lang="en-US" altLang="ru-RU" sz="1800" b="1" baseline="-25000">
                <a:solidFill>
                  <a:srgbClr val="006600"/>
                </a:solidFill>
                <a:latin typeface="Comic Sans MS" pitchFamily="66" charset="0"/>
              </a:rPr>
              <a:t>T </a:t>
            </a:r>
            <a:r>
              <a:rPr lang="en-US" altLang="ru-RU" sz="1800" b="1">
                <a:solidFill>
                  <a:srgbClr val="006600"/>
                </a:solidFill>
                <a:latin typeface="Comic Sans MS" pitchFamily="66" charset="0"/>
              </a:rPr>
              <a:t>~ 2 GeV/c anomaly(?)  </a:t>
            </a:r>
            <a:endParaRPr lang="ru-RU" altLang="ru-RU" sz="1800" b="1">
              <a:solidFill>
                <a:srgbClr val="006600"/>
              </a:solidFill>
              <a:latin typeface="Comic Sans MS" pitchFamily="66" charset="0"/>
            </a:endParaRPr>
          </a:p>
        </p:txBody>
      </p:sp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5148263" y="2997200"/>
          <a:ext cx="1671637" cy="333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0" name="Equation" r:id="rId7" imgW="101512" imgH="203024" progId="">
                  <p:embed/>
                </p:oleObj>
              </mc:Choice>
              <mc:Fallback>
                <p:oleObj name="Equation" r:id="rId7" imgW="101512" imgH="203024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997200"/>
                        <a:ext cx="1671637" cy="3338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/>
          <p:cNvGraphicFramePr>
            <a:graphicFrameLocks noGrp="1" noChangeAspect="1"/>
          </p:cNvGraphicFramePr>
          <p:nvPr>
            <p:ph/>
          </p:nvPr>
        </p:nvGraphicFramePr>
        <p:xfrm>
          <a:off x="2484438" y="0"/>
          <a:ext cx="647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1" name="Equation" r:id="rId9" imgW="241195" imgH="241195" progId="">
                  <p:embed/>
                </p:oleObj>
              </mc:Choice>
              <mc:Fallback>
                <p:oleObj name="Equation" r:id="rId9" imgW="241195" imgH="241195" progId="">
                  <p:embed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0"/>
                        <a:ext cx="64770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203575" y="188913"/>
            <a:ext cx="279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A50021"/>
                </a:solidFill>
                <a:latin typeface="Comic Sans MS" pitchFamily="66" charset="0"/>
              </a:rPr>
              <a:t>studies at x</a:t>
            </a:r>
            <a:r>
              <a:rPr lang="en-US" altLang="ru-RU" sz="2400" b="1" baseline="-25000">
                <a:solidFill>
                  <a:srgbClr val="A50021"/>
                </a:solidFill>
                <a:latin typeface="Comic Sans MS" pitchFamily="66" charset="0"/>
              </a:rPr>
              <a:t>T </a:t>
            </a:r>
            <a:r>
              <a:rPr lang="en-US" altLang="ru-RU" sz="2400" b="1">
                <a:solidFill>
                  <a:srgbClr val="A50021"/>
                </a:solidFill>
                <a:latin typeface="Comic Sans MS" pitchFamily="66" charset="0"/>
              </a:rPr>
              <a:t>~ 1</a:t>
            </a:r>
            <a:r>
              <a:rPr lang="en-US" altLang="ru-RU" sz="2400">
                <a:solidFill>
                  <a:srgbClr val="A50021"/>
                </a:solidFill>
                <a:latin typeface="Comic Sans MS" pitchFamily="66" charset="0"/>
              </a:rPr>
              <a:t> </a:t>
            </a:r>
            <a:endParaRPr lang="ru-RU" altLang="ru-RU" sz="240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6156325" y="3592513"/>
            <a:ext cx="2987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6600"/>
                </a:solidFill>
                <a:latin typeface="Comic Sans MS" pitchFamily="66" charset="0"/>
              </a:rPr>
              <a:t>Detail vertexes studies: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00361" name="Object 9"/>
          <p:cNvGraphicFramePr>
            <a:graphicFrameLocks noChangeAspect="1"/>
          </p:cNvGraphicFramePr>
          <p:nvPr/>
        </p:nvGraphicFramePr>
        <p:xfrm>
          <a:off x="6227763" y="4292600"/>
          <a:ext cx="2771775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2" name="Equation" r:id="rId11" imgW="2349500" imgH="749300" progId="">
                  <p:embed/>
                </p:oleObj>
              </mc:Choice>
              <mc:Fallback>
                <p:oleObj name="Equation" r:id="rId11" imgW="2349500" imgH="7493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4292600"/>
                        <a:ext cx="2771775" cy="884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D599D-AD50-4BBB-932B-148848107786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2800" b="1" smtClean="0">
                <a:solidFill>
                  <a:srgbClr val="002060"/>
                </a:solidFill>
                <a:latin typeface="Comic Sans MS" pitchFamily="66" charset="0"/>
              </a:rPr>
              <a:t>pp-bar - &gt; pp-bar + X, pp-bar -&gt; D + X</a:t>
            </a:r>
            <a:br>
              <a:rPr lang="en-US" altLang="ru-RU" sz="2800" b="1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altLang="ru-RU" sz="2800" b="1" smtClean="0">
                <a:solidFill>
                  <a:srgbClr val="002060"/>
                </a:solidFill>
                <a:latin typeface="Comic Sans MS" pitchFamily="66" charset="0"/>
              </a:rPr>
              <a:t>reactions with diquarks and antidiquark</a:t>
            </a:r>
            <a:endParaRPr lang="ru-RU" altLang="ru-RU" sz="2800" b="1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52525" y="2349500"/>
            <a:ext cx="25193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87450" y="2565400"/>
            <a:ext cx="2520950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830638" y="2557463"/>
            <a:ext cx="2016125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851275" y="2852738"/>
            <a:ext cx="2016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851275" y="1771650"/>
            <a:ext cx="0" cy="785813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671888" y="2565400"/>
            <a:ext cx="0" cy="792163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547813" y="4292600"/>
            <a:ext cx="2430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568450" y="4581525"/>
            <a:ext cx="2282825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824288" y="4581525"/>
            <a:ext cx="0" cy="792163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881438" y="4525963"/>
            <a:ext cx="2303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003675" y="4292600"/>
            <a:ext cx="2305050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006850" y="4292600"/>
            <a:ext cx="0" cy="10810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91" name="TextBox 42"/>
          <p:cNvSpPr txBox="1">
            <a:spLocks noChangeArrowheads="1"/>
          </p:cNvSpPr>
          <p:nvPr/>
        </p:nvSpPr>
        <p:spPr bwMode="auto">
          <a:xfrm>
            <a:off x="2843213" y="6021388"/>
            <a:ext cx="3986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FF0000"/>
                </a:solidFill>
                <a:latin typeface="Comic Sans MS" pitchFamily="66" charset="0"/>
              </a:rPr>
              <a:t>Kim’s</a:t>
            </a:r>
            <a:r>
              <a:rPr lang="en-US" altLang="ru-RU" sz="2800" b="1">
                <a:solidFill>
                  <a:srgbClr val="002060"/>
                </a:solidFill>
                <a:latin typeface="Comic Sans MS" pitchFamily="66" charset="0"/>
              </a:rPr>
              <a:t>-bar</a:t>
            </a:r>
            <a:r>
              <a:rPr lang="en-US" altLang="ru-RU" sz="2800" b="1">
                <a:solidFill>
                  <a:srgbClr val="FF0000"/>
                </a:solidFill>
                <a:latin typeface="Comic Sans MS" pitchFamily="66" charset="0"/>
              </a:rPr>
              <a:t> mechanisms</a:t>
            </a:r>
            <a:endParaRPr lang="ru-RU" altLang="ru-RU" sz="2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1392" name="TextBox 43"/>
          <p:cNvSpPr txBox="1">
            <a:spLocks noChangeArrowheads="1"/>
          </p:cNvSpPr>
          <p:nvPr/>
        </p:nvSpPr>
        <p:spPr bwMode="auto">
          <a:xfrm>
            <a:off x="5961063" y="2332038"/>
            <a:ext cx="688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d-bar</a:t>
            </a:r>
            <a:endParaRPr lang="ru-RU" altLang="ru-RU" sz="1800"/>
          </a:p>
        </p:txBody>
      </p:sp>
      <p:sp>
        <p:nvSpPr>
          <p:cNvPr id="101393" name="TextBox 44"/>
          <p:cNvSpPr txBox="1">
            <a:spLocks noChangeArrowheads="1"/>
          </p:cNvSpPr>
          <p:nvPr/>
        </p:nvSpPr>
        <p:spPr bwMode="auto">
          <a:xfrm>
            <a:off x="3681413" y="1443038"/>
            <a:ext cx="688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d-bar</a:t>
            </a:r>
            <a:endParaRPr lang="ru-RU" altLang="ru-RU" sz="1800"/>
          </a:p>
        </p:txBody>
      </p:sp>
      <p:sp>
        <p:nvSpPr>
          <p:cNvPr id="101394" name="TextBox 46"/>
          <p:cNvSpPr txBox="1">
            <a:spLocks noChangeArrowheads="1"/>
          </p:cNvSpPr>
          <p:nvPr/>
        </p:nvSpPr>
        <p:spPr bwMode="auto">
          <a:xfrm>
            <a:off x="6310313" y="4108450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d-bar</a:t>
            </a:r>
            <a:endParaRPr lang="ru-RU" altLang="ru-RU" sz="1800"/>
          </a:p>
        </p:txBody>
      </p:sp>
      <p:sp>
        <p:nvSpPr>
          <p:cNvPr id="101395" name="TextBox 47"/>
          <p:cNvSpPr txBox="1">
            <a:spLocks noChangeArrowheads="1"/>
          </p:cNvSpPr>
          <p:nvPr/>
        </p:nvSpPr>
        <p:spPr bwMode="auto">
          <a:xfrm>
            <a:off x="884238" y="2379663"/>
            <a:ext cx="306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d</a:t>
            </a:r>
            <a:endParaRPr lang="ru-RU" altLang="ru-RU" sz="1800"/>
          </a:p>
        </p:txBody>
      </p:sp>
      <p:sp>
        <p:nvSpPr>
          <p:cNvPr id="101396" name="TextBox 48"/>
          <p:cNvSpPr txBox="1">
            <a:spLocks noChangeArrowheads="1"/>
          </p:cNvSpPr>
          <p:nvPr/>
        </p:nvSpPr>
        <p:spPr bwMode="auto">
          <a:xfrm>
            <a:off x="3671888" y="5373688"/>
            <a:ext cx="306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d</a:t>
            </a:r>
            <a:endParaRPr lang="ru-RU" altLang="ru-RU" sz="1800"/>
          </a:p>
        </p:txBody>
      </p:sp>
      <p:sp>
        <p:nvSpPr>
          <p:cNvPr id="101397" name="TextBox 49"/>
          <p:cNvSpPr txBox="1">
            <a:spLocks noChangeArrowheads="1"/>
          </p:cNvSpPr>
          <p:nvPr/>
        </p:nvSpPr>
        <p:spPr bwMode="auto">
          <a:xfrm>
            <a:off x="1285875" y="4408488"/>
            <a:ext cx="306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d</a:t>
            </a:r>
            <a:endParaRPr lang="ru-RU" altLang="ru-RU" sz="1800"/>
          </a:p>
        </p:txBody>
      </p:sp>
      <p:sp>
        <p:nvSpPr>
          <p:cNvPr id="101398" name="TextBox 50"/>
          <p:cNvSpPr txBox="1">
            <a:spLocks noChangeArrowheads="1"/>
          </p:cNvSpPr>
          <p:nvPr/>
        </p:nvSpPr>
        <p:spPr bwMode="auto">
          <a:xfrm>
            <a:off x="3884613" y="5373688"/>
            <a:ext cx="688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d-bar</a:t>
            </a:r>
            <a:endParaRPr lang="ru-RU" altLang="ru-RU" sz="1800"/>
          </a:p>
        </p:txBody>
      </p:sp>
      <p:sp>
        <p:nvSpPr>
          <p:cNvPr id="101399" name="TextBox 51"/>
          <p:cNvSpPr txBox="1">
            <a:spLocks noChangeArrowheads="1"/>
          </p:cNvSpPr>
          <p:nvPr/>
        </p:nvSpPr>
        <p:spPr bwMode="auto">
          <a:xfrm>
            <a:off x="3517900" y="3357563"/>
            <a:ext cx="306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d</a:t>
            </a:r>
            <a:endParaRPr lang="ru-RU" altLang="ru-RU" sz="1800"/>
          </a:p>
        </p:txBody>
      </p:sp>
      <p:sp>
        <p:nvSpPr>
          <p:cNvPr id="53" name="Номер слайда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291689-8772-41E2-8A29-85CE87E3E9FD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3978275" y="3779838"/>
            <a:ext cx="0" cy="512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3884613" y="3779838"/>
            <a:ext cx="3175" cy="752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403" name="TextBox 9"/>
          <p:cNvSpPr txBox="1">
            <a:spLocks noChangeArrowheads="1"/>
          </p:cNvSpPr>
          <p:nvPr/>
        </p:nvSpPr>
        <p:spPr bwMode="auto">
          <a:xfrm>
            <a:off x="6267450" y="4406900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q-bar</a:t>
            </a:r>
            <a:endParaRPr lang="ru-RU" altLang="ru-RU" sz="1800"/>
          </a:p>
        </p:txBody>
      </p:sp>
      <p:sp>
        <p:nvSpPr>
          <p:cNvPr id="101404" name="TextBox 33"/>
          <p:cNvSpPr txBox="1">
            <a:spLocks noChangeArrowheads="1"/>
          </p:cNvSpPr>
          <p:nvPr/>
        </p:nvSpPr>
        <p:spPr bwMode="auto">
          <a:xfrm>
            <a:off x="1182688" y="4108450"/>
            <a:ext cx="306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q</a:t>
            </a:r>
            <a:endParaRPr lang="ru-RU" altLang="ru-RU" sz="1800"/>
          </a:p>
        </p:txBody>
      </p:sp>
      <p:sp>
        <p:nvSpPr>
          <p:cNvPr id="101405" name="TextBox 34"/>
          <p:cNvSpPr txBox="1">
            <a:spLocks noChangeArrowheads="1"/>
          </p:cNvSpPr>
          <p:nvPr/>
        </p:nvSpPr>
        <p:spPr bwMode="auto">
          <a:xfrm>
            <a:off x="4062413" y="3587750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q</a:t>
            </a:r>
            <a:endParaRPr lang="ru-RU" altLang="ru-RU" sz="1800"/>
          </a:p>
        </p:txBody>
      </p:sp>
      <p:sp>
        <p:nvSpPr>
          <p:cNvPr id="101406" name="TextBox 35"/>
          <p:cNvSpPr txBox="1">
            <a:spLocks noChangeArrowheads="1"/>
          </p:cNvSpPr>
          <p:nvPr/>
        </p:nvSpPr>
        <p:spPr bwMode="auto">
          <a:xfrm>
            <a:off x="3314700" y="3587750"/>
            <a:ext cx="68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q-bar</a:t>
            </a:r>
            <a:endParaRPr lang="ru-RU" altLang="ru-RU" sz="1800"/>
          </a:p>
        </p:txBody>
      </p:sp>
      <p:sp>
        <p:nvSpPr>
          <p:cNvPr id="101407" name="TextBox 10"/>
          <p:cNvSpPr txBox="1">
            <a:spLocks noChangeArrowheads="1"/>
          </p:cNvSpPr>
          <p:nvPr/>
        </p:nvSpPr>
        <p:spPr bwMode="auto">
          <a:xfrm>
            <a:off x="6643688" y="2379663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7030A0"/>
                </a:solidFill>
                <a:latin typeface="Comic Sans MS" pitchFamily="66" charset="0"/>
              </a:rPr>
              <a:t>Diquark proof</a:t>
            </a:r>
            <a:endParaRPr lang="ru-RU" altLang="ru-RU" sz="2000" b="1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01408" name="TextBox 12"/>
          <p:cNvSpPr txBox="1">
            <a:spLocks noChangeArrowheads="1"/>
          </p:cNvSpPr>
          <p:nvPr/>
        </p:nvSpPr>
        <p:spPr bwMode="auto">
          <a:xfrm>
            <a:off x="5846763" y="4827588"/>
            <a:ext cx="3224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7030A0"/>
                </a:solidFill>
                <a:latin typeface="Comic Sans MS" pitchFamily="66" charset="0"/>
              </a:rPr>
              <a:t>Exotic states production</a:t>
            </a:r>
            <a:endParaRPr lang="ru-RU" altLang="ru-RU" sz="2000" b="1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smtClean="0">
                <a:solidFill>
                  <a:srgbClr val="FF0000"/>
                </a:solidFill>
              </a:rPr>
              <a:t>SRC in VBLHEP</a:t>
            </a:r>
            <a:endParaRPr lang="ru-RU" altLang="ru-RU" b="1" smtClean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DF8E0-E110-4FCB-A330-AD1078CAC74A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  <p:pic>
        <p:nvPicPr>
          <p:cNvPr id="1024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88" y="1600200"/>
            <a:ext cx="61182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37630A-CE90-40E4-9CD6-64806062B5AC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  <p:pic>
        <p:nvPicPr>
          <p:cNvPr id="1034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-38100"/>
            <a:ext cx="9139238" cy="678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6E6-6640-4F8D-AEE8-859F80C95CD3}" type="slidenum">
              <a:rPr lang="ru-RU" smtClean="0"/>
              <a:t>86</a:t>
            </a:fld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" y="-11840"/>
            <a:ext cx="9146797" cy="68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18.06.2014 RNP' 2014 Stara Lesna, Slovakia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285162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908175" y="3500438"/>
            <a:ext cx="863600" cy="2449512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1908175" y="5373688"/>
            <a:ext cx="4318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19113" y="5902325"/>
            <a:ext cx="124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D41102"/>
                </a:solidFill>
                <a:latin typeface="Comic Sans MS" pitchFamily="66" charset="0"/>
              </a:rPr>
              <a:t>CT region</a:t>
            </a:r>
            <a:endParaRPr lang="ru-RU" b="1" dirty="0">
              <a:solidFill>
                <a:srgbClr val="D41102"/>
              </a:solidFill>
              <a:latin typeface="Comic Sans MS" pitchFamily="66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116013" y="5445125"/>
            <a:ext cx="935037" cy="5048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20.09.2014      ISHEPP XXII 2014 Shimanskiy S.S.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6E6-6640-4F8D-AEE8-859F80C95CD3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140233" y="332656"/>
            <a:ext cx="6697663" cy="1008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>p</a:t>
            </a:r>
            <a:r>
              <a:rPr lang="en-US" sz="2400" b="1" baseline="-25000" dirty="0" smtClean="0">
                <a:solidFill>
                  <a:srgbClr val="C00000"/>
                </a:solidFill>
                <a:latin typeface="Comic Sans MS" pitchFamily="66" charset="0"/>
              </a:rPr>
              <a:t>T</a:t>
            </a:r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>~2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itchFamily="66" charset="0"/>
              </a:rPr>
              <a:t>GeV</a:t>
            </a:r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>/c anomaly at high energy 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>(RHIC and LHC)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8" name="Объект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0" y="1744388"/>
            <a:ext cx="7937500" cy="4525962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089332" y="3507365"/>
            <a:ext cx="931862" cy="792162"/>
          </a:xfrm>
          <a:prstGeom prst="ellipse">
            <a:avLst/>
          </a:prstGeom>
          <a:solidFill>
            <a:schemeClr val="bg1">
              <a:alpha val="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867187" y="3150335"/>
            <a:ext cx="933450" cy="1368425"/>
          </a:xfrm>
          <a:prstGeom prst="ellipse">
            <a:avLst/>
          </a:prstGeom>
          <a:solidFill>
            <a:schemeClr val="bg1">
              <a:alpha val="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20.09.2014      ISHEPP XXII 2014 Shimanskiy S.S.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6E6-6640-4F8D-AEE8-859F80C95CD3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0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20.09.2014      ISHEPP XXII 2014 Shimanskiy S.S.</a:t>
            </a:r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3652" y="0"/>
            <a:ext cx="9157652" cy="90871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err="1" smtClean="0"/>
              <a:t>harged</a:t>
            </a:r>
            <a:r>
              <a:rPr lang="en-GB" sz="4800" b="1" dirty="0" smtClean="0"/>
              <a:t> hadron suppression in </a:t>
            </a:r>
            <a:r>
              <a:rPr lang="en-GB" sz="4800" b="1" dirty="0" err="1" smtClean="0"/>
              <a:t>Pb-Pb</a:t>
            </a:r>
            <a:endParaRPr lang="en-GB" sz="48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309320"/>
            <a:ext cx="9144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13872" y="5135555"/>
                <a:ext cx="636449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For central collisions:</a:t>
                </a:r>
              </a:p>
              <a:p>
                <a:pPr marL="285750" indent="-285750">
                  <a:buClr>
                    <a:schemeClr val="bg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A </a:t>
                </a:r>
                <a:r>
                  <a:rPr lang="en-GB" dirty="0"/>
                  <a:t>p</a:t>
                </a:r>
                <a:r>
                  <a:rPr lang="en-GB" dirty="0" smtClean="0"/>
                  <a:t>ronounced </a:t>
                </a:r>
                <a:r>
                  <a:rPr lang="en-GB" dirty="0"/>
                  <a:t>m</a:t>
                </a:r>
                <a:r>
                  <a:rPr lang="en-GB" dirty="0" smtClean="0"/>
                  <a:t>inimum 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=6−7 </m:t>
                    </m:r>
                    <m:r>
                      <a:rPr lang="en-US" b="0" i="1" smtClean="0">
                        <a:latin typeface="Cambria Math"/>
                      </a:rPr>
                      <m:t>𝐺𝑒𝑉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GB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𝐴𝐴</m:t>
                        </m:r>
                      </m:sub>
                    </m:sSub>
                    <m:r>
                      <a:rPr lang="en-GB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0.2</m:t>
                    </m:r>
                  </m:oMath>
                </a14:m>
                <a:endParaRPr lang="en-US" b="0" dirty="0" smtClean="0">
                  <a:ea typeface="Cambria Math"/>
                </a:endParaRPr>
              </a:p>
              <a:p>
                <a:pPr marL="285750" indent="-285750">
                  <a:buClr>
                    <a:schemeClr val="bg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At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𝐴𝐴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GB" dirty="0" smtClean="0"/>
                  <a:t>rises </a:t>
                </a:r>
                <a:r>
                  <a:rPr lang="en-GB" dirty="0"/>
                  <a:t>a</a:t>
                </a:r>
                <a:r>
                  <a:rPr lang="en-GB" dirty="0" smtClean="0"/>
                  <a:t>nd </a:t>
                </a:r>
                <a:r>
                  <a:rPr lang="en-GB" dirty="0"/>
                  <a:t>l</a:t>
                </a:r>
                <a:r>
                  <a:rPr lang="en-GB" dirty="0" smtClean="0"/>
                  <a:t>evels </a:t>
                </a:r>
                <a:r>
                  <a:rPr lang="en-GB" dirty="0"/>
                  <a:t>o</a:t>
                </a:r>
                <a:r>
                  <a:rPr lang="en-GB" dirty="0" smtClean="0"/>
                  <a:t>ff </a:t>
                </a:r>
                <a:r>
                  <a:rPr lang="en-GB" dirty="0"/>
                  <a:t>a</a:t>
                </a:r>
                <a:r>
                  <a:rPr lang="en-GB" dirty="0" smtClean="0"/>
                  <a:t>bove 40 </a:t>
                </a:r>
                <a:r>
                  <a:rPr lang="en-GB" dirty="0" err="1" smtClean="0"/>
                  <a:t>GeV</a:t>
                </a:r>
                <a:endParaRPr lang="en-GB" dirty="0" smtClean="0"/>
              </a:p>
              <a:p>
                <a:pPr marL="285750" indent="-285750">
                  <a:buClr>
                    <a:schemeClr val="bg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Suppression at </a:t>
                </a:r>
                <a:r>
                  <a:rPr lang="en-GB" dirty="0"/>
                  <a:t>h</a:t>
                </a:r>
                <a:r>
                  <a:rPr lang="en-GB" dirty="0" smtClean="0"/>
                  <a:t>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 smtClean="0"/>
                  <a:t> at </a:t>
                </a:r>
                <a:r>
                  <a:rPr lang="en-GB" dirty="0"/>
                  <a:t>t</a:t>
                </a:r>
                <a:r>
                  <a:rPr lang="en-GB" dirty="0" smtClean="0"/>
                  <a:t>he </a:t>
                </a:r>
                <a:r>
                  <a:rPr lang="en-GB" dirty="0"/>
                  <a:t>s</a:t>
                </a:r>
                <a:r>
                  <a:rPr lang="en-GB" dirty="0" smtClean="0"/>
                  <a:t>ame </a:t>
                </a:r>
                <a:r>
                  <a:rPr lang="en-GB" dirty="0"/>
                  <a:t>l</a:t>
                </a:r>
                <a:r>
                  <a:rPr lang="en-GB" dirty="0" smtClean="0"/>
                  <a:t>evel </a:t>
                </a:r>
                <a:r>
                  <a:rPr lang="en-GB" dirty="0"/>
                  <a:t>a</a:t>
                </a:r>
                <a:r>
                  <a:rPr lang="en-GB" dirty="0" smtClean="0"/>
                  <a:t>s </a:t>
                </a:r>
                <a:r>
                  <a:rPr lang="en-GB" dirty="0"/>
                  <a:t>j</a:t>
                </a:r>
                <a:r>
                  <a:rPr lang="en-GB" dirty="0" smtClean="0"/>
                  <a:t>et suppression</a:t>
                </a:r>
                <a:endParaRPr lang="en-GB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72" y="5135555"/>
                <a:ext cx="6364499" cy="1200329"/>
              </a:xfrm>
              <a:prstGeom prst="rect">
                <a:avLst/>
              </a:prstGeom>
              <a:blipFill rotWithShape="1">
                <a:blip r:embed="rId2"/>
                <a:stretch>
                  <a:fillRect l="-766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C:\Users\Administrator\Desktop\talk\Untitled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72" y="908719"/>
            <a:ext cx="6324282" cy="426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55638" y="4975830"/>
            <a:ext cx="1734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EPJC 72 (2012) 1945</a:t>
            </a:r>
          </a:p>
        </p:txBody>
      </p:sp>
      <p:grpSp>
        <p:nvGrpSpPr>
          <p:cNvPr id="14" name="Group 7"/>
          <p:cNvGrpSpPr/>
          <p:nvPr/>
        </p:nvGrpSpPr>
        <p:grpSpPr>
          <a:xfrm>
            <a:off x="2953436" y="1147653"/>
            <a:ext cx="628200" cy="361799"/>
            <a:chOff x="3053880" y="5230440"/>
            <a:chExt cx="628200" cy="361799"/>
          </a:xfrm>
        </p:grpSpPr>
        <p:sp>
          <p:nvSpPr>
            <p:cNvPr id="15" name="Oval 8"/>
            <p:cNvSpPr/>
            <p:nvPr/>
          </p:nvSpPr>
          <p:spPr>
            <a:xfrm>
              <a:off x="3053880" y="5230440"/>
              <a:ext cx="351720" cy="361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C0000">
                <a:alpha val="52000"/>
              </a:srgbClr>
            </a:solidFill>
            <a:ln w="12600">
              <a:solidFill>
                <a:srgbClr val="9C0000"/>
              </a:solidFill>
              <a:prstDash val="solid"/>
              <a:miter/>
            </a:ln>
          </p:spPr>
          <p:txBody>
            <a:bodyPr vert="horz" wrap="square" lIns="0" tIns="4680" rIns="0" bIns="0" anchor="ctr" anchorCtr="0" compatLnSpc="0"/>
            <a:lstStyle/>
            <a:p>
              <a:pPr marL="0" marR="0" lvl="0" indent="0" rtl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100" b="0" i="0" u="none" strike="noStrike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Gill Sans" pitchFamily="18"/>
                  <a:ea typeface="Gill Sans" pitchFamily="2"/>
                  <a:cs typeface="Gill Sans" pitchFamily="2"/>
                </a:rPr>
                <a:t>Pb</a:t>
              </a:r>
              <a:endParaRPr lang="en-US" sz="1100" b="0" i="0" u="none" strike="noStrike" dirty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Gill Sans" pitchFamily="18"/>
                <a:ea typeface="Gill Sans" pitchFamily="2"/>
                <a:cs typeface="Gill Sans" pitchFamily="2"/>
              </a:endParaRPr>
            </a:p>
          </p:txBody>
        </p:sp>
        <p:sp>
          <p:nvSpPr>
            <p:cNvPr id="16" name="Oval 9"/>
            <p:cNvSpPr/>
            <p:nvPr/>
          </p:nvSpPr>
          <p:spPr>
            <a:xfrm>
              <a:off x="3330720" y="5230440"/>
              <a:ext cx="351360" cy="361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C0000">
                <a:alpha val="52000"/>
              </a:srgbClr>
            </a:solidFill>
            <a:ln w="12600">
              <a:solidFill>
                <a:srgbClr val="9C0000"/>
              </a:solidFill>
              <a:prstDash val="solid"/>
              <a:miter/>
            </a:ln>
          </p:spPr>
          <p:txBody>
            <a:bodyPr vert="horz" wrap="square" lIns="0" tIns="4680" rIns="0" bIns="0" anchor="ctr" anchorCtr="0" compatLnSpc="0"/>
            <a:lstStyle/>
            <a:p>
              <a:pPr marL="0" marR="0" lvl="0" indent="0" rtl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100" b="0" i="0" u="none" strike="noStrike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Gill Sans" pitchFamily="18"/>
                  <a:ea typeface="Gill Sans" pitchFamily="2"/>
                  <a:cs typeface="Gill Sans" pitchFamily="2"/>
                </a:rPr>
                <a:t> </a:t>
              </a:r>
              <a:r>
                <a:rPr lang="en-US" sz="1100" b="0" i="0" u="none" strike="noStrike" dirty="0" err="1" smtClean="0">
                  <a:ln>
                    <a:noFill/>
                  </a:ln>
                  <a:solidFill>
                    <a:srgbClr val="FFFFFF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Gill Sans" pitchFamily="18"/>
                  <a:ea typeface="Gill Sans" pitchFamily="2"/>
                  <a:cs typeface="Gill Sans" pitchFamily="2"/>
                </a:rPr>
                <a:t>Pb</a:t>
              </a:r>
              <a:endParaRPr lang="en-US" sz="1100" b="0" i="0" u="none" strike="noStrike" dirty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Gill Sans" pitchFamily="18"/>
                <a:ea typeface="Gill Sans" pitchFamily="2"/>
                <a:cs typeface="Gill Sans" pitchFamily="2"/>
              </a:endParaRPr>
            </a:p>
          </p:txBody>
        </p:sp>
      </p:grpSp>
      <p:grpSp>
        <p:nvGrpSpPr>
          <p:cNvPr id="17" name="Group 10"/>
          <p:cNvGrpSpPr/>
          <p:nvPr/>
        </p:nvGrpSpPr>
        <p:grpSpPr>
          <a:xfrm>
            <a:off x="7164288" y="4293096"/>
            <a:ext cx="420120" cy="361799"/>
            <a:chOff x="6619320" y="5233679"/>
            <a:chExt cx="420120" cy="361799"/>
          </a:xfrm>
        </p:grpSpPr>
        <p:sp>
          <p:nvSpPr>
            <p:cNvPr id="18" name="Oval 11"/>
            <p:cNvSpPr/>
            <p:nvPr/>
          </p:nvSpPr>
          <p:spPr>
            <a:xfrm>
              <a:off x="6619320" y="5233679"/>
              <a:ext cx="351000" cy="361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C0000">
                <a:alpha val="52000"/>
              </a:srgbClr>
            </a:solidFill>
            <a:ln w="12600">
              <a:solidFill>
                <a:srgbClr val="9C0000"/>
              </a:solidFill>
              <a:prstDash val="solid"/>
              <a:miter/>
            </a:ln>
          </p:spPr>
          <p:txBody>
            <a:bodyPr vert="horz" wrap="square" lIns="0" tIns="4680" rIns="0" bIns="0" anchor="ctr" anchorCtr="0" compatLnSpc="0"/>
            <a:lstStyle/>
            <a:p>
              <a:pPr marL="0" marR="0" lvl="0" indent="0" rtl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100" b="0" i="0" u="none" strike="noStrike">
                  <a:ln>
                    <a:noFill/>
                  </a:ln>
                  <a:solidFill>
                    <a:srgbClr val="FFFFFF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Gill Sans" pitchFamily="18"/>
                  <a:ea typeface="Gill Sans" pitchFamily="2"/>
                  <a:cs typeface="Gill Sans" pitchFamily="2"/>
                </a:rPr>
                <a:t>Pb</a:t>
              </a:r>
            </a:p>
          </p:txBody>
        </p:sp>
        <p:sp>
          <p:nvSpPr>
            <p:cNvPr id="20" name="Oval 12"/>
            <p:cNvSpPr/>
            <p:nvPr/>
          </p:nvSpPr>
          <p:spPr>
            <a:xfrm>
              <a:off x="6688440" y="5233679"/>
              <a:ext cx="351000" cy="361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C0000">
                <a:alpha val="52000"/>
              </a:srgbClr>
            </a:solidFill>
            <a:ln w="12600">
              <a:solidFill>
                <a:srgbClr val="9C0000"/>
              </a:solidFill>
              <a:prstDash val="solid"/>
              <a:miter/>
            </a:ln>
          </p:spPr>
          <p:txBody>
            <a:bodyPr vert="horz" wrap="square" lIns="0" tIns="4680" rIns="0" bIns="0" anchor="ctr" anchorCtr="0" compatLnSpc="0"/>
            <a:lstStyle/>
            <a:p>
              <a:pPr marL="0" marR="0" lvl="0" indent="0" rtl="0" hangingPunct="1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100" b="0" i="0" u="none" strike="noStrike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Gill Sans" pitchFamily="18"/>
                  <a:ea typeface="Gill Sans" pitchFamily="2"/>
                  <a:cs typeface="Gill Sans" pitchFamily="2"/>
                </a:rPr>
                <a:t>Pb</a:t>
              </a:r>
              <a:endParaRPr lang="en-US" sz="1100" b="0" i="0" u="none" strike="noStrike" dirty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Gill Sans" pitchFamily="18"/>
                <a:ea typeface="Gill Sans" pitchFamily="2"/>
                <a:cs typeface="Gill Sans" pitchFamily="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0" y="3617425"/>
                <a:ext cx="2128596" cy="7498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𝐴𝐴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𝐽𝑒𝑡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𝐴𝐴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𝑐𝑜𝑙𝑙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𝐽𝑒𝑡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𝑝𝑝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17425"/>
                <a:ext cx="2128596" cy="7498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/>
          <p:cNvSpPr txBox="1">
            <a:spLocks/>
          </p:cNvSpPr>
          <p:nvPr/>
        </p:nvSpPr>
        <p:spPr>
          <a:xfrm>
            <a:off x="-13652" y="0"/>
            <a:ext cx="9150826" cy="90871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  <a:scene3d>
            <a:camera prst="orthographicFront"/>
            <a:lightRig rig="soft" dir="t"/>
          </a:scene3d>
          <a:sp3d extrusionH="76200" contourW="12700" prstMaterial="matte">
            <a:bevelT/>
            <a:extrusionClr>
              <a:schemeClr val="bg1"/>
            </a:extrusionClr>
            <a:contourClr>
              <a:schemeClr val="bg1"/>
            </a:contourClr>
          </a:sp3d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/>
              <a:t>Charged hadron suppression in </a:t>
            </a:r>
            <a:r>
              <a:rPr lang="en-GB" sz="4800" b="1" dirty="0" err="1"/>
              <a:t>Pb-Pb</a:t>
            </a:r>
            <a:endParaRPr lang="en-GB" sz="48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6E6-6640-4F8D-AEE8-859F80C95CD3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68313" y="2708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chemeClr val="accent2"/>
                </a:solidFill>
                <a:latin typeface="Comic Sans MS" pitchFamily="66" charset="0"/>
              </a:rPr>
              <a:t>SPECTRA</a:t>
            </a:r>
            <a:endParaRPr lang="ru-RU" altLang="ru-RU" b="1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3A678-4A02-43FA-8445-C109EB16E8CD}" type="slidenum">
              <a:rPr lang="ru-RU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4"/>
          <p:cNvSpPr>
            <a:spLocks noChangeArrowheads="1"/>
          </p:cNvSpPr>
          <p:nvPr/>
        </p:nvSpPr>
        <p:spPr bwMode="auto">
          <a:xfrm>
            <a:off x="0" y="14288"/>
            <a:ext cx="7704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Comic Sans MS" pitchFamily="66" charset="0"/>
              </a:rPr>
              <a:t>J.W. Cronin et al., Production of hadrons at large transverse momentum at 200, 300, and 400 GeV,</a:t>
            </a:r>
            <a:r>
              <a:rPr lang="ru-RU" altLang="ru-RU" sz="1400" b="1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ru-RU" sz="1400" b="1">
                <a:solidFill>
                  <a:srgbClr val="C00000"/>
                </a:solidFill>
                <a:latin typeface="Comic Sans MS" pitchFamily="66" charset="0"/>
              </a:rPr>
              <a:t>Phys.Rev. D, v.11, N 11, 3105-3123 (1975)</a:t>
            </a:r>
            <a:endParaRPr lang="ru-RU" altLang="ru-RU" sz="1400" b="1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2772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205038"/>
            <a:ext cx="5526087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413" y="6078538"/>
            <a:ext cx="8485187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V.S.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Pantuev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Physics of Atomic Nuclei, 2009, Vol. 72, No. 12, pp. 1971–1981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41350"/>
            <a:ext cx="4264025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654050" y="1196975"/>
            <a:ext cx="3198813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i="1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altLang="ru-RU" sz="2400" b="1" i="1" baseline="-2500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en-US" altLang="ru-RU" sz="2400" b="1" i="1">
                <a:solidFill>
                  <a:srgbClr val="FF0000"/>
                </a:solidFill>
                <a:latin typeface="Comic Sans MS" pitchFamily="66" charset="0"/>
              </a:rPr>
              <a:t> ~ 2 GeV/c region</a:t>
            </a:r>
            <a:endParaRPr lang="ru-RU" altLang="ru-RU" sz="2400" b="1" i="1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276600" y="1724025"/>
            <a:ext cx="3581400" cy="15763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835150" y="1658938"/>
            <a:ext cx="252413" cy="32829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627313" y="1658938"/>
            <a:ext cx="649287" cy="32829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20.09.2014      ISHEPP XXII 2014 Shimanskiy S.S.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6E6-6640-4F8D-AEE8-859F80C95CD3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7813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55" y="764704"/>
            <a:ext cx="8092401" cy="601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93204"/>
            <a:ext cx="7013029" cy="46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20.09.2014      ISHEPP XXII 2014 Shimanskiy S.S.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6E6-6640-4F8D-AEE8-859F80C95CD3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977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7704" y="1233268"/>
            <a:ext cx="543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E.A. Crosbie et al., Phys.Rev. D, vol.23, N3,1981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53" y="1844824"/>
            <a:ext cx="4321175" cy="37433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44824"/>
            <a:ext cx="35591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58607" y="6309320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~ 2</a:t>
            </a: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/c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3419872" y="4005064"/>
            <a:ext cx="864096" cy="230425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860032" y="3573016"/>
            <a:ext cx="2232248" cy="273630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20601"/>
              </p:ext>
            </p:extLst>
          </p:nvPr>
        </p:nvGraphicFramePr>
        <p:xfrm>
          <a:off x="2467347" y="116632"/>
          <a:ext cx="4560507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8" name="Equation" r:id="rId5" imgW="1206360" imgH="228600" progId="Equation.DSMT4">
                  <p:embed/>
                </p:oleObj>
              </mc:Choice>
              <mc:Fallback>
                <p:oleObj name="Equation" r:id="rId5" imgW="1206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67347" y="116632"/>
                        <a:ext cx="4560507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20.09.2014      ISHEPP XXII 2014 Shimanskiy S.S.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6E6-6640-4F8D-AEE8-859F80C95CD3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25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68313" y="1700213"/>
            <a:ext cx="8229600" cy="2295525"/>
          </a:xfrm>
        </p:spPr>
        <p:txBody>
          <a:bodyPr/>
          <a:lstStyle/>
          <a:p>
            <a:r>
              <a:rPr lang="en-US" altLang="ru-RU" b="1" smtClean="0">
                <a:solidFill>
                  <a:srgbClr val="C00000"/>
                </a:solidFill>
                <a:latin typeface="Comic Sans MS" pitchFamily="66" charset="0"/>
              </a:rPr>
              <a:t>The Counting rules</a:t>
            </a:r>
            <a:endParaRPr lang="ru-RU" altLang="ru-RU" smtClean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BFB75-5D6E-4FA4-8A69-B1AD1FBA2BD7}" type="slidenum">
              <a:rPr lang="ru-RU"/>
              <a:pPr>
                <a:defRPr/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2B1CA2-FAF0-4C14-98C3-E8DA7598DAC9}" type="slidenum">
              <a:rPr lang="ru-RU" altLang="en-US"/>
              <a:pPr>
                <a:defRPr/>
              </a:pPr>
              <a:t>94</a:t>
            </a:fld>
            <a:endParaRPr lang="ru-RU" altLang="en-US"/>
          </a:p>
        </p:txBody>
      </p:sp>
      <p:graphicFrame>
        <p:nvGraphicFramePr>
          <p:cNvPr id="47107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484438" y="3717925"/>
          <a:ext cx="287178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4" name="Equation" r:id="rId3" imgW="1993900" imgH="342900" progId="">
                  <p:embed/>
                </p:oleObj>
              </mc:Choice>
              <mc:Fallback>
                <p:oleObj name="Equation" r:id="rId3" imgW="1993900" imgH="34290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3717925"/>
                        <a:ext cx="2871787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8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95388" y="5232400"/>
          <a:ext cx="16383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5" name="Equation" r:id="rId5" imgW="1002865" imgH="418918" progId="">
                  <p:embed/>
                </p:oleObj>
              </mc:Choice>
              <mc:Fallback>
                <p:oleObj name="Equation" r:id="rId5" imgW="1002865" imgH="41891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5232400"/>
                        <a:ext cx="16383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539750" y="481013"/>
            <a:ext cx="7561263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800000"/>
                </a:solidFill>
                <a:latin typeface="Comic Sans MS" pitchFamily="66" charset="0"/>
                <a:cs typeface="Times New Roman" pitchFamily="18" charset="0"/>
              </a:rPr>
              <a:t>In</a:t>
            </a:r>
            <a:r>
              <a:rPr lang="ru-RU" altLang="ru-RU" sz="1800" b="1">
                <a:solidFill>
                  <a:srgbClr val="80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altLang="ru-RU" sz="1800" b="1">
                <a:solidFill>
                  <a:srgbClr val="800000"/>
                </a:solidFill>
                <a:latin typeface="Comic Sans MS" pitchFamily="66" charset="0"/>
                <a:cs typeface="Times New Roman" pitchFamily="18" charset="0"/>
              </a:rPr>
              <a:t>1973</a:t>
            </a:r>
            <a:r>
              <a:rPr lang="ru-RU" altLang="ru-RU" sz="1800" b="1">
                <a:solidFill>
                  <a:srgbClr val="80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altLang="ru-RU" sz="1800" b="1">
                <a:solidFill>
                  <a:srgbClr val="800000"/>
                </a:solidFill>
                <a:latin typeface="Comic Sans MS" pitchFamily="66" charset="0"/>
                <a:cs typeface="Times New Roman" pitchFamily="18" charset="0"/>
              </a:rPr>
              <a:t>were published two artiles</a:t>
            </a:r>
            <a:r>
              <a:rPr lang="ru-RU" altLang="ru-RU" sz="1800" b="1">
                <a:solidFill>
                  <a:srgbClr val="800000"/>
                </a:solidFill>
                <a:latin typeface="Comic Sans MS" pitchFamily="66" charset="0"/>
                <a:cs typeface="Times New Roman" pitchFamily="18" charset="0"/>
              </a:rPr>
              <a:t> :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800000"/>
              </a:solidFill>
              <a:latin typeface="Comic Sans MS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i="1">
                <a:solidFill>
                  <a:srgbClr val="FF0066"/>
                </a:solidFill>
                <a:cs typeface="Times New Roman" pitchFamily="18" charset="0"/>
              </a:rPr>
              <a:t>Matveev V.A., Muradyan R.M., Tavkhelidze A.N.</a:t>
            </a:r>
            <a:r>
              <a:rPr lang="en-US" altLang="ru-RU" sz="1400" i="1">
                <a:cs typeface="Times New Roman" pitchFamily="18" charset="0"/>
              </a:rPr>
              <a:t> </a:t>
            </a:r>
            <a:r>
              <a:rPr lang="en-US" altLang="ru-RU" sz="1400" b="1" i="1">
                <a:solidFill>
                  <a:srgbClr val="990000"/>
                </a:solidFill>
                <a:cs typeface="Times New Roman" pitchFamily="18" charset="0"/>
              </a:rPr>
              <a:t>Lett. Nuovo</a:t>
            </a:r>
            <a:r>
              <a:rPr lang="ru-RU" altLang="ru-RU" sz="1400" b="1" i="1">
                <a:solidFill>
                  <a:srgbClr val="990000"/>
                </a:solidFill>
                <a:cs typeface="Times New Roman" pitchFamily="18" charset="0"/>
              </a:rPr>
              <a:t> </a:t>
            </a:r>
            <a:r>
              <a:rPr lang="en-US" altLang="ru-RU" sz="1400" b="1" i="1">
                <a:solidFill>
                  <a:srgbClr val="990000"/>
                </a:solidFill>
                <a:cs typeface="Times New Roman" pitchFamily="18" charset="0"/>
              </a:rPr>
              <a:t>Cimento  7,719 (1973);</a:t>
            </a:r>
            <a:endParaRPr lang="ru-RU" altLang="ru-RU" sz="700" b="1">
              <a:solidFill>
                <a:srgbClr val="99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400" b="1" i="1">
              <a:solidFill>
                <a:srgbClr val="FF0000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i="1">
                <a:solidFill>
                  <a:srgbClr val="FF0066"/>
                </a:solidFill>
                <a:cs typeface="Times New Roman" pitchFamily="18" charset="0"/>
              </a:rPr>
              <a:t>Brodsky S., Farrar G.</a:t>
            </a:r>
            <a:r>
              <a:rPr lang="en-US" altLang="ru-RU" sz="1400" i="1">
                <a:cs typeface="Times New Roman" pitchFamily="18" charset="0"/>
              </a:rPr>
              <a:t>  </a:t>
            </a:r>
            <a:r>
              <a:rPr lang="en-US" altLang="ru-RU" sz="1400" b="1" i="1">
                <a:solidFill>
                  <a:srgbClr val="990000"/>
                </a:solidFill>
                <a:cs typeface="Times New Roman" pitchFamily="18" charset="0"/>
              </a:rPr>
              <a:t>Phys. Rev. Lett. 31,1153 (1973)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1400" i="1"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400" i="1"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7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Predictions that for momentum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p</a:t>
            </a:r>
            <a:r>
              <a:rPr lang="en-US" altLang="ru-RU" sz="1600" b="1" baseline="-30000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beam</a:t>
            </a:r>
            <a:r>
              <a:rPr lang="ru-RU" altLang="ru-RU" sz="1600" b="1" baseline="-30000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≥ 5 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GeV/c 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in any binary large-angle scattering 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sym typeface="Symbol" pitchFamily="18" charset="2"/>
              </a:rPr>
              <a:t></a:t>
            </a:r>
            <a:r>
              <a:rPr lang="en-US" altLang="ru-RU" sz="1600" b="1" baseline="-25000">
                <a:solidFill>
                  <a:srgbClr val="990000"/>
                </a:solidFill>
                <a:latin typeface="Courier New" pitchFamily="49" charset="0"/>
              </a:rPr>
              <a:t>cm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sym typeface="Symbol" pitchFamily="18" charset="2"/>
              </a:rPr>
              <a:t> &gt; 40</a:t>
            </a:r>
            <a:r>
              <a:rPr lang="en-US" altLang="ru-RU" sz="1600" b="1" baseline="30000">
                <a:solidFill>
                  <a:srgbClr val="990000"/>
                </a:solidFill>
                <a:latin typeface="Courier New" pitchFamily="49" charset="0"/>
                <a:sym typeface="Symbol" pitchFamily="18" charset="2"/>
              </a:rPr>
              <a:t>o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sym typeface="Symbol" pitchFamily="18" charset="2"/>
              </a:rPr>
              <a:t>)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 reaction at large momentum transfers          :</a:t>
            </a:r>
            <a:endParaRPr lang="ru-RU" altLang="ru-RU" sz="1600" b="1">
              <a:solidFill>
                <a:srgbClr val="990000"/>
              </a:solidFill>
              <a:latin typeface="Courier New" pitchFamily="49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>
              <a:latin typeface="Courier New" pitchFamily="49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                               </a:t>
            </a:r>
            <a:r>
              <a:rPr lang="en-US" alt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 + B -&gt; C +</a:t>
            </a:r>
            <a:r>
              <a:rPr lang="ru-RU" alt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 </a:t>
            </a:r>
            <a:endParaRPr lang="ru-RU" altLang="ru-RU" sz="1600" b="1" i="1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032000" y="22240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7111" name="Text Box 6"/>
          <p:cNvSpPr txBox="1">
            <a:spLocks noChangeArrowheads="1"/>
          </p:cNvSpPr>
          <p:nvPr/>
        </p:nvSpPr>
        <p:spPr bwMode="auto">
          <a:xfrm>
            <a:off x="3400425" y="2728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142875" y="4221163"/>
            <a:ext cx="900112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where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n</a:t>
            </a:r>
            <a:r>
              <a:rPr lang="en-US" altLang="ru-RU" sz="1600" b="1" baseline="-30000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A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n</a:t>
            </a:r>
            <a:r>
              <a:rPr lang="en-US" altLang="ru-RU" sz="1600" b="1" baseline="-30000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B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n</a:t>
            </a:r>
            <a:r>
              <a:rPr lang="en-US" altLang="ru-RU" sz="1600" b="1" baseline="-30000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C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and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n</a:t>
            </a:r>
            <a:r>
              <a:rPr lang="en-US" altLang="ru-RU" sz="1600" b="1" baseline="-30000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D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the amounts of elementary constituents  in 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A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B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,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C and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D</a:t>
            </a:r>
            <a:r>
              <a:rPr lang="ru-RU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.</a:t>
            </a:r>
            <a:endParaRPr lang="en-US" altLang="ru-RU" sz="1600" b="1">
              <a:solidFill>
                <a:srgbClr val="990000"/>
              </a:solidFill>
              <a:latin typeface="Courier New" pitchFamily="49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990000"/>
              </a:solidFill>
              <a:latin typeface="Courier New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                </a:t>
            </a:r>
            <a:r>
              <a:rPr lang="en-US" altLang="ru-RU" sz="1600" b="1">
                <a:latin typeface="Courier New" pitchFamily="49" charset="0"/>
                <a:cs typeface="Times New Roman" pitchFamily="18" charset="0"/>
              </a:rPr>
              <a:t>s=(p</a:t>
            </a:r>
            <a:r>
              <a:rPr lang="en-US" altLang="ru-RU" sz="1600" b="1" baseline="-30000">
                <a:latin typeface="Courier New" pitchFamily="49" charset="0"/>
                <a:cs typeface="Times New Roman" pitchFamily="18" charset="0"/>
              </a:rPr>
              <a:t>A</a:t>
            </a:r>
            <a:r>
              <a:rPr lang="en-US" altLang="ru-RU" sz="1600" b="1">
                <a:latin typeface="Courier New" pitchFamily="49" charset="0"/>
                <a:cs typeface="Times New Roman" pitchFamily="18" charset="0"/>
              </a:rPr>
              <a:t>+p</a:t>
            </a:r>
            <a:r>
              <a:rPr lang="en-US" altLang="ru-RU" sz="1600" b="1" baseline="-30000">
                <a:latin typeface="Courier New" pitchFamily="49" charset="0"/>
                <a:cs typeface="Times New Roman" pitchFamily="18" charset="0"/>
              </a:rPr>
              <a:t>B</a:t>
            </a:r>
            <a:r>
              <a:rPr lang="en-US" altLang="ru-RU" sz="1600" b="1"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altLang="ru-RU" sz="1600" b="1" baseline="30000">
                <a:latin typeface="Courier New" pitchFamily="49" charset="0"/>
                <a:cs typeface="Times New Roman" pitchFamily="18" charset="0"/>
              </a:rPr>
              <a:t>2</a:t>
            </a:r>
            <a:r>
              <a:rPr lang="en-US" altLang="ru-RU" sz="1600" b="1" baseline="30000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     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and     </a:t>
            </a:r>
            <a:r>
              <a:rPr lang="en-US" altLang="ru-RU" sz="1600" b="1">
                <a:latin typeface="Courier New" pitchFamily="49" charset="0"/>
                <a:cs typeface="Times New Roman" pitchFamily="18" charset="0"/>
              </a:rPr>
              <a:t>t=(p</a:t>
            </a:r>
            <a:r>
              <a:rPr lang="en-US" altLang="ru-RU" sz="1600" b="1" baseline="-30000">
                <a:latin typeface="Courier New" pitchFamily="49" charset="0"/>
                <a:cs typeface="Times New Roman" pitchFamily="18" charset="0"/>
              </a:rPr>
              <a:t>A</a:t>
            </a:r>
            <a:r>
              <a:rPr lang="en-US" altLang="ru-RU" sz="1600" b="1">
                <a:latin typeface="Courier New" pitchFamily="49" charset="0"/>
                <a:cs typeface="Times New Roman" pitchFamily="18" charset="0"/>
              </a:rPr>
              <a:t>-p</a:t>
            </a:r>
            <a:r>
              <a:rPr lang="en-US" altLang="ru-RU" sz="1600" b="1" baseline="-30000">
                <a:latin typeface="Courier New" pitchFamily="49" charset="0"/>
                <a:cs typeface="Times New Roman" pitchFamily="18" charset="0"/>
              </a:rPr>
              <a:t>C</a:t>
            </a:r>
            <a:r>
              <a:rPr lang="en-US" altLang="ru-RU" sz="1600" b="1">
                <a:latin typeface="Courier New" pitchFamily="49" charset="0"/>
                <a:cs typeface="Times New Roman" pitchFamily="18" charset="0"/>
              </a:rPr>
              <a:t>)</a:t>
            </a:r>
            <a:r>
              <a:rPr lang="en-US" altLang="ru-RU" sz="1600" b="1" baseline="30000">
                <a:latin typeface="Courier New" pitchFamily="49" charset="0"/>
                <a:cs typeface="Times New Roman" pitchFamily="18" charset="0"/>
              </a:rPr>
              <a:t>2</a:t>
            </a:r>
            <a:r>
              <a:rPr lang="en-US" altLang="ru-RU" sz="1600" b="1">
                <a:solidFill>
                  <a:srgbClr val="990000"/>
                </a:solidFill>
                <a:latin typeface="Courier New" pitchFamily="49" charset="0"/>
                <a:cs typeface="Times New Roman" pitchFamily="18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i="1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>
                <a:cs typeface="Times New Roman" pitchFamily="18" charset="0"/>
              </a:rPr>
              <a:t> </a:t>
            </a:r>
            <a:endParaRPr lang="ru-RU" altLang="ru-RU" sz="180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032000" y="33766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4408488" y="36655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7115" name="Rectangle 10"/>
          <p:cNvSpPr>
            <a:spLocks noChangeArrowheads="1"/>
          </p:cNvSpPr>
          <p:nvPr/>
        </p:nvSpPr>
        <p:spPr bwMode="auto">
          <a:xfrm>
            <a:off x="3276600" y="5445125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 </a:t>
            </a:r>
            <a:r>
              <a:rPr lang="en-US" altLang="ru-RU" sz="1800"/>
              <a:t>and</a:t>
            </a:r>
            <a:endParaRPr lang="ru-RU" altLang="ru-RU" sz="1800"/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5848350" y="33766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47117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124450" y="5232400"/>
          <a:ext cx="1555750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6" name="Equation" r:id="rId7" imgW="977900" imgH="419100" progId="">
                  <p:embed/>
                </p:oleObj>
              </mc:Choice>
              <mc:Fallback>
                <p:oleObj name="Equation" r:id="rId7" imgW="977900" imgH="41910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450" y="5232400"/>
                        <a:ext cx="1555750" cy="668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8" name="Object 13"/>
          <p:cNvGraphicFramePr>
            <a:graphicFrameLocks noChangeAspect="1"/>
          </p:cNvGraphicFramePr>
          <p:nvPr/>
        </p:nvGraphicFramePr>
        <p:xfrm>
          <a:off x="1835150" y="2708275"/>
          <a:ext cx="8636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7" name="Equation" r:id="rId9" imgW="494870" imgH="215713" progId="">
                  <p:embed/>
                </p:oleObj>
              </mc:Choice>
              <mc:Fallback>
                <p:oleObj name="Equation" r:id="rId9" imgW="494870" imgH="2157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8275"/>
                        <a:ext cx="863600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142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6659563" y="22225"/>
            <a:ext cx="2027237" cy="777875"/>
          </a:xfrm>
        </p:spPr>
        <p:txBody>
          <a:bodyPr/>
          <a:lstStyle/>
          <a:p>
            <a:r>
              <a:rPr lang="en-US" altLang="ru-RU" sz="1600" b="1" smtClean="0">
                <a:solidFill>
                  <a:srgbClr val="C00000"/>
                </a:solidFill>
                <a:latin typeface="Comic Sans MS" pitchFamily="66" charset="0"/>
              </a:rPr>
              <a:t>CERN 2004-001</a:t>
            </a:r>
            <a:endParaRPr lang="ru-RU" altLang="ru-RU" sz="1600" b="1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38385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938213"/>
            <a:ext cx="520700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114550"/>
            <a:ext cx="493395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97848-40AD-490D-ADC0-D01B115B0642}" type="slidenum">
              <a:rPr lang="ru-RU"/>
              <a:pPr>
                <a:defRPr/>
              </a:pPr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38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ECE0B-56FE-4970-ADB6-D47277C80989}" type="slidenum">
              <a:rPr lang="ru-RU" altLang="en-US"/>
              <a:pPr>
                <a:defRPr/>
              </a:pPr>
              <a:t>96</a:t>
            </a:fld>
            <a:endParaRPr lang="ru-RU" altLang="en-US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05038"/>
            <a:ext cx="4168775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654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/>
      <a:lstStyle>
        <a:defPPr eaLnBrk="1" hangingPunct="1">
          <a:spcBef>
            <a:spcPct val="0"/>
          </a:spcBef>
          <a:buFontTx/>
          <a:buNone/>
          <a:defRPr sz="1200" dirty="0" smtClean="0">
            <a:solidFill>
              <a:srgbClr val="898989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2200</Words>
  <Application>Microsoft Office PowerPoint</Application>
  <PresentationFormat>Экран (4:3)</PresentationFormat>
  <Paragraphs>460</Paragraphs>
  <Slides>96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96</vt:i4>
      </vt:variant>
    </vt:vector>
  </HeadingPairs>
  <TitlesOfParts>
    <vt:vector size="100" baseType="lpstr">
      <vt:lpstr>Тема Office</vt:lpstr>
      <vt:lpstr>Acrobat Document</vt:lpstr>
      <vt:lpstr>Equation</vt:lpstr>
      <vt:lpstr>Drawing</vt:lpstr>
      <vt:lpstr>    "The cold superdense baryonic matter”     </vt:lpstr>
      <vt:lpstr>PLAN</vt:lpstr>
      <vt:lpstr>Презентация PowerPoint</vt:lpstr>
      <vt:lpstr>The first introduction of the term “cumulative effect” </vt:lpstr>
      <vt:lpstr>Презентация PowerPoint</vt:lpstr>
      <vt:lpstr>Презентация PowerPoint</vt:lpstr>
      <vt:lpstr>Презентация PowerPoint</vt:lpstr>
      <vt:lpstr>Презентация PowerPoint</vt:lpstr>
      <vt:lpstr>SPECTRA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Subthreshold flucton-flucton production</vt:lpstr>
      <vt:lpstr>Презентация PowerPoint</vt:lpstr>
      <vt:lpstr>DIS in the cumulative region.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High pT</vt:lpstr>
      <vt:lpstr>Презентация PowerPoint</vt:lpstr>
      <vt:lpstr>Презентация PowerPoint</vt:lpstr>
      <vt:lpstr>Презентация PowerPoint</vt:lpstr>
      <vt:lpstr>E850/EVA (BNL) p +”D”</vt:lpstr>
      <vt:lpstr>E850/EVA (BNL)</vt:lpstr>
      <vt:lpstr>Презентация PowerPoint</vt:lpstr>
      <vt:lpstr>Презентация PowerPoint</vt:lpstr>
      <vt:lpstr>Knot out cold dense nuclear configurations </vt:lpstr>
      <vt:lpstr>Презентация PowerPoint</vt:lpstr>
      <vt:lpstr>h+ - spectrum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What if we compress/heat the system so much that the individual hadrons start to interpenetrate?  </vt:lpstr>
      <vt:lpstr>Презентация PowerPoint</vt:lpstr>
      <vt:lpstr>Презентация PowerPoint</vt:lpstr>
      <vt:lpstr>Презентация PowerPoint</vt:lpstr>
      <vt:lpstr>CsDBM</vt:lpstr>
      <vt:lpstr>CsDBM - continuation</vt:lpstr>
      <vt:lpstr>Презентация PowerPoint</vt:lpstr>
      <vt:lpstr>Презентация PowerPoint</vt:lpstr>
      <vt:lpstr>The multinucleon (multiquark) systems at  SPIN &amp; FODS(IHEP) now and MARUSYA(JINR), PANDA,  J-PARC HI in the future. </vt:lpstr>
      <vt:lpstr>Презентация PowerPoint</vt:lpstr>
      <vt:lpstr>Презентация PowerPoint</vt:lpstr>
      <vt:lpstr>FODS  </vt:lpstr>
      <vt:lpstr>Experiment MARUSYA-FLINT at nuclotron (JINR)</vt:lpstr>
      <vt:lpstr>Презентация PowerPoint</vt:lpstr>
      <vt:lpstr>Презентация PowerPoint</vt:lpstr>
      <vt:lpstr>Презентация PowerPoint</vt:lpstr>
      <vt:lpstr>Презентация PowerPoint</vt:lpstr>
      <vt:lpstr>J-PARC HI HI accelerator scheme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pp-bar - &gt; pp-bar + X, pp-bar -&gt; D + X reactions with diquarks and antidiquark</vt:lpstr>
      <vt:lpstr>SRC in VBLHEP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Counting rules</vt:lpstr>
      <vt:lpstr>Презентация PowerPoint</vt:lpstr>
      <vt:lpstr>CERN 2004-001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Toshiba</dc:creator>
  <cp:lastModifiedBy>Toshiba</cp:lastModifiedBy>
  <cp:revision>198</cp:revision>
  <dcterms:created xsi:type="dcterms:W3CDTF">2014-06-17T18:25:08Z</dcterms:created>
  <dcterms:modified xsi:type="dcterms:W3CDTF">2016-11-02T12:25:59Z</dcterms:modified>
</cp:coreProperties>
</file>