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5" r:id="rId2"/>
    <p:sldMasterId id="2147483759" r:id="rId3"/>
    <p:sldMasterId id="2147483773" r:id="rId4"/>
    <p:sldMasterId id="2147483787" r:id="rId5"/>
  </p:sldMasterIdLst>
  <p:notesMasterIdLst>
    <p:notesMasterId r:id="rId66"/>
  </p:notesMasterIdLst>
  <p:sldIdLst>
    <p:sldId id="262" r:id="rId6"/>
    <p:sldId id="259" r:id="rId7"/>
    <p:sldId id="307" r:id="rId8"/>
    <p:sldId id="306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6" r:id="rId31"/>
    <p:sldId id="345" r:id="rId32"/>
    <p:sldId id="319" r:id="rId33"/>
    <p:sldId id="322" r:id="rId34"/>
    <p:sldId id="369" r:id="rId35"/>
    <p:sldId id="370" r:id="rId36"/>
    <p:sldId id="325" r:id="rId37"/>
    <p:sldId id="347" r:id="rId38"/>
    <p:sldId id="326" r:id="rId39"/>
    <p:sldId id="327" r:id="rId40"/>
    <p:sldId id="328" r:id="rId41"/>
    <p:sldId id="329" r:id="rId42"/>
    <p:sldId id="330" r:id="rId43"/>
    <p:sldId id="357" r:id="rId44"/>
    <p:sldId id="358" r:id="rId45"/>
    <p:sldId id="359" r:id="rId46"/>
    <p:sldId id="360" r:id="rId47"/>
    <p:sldId id="362" r:id="rId48"/>
    <p:sldId id="363" r:id="rId49"/>
    <p:sldId id="361" r:id="rId50"/>
    <p:sldId id="364" r:id="rId51"/>
    <p:sldId id="365" r:id="rId52"/>
    <p:sldId id="366" r:id="rId53"/>
    <p:sldId id="367" r:id="rId54"/>
    <p:sldId id="368" r:id="rId55"/>
    <p:sldId id="331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48" r:id="rId64"/>
    <p:sldId id="34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00"/>
    <a:srgbClr val="59595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98" autoAdjust="0"/>
  </p:normalViewPr>
  <p:slideViewPr>
    <p:cSldViewPr>
      <p:cViewPr varScale="1">
        <p:scale>
          <a:sx n="73" d="100"/>
          <a:sy n="73" d="100"/>
        </p:scale>
        <p:origin x="-511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4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5A15-6E5A-419F-8026-B589E6819DC4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3874-ED27-4F26-B667-55A153D14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02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en-US" sz="2000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5FE0E7-7094-4118-854B-ACC8C69C5CA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10B3-9735-4F38-A6FC-9FD13C7AB4A7}" type="slidenum">
              <a:rPr lang="nl-NL" smtClean="0">
                <a:solidFill>
                  <a:prstClr val="black"/>
                </a:solidFill>
              </a:rPr>
              <a:pPr/>
              <a:t>58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02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en-US" sz="2000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02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en-US" sz="2000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6040" cy="402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en-US" sz="2000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03F6EC5A-ACB3-4C02-8DF6-AB24640329CF}" type="slidenum">
              <a:rPr lang="en-US"/>
              <a:pPr/>
              <a:t>16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99504CF-32B1-40B8-97CA-E6F26566A623}" type="slidenum">
              <a:rPr lang="en-US"/>
              <a:pPr/>
              <a:t>21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F447616-BCFE-49AB-A716-C2071ED2321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FB17D1-81E6-4862-AC88-23684218D28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090D69-3D3E-4C84-9753-6D5ABD2992F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82278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5" y="1605095"/>
            <a:ext cx="8227871" cy="219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3935720"/>
            <a:ext cx="8227871" cy="2193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3792-21A2-4359-BAF2-649FCF75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E701"/>
                </a:solidFill>
              </a:rPr>
              <a:t>Feb 10, 2010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E70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C48642-BDA6-46B4-B562-3AB96348DE20}" type="slidenum">
              <a:rPr lang="en-US">
                <a:solidFill>
                  <a:srgbClr val="FFE701"/>
                </a:solidFill>
              </a:rPr>
              <a:pPr/>
              <a:t>‹#›</a:t>
            </a:fld>
            <a:endParaRPr lang="en-US">
              <a:solidFill>
                <a:srgbClr val="FFE70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446D062-759D-48AC-A6D5-4F347CC6668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EFF48DF-48E0-42E8-A8C7-535E395F072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059015F-9DDE-4A94-B3D2-AB7E20F0E2B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21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21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4C94CDF-0D7C-4E8E-8692-6441CE6B253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22938C0-BB51-4922-B9C7-A7781B1817E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9333390-1831-448B-86B6-1B43F60FDAF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5EA7CD4-24A4-45E4-9FF1-09EA4F51DCF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55A967D-1E98-43AC-B4D8-282B76A75E0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2A1FD16-61DB-49D8-900C-4A72BE1EBD6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41EF32E-AA37-42ED-8E76-A03BCCCAF75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0"/>
            <a:ext cx="20574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6050"/>
            <a:ext cx="60198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3B6360A-E2CF-4462-88CC-FB70595DEAA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6050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052513"/>
            <a:ext cx="4038600" cy="521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52513"/>
            <a:ext cx="4038600" cy="2532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36975"/>
            <a:ext cx="403860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7B1249A-3738-4058-81B8-CE64FCC923D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6050"/>
            <a:ext cx="8229600" cy="612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9668AF2-7952-4C1F-98C7-B26F1172A65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446D062-759D-48AC-A6D5-4F347CC6668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EFF48DF-48E0-42E8-A8C7-535E395F072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059015F-9DDE-4A94-B3D2-AB7E20F0E2B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21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21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4C94CDF-0D7C-4E8E-8692-6441CE6B253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22938C0-BB51-4922-B9C7-A7781B1817E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9333390-1831-448B-86B6-1B43F60FDAF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5EA7CD4-24A4-45E4-9FF1-09EA4F51DCF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55A967D-1E98-43AC-B4D8-282B76A75E0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2A1FD16-61DB-49D8-900C-4A72BE1EBD6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41EF32E-AA37-42ED-8E76-A03BCCCAF75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0"/>
            <a:ext cx="20574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6050"/>
            <a:ext cx="60198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3B6360A-E2CF-4462-88CC-FB70595DEAA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6050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052513"/>
            <a:ext cx="4038600" cy="521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52513"/>
            <a:ext cx="4038600" cy="2532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36975"/>
            <a:ext cx="403860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7B1249A-3738-4058-81B8-CE64FCC923D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6050"/>
            <a:ext cx="8229600" cy="612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5976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61670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9668AF2-7952-4C1F-98C7-B26F1172A65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5269-9BDF-478B-AB0A-422FDE8B016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9774-78AD-4C2B-8371-6AEEFAFF6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58" r:id="rId12"/>
    <p:sldLayoutId id="21474837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berTitleL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60000">
            <a:off x="-11113" y="860425"/>
            <a:ext cx="916463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60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73338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393A6-677F-4A77-916F-86E177150224}" type="slidenum">
              <a:rPr lang="de-DE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" name="Picture 8" descr="vu-griffioen"/>
          <p:cNvPicPr>
            <a:picLocks noChangeAspect="1" noChangeArrowheads="1"/>
          </p:cNvPicPr>
          <p:nvPr userDrawn="1"/>
        </p:nvPicPr>
        <p:blipFill>
          <a:blip r:embed="rId15">
            <a:lum contrast="18000"/>
          </a:blip>
          <a:srcRect/>
          <a:stretch>
            <a:fillRect/>
          </a:stretch>
        </p:blipFill>
        <p:spPr bwMode="auto">
          <a:xfrm>
            <a:off x="247650" y="6048375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" descr="logo_laserlab_web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297738" y="6251575"/>
            <a:ext cx="165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642938" y="6584950"/>
            <a:ext cx="667067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60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73338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393A6-677F-4A77-916F-86E177150224}" type="slidenum">
              <a:rPr lang="de-DE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" name="Picture 8" descr="vu-griffioen"/>
          <p:cNvPicPr>
            <a:picLocks noChangeAspect="1" noChangeArrowheads="1"/>
          </p:cNvPicPr>
          <p:nvPr userDrawn="1"/>
        </p:nvPicPr>
        <p:blipFill>
          <a:blip r:embed="rId15">
            <a:lum contrast="18000"/>
          </a:blip>
          <a:srcRect/>
          <a:stretch>
            <a:fillRect/>
          </a:stretch>
        </p:blipFill>
        <p:spPr bwMode="auto">
          <a:xfrm>
            <a:off x="247650" y="6048375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" descr="logo_laserlab_web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297738" y="6251575"/>
            <a:ext cx="165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642938" y="6584950"/>
            <a:ext cx="667067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8A1-79E1-42C6-B2EE-B7FAA81A34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4053-751F-4D56-B036-81F1CF259AC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33123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Laser spectroscopy of atoms and molecules </a:t>
            </a:r>
            <a:r>
              <a:rPr lang="en-US" sz="3600" dirty="0" smtClean="0">
                <a:solidFill>
                  <a:srgbClr val="C00000"/>
                </a:solidFill>
              </a:rPr>
              <a:t>for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tests of QED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improved knowledge of fundamental particles and constants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632" y="3501008"/>
            <a:ext cx="5864696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Jeroen</a:t>
            </a:r>
            <a:r>
              <a:rPr lang="en-US" sz="2800" dirty="0" smtClean="0">
                <a:solidFill>
                  <a:schemeClr val="tx1"/>
                </a:solidFill>
              </a:rPr>
              <a:t> Koelemeij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LaserLaB VU University Amsterdam, The Netherlands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16" descr="Griffioen PMS280 (bove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497" y="5301208"/>
            <a:ext cx="1586719" cy="936104"/>
          </a:xfrm>
          <a:prstGeom prst="rect">
            <a:avLst/>
          </a:prstGeom>
          <a:noFill/>
        </p:spPr>
      </p:pic>
      <p:pic>
        <p:nvPicPr>
          <p:cNvPr id="5" name="Picture 30" descr="LaserLaB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682" y="5589240"/>
            <a:ext cx="236633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frequency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32474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He* atoms prepared in </a:t>
            </a:r>
            <a:r>
              <a:rPr lang="en-US" sz="2400" i="1" dirty="0" smtClean="0"/>
              <a:t>M </a:t>
            </a:r>
            <a:r>
              <a:rPr lang="en-US" sz="2400" dirty="0" smtClean="0"/>
              <a:t>= 1 to suppress Penning ionization</a:t>
            </a:r>
          </a:p>
          <a:p>
            <a:r>
              <a:rPr lang="en-US" sz="2400" dirty="0" smtClean="0"/>
              <a:t>BUT linear Zeeman effect</a:t>
            </a:r>
          </a:p>
          <a:p>
            <a:r>
              <a:rPr lang="en-US" sz="2400" dirty="0" smtClean="0"/>
              <a:t>Spin flips + Stern-</a:t>
            </a:r>
            <a:r>
              <a:rPr lang="en-US" sz="2400" dirty="0" err="1" smtClean="0"/>
              <a:t>Gerlach</a:t>
            </a:r>
            <a:r>
              <a:rPr lang="en-US" sz="2400" dirty="0" smtClean="0"/>
              <a:t>-type detection (absorption imaging)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6562" name="Picture 2" descr="D:\Work\Talks\111205Dubna\ColdHe\zeema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14" y="2926155"/>
            <a:ext cx="7488386" cy="374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systematic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20162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 Stark shifts by 1557 nm laser (vary power and extrapolate to zero)</a:t>
            </a:r>
          </a:p>
          <a:p>
            <a:r>
              <a:rPr lang="en-US" sz="2400" baseline="30000" dirty="0" smtClean="0"/>
              <a:t>4</a:t>
            </a:r>
            <a:r>
              <a:rPr lang="en-US" sz="2400" dirty="0" smtClean="0"/>
              <a:t>He (bosons): mean-field shift 0.07±1.08 kHz</a:t>
            </a:r>
            <a:endParaRPr lang="en-US" sz="2400" dirty="0"/>
          </a:p>
        </p:txBody>
      </p:sp>
      <p:pic>
        <p:nvPicPr>
          <p:cNvPr id="67586" name="Picture 2" descr="C:\Documents and Settings\koel\Desktop\Screenshots\ScreenHunter_02 Dec. 02 18.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57707"/>
            <a:ext cx="5904656" cy="2551613"/>
          </a:xfrm>
          <a:prstGeom prst="rect">
            <a:avLst/>
          </a:prstGeom>
          <a:noFill/>
        </p:spPr>
      </p:pic>
      <p:pic>
        <p:nvPicPr>
          <p:cNvPr id="67590" name="Picture 6" descr="D:\Work\Talks\111205Dubna\ColdHe\result_h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511" y="4077072"/>
            <a:ext cx="3618977" cy="2728342"/>
          </a:xfrm>
          <a:prstGeom prst="rect">
            <a:avLst/>
          </a:prstGeom>
          <a:noFill/>
        </p:spPr>
      </p:pic>
      <p:pic>
        <p:nvPicPr>
          <p:cNvPr id="67591" name="Picture 7" descr="D:\Work\Talks\111205Dubna\ColdHe\result_h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511" y="1276722"/>
            <a:ext cx="3618977" cy="27283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09141" y="3739851"/>
            <a:ext cx="1403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[kHz]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823" y="1340768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He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4129916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He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6237312"/>
            <a:ext cx="140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9.3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ppt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6246604"/>
            <a:ext cx="140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8.8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ppt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Experiment vs.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12" y="5661248"/>
            <a:ext cx="7164288" cy="8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R. van </a:t>
            </a:r>
            <a:r>
              <a:rPr lang="en-US" sz="1800" dirty="0" err="1" smtClean="0"/>
              <a:t>Rooij</a:t>
            </a:r>
            <a:r>
              <a:rPr lang="en-US" sz="1800" dirty="0" smtClean="0"/>
              <a:t>, J.S. </a:t>
            </a:r>
            <a:r>
              <a:rPr lang="en-US" sz="1800" dirty="0" err="1" smtClean="0"/>
              <a:t>Borbely</a:t>
            </a:r>
            <a:r>
              <a:rPr lang="en-US" sz="1800" dirty="0" smtClean="0"/>
              <a:t>, J. </a:t>
            </a:r>
            <a:r>
              <a:rPr lang="en-US" sz="1800" dirty="0" err="1" smtClean="0"/>
              <a:t>Simonet</a:t>
            </a:r>
            <a:r>
              <a:rPr lang="en-US" sz="1800" dirty="0" smtClean="0"/>
              <a:t>, M.D. </a:t>
            </a:r>
            <a:r>
              <a:rPr lang="en-US" sz="1800" dirty="0" err="1" smtClean="0"/>
              <a:t>Hoogerland</a:t>
            </a:r>
            <a:r>
              <a:rPr lang="en-US" sz="1800" dirty="0" smtClean="0"/>
              <a:t>, K.S.E. </a:t>
            </a:r>
            <a:r>
              <a:rPr lang="en-US" sz="1800" dirty="0" err="1" smtClean="0"/>
              <a:t>Eikema</a:t>
            </a:r>
            <a:r>
              <a:rPr lang="en-US" sz="1800" dirty="0" smtClean="0"/>
              <a:t>, R.A. </a:t>
            </a:r>
            <a:r>
              <a:rPr lang="en-US" sz="1800" dirty="0" err="1" smtClean="0"/>
              <a:t>Rozendaal</a:t>
            </a:r>
            <a:r>
              <a:rPr lang="en-US" sz="1800" dirty="0" smtClean="0"/>
              <a:t>, W. </a:t>
            </a:r>
            <a:r>
              <a:rPr lang="en-US" sz="1800" dirty="0" err="1" smtClean="0"/>
              <a:t>Vassen</a:t>
            </a:r>
            <a:r>
              <a:rPr lang="en-US" sz="1800" dirty="0" smtClean="0"/>
              <a:t>, </a:t>
            </a:r>
            <a:r>
              <a:rPr lang="en-US" sz="1800" i="1" dirty="0" smtClean="0"/>
              <a:t>Science</a:t>
            </a:r>
            <a:r>
              <a:rPr lang="en-US" sz="1800" dirty="0" smtClean="0"/>
              <a:t> </a:t>
            </a:r>
            <a:r>
              <a:rPr lang="en-US" sz="1800" b="1" dirty="0" smtClean="0"/>
              <a:t>333</a:t>
            </a:r>
            <a:r>
              <a:rPr lang="en-US" sz="1800" dirty="0" smtClean="0"/>
              <a:t> 196 (2011).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5272" y="1542001"/>
            <a:ext cx="4374720" cy="2967119"/>
            <a:chOff x="68400" y="1051560"/>
            <a:chExt cx="4374720" cy="29671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/>
              <a:lum/>
            </a:blip>
            <a:srcRect/>
            <a:stretch>
              <a:fillRect/>
            </a:stretch>
          </p:blipFill>
          <p:spPr>
            <a:xfrm>
              <a:off x="68400" y="1051560"/>
              <a:ext cx="4374720" cy="2967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14319" y="1737359"/>
              <a:ext cx="58752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Drake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1960" y="2104560"/>
              <a:ext cx="80100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Pachucki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720" y="2470319"/>
              <a:ext cx="10569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Indirect expt.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440" y="2836080"/>
              <a:ext cx="85139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This work</a:t>
              </a:r>
              <a:endParaRPr lang="en-US" sz="1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1640" y="3566160"/>
              <a:ext cx="1851840" cy="3063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f – 192510700 (MHz)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0360" y="1202529"/>
              <a:ext cx="3455536" cy="36787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C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Helium 4 </a:t>
              </a:r>
              <a:r>
                <a:rPr lang="en-US" sz="1800" b="0" i="0" u="none" strike="noStrike" baseline="0" dirty="0" smtClean="0">
                  <a:ln>
                    <a:noFill/>
                  </a:ln>
                  <a:solidFill>
                    <a:srgbClr val="C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transition</a:t>
              </a:r>
              <a:r>
                <a:rPr lang="en-US" sz="1800" b="0" i="0" u="none" strike="noStrike" dirty="0" smtClean="0">
                  <a:ln>
                    <a:noFill/>
                  </a:ln>
                  <a:solidFill>
                    <a:srgbClr val="C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 </a:t>
              </a:r>
              <a:r>
                <a:rPr lang="en-US" sz="1800" b="0" i="0" u="none" strike="noStrike" baseline="0" dirty="0" smtClean="0">
                  <a:ln>
                    <a:noFill/>
                  </a:ln>
                  <a:solidFill>
                    <a:srgbClr val="C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frequency</a:t>
              </a:r>
              <a:endParaRPr lang="en-US" sz="1800" b="0" i="0" u="none" strike="noStrike" baseline="0" dirty="0">
                <a:ln>
                  <a:noFill/>
                </a:ln>
                <a:solidFill>
                  <a:srgbClr val="C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4008" y="1542001"/>
            <a:ext cx="4374720" cy="2967119"/>
            <a:chOff x="4663440" y="1051560"/>
            <a:chExt cx="4374720" cy="29671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alphaModFix/>
              <a:lum/>
            </a:blip>
            <a:srcRect/>
            <a:stretch>
              <a:fillRect/>
            </a:stretch>
          </p:blipFill>
          <p:spPr>
            <a:xfrm>
              <a:off x="4663440" y="1051560"/>
              <a:ext cx="4374720" cy="2967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976664" y="3562920"/>
              <a:ext cx="2051720" cy="3063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f – 192502660 (MHz)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7440" y="1732680"/>
              <a:ext cx="58752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Drake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9960" y="2099880"/>
              <a:ext cx="80100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Pachucki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7919" y="2834640"/>
              <a:ext cx="85139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This work</a:t>
              </a:r>
              <a:endParaRPr lang="en-US" sz="1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8199" y="2464200"/>
              <a:ext cx="10569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Indirect expt.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5400" y="1205728"/>
              <a:ext cx="3469008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FreeSans" pitchFamily="34"/>
                  <a:ea typeface="DejaVu Sans" pitchFamily="2"/>
                  <a:cs typeface="DejaVu Sans" pitchFamily="2"/>
                </a:rPr>
                <a:t>Helium 3 transition frequency</a:t>
              </a:r>
            </a:p>
          </p:txBody>
        </p:sp>
      </p:grpSp>
      <p:sp>
        <p:nvSpPr>
          <p:cNvPr id="20" name="Content Placeholder 3"/>
          <p:cNvSpPr txBox="1">
            <a:spLocks/>
          </p:cNvSpPr>
          <p:nvPr/>
        </p:nvSpPr>
        <p:spPr>
          <a:xfrm>
            <a:off x="457200" y="4408512"/>
            <a:ext cx="843528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QED terms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contribute at 3 – 4 GHz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1.5 kHz accuracy: test of He QED at 1-2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ppm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level possible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 nuclear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262088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Measure isotope shift (IS) between 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He and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</a:t>
            </a:r>
          </a:p>
          <a:p>
            <a:r>
              <a:rPr lang="en-US" sz="2800" baseline="30000" dirty="0" smtClean="0"/>
              <a:t>4</a:t>
            </a:r>
            <a:r>
              <a:rPr lang="en-US" sz="2800" dirty="0" smtClean="0"/>
              <a:t>He </a:t>
            </a:r>
            <a:r>
              <a:rPr lang="en-US" sz="2800" dirty="0" err="1" smtClean="0"/>
              <a:t>rms</a:t>
            </a:r>
            <a:r>
              <a:rPr lang="en-US" sz="2800" dirty="0" smtClean="0"/>
              <a:t> nuclear radius accurately known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1.681(4) fm*</a:t>
            </a:r>
          </a:p>
          <a:p>
            <a:r>
              <a:rPr lang="en-US" sz="2800" dirty="0" smtClean="0"/>
              <a:t>QED theory: IS accurate to 8 034 148.6(7) kHz</a:t>
            </a:r>
          </a:p>
          <a:p>
            <a:pPr lvl="1">
              <a:buNone/>
            </a:pPr>
            <a:r>
              <a:rPr lang="en-US" sz="2400" dirty="0" smtClean="0"/>
              <a:t>(Assuming </a:t>
            </a:r>
            <a:r>
              <a:rPr lang="en-US" sz="2400" dirty="0" err="1" smtClean="0"/>
              <a:t>pointlike</a:t>
            </a:r>
            <a:r>
              <a:rPr lang="en-US" sz="2400" dirty="0" smtClean="0"/>
              <a:t> nuclei)</a:t>
            </a:r>
          </a:p>
          <a:p>
            <a:r>
              <a:rPr lang="en-US" sz="2800" dirty="0" smtClean="0"/>
              <a:t>Experimental IS differs from theory by </a:t>
            </a:r>
            <a:r>
              <a:rPr lang="en-US" sz="2800" dirty="0" smtClean="0"/>
              <a:t>218.6(2.4) </a:t>
            </a:r>
            <a:r>
              <a:rPr lang="en-US" sz="2800" dirty="0" smtClean="0"/>
              <a:t>kHz</a:t>
            </a:r>
          </a:p>
          <a:p>
            <a:pPr lvl="1"/>
            <a:r>
              <a:rPr lang="en-US" sz="2400" dirty="0" smtClean="0"/>
              <a:t>Attribute to different </a:t>
            </a:r>
            <a:r>
              <a:rPr lang="en-US" sz="2400" dirty="0" err="1" smtClean="0"/>
              <a:t>rms</a:t>
            </a:r>
            <a:r>
              <a:rPr lang="en-US" sz="2400" dirty="0" smtClean="0"/>
              <a:t> nuclear radius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dirty="0" smtClean="0"/>
          </a:p>
          <a:p>
            <a:r>
              <a:rPr lang="en-US" sz="2800" baseline="30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He nuclear radius: 	1.961(4) fm (this work)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6174" y="6546830"/>
            <a:ext cx="4378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* I. Sick,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 Phys. Rev. C </a:t>
            </a:r>
            <a:r>
              <a:rPr lang="en-US" sz="1600" i="1" dirty="0" err="1" smtClean="0">
                <a:solidFill>
                  <a:schemeClr val="accent3">
                    <a:lumMod val="50000"/>
                  </a:schemeClr>
                </a:solidFill>
              </a:rPr>
              <a:t>Nucl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. Phys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77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041302 (2008)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7504" y="3681407"/>
            <a:ext cx="9112275" cy="3203977"/>
            <a:chOff x="107504" y="3681407"/>
            <a:chExt cx="9112275" cy="3203977"/>
          </a:xfrm>
        </p:grpSpPr>
        <p:sp>
          <p:nvSpPr>
            <p:cNvPr id="10" name="TextBox 9"/>
            <p:cNvSpPr txBox="1"/>
            <p:nvPr/>
          </p:nvSpPr>
          <p:spPr>
            <a:xfrm>
              <a:off x="4208151" y="4109591"/>
              <a:ext cx="501162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Nuclear few-body theory 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	(</a:t>
              </a:r>
              <a:r>
                <a:rPr lang="it-IT" sz="1600" dirty="0" smtClean="0">
                  <a:solidFill>
                    <a:schemeClr val="tx2">
                      <a:lumMod val="75000"/>
                    </a:schemeClr>
                  </a:solidFill>
                </a:rPr>
                <a:t>A. Kievsky </a:t>
              </a:r>
              <a:r>
                <a:rPr lang="en-US" sz="1600" i="1" dirty="0" smtClean="0">
                  <a:solidFill>
                    <a:schemeClr val="tx2">
                      <a:lumMod val="75000"/>
                    </a:schemeClr>
                  </a:solidFill>
                </a:rPr>
                <a:t>et al.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, J. Phys. G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35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, 063101 (2008)</a:t>
              </a:r>
              <a:endParaRPr lang="en-US" sz="16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7504" y="3681407"/>
              <a:ext cx="8943538" cy="3203977"/>
              <a:chOff x="107504" y="3681407"/>
              <a:chExt cx="8943538" cy="3203977"/>
            </a:xfrm>
          </p:grpSpPr>
          <p:pic>
            <p:nvPicPr>
              <p:cNvPr id="2051" name="Picture 3" descr="D:\Work\Talks\111205Dubna\ColdHe\nuclearradiusplot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504" y="4005064"/>
                <a:ext cx="3971843" cy="2592289"/>
              </a:xfrm>
              <a:prstGeom prst="rect">
                <a:avLst/>
              </a:prstGeom>
              <a:noFill/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83568" y="3681407"/>
                <a:ext cx="8367474" cy="3203977"/>
                <a:chOff x="683568" y="3681407"/>
                <a:chExt cx="8367474" cy="320397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283968" y="5916238"/>
                  <a:ext cx="47670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this wo</a:t>
                  </a:r>
                  <a:r>
                    <a:rPr lang="en-US" sz="200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rk  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(R. van </a:t>
                  </a:r>
                  <a:r>
                    <a:rPr lang="en-US" sz="1600" dirty="0" err="1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Rooij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et al.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Science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333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 196 (2011).</a:t>
                  </a:r>
                </a:p>
                <a:p>
                  <a:endParaRPr lang="en-US" sz="16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71232" y="5321852"/>
                  <a:ext cx="4025974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He 2 </a:t>
                  </a:r>
                  <a:r>
                    <a:rPr lang="en-US" baseline="30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3</a:t>
                  </a:r>
                  <a:r>
                    <a:rPr lang="en-US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S</a:t>
                  </a:r>
                  <a:r>
                    <a:rPr lang="en-US" baseline="-25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1</a:t>
                  </a:r>
                  <a:r>
                    <a:rPr lang="en-US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– 2 </a:t>
                  </a:r>
                  <a:r>
                    <a:rPr lang="en-US" baseline="30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3</a:t>
                  </a:r>
                  <a:r>
                    <a:rPr lang="en-US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P</a:t>
                  </a:r>
                  <a:r>
                    <a:rPr lang="en-US" baseline="-25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0 </a:t>
                  </a:r>
                  <a:r>
                    <a:rPr lang="en-US" sz="1600" baseline="-25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 	</a:t>
                  </a:r>
                </a:p>
                <a:p>
                  <a:r>
                    <a:rPr lang="en-US" sz="1600" baseline="-25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	</a:t>
                  </a:r>
                  <a:r>
                    <a:rPr lang="en-US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(D. Shiner et al., PRL </a:t>
                  </a:r>
                  <a:r>
                    <a:rPr lang="en-US" sz="1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74 </a:t>
                  </a:r>
                  <a:r>
                    <a:rPr lang="en-US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3553 1995)</a:t>
                  </a:r>
                  <a:endParaRPr lang="en-US" sz="1600" baseline="-250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221736" y="4725144"/>
                  <a:ext cx="445038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Electron scattering results	</a:t>
                  </a:r>
                </a:p>
                <a:p>
                  <a:r>
                    <a:rPr lang="en-US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	(</a:t>
                  </a:r>
                  <a:r>
                    <a:rPr lang="fr-FR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I. </a:t>
                  </a:r>
                  <a:r>
                    <a:rPr lang="fr-FR" sz="16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Sick</a:t>
                  </a:r>
                  <a:r>
                    <a:rPr lang="fr-FR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, </a:t>
                  </a:r>
                  <a:r>
                    <a:rPr lang="fr-FR" sz="16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Lect</a:t>
                  </a:r>
                  <a:r>
                    <a:rPr lang="fr-FR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. Notes Phys. 745, 57 (2008)</a:t>
                  </a:r>
                  <a:r>
                    <a:rPr lang="en-US" sz="16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endParaRPr lang="en-US" sz="1600" baseline="-250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83568" y="3681407"/>
                  <a:ext cx="3091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Comparison with other results:</a:t>
                  </a:r>
                  <a:endParaRPr lang="en-US" i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233246" y="6516052"/>
                  <a:ext cx="2042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 smtClean="0"/>
                    <a:t>3</a:t>
                  </a:r>
                  <a:r>
                    <a:rPr lang="en-US" dirty="0" smtClean="0"/>
                    <a:t>He </a:t>
                  </a:r>
                  <a:r>
                    <a:rPr lang="en-US" dirty="0" err="1" smtClean="0"/>
                    <a:t>rms</a:t>
                  </a:r>
                  <a:r>
                    <a:rPr lang="en-US" dirty="0" smtClean="0"/>
                    <a:t> radius [fm]</a:t>
                  </a:r>
                  <a:endParaRPr lang="en-US" dirty="0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87824" y="6093296"/>
                  <a:ext cx="1224136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987824" y="5493482"/>
                  <a:ext cx="1224136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563888" y="4941168"/>
                  <a:ext cx="648072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995936" y="4293096"/>
                  <a:ext cx="288032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Two-electron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XUV frequency comb spectroscopy of helium</a:t>
            </a:r>
          </a:p>
          <a:p>
            <a:pPr>
              <a:buNone/>
            </a:pPr>
            <a:r>
              <a:rPr lang="en-US" sz="2400" dirty="0" err="1" smtClean="0"/>
              <a:t>Dominik</a:t>
            </a:r>
            <a:r>
              <a:rPr lang="en-US" sz="2400" dirty="0" smtClean="0"/>
              <a:t> </a:t>
            </a:r>
            <a:r>
              <a:rPr lang="en-US" sz="2400" dirty="0" err="1" smtClean="0"/>
              <a:t>Kandula</a:t>
            </a:r>
            <a:r>
              <a:rPr lang="en-US" sz="2400" dirty="0" smtClean="0"/>
              <a:t> </a:t>
            </a:r>
            <a:r>
              <a:rPr lang="en-US" sz="1800" dirty="0" smtClean="0"/>
              <a:t>(now at MBI Berlin)</a:t>
            </a:r>
          </a:p>
          <a:p>
            <a:pPr>
              <a:buNone/>
            </a:pPr>
            <a:r>
              <a:rPr lang="en-US" sz="2400" dirty="0" err="1" smtClean="0"/>
              <a:t>Tjeerd</a:t>
            </a:r>
            <a:r>
              <a:rPr lang="en-US" sz="2400" dirty="0" smtClean="0"/>
              <a:t> </a:t>
            </a:r>
            <a:r>
              <a:rPr lang="en-US" sz="2400" dirty="0" err="1" smtClean="0"/>
              <a:t>Pinkert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Christoph</a:t>
            </a:r>
            <a:r>
              <a:rPr lang="en-US" sz="2400" dirty="0" smtClean="0"/>
              <a:t> </a:t>
            </a:r>
            <a:r>
              <a:rPr lang="en-US" sz="2400" dirty="0" err="1" smtClean="0"/>
              <a:t>Gohle</a:t>
            </a:r>
            <a:r>
              <a:rPr lang="en-US" sz="2400" dirty="0" smtClean="0"/>
              <a:t> </a:t>
            </a:r>
            <a:r>
              <a:rPr lang="en-US" sz="1800" dirty="0" smtClean="0"/>
              <a:t>(now at LMU </a:t>
            </a:r>
            <a:r>
              <a:rPr lang="en-US" sz="1800" dirty="0" err="1" smtClean="0"/>
              <a:t>München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2400" dirty="0" err="1" smtClean="0"/>
              <a:t>Wim</a:t>
            </a:r>
            <a:r>
              <a:rPr lang="en-US" sz="2400" dirty="0" smtClean="0"/>
              <a:t> </a:t>
            </a:r>
            <a:r>
              <a:rPr lang="en-US" sz="2400" dirty="0" err="1" smtClean="0"/>
              <a:t>Ubachs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Kjeld</a:t>
            </a:r>
            <a:r>
              <a:rPr lang="en-US" sz="2400" dirty="0" smtClean="0"/>
              <a:t> </a:t>
            </a:r>
            <a:r>
              <a:rPr lang="en-US" sz="2400" dirty="0" err="1" smtClean="0"/>
              <a:t>Eikema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6050"/>
            <a:ext cx="8675687" cy="6477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cs typeface="+mj-cs"/>
              </a:rPr>
              <a:t>QED/nuclear size tests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36588" y="1217613"/>
            <a:ext cx="1895475" cy="4010025"/>
            <a:chOff x="113" y="767"/>
            <a:chExt cx="1194" cy="252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2" y="767"/>
              <a:ext cx="973" cy="1253"/>
              <a:chOff x="684" y="1391"/>
              <a:chExt cx="973" cy="1253"/>
            </a:xfrm>
          </p:grpSpPr>
          <p:sp>
            <p:nvSpPr>
              <p:cNvPr id="216068" name="Text Box 4"/>
              <p:cNvSpPr txBox="1">
                <a:spLocks noChangeArrowheads="1"/>
              </p:cNvSpPr>
              <p:nvPr/>
            </p:nvSpPr>
            <p:spPr bwMode="auto">
              <a:xfrm>
                <a:off x="804" y="1391"/>
                <a:ext cx="78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smtClean="0">
                    <a:solidFill>
                      <a:srgbClr val="000000"/>
                    </a:solidFill>
                    <a:latin typeface="Comic Sans MS" charset="0"/>
                  </a:rPr>
                  <a:t>Hydrogen</a:t>
                </a:r>
              </a:p>
            </p:txBody>
          </p:sp>
          <p:pic>
            <p:nvPicPr>
              <p:cNvPr id="21606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" y="2067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6070" name="Oval 6"/>
              <p:cNvSpPr>
                <a:spLocks noChangeArrowheads="1"/>
              </p:cNvSpPr>
              <p:nvPr/>
            </p:nvSpPr>
            <p:spPr bwMode="auto">
              <a:xfrm>
                <a:off x="684" y="1671"/>
                <a:ext cx="974" cy="97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607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794"/>
                <a:ext cx="130" cy="13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13" y="2344"/>
              <a:ext cx="1194" cy="949"/>
              <a:chOff x="645" y="3180"/>
              <a:chExt cx="1194" cy="949"/>
            </a:xfrm>
          </p:grpSpPr>
          <p:sp>
            <p:nvSpPr>
              <p:cNvPr id="216100" name="Line 36"/>
              <p:cNvSpPr>
                <a:spLocks noChangeShapeType="1"/>
              </p:cNvSpPr>
              <p:nvPr/>
            </p:nvSpPr>
            <p:spPr bwMode="auto">
              <a:xfrm>
                <a:off x="939" y="4038"/>
                <a:ext cx="514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1" name="Line 37"/>
              <p:cNvSpPr>
                <a:spLocks noChangeShapeType="1"/>
              </p:cNvSpPr>
              <p:nvPr/>
            </p:nvSpPr>
            <p:spPr bwMode="auto">
              <a:xfrm>
                <a:off x="939" y="3290"/>
                <a:ext cx="514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2" name="Text Box 38"/>
              <p:cNvSpPr txBox="1">
                <a:spLocks noChangeArrowheads="1"/>
              </p:cNvSpPr>
              <p:nvPr/>
            </p:nvSpPr>
            <p:spPr bwMode="auto">
              <a:xfrm>
                <a:off x="647" y="3932"/>
                <a:ext cx="2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>
                    <a:solidFill>
                      <a:srgbClr val="000000"/>
                    </a:solidFill>
                  </a:rPr>
                  <a:t>1S</a:t>
                </a:r>
              </a:p>
            </p:txBody>
          </p:sp>
          <p:sp>
            <p:nvSpPr>
              <p:cNvPr id="216103" name="Text Box 39"/>
              <p:cNvSpPr txBox="1">
                <a:spLocks noChangeArrowheads="1"/>
              </p:cNvSpPr>
              <p:nvPr/>
            </p:nvSpPr>
            <p:spPr bwMode="auto">
              <a:xfrm>
                <a:off x="645" y="3180"/>
                <a:ext cx="2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>
                    <a:solidFill>
                      <a:srgbClr val="000000"/>
                    </a:solidFill>
                  </a:rPr>
                  <a:t>2S</a:t>
                </a:r>
              </a:p>
            </p:txBody>
          </p:sp>
          <p:sp>
            <p:nvSpPr>
              <p:cNvPr id="216104" name="Line 40"/>
              <p:cNvSpPr>
                <a:spLocks noChangeShapeType="1"/>
              </p:cNvSpPr>
              <p:nvPr/>
            </p:nvSpPr>
            <p:spPr bwMode="auto">
              <a:xfrm flipV="1">
                <a:off x="1137" y="3646"/>
                <a:ext cx="1" cy="395"/>
              </a:xfrm>
              <a:prstGeom prst="line">
                <a:avLst/>
              </a:prstGeom>
              <a:noFill/>
              <a:ln w="3672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5" name="Line 41"/>
              <p:cNvSpPr>
                <a:spLocks noChangeShapeType="1"/>
              </p:cNvSpPr>
              <p:nvPr/>
            </p:nvSpPr>
            <p:spPr bwMode="auto">
              <a:xfrm flipV="1">
                <a:off x="1137" y="3279"/>
                <a:ext cx="1" cy="395"/>
              </a:xfrm>
              <a:prstGeom prst="line">
                <a:avLst/>
              </a:prstGeom>
              <a:noFill/>
              <a:ln w="3672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6" name="Text Box 42"/>
              <p:cNvSpPr txBox="1">
                <a:spLocks noChangeArrowheads="1"/>
              </p:cNvSpPr>
              <p:nvPr/>
            </p:nvSpPr>
            <p:spPr bwMode="auto">
              <a:xfrm>
                <a:off x="1225" y="3791"/>
                <a:ext cx="61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smtClean="0">
                    <a:solidFill>
                      <a:srgbClr val="000000"/>
                    </a:solidFill>
                    <a:latin typeface="Comic Sans MS" charset="0"/>
                  </a:rPr>
                  <a:t>243 nm</a:t>
                </a:r>
              </a:p>
            </p:txBody>
          </p:sp>
          <p:sp>
            <p:nvSpPr>
              <p:cNvPr id="216107" name="Text Box 43"/>
              <p:cNvSpPr txBox="1">
                <a:spLocks noChangeArrowheads="1"/>
              </p:cNvSpPr>
              <p:nvPr/>
            </p:nvSpPr>
            <p:spPr bwMode="auto">
              <a:xfrm>
                <a:off x="1225" y="3428"/>
                <a:ext cx="61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smtClean="0">
                    <a:solidFill>
                      <a:srgbClr val="000000"/>
                    </a:solidFill>
                    <a:latin typeface="Comic Sans MS" charset="0"/>
                  </a:rPr>
                  <a:t>243 nm</a:t>
                </a:r>
              </a:p>
            </p:txBody>
          </p:sp>
        </p:grp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365875" y="1217613"/>
            <a:ext cx="1878013" cy="4010025"/>
            <a:chOff x="2939" y="767"/>
            <a:chExt cx="1183" cy="2526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029" y="767"/>
              <a:ext cx="973" cy="1277"/>
              <a:chOff x="3561" y="1391"/>
              <a:chExt cx="973" cy="1277"/>
            </a:xfrm>
          </p:grpSpPr>
          <p:sp>
            <p:nvSpPr>
              <p:cNvPr id="216082" name="Text Box 18"/>
              <p:cNvSpPr txBox="1">
                <a:spLocks noChangeArrowheads="1"/>
              </p:cNvSpPr>
              <p:nvPr/>
            </p:nvSpPr>
            <p:spPr bwMode="auto">
              <a:xfrm>
                <a:off x="3665" y="1391"/>
                <a:ext cx="75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b="1" smtClean="0">
                    <a:solidFill>
                      <a:srgbClr val="000000"/>
                    </a:solidFill>
                    <a:latin typeface="Comic Sans MS" charset="0"/>
                  </a:rPr>
                  <a:t>Helium+</a:t>
                </a:r>
              </a:p>
            </p:txBody>
          </p:sp>
          <p:pic>
            <p:nvPicPr>
              <p:cNvPr id="216083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2" y="2092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6084" name="Oval 20"/>
              <p:cNvSpPr>
                <a:spLocks noChangeArrowheads="1"/>
              </p:cNvSpPr>
              <p:nvPr/>
            </p:nvSpPr>
            <p:spPr bwMode="auto">
              <a:xfrm>
                <a:off x="3561" y="1695"/>
                <a:ext cx="974" cy="97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6085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7" y="1818"/>
                <a:ext cx="130" cy="13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86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2099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87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2189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88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2167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939" y="2344"/>
              <a:ext cx="1183" cy="949"/>
              <a:chOff x="3471" y="3180"/>
              <a:chExt cx="1183" cy="949"/>
            </a:xfrm>
          </p:grpSpPr>
          <p:sp>
            <p:nvSpPr>
              <p:cNvPr id="216117" name="Line 53"/>
              <p:cNvSpPr>
                <a:spLocks noChangeShapeType="1"/>
              </p:cNvSpPr>
              <p:nvPr/>
            </p:nvSpPr>
            <p:spPr bwMode="auto">
              <a:xfrm>
                <a:off x="3764" y="4038"/>
                <a:ext cx="514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8" name="Line 54"/>
              <p:cNvSpPr>
                <a:spLocks noChangeShapeType="1"/>
              </p:cNvSpPr>
              <p:nvPr/>
            </p:nvSpPr>
            <p:spPr bwMode="auto">
              <a:xfrm>
                <a:off x="3764" y="3290"/>
                <a:ext cx="514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9" name="Text Box 55"/>
              <p:cNvSpPr txBox="1">
                <a:spLocks noChangeArrowheads="1"/>
              </p:cNvSpPr>
              <p:nvPr/>
            </p:nvSpPr>
            <p:spPr bwMode="auto">
              <a:xfrm>
                <a:off x="3472" y="3932"/>
                <a:ext cx="2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>
                    <a:solidFill>
                      <a:srgbClr val="000000"/>
                    </a:solidFill>
                  </a:rPr>
                  <a:t>1S</a:t>
                </a:r>
              </a:p>
            </p:txBody>
          </p:sp>
          <p:sp>
            <p:nvSpPr>
              <p:cNvPr id="216120" name="Text Box 56"/>
              <p:cNvSpPr txBox="1">
                <a:spLocks noChangeArrowheads="1"/>
              </p:cNvSpPr>
              <p:nvPr/>
            </p:nvSpPr>
            <p:spPr bwMode="auto">
              <a:xfrm>
                <a:off x="3471" y="3180"/>
                <a:ext cx="2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>
                    <a:solidFill>
                      <a:srgbClr val="000000"/>
                    </a:solidFill>
                  </a:rPr>
                  <a:t>2S</a:t>
                </a:r>
              </a:p>
            </p:txBody>
          </p:sp>
          <p:sp>
            <p:nvSpPr>
              <p:cNvPr id="216121" name="Line 57"/>
              <p:cNvSpPr>
                <a:spLocks noChangeShapeType="1"/>
              </p:cNvSpPr>
              <p:nvPr/>
            </p:nvSpPr>
            <p:spPr bwMode="auto">
              <a:xfrm flipV="1">
                <a:off x="3963" y="3646"/>
                <a:ext cx="1" cy="395"/>
              </a:xfrm>
              <a:prstGeom prst="line">
                <a:avLst/>
              </a:prstGeom>
              <a:noFill/>
              <a:ln w="3672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2" name="Line 58"/>
              <p:cNvSpPr>
                <a:spLocks noChangeShapeType="1"/>
              </p:cNvSpPr>
              <p:nvPr/>
            </p:nvSpPr>
            <p:spPr bwMode="auto">
              <a:xfrm flipV="1">
                <a:off x="3963" y="3279"/>
                <a:ext cx="1" cy="395"/>
              </a:xfrm>
              <a:prstGeom prst="line">
                <a:avLst/>
              </a:prstGeom>
              <a:noFill/>
              <a:ln w="3672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3" name="Text Box 59"/>
              <p:cNvSpPr txBox="1">
                <a:spLocks noChangeArrowheads="1"/>
              </p:cNvSpPr>
              <p:nvPr/>
            </p:nvSpPr>
            <p:spPr bwMode="auto">
              <a:xfrm>
                <a:off x="4050" y="3791"/>
                <a:ext cx="6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smtClean="0">
                    <a:solidFill>
                      <a:srgbClr val="000000"/>
                    </a:solidFill>
                    <a:latin typeface="Comic Sans MS" charset="0"/>
                  </a:rPr>
                  <a:t>60 nm</a:t>
                </a:r>
              </a:p>
            </p:txBody>
          </p:sp>
          <p:sp>
            <p:nvSpPr>
              <p:cNvPr id="216124" name="Text Box 60"/>
              <p:cNvSpPr txBox="1">
                <a:spLocks noChangeArrowheads="1"/>
              </p:cNvSpPr>
              <p:nvPr/>
            </p:nvSpPr>
            <p:spPr bwMode="auto">
              <a:xfrm>
                <a:off x="4050" y="3428"/>
                <a:ext cx="60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smtClean="0">
                    <a:solidFill>
                      <a:srgbClr val="000000"/>
                    </a:solidFill>
                    <a:latin typeface="Comic Sans MS" charset="0"/>
                  </a:rPr>
                  <a:t>60 nm</a:t>
                </a:r>
              </a:p>
            </p:txBody>
          </p:sp>
        </p:grpSp>
      </p:grpSp>
      <p:grpSp>
        <p:nvGrpSpPr>
          <p:cNvPr id="8" name="Group 243"/>
          <p:cNvGrpSpPr>
            <a:grpSpLocks/>
          </p:cNvGrpSpPr>
          <p:nvPr/>
        </p:nvGrpSpPr>
        <p:grpSpPr bwMode="auto">
          <a:xfrm>
            <a:off x="3375025" y="1217613"/>
            <a:ext cx="2112963" cy="4011612"/>
            <a:chOff x="1451" y="767"/>
            <a:chExt cx="1331" cy="2527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605" y="767"/>
              <a:ext cx="973" cy="1277"/>
              <a:chOff x="2137" y="1391"/>
              <a:chExt cx="973" cy="1277"/>
            </a:xfrm>
          </p:grpSpPr>
          <p:sp>
            <p:nvSpPr>
              <p:cNvPr id="216073" name="Text Box 9"/>
              <p:cNvSpPr txBox="1">
                <a:spLocks noChangeArrowheads="1"/>
              </p:cNvSpPr>
              <p:nvPr/>
            </p:nvSpPr>
            <p:spPr bwMode="auto">
              <a:xfrm>
                <a:off x="2241" y="1391"/>
                <a:ext cx="75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318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6477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636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079500" indent="-215900" defTabSz="4572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367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19939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511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08300" indent="-215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000" b="1" smtClean="0">
                    <a:solidFill>
                      <a:srgbClr val="000000"/>
                    </a:solidFill>
                    <a:latin typeface="Comic Sans MS" charset="0"/>
                  </a:rPr>
                  <a:t>Helium</a:t>
                </a:r>
              </a:p>
            </p:txBody>
          </p:sp>
          <p:pic>
            <p:nvPicPr>
              <p:cNvPr id="216074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" y="2092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6075" name="Oval 11"/>
              <p:cNvSpPr>
                <a:spLocks noChangeArrowheads="1"/>
              </p:cNvSpPr>
              <p:nvPr/>
            </p:nvSpPr>
            <p:spPr bwMode="auto">
              <a:xfrm>
                <a:off x="2137" y="1695"/>
                <a:ext cx="974" cy="97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6076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" y="1818"/>
                <a:ext cx="130" cy="13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77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" y="2099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78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" y="2189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79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9" y="2167"/>
                <a:ext cx="166" cy="16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16080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9" y="2475"/>
                <a:ext cx="130" cy="13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 xmlns:r="http://schemas.openxmlformats.org/officeDocument/2006/relationships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6108" name="Line 44"/>
            <p:cNvSpPr>
              <a:spLocks noChangeShapeType="1"/>
            </p:cNvSpPr>
            <p:nvPr/>
          </p:nvSpPr>
          <p:spPr bwMode="auto">
            <a:xfrm>
              <a:off x="1881" y="3202"/>
              <a:ext cx="514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09" name="Line 45"/>
            <p:cNvSpPr>
              <a:spLocks noChangeShapeType="1"/>
            </p:cNvSpPr>
            <p:nvPr/>
          </p:nvSpPr>
          <p:spPr bwMode="auto">
            <a:xfrm>
              <a:off x="1881" y="2454"/>
              <a:ext cx="514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10" name="Text Box 46"/>
            <p:cNvSpPr txBox="1">
              <a:spLocks noChangeArrowheads="1"/>
            </p:cNvSpPr>
            <p:nvPr/>
          </p:nvSpPr>
          <p:spPr bwMode="auto">
            <a:xfrm>
              <a:off x="1589" y="3096"/>
              <a:ext cx="262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>
                  <a:solidFill>
                    <a:srgbClr val="000000"/>
                  </a:solidFill>
                </a:rPr>
                <a:t>1s</a:t>
              </a:r>
              <a:r>
                <a:rPr lang="en-GB" sz="2000" baseline="33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6111" name="Text Box 47"/>
            <p:cNvSpPr txBox="1">
              <a:spLocks noChangeArrowheads="1"/>
            </p:cNvSpPr>
            <p:nvPr/>
          </p:nvSpPr>
          <p:spPr bwMode="auto">
            <a:xfrm>
              <a:off x="1451" y="2422"/>
              <a:ext cx="40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>
                  <a:solidFill>
                    <a:srgbClr val="000000"/>
                  </a:solidFill>
                </a:rPr>
                <a:t>1s2s</a:t>
              </a:r>
            </a:p>
          </p:txBody>
        </p:sp>
        <p:sp>
          <p:nvSpPr>
            <p:cNvPr id="216112" name="Line 48"/>
            <p:cNvSpPr>
              <a:spLocks noChangeShapeType="1"/>
            </p:cNvSpPr>
            <p:nvPr/>
          </p:nvSpPr>
          <p:spPr bwMode="auto">
            <a:xfrm flipV="1">
              <a:off x="2079" y="2810"/>
              <a:ext cx="1" cy="395"/>
            </a:xfrm>
            <a:prstGeom prst="line">
              <a:avLst/>
            </a:prstGeom>
            <a:noFill/>
            <a:ln w="36703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13" name="Line 49"/>
            <p:cNvSpPr>
              <a:spLocks noChangeShapeType="1"/>
            </p:cNvSpPr>
            <p:nvPr/>
          </p:nvSpPr>
          <p:spPr bwMode="auto">
            <a:xfrm flipV="1">
              <a:off x="2079" y="2443"/>
              <a:ext cx="1" cy="395"/>
            </a:xfrm>
            <a:prstGeom prst="line">
              <a:avLst/>
            </a:prstGeom>
            <a:noFill/>
            <a:ln w="36703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14" name="Text Box 50"/>
            <p:cNvSpPr txBox="1">
              <a:spLocks noChangeArrowheads="1"/>
            </p:cNvSpPr>
            <p:nvPr/>
          </p:nvSpPr>
          <p:spPr bwMode="auto">
            <a:xfrm>
              <a:off x="2167" y="2955"/>
              <a:ext cx="61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318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6477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8636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0795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5367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993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4511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9083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 smtClean="0">
                  <a:solidFill>
                    <a:srgbClr val="000000"/>
                  </a:solidFill>
                  <a:latin typeface="Comic Sans MS" charset="0"/>
                </a:rPr>
                <a:t>120 nm</a:t>
              </a:r>
            </a:p>
          </p:txBody>
        </p:sp>
        <p:sp>
          <p:nvSpPr>
            <p:cNvPr id="216115" name="Text Box 51"/>
            <p:cNvSpPr txBox="1">
              <a:spLocks noChangeArrowheads="1"/>
            </p:cNvSpPr>
            <p:nvPr/>
          </p:nvSpPr>
          <p:spPr bwMode="auto">
            <a:xfrm>
              <a:off x="2167" y="2592"/>
              <a:ext cx="61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318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6477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8636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0795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5367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993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4511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9083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 smtClean="0">
                  <a:solidFill>
                    <a:srgbClr val="000000"/>
                  </a:solidFill>
                  <a:latin typeface="Comic Sans MS" charset="0"/>
                </a:rPr>
                <a:t>120 nm</a:t>
              </a:r>
            </a:p>
          </p:txBody>
        </p:sp>
        <p:sp>
          <p:nvSpPr>
            <p:cNvPr id="216134" name="Line 70"/>
            <p:cNvSpPr>
              <a:spLocks noChangeShapeType="1"/>
            </p:cNvSpPr>
            <p:nvPr/>
          </p:nvSpPr>
          <p:spPr bwMode="auto">
            <a:xfrm flipV="1">
              <a:off x="1985" y="2332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35" name="Line 71"/>
            <p:cNvSpPr>
              <a:spLocks noChangeShapeType="1"/>
            </p:cNvSpPr>
            <p:nvPr/>
          </p:nvSpPr>
          <p:spPr bwMode="auto">
            <a:xfrm>
              <a:off x="1889" y="2332"/>
              <a:ext cx="514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16136" name="Text Box 72"/>
            <p:cNvSpPr txBox="1">
              <a:spLocks noChangeArrowheads="1"/>
            </p:cNvSpPr>
            <p:nvPr/>
          </p:nvSpPr>
          <p:spPr bwMode="auto">
            <a:xfrm>
              <a:off x="1457" y="2758"/>
              <a:ext cx="61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318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6477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8636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079500" indent="-215900" defTabSz="4572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5367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993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4511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9083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 smtClean="0">
                  <a:solidFill>
                    <a:srgbClr val="000000"/>
                  </a:solidFill>
                  <a:latin typeface="Comic Sans MS" charset="0"/>
                </a:rPr>
                <a:t>51 nm</a:t>
              </a:r>
            </a:p>
          </p:txBody>
        </p:sp>
        <p:sp>
          <p:nvSpPr>
            <p:cNvPr id="216137" name="Text Box 73"/>
            <p:cNvSpPr txBox="1">
              <a:spLocks noChangeArrowheads="1"/>
            </p:cNvSpPr>
            <p:nvPr/>
          </p:nvSpPr>
          <p:spPr bwMode="auto">
            <a:xfrm>
              <a:off x="1457" y="2236"/>
              <a:ext cx="40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>
                  <a:solidFill>
                    <a:srgbClr val="000000"/>
                  </a:solidFill>
                </a:rPr>
                <a:t>1s5p</a:t>
              </a:r>
            </a:p>
          </p:txBody>
        </p:sp>
      </p:grpSp>
      <p:sp>
        <p:nvSpPr>
          <p:cNvPr id="216314" name="Text Box 250"/>
          <p:cNvSpPr txBox="1">
            <a:spLocks noChangeArrowheads="1"/>
          </p:cNvSpPr>
          <p:nvPr/>
        </p:nvSpPr>
        <p:spPr bwMode="auto">
          <a:xfrm>
            <a:off x="1657350" y="5713413"/>
            <a:ext cx="5276850" cy="66992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dist="15528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91440" bIns="9144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Comic Sans MS" charset="0"/>
              </a:rPr>
              <a:t>Higher-order QED scales with &gt;= Z</a:t>
            </a:r>
            <a:r>
              <a:rPr lang="en-GB" sz="3200" baseline="33000" dirty="0" smtClean="0">
                <a:solidFill>
                  <a:srgbClr val="000000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11125"/>
            <a:ext cx="87630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en-GB" sz="3200" dirty="0">
                <a:solidFill>
                  <a:schemeClr val="bg1"/>
                </a:solidFill>
                <a:cs typeface="+mj-cs"/>
              </a:rPr>
              <a:t>H</a:t>
            </a:r>
            <a:r>
              <a:rPr lang="en-GB" sz="3200" dirty="0" smtClean="0">
                <a:solidFill>
                  <a:schemeClr val="bg1"/>
                </a:solidFill>
                <a:cs typeface="+mj-cs"/>
              </a:rPr>
              <a:t>igh-harmonic generation to reach XUV</a:t>
            </a:r>
          </a:p>
        </p:txBody>
      </p:sp>
      <p:sp>
        <p:nvSpPr>
          <p:cNvPr id="398339" name="Freeform 3"/>
          <p:cNvSpPr>
            <a:spLocks/>
          </p:cNvSpPr>
          <p:nvPr/>
        </p:nvSpPr>
        <p:spPr bwMode="auto">
          <a:xfrm>
            <a:off x="0" y="2781300"/>
            <a:ext cx="9144000" cy="261938"/>
          </a:xfrm>
          <a:custGeom>
            <a:avLst/>
            <a:gdLst>
              <a:gd name="T0" fmla="*/ 0 w 4944"/>
              <a:gd name="T1" fmla="*/ 0 h 192"/>
              <a:gd name="T2" fmla="*/ 9144000 w 4944"/>
              <a:gd name="T3" fmla="*/ 261938 h 192"/>
              <a:gd name="T4" fmla="*/ 9144000 w 4944"/>
              <a:gd name="T5" fmla="*/ 0 h 192"/>
              <a:gd name="T6" fmla="*/ 0 w 4944"/>
              <a:gd name="T7" fmla="*/ 261938 h 192"/>
              <a:gd name="T8" fmla="*/ 0 w 494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44" h="192">
                <a:moveTo>
                  <a:pt x="0" y="0"/>
                </a:moveTo>
                <a:lnTo>
                  <a:pt x="4944" y="192"/>
                </a:lnTo>
                <a:lnTo>
                  <a:pt x="4944" y="0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40" name="AutoShape 4"/>
          <p:cNvSpPr>
            <a:spLocks noChangeArrowheads="1"/>
          </p:cNvSpPr>
          <p:nvPr/>
        </p:nvSpPr>
        <p:spPr bwMode="auto">
          <a:xfrm rot="16200000">
            <a:off x="6831806" y="626269"/>
            <a:ext cx="52388" cy="4572000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GB" sz="1800">
              <a:solidFill>
                <a:srgbClr val="FF3399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8341" name="AutoShape 5"/>
          <p:cNvSpPr>
            <a:spLocks noChangeArrowheads="1"/>
          </p:cNvSpPr>
          <p:nvPr/>
        </p:nvSpPr>
        <p:spPr bwMode="auto">
          <a:xfrm flipH="1">
            <a:off x="4572000" y="2362200"/>
            <a:ext cx="76200" cy="8382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42" name="Rectangle 6" descr="Light vertical"/>
          <p:cNvSpPr>
            <a:spLocks noChangeArrowheads="1"/>
          </p:cNvSpPr>
          <p:nvPr/>
        </p:nvSpPr>
        <p:spPr bwMode="auto">
          <a:xfrm>
            <a:off x="4419600" y="2286000"/>
            <a:ext cx="381000" cy="228600"/>
          </a:xfrm>
          <a:prstGeom prst="rect">
            <a:avLst/>
          </a:prstGeom>
          <a:pattFill prst="ltVert">
            <a:fgClr>
              <a:srgbClr val="FF6600"/>
            </a:fgClr>
            <a:bgClr>
              <a:srgbClr val="FFFFFF"/>
            </a:bgClr>
          </a:patt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43" name="Text Box 7" descr="Light vertical"/>
          <p:cNvSpPr txBox="1">
            <a:spLocks noChangeArrowheads="1"/>
          </p:cNvSpPr>
          <p:nvPr/>
        </p:nvSpPr>
        <p:spPr bwMode="auto">
          <a:xfrm>
            <a:off x="-103188" y="2298700"/>
            <a:ext cx="289560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Comic Sans MS" charset="0"/>
                <a:ea typeface="ＭＳ Ｐゴシック" charset="0"/>
              </a:rPr>
              <a:t>IR pulses</a:t>
            </a:r>
          </a:p>
        </p:txBody>
      </p:sp>
      <p:sp>
        <p:nvSpPr>
          <p:cNvPr id="398344" name="Text Box 8" descr="Light vertical"/>
          <p:cNvSpPr txBox="1">
            <a:spLocks noChangeArrowheads="1"/>
          </p:cNvSpPr>
          <p:nvPr/>
        </p:nvSpPr>
        <p:spPr bwMode="auto">
          <a:xfrm>
            <a:off x="6324600" y="2209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latin typeface="Comic Sans MS" charset="0"/>
                <a:ea typeface="ＭＳ Ｐゴシック" charset="0"/>
              </a:rPr>
              <a:t>XUV (</a:t>
            </a:r>
            <a:r>
              <a:rPr lang="en-US" sz="2400">
                <a:latin typeface="Symbol" charset="0"/>
                <a:ea typeface="ＭＳ Ｐゴシック" charset="0"/>
              </a:rPr>
              <a:t>l</a:t>
            </a:r>
            <a:r>
              <a:rPr lang="en-US" sz="2400">
                <a:latin typeface="Comic Sans MS" charset="0"/>
                <a:ea typeface="ＭＳ Ｐゴシック" charset="0"/>
              </a:rPr>
              <a:t>&lt;100 nm)</a:t>
            </a:r>
          </a:p>
        </p:txBody>
      </p:sp>
      <p:sp>
        <p:nvSpPr>
          <p:cNvPr id="398345" name="AutoShape 9"/>
          <p:cNvSpPr>
            <a:spLocks noChangeArrowheads="1"/>
          </p:cNvSpPr>
          <p:nvPr/>
        </p:nvSpPr>
        <p:spPr bwMode="auto">
          <a:xfrm>
            <a:off x="290513" y="1331913"/>
            <a:ext cx="2071687" cy="914400"/>
          </a:xfrm>
          <a:prstGeom prst="roundRect">
            <a:avLst>
              <a:gd name="adj" fmla="val 12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398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371600"/>
            <a:ext cx="11239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8350" name="Line 14"/>
          <p:cNvSpPr>
            <a:spLocks noChangeShapeType="1"/>
          </p:cNvSpPr>
          <p:nvPr/>
        </p:nvSpPr>
        <p:spPr bwMode="auto">
          <a:xfrm>
            <a:off x="1736725" y="1782763"/>
            <a:ext cx="349250" cy="1587"/>
          </a:xfrm>
          <a:prstGeom prst="line">
            <a:avLst/>
          </a:prstGeom>
          <a:noFill/>
          <a:ln w="5472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>
            <a:off x="414338" y="1782763"/>
            <a:ext cx="349250" cy="1587"/>
          </a:xfrm>
          <a:prstGeom prst="line">
            <a:avLst/>
          </a:prstGeom>
          <a:noFill/>
          <a:ln w="5472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52" name="Text Box 16" descr="Light vertical"/>
          <p:cNvSpPr txBox="1">
            <a:spLocks noChangeArrowheads="1"/>
          </p:cNvSpPr>
          <p:nvPr/>
        </p:nvSpPr>
        <p:spPr bwMode="auto">
          <a:xfrm>
            <a:off x="3009900" y="3040063"/>
            <a:ext cx="1547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10</a:t>
            </a:r>
            <a:r>
              <a:rPr lang="en-US" sz="2000" baseline="30000" dirty="0">
                <a:latin typeface="Comic Sans MS" charset="0"/>
                <a:ea typeface="ＭＳ Ｐゴシック" charset="0"/>
              </a:rPr>
              <a:t>14</a:t>
            </a:r>
            <a:r>
              <a:rPr lang="en-US" sz="2000" dirty="0">
                <a:latin typeface="Comic Sans MS" charset="0"/>
                <a:ea typeface="ＭＳ Ｐゴシック" charset="0"/>
              </a:rPr>
              <a:t> W/cm</a:t>
            </a:r>
            <a:r>
              <a:rPr lang="en-US" sz="2000" baseline="30000" dirty="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V="1">
            <a:off x="363538" y="4516438"/>
            <a:ext cx="1587" cy="11049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1138238" y="4114800"/>
            <a:ext cx="3095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IR</a:t>
            </a:r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1973263" y="5337175"/>
            <a:ext cx="889000" cy="1588"/>
          </a:xfrm>
          <a:prstGeom prst="line">
            <a:avLst/>
          </a:prstGeom>
          <a:noFill/>
          <a:ln w="146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65638" y="4121150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DUV</a:t>
            </a:r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4648200" y="5867400"/>
            <a:ext cx="1285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</a:rPr>
              <a:t>frequency</a:t>
            </a:r>
          </a:p>
        </p:txBody>
      </p:sp>
      <p:sp>
        <p:nvSpPr>
          <p:cNvPr id="398390" name="Text Box 54"/>
          <p:cNvSpPr txBox="1">
            <a:spLocks noChangeArrowheads="1"/>
          </p:cNvSpPr>
          <p:nvPr/>
        </p:nvSpPr>
        <p:spPr bwMode="auto">
          <a:xfrm>
            <a:off x="5761038" y="4114800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VUV</a:t>
            </a:r>
          </a:p>
        </p:txBody>
      </p:sp>
      <p:sp>
        <p:nvSpPr>
          <p:cNvPr id="398391" name="Text Box 55"/>
          <p:cNvSpPr txBox="1">
            <a:spLocks noChangeArrowheads="1"/>
          </p:cNvSpPr>
          <p:nvPr/>
        </p:nvSpPr>
        <p:spPr bwMode="auto">
          <a:xfrm>
            <a:off x="6980238" y="4114800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XUV</a:t>
            </a:r>
          </a:p>
        </p:txBody>
      </p:sp>
      <p:sp>
        <p:nvSpPr>
          <p:cNvPr id="398396" name="Text Box 60"/>
          <p:cNvSpPr txBox="1">
            <a:spLocks noChangeArrowheads="1"/>
          </p:cNvSpPr>
          <p:nvPr/>
        </p:nvSpPr>
        <p:spPr bwMode="auto">
          <a:xfrm>
            <a:off x="8077200" y="41148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X-RAY</a:t>
            </a:r>
          </a:p>
        </p:txBody>
      </p:sp>
      <p:sp>
        <p:nvSpPr>
          <p:cNvPr id="398420" name="Text Box 84"/>
          <p:cNvSpPr txBox="1">
            <a:spLocks noChangeArrowheads="1"/>
          </p:cNvSpPr>
          <p:nvPr/>
        </p:nvSpPr>
        <p:spPr bwMode="auto">
          <a:xfrm>
            <a:off x="1758950" y="4468813"/>
            <a:ext cx="1390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</a:rPr>
              <a:t>harmonic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</a:rPr>
              <a:t>conversion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2000" smtClean="0">
              <a:solidFill>
                <a:srgbClr val="000000"/>
              </a:solidFill>
            </a:endParaRPr>
          </a:p>
        </p:txBody>
      </p:sp>
      <p:sp>
        <p:nvSpPr>
          <p:cNvPr id="398421" name="Line 85"/>
          <p:cNvSpPr>
            <a:spLocks noChangeShapeType="1"/>
          </p:cNvSpPr>
          <p:nvPr/>
        </p:nvSpPr>
        <p:spPr bwMode="auto">
          <a:xfrm>
            <a:off x="338138" y="5607050"/>
            <a:ext cx="8483600" cy="158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8430" name="Text Box 94"/>
          <p:cNvSpPr txBox="1">
            <a:spLocks noChangeArrowheads="1"/>
          </p:cNvSpPr>
          <p:nvPr/>
        </p:nvSpPr>
        <p:spPr bwMode="auto">
          <a:xfrm>
            <a:off x="3155950" y="4114800"/>
            <a:ext cx="7159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UV</a:t>
            </a:r>
          </a:p>
        </p:txBody>
      </p:sp>
      <p:sp>
        <p:nvSpPr>
          <p:cNvPr id="398431" name="Freeform 95"/>
          <p:cNvSpPr>
            <a:spLocks/>
          </p:cNvSpPr>
          <p:nvPr/>
        </p:nvSpPr>
        <p:spPr bwMode="auto">
          <a:xfrm>
            <a:off x="762000" y="4943475"/>
            <a:ext cx="1143000" cy="642938"/>
          </a:xfrm>
          <a:custGeom>
            <a:avLst/>
            <a:gdLst>
              <a:gd name="T0" fmla="*/ 0 w 1131"/>
              <a:gd name="T1" fmla="*/ 642938 h 951"/>
              <a:gd name="T2" fmla="*/ 257706 w 1131"/>
              <a:gd name="T3" fmla="*/ 486767 h 951"/>
              <a:gd name="T4" fmla="*/ 354724 w 1131"/>
              <a:gd name="T5" fmla="*/ 377244 h 951"/>
              <a:gd name="T6" fmla="*/ 469934 w 1131"/>
              <a:gd name="T7" fmla="*/ 125748 h 951"/>
              <a:gd name="T8" fmla="*/ 475997 w 1131"/>
              <a:gd name="T9" fmla="*/ 109523 h 951"/>
              <a:gd name="T10" fmla="*/ 606366 w 1131"/>
              <a:gd name="T11" fmla="*/ 91269 h 951"/>
              <a:gd name="T12" fmla="*/ 642748 w 1131"/>
              <a:gd name="T13" fmla="*/ 160227 h 951"/>
              <a:gd name="T14" fmla="*/ 739767 w 1131"/>
              <a:gd name="T15" fmla="*/ 348850 h 951"/>
              <a:gd name="T16" fmla="*/ 812531 w 1131"/>
              <a:gd name="T17" fmla="*/ 460400 h 951"/>
              <a:gd name="T18" fmla="*/ 936836 w 1131"/>
              <a:gd name="T19" fmla="*/ 545585 h 951"/>
              <a:gd name="T20" fmla="*/ 1143000 w 1131"/>
              <a:gd name="T21" fmla="*/ 642938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2" name="Freeform 96"/>
          <p:cNvSpPr>
            <a:spLocks/>
          </p:cNvSpPr>
          <p:nvPr/>
        </p:nvSpPr>
        <p:spPr bwMode="auto">
          <a:xfrm>
            <a:off x="2819400" y="4954588"/>
            <a:ext cx="914400" cy="642937"/>
          </a:xfrm>
          <a:custGeom>
            <a:avLst/>
            <a:gdLst>
              <a:gd name="T0" fmla="*/ 0 w 1131"/>
              <a:gd name="T1" fmla="*/ 642937 h 951"/>
              <a:gd name="T2" fmla="*/ 206164 w 1131"/>
              <a:gd name="T3" fmla="*/ 486766 h 951"/>
              <a:gd name="T4" fmla="*/ 283779 w 1131"/>
              <a:gd name="T5" fmla="*/ 377244 h 951"/>
              <a:gd name="T6" fmla="*/ 375947 w 1131"/>
              <a:gd name="T7" fmla="*/ 125748 h 951"/>
              <a:gd name="T8" fmla="*/ 380798 w 1131"/>
              <a:gd name="T9" fmla="*/ 109522 h 951"/>
              <a:gd name="T10" fmla="*/ 485093 w 1131"/>
              <a:gd name="T11" fmla="*/ 91269 h 951"/>
              <a:gd name="T12" fmla="*/ 514198 w 1131"/>
              <a:gd name="T13" fmla="*/ 160227 h 951"/>
              <a:gd name="T14" fmla="*/ 591813 w 1131"/>
              <a:gd name="T15" fmla="*/ 348849 h 951"/>
              <a:gd name="T16" fmla="*/ 650024 w 1131"/>
              <a:gd name="T17" fmla="*/ 460400 h 951"/>
              <a:gd name="T18" fmla="*/ 749468 w 1131"/>
              <a:gd name="T19" fmla="*/ 545584 h 951"/>
              <a:gd name="T20" fmla="*/ 914400 w 1131"/>
              <a:gd name="T21" fmla="*/ 642937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3366FF"/>
          </a:solidFill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3" name="Freeform 97"/>
          <p:cNvSpPr>
            <a:spLocks/>
          </p:cNvSpPr>
          <p:nvPr/>
        </p:nvSpPr>
        <p:spPr bwMode="auto">
          <a:xfrm>
            <a:off x="4319588" y="5095875"/>
            <a:ext cx="762000" cy="501650"/>
          </a:xfrm>
          <a:custGeom>
            <a:avLst/>
            <a:gdLst>
              <a:gd name="T0" fmla="*/ 0 w 1131"/>
              <a:gd name="T1" fmla="*/ 501650 h 951"/>
              <a:gd name="T2" fmla="*/ 171804 w 1131"/>
              <a:gd name="T3" fmla="*/ 379798 h 951"/>
              <a:gd name="T4" fmla="*/ 236483 w 1131"/>
              <a:gd name="T5" fmla="*/ 294344 h 951"/>
              <a:gd name="T6" fmla="*/ 313289 w 1131"/>
              <a:gd name="T7" fmla="*/ 98115 h 951"/>
              <a:gd name="T8" fmla="*/ 317332 w 1131"/>
              <a:gd name="T9" fmla="*/ 85455 h 951"/>
              <a:gd name="T10" fmla="*/ 404244 w 1131"/>
              <a:gd name="T11" fmla="*/ 71212 h 951"/>
              <a:gd name="T12" fmla="*/ 428499 w 1131"/>
              <a:gd name="T13" fmla="*/ 125017 h 951"/>
              <a:gd name="T14" fmla="*/ 493178 w 1131"/>
              <a:gd name="T15" fmla="*/ 272189 h 951"/>
              <a:gd name="T16" fmla="*/ 541687 w 1131"/>
              <a:gd name="T17" fmla="*/ 359226 h 951"/>
              <a:gd name="T18" fmla="*/ 624557 w 1131"/>
              <a:gd name="T19" fmla="*/ 425690 h 951"/>
              <a:gd name="T20" fmla="*/ 762000 w 1131"/>
              <a:gd name="T21" fmla="*/ 501650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060ABA"/>
          </a:solidFill>
          <a:ln w="25400" cap="flat" cmpd="sng">
            <a:solidFill>
              <a:srgbClr val="060ABA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4" name="Freeform 98"/>
          <p:cNvSpPr>
            <a:spLocks/>
          </p:cNvSpPr>
          <p:nvPr/>
        </p:nvSpPr>
        <p:spPr bwMode="auto">
          <a:xfrm>
            <a:off x="5664200" y="5191125"/>
            <a:ext cx="661988" cy="406400"/>
          </a:xfrm>
          <a:custGeom>
            <a:avLst/>
            <a:gdLst>
              <a:gd name="T0" fmla="*/ 0 w 1131"/>
              <a:gd name="T1" fmla="*/ 406400 h 951"/>
              <a:gd name="T2" fmla="*/ 149255 w 1131"/>
              <a:gd name="T3" fmla="*/ 307685 h 951"/>
              <a:gd name="T4" fmla="*/ 205445 w 1131"/>
              <a:gd name="T5" fmla="*/ 238456 h 951"/>
              <a:gd name="T6" fmla="*/ 272170 w 1131"/>
              <a:gd name="T7" fmla="*/ 79485 h 951"/>
              <a:gd name="T8" fmla="*/ 275682 w 1131"/>
              <a:gd name="T9" fmla="*/ 69229 h 951"/>
              <a:gd name="T10" fmla="*/ 351187 w 1131"/>
              <a:gd name="T11" fmla="*/ 57691 h 951"/>
              <a:gd name="T12" fmla="*/ 372259 w 1131"/>
              <a:gd name="T13" fmla="*/ 101279 h 951"/>
              <a:gd name="T14" fmla="*/ 428448 w 1131"/>
              <a:gd name="T15" fmla="*/ 220507 h 951"/>
              <a:gd name="T16" fmla="*/ 470591 w 1131"/>
              <a:gd name="T17" fmla="*/ 291018 h 951"/>
              <a:gd name="T18" fmla="*/ 542584 w 1131"/>
              <a:gd name="T19" fmla="*/ 344863 h 951"/>
              <a:gd name="T20" fmla="*/ 661988 w 1131"/>
              <a:gd name="T21" fmla="*/ 406400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FF00FF"/>
          </a:solidFill>
          <a:ln w="254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5" name="Freeform 99"/>
          <p:cNvSpPr>
            <a:spLocks/>
          </p:cNvSpPr>
          <p:nvPr/>
        </p:nvSpPr>
        <p:spPr bwMode="auto">
          <a:xfrm>
            <a:off x="6934200" y="5318125"/>
            <a:ext cx="609600" cy="273050"/>
          </a:xfrm>
          <a:custGeom>
            <a:avLst/>
            <a:gdLst>
              <a:gd name="T0" fmla="*/ 0 w 1131"/>
              <a:gd name="T1" fmla="*/ 273050 h 951"/>
              <a:gd name="T2" fmla="*/ 137443 w 1131"/>
              <a:gd name="T3" fmla="*/ 206726 h 951"/>
              <a:gd name="T4" fmla="*/ 189186 w 1131"/>
              <a:gd name="T5" fmla="*/ 160212 h 951"/>
              <a:gd name="T6" fmla="*/ 250631 w 1131"/>
              <a:gd name="T7" fmla="*/ 53404 h 951"/>
              <a:gd name="T8" fmla="*/ 253865 w 1131"/>
              <a:gd name="T9" fmla="*/ 46513 h 951"/>
              <a:gd name="T10" fmla="*/ 323395 w 1131"/>
              <a:gd name="T11" fmla="*/ 38761 h 951"/>
              <a:gd name="T12" fmla="*/ 342799 w 1131"/>
              <a:gd name="T13" fmla="*/ 68047 h 951"/>
              <a:gd name="T14" fmla="*/ 394542 w 1131"/>
              <a:gd name="T15" fmla="*/ 148153 h 951"/>
              <a:gd name="T16" fmla="*/ 433350 w 1131"/>
              <a:gd name="T17" fmla="*/ 195528 h 951"/>
              <a:gd name="T18" fmla="*/ 499646 w 1131"/>
              <a:gd name="T19" fmla="*/ 231705 h 951"/>
              <a:gd name="T20" fmla="*/ 609600 w 1131"/>
              <a:gd name="T21" fmla="*/ 273050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FF99CC"/>
          </a:solidFill>
          <a:ln w="25400" cap="flat" cmpd="sng">
            <a:solidFill>
              <a:srgbClr val="FF99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6" name="Freeform 100"/>
          <p:cNvSpPr>
            <a:spLocks/>
          </p:cNvSpPr>
          <p:nvPr/>
        </p:nvSpPr>
        <p:spPr bwMode="auto">
          <a:xfrm>
            <a:off x="8101013" y="5397500"/>
            <a:ext cx="509587" cy="193675"/>
          </a:xfrm>
          <a:custGeom>
            <a:avLst/>
            <a:gdLst>
              <a:gd name="T0" fmla="*/ 0 w 1131"/>
              <a:gd name="T1" fmla="*/ 193675 h 951"/>
              <a:gd name="T2" fmla="*/ 114894 w 1131"/>
              <a:gd name="T3" fmla="*/ 146631 h 951"/>
              <a:gd name="T4" fmla="*/ 158148 w 1131"/>
              <a:gd name="T5" fmla="*/ 113639 h 951"/>
              <a:gd name="T6" fmla="*/ 209512 w 1131"/>
              <a:gd name="T7" fmla="*/ 37880 h 951"/>
              <a:gd name="T8" fmla="*/ 212215 w 1131"/>
              <a:gd name="T9" fmla="*/ 32992 h 951"/>
              <a:gd name="T10" fmla="*/ 270338 w 1131"/>
              <a:gd name="T11" fmla="*/ 27493 h 951"/>
              <a:gd name="T12" fmla="*/ 286558 w 1131"/>
              <a:gd name="T13" fmla="*/ 48266 h 951"/>
              <a:gd name="T14" fmla="*/ 329812 w 1131"/>
              <a:gd name="T15" fmla="*/ 105085 h 951"/>
              <a:gd name="T16" fmla="*/ 362253 w 1131"/>
              <a:gd name="T17" fmla="*/ 138688 h 951"/>
              <a:gd name="T18" fmla="*/ 417672 w 1131"/>
              <a:gd name="T19" fmla="*/ 164349 h 951"/>
              <a:gd name="T20" fmla="*/ 509587 w 1131"/>
              <a:gd name="T21" fmla="*/ 193675 h 9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1" h="951">
                <a:moveTo>
                  <a:pt x="0" y="951"/>
                </a:moveTo>
                <a:cubicBezTo>
                  <a:pt x="73" y="929"/>
                  <a:pt x="244" y="797"/>
                  <a:pt x="255" y="720"/>
                </a:cubicBezTo>
                <a:cubicBezTo>
                  <a:pt x="321" y="660"/>
                  <a:pt x="306" y="636"/>
                  <a:pt x="351" y="558"/>
                </a:cubicBezTo>
                <a:cubicBezTo>
                  <a:pt x="386" y="465"/>
                  <a:pt x="445" y="252"/>
                  <a:pt x="465" y="186"/>
                </a:cubicBezTo>
                <a:cubicBezTo>
                  <a:pt x="485" y="120"/>
                  <a:pt x="449" y="170"/>
                  <a:pt x="471" y="162"/>
                </a:cubicBezTo>
                <a:cubicBezTo>
                  <a:pt x="486" y="126"/>
                  <a:pt x="561" y="0"/>
                  <a:pt x="600" y="135"/>
                </a:cubicBezTo>
                <a:cubicBezTo>
                  <a:pt x="616" y="193"/>
                  <a:pt x="613" y="183"/>
                  <a:pt x="636" y="237"/>
                </a:cubicBezTo>
                <a:cubicBezTo>
                  <a:pt x="658" y="278"/>
                  <a:pt x="704" y="442"/>
                  <a:pt x="732" y="516"/>
                </a:cubicBezTo>
                <a:cubicBezTo>
                  <a:pt x="760" y="590"/>
                  <a:pt x="772" y="633"/>
                  <a:pt x="804" y="681"/>
                </a:cubicBezTo>
                <a:cubicBezTo>
                  <a:pt x="809" y="699"/>
                  <a:pt x="873" y="762"/>
                  <a:pt x="927" y="807"/>
                </a:cubicBezTo>
                <a:cubicBezTo>
                  <a:pt x="981" y="852"/>
                  <a:pt x="1089" y="921"/>
                  <a:pt x="1131" y="951"/>
                </a:cubicBezTo>
              </a:path>
            </a:pathLst>
          </a:custGeom>
          <a:solidFill>
            <a:srgbClr val="CC99FF"/>
          </a:solidFill>
          <a:ln w="25400" cap="flat" cmpd="sng">
            <a:solidFill>
              <a:srgbClr val="CC99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37" name="Text Box 101" descr="Light vertical"/>
          <p:cNvSpPr txBox="1">
            <a:spLocks noChangeArrowheads="1"/>
          </p:cNvSpPr>
          <p:nvPr/>
        </p:nvSpPr>
        <p:spPr bwMode="auto">
          <a:xfrm>
            <a:off x="4343400" y="1774825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Comic Sans MS" charset="0"/>
                <a:ea typeface="ＭＳ Ｐゴシック" charset="0"/>
              </a:rPr>
              <a:t>Noble gas jet</a:t>
            </a:r>
          </a:p>
        </p:txBody>
      </p:sp>
      <p:sp>
        <p:nvSpPr>
          <p:cNvPr id="19487" name="TextBox 1"/>
          <p:cNvSpPr txBox="1">
            <a:spLocks noChangeArrowheads="1"/>
          </p:cNvSpPr>
          <p:nvPr/>
        </p:nvSpPr>
        <p:spPr bwMode="auto">
          <a:xfrm>
            <a:off x="3067050" y="4419600"/>
            <a:ext cx="74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3rd</a:t>
            </a:r>
          </a:p>
        </p:txBody>
      </p:sp>
      <p:sp>
        <p:nvSpPr>
          <p:cNvPr id="19488" name="TextBox 32"/>
          <p:cNvSpPr txBox="1">
            <a:spLocks noChangeArrowheads="1"/>
          </p:cNvSpPr>
          <p:nvPr/>
        </p:nvSpPr>
        <p:spPr bwMode="auto">
          <a:xfrm>
            <a:off x="4378325" y="4419600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5th</a:t>
            </a:r>
          </a:p>
        </p:txBody>
      </p:sp>
      <p:sp>
        <p:nvSpPr>
          <p:cNvPr id="19489" name="TextBox 33"/>
          <p:cNvSpPr txBox="1">
            <a:spLocks noChangeArrowheads="1"/>
          </p:cNvSpPr>
          <p:nvPr/>
        </p:nvSpPr>
        <p:spPr bwMode="auto">
          <a:xfrm>
            <a:off x="5657850" y="4419600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7th</a:t>
            </a:r>
          </a:p>
        </p:txBody>
      </p:sp>
      <p:sp>
        <p:nvSpPr>
          <p:cNvPr id="19490" name="TextBox 34"/>
          <p:cNvSpPr txBox="1">
            <a:spLocks noChangeArrowheads="1"/>
          </p:cNvSpPr>
          <p:nvPr/>
        </p:nvSpPr>
        <p:spPr bwMode="auto">
          <a:xfrm>
            <a:off x="6800850" y="4419600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9th</a:t>
            </a:r>
          </a:p>
        </p:txBody>
      </p:sp>
      <p:sp>
        <p:nvSpPr>
          <p:cNvPr id="19491" name="TextBox 35"/>
          <p:cNvSpPr txBox="1">
            <a:spLocks noChangeArrowheads="1"/>
          </p:cNvSpPr>
          <p:nvPr/>
        </p:nvSpPr>
        <p:spPr bwMode="auto">
          <a:xfrm>
            <a:off x="7924800" y="44291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333rd</a:t>
            </a:r>
          </a:p>
        </p:txBody>
      </p:sp>
      <p:sp>
        <p:nvSpPr>
          <p:cNvPr id="19492" name="TextBox 2"/>
          <p:cNvSpPr txBox="1">
            <a:spLocks noChangeArrowheads="1"/>
          </p:cNvSpPr>
          <p:nvPr/>
        </p:nvSpPr>
        <p:spPr bwMode="auto">
          <a:xfrm>
            <a:off x="7456488" y="4625975"/>
            <a:ext cx="696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nimBg="1"/>
      <p:bldP spid="398340" grpId="0" animBg="1"/>
      <p:bldP spid="398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cs typeface="+mj-cs"/>
              </a:rPr>
              <a:t>Single pulse excitation: chirp issues</a:t>
            </a:r>
          </a:p>
        </p:txBody>
      </p:sp>
      <p:sp>
        <p:nvSpPr>
          <p:cNvPr id="217131" name="Text Box 43"/>
          <p:cNvSpPr txBox="1">
            <a:spLocks noChangeArrowheads="1"/>
          </p:cNvSpPr>
          <p:nvPr/>
        </p:nvSpPr>
        <p:spPr bwMode="auto">
          <a:xfrm>
            <a:off x="7302500" y="4662488"/>
            <a:ext cx="123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10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800" dirty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n</a:t>
            </a:r>
          </a:p>
        </p:txBody>
      </p:sp>
      <p:sp>
        <p:nvSpPr>
          <p:cNvPr id="217132" name="Line 44"/>
          <p:cNvSpPr>
            <a:spLocks noChangeShapeType="1"/>
          </p:cNvSpPr>
          <p:nvPr/>
        </p:nvSpPr>
        <p:spPr bwMode="auto">
          <a:xfrm>
            <a:off x="5221288" y="4665663"/>
            <a:ext cx="2241550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41" name="Text Box 53" descr="Light vertical"/>
          <p:cNvSpPr txBox="1">
            <a:spLocks noChangeArrowheads="1"/>
          </p:cNvSpPr>
          <p:nvPr/>
        </p:nvSpPr>
        <p:spPr bwMode="auto">
          <a:xfrm>
            <a:off x="2779713" y="1846263"/>
            <a:ext cx="927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217142" name="Text Box 54" descr="Light vertical"/>
          <p:cNvSpPr txBox="1">
            <a:spLocks noChangeArrowheads="1"/>
          </p:cNvSpPr>
          <p:nvPr/>
        </p:nvSpPr>
        <p:spPr bwMode="auto">
          <a:xfrm>
            <a:off x="7183438" y="1814513"/>
            <a:ext cx="1866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omic Sans MS" charset="0"/>
                <a:ea typeface="ＭＳ Ｐゴシック" charset="0"/>
              </a:rPr>
              <a:t>frequency</a:t>
            </a: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 flipV="1">
            <a:off x="6292850" y="1557338"/>
            <a:ext cx="1588" cy="35274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700213" y="1592263"/>
            <a:ext cx="1535112" cy="3922712"/>
            <a:chOff x="1701" y="1003"/>
            <a:chExt cx="967" cy="2471"/>
          </a:xfrm>
        </p:grpSpPr>
        <p:pic>
          <p:nvPicPr>
            <p:cNvPr id="21537" name="Picture 41" descr="pulse_trans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1" y="2352"/>
              <a:ext cx="967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8" name="Picture 38" descr="chirped_pulse_trans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1003"/>
              <a:ext cx="967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5454650" y="3956050"/>
            <a:ext cx="1741488" cy="692150"/>
            <a:chOff x="4066" y="2492"/>
            <a:chExt cx="1097" cy="436"/>
          </a:xfrm>
        </p:grpSpPr>
        <p:sp>
          <p:nvSpPr>
            <p:cNvPr id="217134" name="Freeform 46"/>
            <p:cNvSpPr>
              <a:spLocks noChangeArrowheads="1"/>
            </p:cNvSpPr>
            <p:nvPr/>
          </p:nvSpPr>
          <p:spPr bwMode="auto">
            <a:xfrm>
              <a:off x="4066" y="2885"/>
              <a:ext cx="157" cy="43"/>
            </a:xfrm>
            <a:custGeom>
              <a:avLst/>
              <a:gdLst>
                <a:gd name="T0" fmla="*/ 0 w 380"/>
                <a:gd name="T1" fmla="*/ 43 h 274"/>
                <a:gd name="T2" fmla="*/ 75 w 380"/>
                <a:gd name="T3" fmla="*/ 0 h 274"/>
                <a:gd name="T4" fmla="*/ 157 w 380"/>
                <a:gd name="T5" fmla="*/ 43 h 274"/>
                <a:gd name="T6" fmla="*/ 0 w 380"/>
                <a:gd name="T7" fmla="*/ 43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0" h="274">
                  <a:moveTo>
                    <a:pt x="0" y="273"/>
                  </a:moveTo>
                  <a:cubicBezTo>
                    <a:pt x="146" y="273"/>
                    <a:pt x="31" y="0"/>
                    <a:pt x="181" y="0"/>
                  </a:cubicBezTo>
                  <a:cubicBezTo>
                    <a:pt x="331" y="0"/>
                    <a:pt x="230" y="271"/>
                    <a:pt x="379" y="273"/>
                  </a:cubicBezTo>
                  <a:cubicBezTo>
                    <a:pt x="379" y="273"/>
                    <a:pt x="0" y="273"/>
                    <a:pt x="0" y="273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35" name="Freeform 47"/>
            <p:cNvSpPr>
              <a:spLocks noChangeArrowheads="1"/>
            </p:cNvSpPr>
            <p:nvPr/>
          </p:nvSpPr>
          <p:spPr bwMode="auto">
            <a:xfrm>
              <a:off x="4225" y="2744"/>
              <a:ext cx="156" cy="184"/>
            </a:xfrm>
            <a:custGeom>
              <a:avLst/>
              <a:gdLst>
                <a:gd name="T0" fmla="*/ 0 w 379"/>
                <a:gd name="T1" fmla="*/ 184 h 1161"/>
                <a:gd name="T2" fmla="*/ 73 w 379"/>
                <a:gd name="T3" fmla="*/ 0 h 1161"/>
                <a:gd name="T4" fmla="*/ 156 w 379"/>
                <a:gd name="T5" fmla="*/ 184 h 1161"/>
                <a:gd name="T6" fmla="*/ 0 w 379"/>
                <a:gd name="T7" fmla="*/ 184 h 11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1161">
                  <a:moveTo>
                    <a:pt x="0" y="1158"/>
                  </a:moveTo>
                  <a:cubicBezTo>
                    <a:pt x="146" y="1160"/>
                    <a:pt x="30" y="2"/>
                    <a:pt x="178" y="1"/>
                  </a:cubicBezTo>
                  <a:cubicBezTo>
                    <a:pt x="326" y="0"/>
                    <a:pt x="230" y="1150"/>
                    <a:pt x="378" y="1158"/>
                  </a:cubicBezTo>
                  <a:cubicBezTo>
                    <a:pt x="378" y="1158"/>
                    <a:pt x="0" y="1158"/>
                    <a:pt x="0" y="11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36" name="Freeform 48"/>
            <p:cNvSpPr>
              <a:spLocks noChangeArrowheads="1"/>
            </p:cNvSpPr>
            <p:nvPr/>
          </p:nvSpPr>
          <p:spPr bwMode="auto">
            <a:xfrm>
              <a:off x="4381" y="2601"/>
              <a:ext cx="159" cy="327"/>
            </a:xfrm>
            <a:custGeom>
              <a:avLst/>
              <a:gdLst>
                <a:gd name="T0" fmla="*/ 0 w 382"/>
                <a:gd name="T1" fmla="*/ 327 h 2061"/>
                <a:gd name="T2" fmla="*/ 75 w 382"/>
                <a:gd name="T3" fmla="*/ 0 h 2061"/>
                <a:gd name="T4" fmla="*/ 159 w 382"/>
                <a:gd name="T5" fmla="*/ 327 h 2061"/>
                <a:gd name="T6" fmla="*/ 0 w 382"/>
                <a:gd name="T7" fmla="*/ 327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2" h="2061">
                  <a:moveTo>
                    <a:pt x="0" y="2058"/>
                  </a:moveTo>
                  <a:cubicBezTo>
                    <a:pt x="148" y="2060"/>
                    <a:pt x="32" y="2"/>
                    <a:pt x="180" y="1"/>
                  </a:cubicBezTo>
                  <a:cubicBezTo>
                    <a:pt x="328" y="0"/>
                    <a:pt x="230" y="2043"/>
                    <a:pt x="381" y="2058"/>
                  </a:cubicBezTo>
                  <a:cubicBezTo>
                    <a:pt x="381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37" name="Freeform 49"/>
            <p:cNvSpPr>
              <a:spLocks noChangeArrowheads="1"/>
            </p:cNvSpPr>
            <p:nvPr/>
          </p:nvSpPr>
          <p:spPr bwMode="auto">
            <a:xfrm>
              <a:off x="4695" y="2601"/>
              <a:ext cx="156" cy="327"/>
            </a:xfrm>
            <a:custGeom>
              <a:avLst/>
              <a:gdLst>
                <a:gd name="T0" fmla="*/ 0 w 379"/>
                <a:gd name="T1" fmla="*/ 327 h 2061"/>
                <a:gd name="T2" fmla="*/ 73 w 379"/>
                <a:gd name="T3" fmla="*/ 0 h 2061"/>
                <a:gd name="T4" fmla="*/ 156 w 379"/>
                <a:gd name="T5" fmla="*/ 327 h 2061"/>
                <a:gd name="T6" fmla="*/ 0 w 379"/>
                <a:gd name="T7" fmla="*/ 327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2061">
                  <a:moveTo>
                    <a:pt x="0" y="2058"/>
                  </a:moveTo>
                  <a:cubicBezTo>
                    <a:pt x="147" y="2060"/>
                    <a:pt x="30" y="2"/>
                    <a:pt x="178" y="1"/>
                  </a:cubicBezTo>
                  <a:cubicBezTo>
                    <a:pt x="326" y="0"/>
                    <a:pt x="229" y="2043"/>
                    <a:pt x="378" y="2058"/>
                  </a:cubicBezTo>
                  <a:cubicBezTo>
                    <a:pt x="378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38" name="Freeform 50"/>
            <p:cNvSpPr>
              <a:spLocks noChangeArrowheads="1"/>
            </p:cNvSpPr>
            <p:nvPr/>
          </p:nvSpPr>
          <p:spPr bwMode="auto">
            <a:xfrm>
              <a:off x="4851" y="2743"/>
              <a:ext cx="157" cy="185"/>
            </a:xfrm>
            <a:custGeom>
              <a:avLst/>
              <a:gdLst>
                <a:gd name="T0" fmla="*/ 0 w 381"/>
                <a:gd name="T1" fmla="*/ 185 h 1162"/>
                <a:gd name="T2" fmla="*/ 75 w 381"/>
                <a:gd name="T3" fmla="*/ 0 h 1162"/>
                <a:gd name="T4" fmla="*/ 157 w 381"/>
                <a:gd name="T5" fmla="*/ 185 h 1162"/>
                <a:gd name="T6" fmla="*/ 0 w 381"/>
                <a:gd name="T7" fmla="*/ 185 h 1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162">
                  <a:moveTo>
                    <a:pt x="0" y="1159"/>
                  </a:moveTo>
                  <a:cubicBezTo>
                    <a:pt x="148" y="1161"/>
                    <a:pt x="32" y="3"/>
                    <a:pt x="182" y="2"/>
                  </a:cubicBezTo>
                  <a:cubicBezTo>
                    <a:pt x="327" y="0"/>
                    <a:pt x="230" y="1151"/>
                    <a:pt x="380" y="1159"/>
                  </a:cubicBezTo>
                  <a:cubicBezTo>
                    <a:pt x="380" y="1159"/>
                    <a:pt x="0" y="1159"/>
                    <a:pt x="0" y="1159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39" name="Freeform 51"/>
            <p:cNvSpPr>
              <a:spLocks noChangeArrowheads="1"/>
            </p:cNvSpPr>
            <p:nvPr/>
          </p:nvSpPr>
          <p:spPr bwMode="auto">
            <a:xfrm>
              <a:off x="5006" y="2885"/>
              <a:ext cx="157" cy="43"/>
            </a:xfrm>
            <a:custGeom>
              <a:avLst/>
              <a:gdLst>
                <a:gd name="T0" fmla="*/ 0 w 381"/>
                <a:gd name="T1" fmla="*/ 43 h 274"/>
                <a:gd name="T2" fmla="*/ 75 w 381"/>
                <a:gd name="T3" fmla="*/ 0 h 274"/>
                <a:gd name="T4" fmla="*/ 157 w 381"/>
                <a:gd name="T5" fmla="*/ 43 h 274"/>
                <a:gd name="T6" fmla="*/ 0 w 381"/>
                <a:gd name="T7" fmla="*/ 43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274">
                  <a:moveTo>
                    <a:pt x="0" y="273"/>
                  </a:moveTo>
                  <a:cubicBezTo>
                    <a:pt x="148" y="273"/>
                    <a:pt x="32" y="0"/>
                    <a:pt x="181" y="0"/>
                  </a:cubicBezTo>
                  <a:cubicBezTo>
                    <a:pt x="330" y="0"/>
                    <a:pt x="230" y="271"/>
                    <a:pt x="380" y="273"/>
                  </a:cubicBezTo>
                  <a:cubicBezTo>
                    <a:pt x="380" y="273"/>
                    <a:pt x="0" y="273"/>
                    <a:pt x="0" y="273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0" name="Freeform 52"/>
            <p:cNvSpPr>
              <a:spLocks noChangeArrowheads="1"/>
            </p:cNvSpPr>
            <p:nvPr/>
          </p:nvSpPr>
          <p:spPr bwMode="auto">
            <a:xfrm>
              <a:off x="4513" y="2492"/>
              <a:ext cx="174" cy="436"/>
            </a:xfrm>
            <a:custGeom>
              <a:avLst/>
              <a:gdLst>
                <a:gd name="T0" fmla="*/ 0 w 379"/>
                <a:gd name="T1" fmla="*/ 435 h 2061"/>
                <a:gd name="T2" fmla="*/ 82 w 379"/>
                <a:gd name="T3" fmla="*/ 0 h 2061"/>
                <a:gd name="T4" fmla="*/ 174 w 379"/>
                <a:gd name="T5" fmla="*/ 435 h 2061"/>
                <a:gd name="T6" fmla="*/ 0 w 379"/>
                <a:gd name="T7" fmla="*/ 435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2061">
                  <a:moveTo>
                    <a:pt x="0" y="2058"/>
                  </a:moveTo>
                  <a:cubicBezTo>
                    <a:pt x="147" y="2060"/>
                    <a:pt x="30" y="2"/>
                    <a:pt x="178" y="1"/>
                  </a:cubicBezTo>
                  <a:cubicBezTo>
                    <a:pt x="326" y="0"/>
                    <a:pt x="229" y="2043"/>
                    <a:pt x="378" y="2058"/>
                  </a:cubicBezTo>
                  <a:cubicBezTo>
                    <a:pt x="378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5221288" y="1778000"/>
            <a:ext cx="2241550" cy="954088"/>
            <a:chOff x="3919" y="2296"/>
            <a:chExt cx="1412" cy="601"/>
          </a:xfrm>
        </p:grpSpPr>
        <p:sp>
          <p:nvSpPr>
            <p:cNvPr id="217143" name="Text Box 55"/>
            <p:cNvSpPr txBox="1">
              <a:spLocks noChangeArrowheads="1"/>
            </p:cNvSpPr>
            <p:nvPr/>
          </p:nvSpPr>
          <p:spPr bwMode="auto">
            <a:xfrm>
              <a:off x="5230" y="2750"/>
              <a:ext cx="7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800" dirty="0">
                  <a:solidFill>
                    <a:srgbClr val="000000"/>
                  </a:solidFill>
                  <a:latin typeface="Symbol" charset="0"/>
                  <a:ea typeface="ＭＳ Ｐゴシック" charset="0"/>
                </a:rPr>
                <a:t>n</a:t>
              </a:r>
            </a:p>
          </p:txBody>
        </p:sp>
        <p:sp>
          <p:nvSpPr>
            <p:cNvPr id="217144" name="Line 56"/>
            <p:cNvSpPr>
              <a:spLocks noChangeShapeType="1"/>
            </p:cNvSpPr>
            <p:nvPr/>
          </p:nvSpPr>
          <p:spPr bwMode="auto">
            <a:xfrm>
              <a:off x="3919" y="2751"/>
              <a:ext cx="1412" cy="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7146" name="Freeform 58"/>
            <p:cNvSpPr>
              <a:spLocks noChangeArrowheads="1"/>
            </p:cNvSpPr>
            <p:nvPr/>
          </p:nvSpPr>
          <p:spPr bwMode="auto">
            <a:xfrm>
              <a:off x="4066" y="2698"/>
              <a:ext cx="157" cy="43"/>
            </a:xfrm>
            <a:custGeom>
              <a:avLst/>
              <a:gdLst>
                <a:gd name="T0" fmla="*/ 0 w 380"/>
                <a:gd name="T1" fmla="*/ 43 h 274"/>
                <a:gd name="T2" fmla="*/ 75 w 380"/>
                <a:gd name="T3" fmla="*/ 0 h 274"/>
                <a:gd name="T4" fmla="*/ 157 w 380"/>
                <a:gd name="T5" fmla="*/ 43 h 274"/>
                <a:gd name="T6" fmla="*/ 0 w 380"/>
                <a:gd name="T7" fmla="*/ 43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0" h="274">
                  <a:moveTo>
                    <a:pt x="0" y="273"/>
                  </a:moveTo>
                  <a:cubicBezTo>
                    <a:pt x="146" y="273"/>
                    <a:pt x="31" y="0"/>
                    <a:pt x="181" y="0"/>
                  </a:cubicBezTo>
                  <a:cubicBezTo>
                    <a:pt x="331" y="0"/>
                    <a:pt x="230" y="271"/>
                    <a:pt x="379" y="273"/>
                  </a:cubicBezTo>
                  <a:cubicBezTo>
                    <a:pt x="379" y="273"/>
                    <a:pt x="0" y="273"/>
                    <a:pt x="0" y="273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7" name="Freeform 59"/>
            <p:cNvSpPr>
              <a:spLocks noChangeArrowheads="1"/>
            </p:cNvSpPr>
            <p:nvPr/>
          </p:nvSpPr>
          <p:spPr bwMode="auto">
            <a:xfrm>
              <a:off x="4195" y="2614"/>
              <a:ext cx="186" cy="127"/>
            </a:xfrm>
            <a:custGeom>
              <a:avLst/>
              <a:gdLst>
                <a:gd name="T0" fmla="*/ 0 w 379"/>
                <a:gd name="T1" fmla="*/ 127 h 1161"/>
                <a:gd name="T2" fmla="*/ 87 w 379"/>
                <a:gd name="T3" fmla="*/ 0 h 1161"/>
                <a:gd name="T4" fmla="*/ 186 w 379"/>
                <a:gd name="T5" fmla="*/ 127 h 1161"/>
                <a:gd name="T6" fmla="*/ 0 w 379"/>
                <a:gd name="T7" fmla="*/ 127 h 11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1161">
                  <a:moveTo>
                    <a:pt x="0" y="1158"/>
                  </a:moveTo>
                  <a:cubicBezTo>
                    <a:pt x="146" y="1160"/>
                    <a:pt x="30" y="2"/>
                    <a:pt x="178" y="1"/>
                  </a:cubicBezTo>
                  <a:cubicBezTo>
                    <a:pt x="326" y="0"/>
                    <a:pt x="230" y="1150"/>
                    <a:pt x="378" y="1158"/>
                  </a:cubicBezTo>
                  <a:cubicBezTo>
                    <a:pt x="378" y="1158"/>
                    <a:pt x="0" y="1158"/>
                    <a:pt x="0" y="11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8" name="Freeform 60"/>
            <p:cNvSpPr>
              <a:spLocks noChangeArrowheads="1"/>
            </p:cNvSpPr>
            <p:nvPr/>
          </p:nvSpPr>
          <p:spPr bwMode="auto">
            <a:xfrm>
              <a:off x="4377" y="2523"/>
              <a:ext cx="163" cy="218"/>
            </a:xfrm>
            <a:custGeom>
              <a:avLst/>
              <a:gdLst>
                <a:gd name="T0" fmla="*/ 0 w 382"/>
                <a:gd name="T1" fmla="*/ 218 h 2061"/>
                <a:gd name="T2" fmla="*/ 77 w 382"/>
                <a:gd name="T3" fmla="*/ 0 h 2061"/>
                <a:gd name="T4" fmla="*/ 163 w 382"/>
                <a:gd name="T5" fmla="*/ 218 h 2061"/>
                <a:gd name="T6" fmla="*/ 0 w 382"/>
                <a:gd name="T7" fmla="*/ 218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2" h="2061">
                  <a:moveTo>
                    <a:pt x="0" y="2058"/>
                  </a:moveTo>
                  <a:cubicBezTo>
                    <a:pt x="148" y="2060"/>
                    <a:pt x="32" y="2"/>
                    <a:pt x="180" y="1"/>
                  </a:cubicBezTo>
                  <a:cubicBezTo>
                    <a:pt x="328" y="0"/>
                    <a:pt x="230" y="2043"/>
                    <a:pt x="381" y="2058"/>
                  </a:cubicBezTo>
                  <a:cubicBezTo>
                    <a:pt x="381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9" name="Freeform 61"/>
            <p:cNvSpPr>
              <a:spLocks noChangeArrowheads="1"/>
            </p:cNvSpPr>
            <p:nvPr/>
          </p:nvSpPr>
          <p:spPr bwMode="auto">
            <a:xfrm>
              <a:off x="4694" y="2296"/>
              <a:ext cx="157" cy="445"/>
            </a:xfrm>
            <a:custGeom>
              <a:avLst/>
              <a:gdLst>
                <a:gd name="T0" fmla="*/ 0 w 379"/>
                <a:gd name="T1" fmla="*/ 444 h 2061"/>
                <a:gd name="T2" fmla="*/ 74 w 379"/>
                <a:gd name="T3" fmla="*/ 0 h 2061"/>
                <a:gd name="T4" fmla="*/ 157 w 379"/>
                <a:gd name="T5" fmla="*/ 444 h 2061"/>
                <a:gd name="T6" fmla="*/ 0 w 379"/>
                <a:gd name="T7" fmla="*/ 444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2061">
                  <a:moveTo>
                    <a:pt x="0" y="2058"/>
                  </a:moveTo>
                  <a:cubicBezTo>
                    <a:pt x="147" y="2060"/>
                    <a:pt x="30" y="2"/>
                    <a:pt x="178" y="1"/>
                  </a:cubicBezTo>
                  <a:cubicBezTo>
                    <a:pt x="326" y="0"/>
                    <a:pt x="229" y="2043"/>
                    <a:pt x="378" y="2058"/>
                  </a:cubicBezTo>
                  <a:cubicBezTo>
                    <a:pt x="378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0" name="Freeform 62"/>
            <p:cNvSpPr>
              <a:spLocks noChangeArrowheads="1"/>
            </p:cNvSpPr>
            <p:nvPr/>
          </p:nvSpPr>
          <p:spPr bwMode="auto">
            <a:xfrm>
              <a:off x="4830" y="2478"/>
              <a:ext cx="178" cy="263"/>
            </a:xfrm>
            <a:custGeom>
              <a:avLst/>
              <a:gdLst>
                <a:gd name="T0" fmla="*/ 0 w 381"/>
                <a:gd name="T1" fmla="*/ 262 h 1162"/>
                <a:gd name="T2" fmla="*/ 85 w 381"/>
                <a:gd name="T3" fmla="*/ 0 h 1162"/>
                <a:gd name="T4" fmla="*/ 178 w 381"/>
                <a:gd name="T5" fmla="*/ 262 h 1162"/>
                <a:gd name="T6" fmla="*/ 0 w 381"/>
                <a:gd name="T7" fmla="*/ 262 h 1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162">
                  <a:moveTo>
                    <a:pt x="0" y="1159"/>
                  </a:moveTo>
                  <a:cubicBezTo>
                    <a:pt x="148" y="1161"/>
                    <a:pt x="32" y="3"/>
                    <a:pt x="182" y="2"/>
                  </a:cubicBezTo>
                  <a:cubicBezTo>
                    <a:pt x="327" y="0"/>
                    <a:pt x="230" y="1151"/>
                    <a:pt x="380" y="1159"/>
                  </a:cubicBezTo>
                  <a:cubicBezTo>
                    <a:pt x="380" y="1159"/>
                    <a:pt x="0" y="1159"/>
                    <a:pt x="0" y="1159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1" name="Freeform 63"/>
            <p:cNvSpPr>
              <a:spLocks noChangeArrowheads="1"/>
            </p:cNvSpPr>
            <p:nvPr/>
          </p:nvSpPr>
          <p:spPr bwMode="auto">
            <a:xfrm>
              <a:off x="4967" y="2614"/>
              <a:ext cx="196" cy="127"/>
            </a:xfrm>
            <a:custGeom>
              <a:avLst/>
              <a:gdLst>
                <a:gd name="T0" fmla="*/ 0 w 381"/>
                <a:gd name="T1" fmla="*/ 127 h 274"/>
                <a:gd name="T2" fmla="*/ 93 w 381"/>
                <a:gd name="T3" fmla="*/ 0 h 274"/>
                <a:gd name="T4" fmla="*/ 195 w 381"/>
                <a:gd name="T5" fmla="*/ 127 h 274"/>
                <a:gd name="T6" fmla="*/ 0 w 381"/>
                <a:gd name="T7" fmla="*/ 127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274">
                  <a:moveTo>
                    <a:pt x="0" y="273"/>
                  </a:moveTo>
                  <a:cubicBezTo>
                    <a:pt x="148" y="273"/>
                    <a:pt x="32" y="0"/>
                    <a:pt x="181" y="0"/>
                  </a:cubicBezTo>
                  <a:cubicBezTo>
                    <a:pt x="330" y="0"/>
                    <a:pt x="230" y="271"/>
                    <a:pt x="380" y="273"/>
                  </a:cubicBezTo>
                  <a:cubicBezTo>
                    <a:pt x="380" y="273"/>
                    <a:pt x="0" y="273"/>
                    <a:pt x="0" y="273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2" name="Freeform 64"/>
            <p:cNvSpPr>
              <a:spLocks noChangeArrowheads="1"/>
            </p:cNvSpPr>
            <p:nvPr/>
          </p:nvSpPr>
          <p:spPr bwMode="auto">
            <a:xfrm>
              <a:off x="4531" y="2414"/>
              <a:ext cx="156" cy="327"/>
            </a:xfrm>
            <a:custGeom>
              <a:avLst/>
              <a:gdLst>
                <a:gd name="T0" fmla="*/ 0 w 379"/>
                <a:gd name="T1" fmla="*/ 327 h 2061"/>
                <a:gd name="T2" fmla="*/ 73 w 379"/>
                <a:gd name="T3" fmla="*/ 0 h 2061"/>
                <a:gd name="T4" fmla="*/ 156 w 379"/>
                <a:gd name="T5" fmla="*/ 327 h 2061"/>
                <a:gd name="T6" fmla="*/ 0 w 379"/>
                <a:gd name="T7" fmla="*/ 327 h 20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9" h="2061">
                  <a:moveTo>
                    <a:pt x="0" y="2058"/>
                  </a:moveTo>
                  <a:cubicBezTo>
                    <a:pt x="147" y="2060"/>
                    <a:pt x="30" y="2"/>
                    <a:pt x="178" y="1"/>
                  </a:cubicBezTo>
                  <a:cubicBezTo>
                    <a:pt x="326" y="0"/>
                    <a:pt x="229" y="2043"/>
                    <a:pt x="378" y="2058"/>
                  </a:cubicBezTo>
                  <a:cubicBezTo>
                    <a:pt x="378" y="2058"/>
                    <a:pt x="0" y="2058"/>
                    <a:pt x="0" y="205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58" name="Freeform 70"/>
          <p:cNvSpPr>
            <a:spLocks/>
          </p:cNvSpPr>
          <p:nvPr/>
        </p:nvSpPr>
        <p:spPr bwMode="auto">
          <a:xfrm>
            <a:off x="5300663" y="1746250"/>
            <a:ext cx="2052637" cy="746125"/>
          </a:xfrm>
          <a:custGeom>
            <a:avLst/>
            <a:gdLst>
              <a:gd name="T0" fmla="*/ 0 w 1293"/>
              <a:gd name="T1" fmla="*/ 742950 h 470"/>
              <a:gd name="T2" fmla="*/ 257175 w 1293"/>
              <a:gd name="T3" fmla="*/ 660400 h 470"/>
              <a:gd name="T4" fmla="*/ 481012 w 1293"/>
              <a:gd name="T5" fmla="*/ 527050 h 470"/>
              <a:gd name="T6" fmla="*/ 752475 w 1293"/>
              <a:gd name="T7" fmla="*/ 384175 h 470"/>
              <a:gd name="T8" fmla="*/ 1000125 w 1293"/>
              <a:gd name="T9" fmla="*/ 198438 h 470"/>
              <a:gd name="T10" fmla="*/ 1266825 w 1293"/>
              <a:gd name="T11" fmla="*/ 22225 h 470"/>
              <a:gd name="T12" fmla="*/ 1538287 w 1293"/>
              <a:gd name="T13" fmla="*/ 331788 h 470"/>
              <a:gd name="T14" fmla="*/ 1790700 w 1293"/>
              <a:gd name="T15" fmla="*/ 541338 h 470"/>
              <a:gd name="T16" fmla="*/ 2052637 w 1293"/>
              <a:gd name="T17" fmla="*/ 746125 h 4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3" h="470">
                <a:moveTo>
                  <a:pt x="0" y="468"/>
                </a:moveTo>
                <a:cubicBezTo>
                  <a:pt x="27" y="459"/>
                  <a:pt x="111" y="439"/>
                  <a:pt x="162" y="416"/>
                </a:cubicBezTo>
                <a:cubicBezTo>
                  <a:pt x="213" y="393"/>
                  <a:pt x="251" y="361"/>
                  <a:pt x="303" y="332"/>
                </a:cubicBezTo>
                <a:cubicBezTo>
                  <a:pt x="355" y="303"/>
                  <a:pt x="420" y="276"/>
                  <a:pt x="474" y="242"/>
                </a:cubicBezTo>
                <a:cubicBezTo>
                  <a:pt x="528" y="208"/>
                  <a:pt x="576" y="163"/>
                  <a:pt x="630" y="125"/>
                </a:cubicBezTo>
                <a:cubicBezTo>
                  <a:pt x="684" y="87"/>
                  <a:pt x="742" y="0"/>
                  <a:pt x="798" y="14"/>
                </a:cubicBezTo>
                <a:cubicBezTo>
                  <a:pt x="854" y="28"/>
                  <a:pt x="914" y="155"/>
                  <a:pt x="969" y="209"/>
                </a:cubicBezTo>
                <a:cubicBezTo>
                  <a:pt x="1024" y="263"/>
                  <a:pt x="1074" y="298"/>
                  <a:pt x="1128" y="341"/>
                </a:cubicBezTo>
                <a:cubicBezTo>
                  <a:pt x="1182" y="384"/>
                  <a:pt x="1259" y="443"/>
                  <a:pt x="1293" y="470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163" name="Freeform 75"/>
          <p:cNvSpPr>
            <a:spLocks/>
          </p:cNvSpPr>
          <p:nvPr/>
        </p:nvSpPr>
        <p:spPr bwMode="auto">
          <a:xfrm>
            <a:off x="5300663" y="3933825"/>
            <a:ext cx="2016125" cy="714375"/>
          </a:xfrm>
          <a:custGeom>
            <a:avLst/>
            <a:gdLst>
              <a:gd name="T0" fmla="*/ 0 w 1270"/>
              <a:gd name="T1" fmla="*/ 714375 h 450"/>
              <a:gd name="T2" fmla="*/ 266700 w 1270"/>
              <a:gd name="T3" fmla="*/ 633413 h 450"/>
              <a:gd name="T4" fmla="*/ 514350 w 1270"/>
              <a:gd name="T5" fmla="*/ 409575 h 450"/>
              <a:gd name="T6" fmla="*/ 757238 w 1270"/>
              <a:gd name="T7" fmla="*/ 176213 h 450"/>
              <a:gd name="T8" fmla="*/ 990600 w 1270"/>
              <a:gd name="T9" fmla="*/ 0 h 450"/>
              <a:gd name="T10" fmla="*/ 1257300 w 1270"/>
              <a:gd name="T11" fmla="*/ 171450 h 450"/>
              <a:gd name="T12" fmla="*/ 1528763 w 1270"/>
              <a:gd name="T13" fmla="*/ 409575 h 450"/>
              <a:gd name="T14" fmla="*/ 1790700 w 1270"/>
              <a:gd name="T15" fmla="*/ 633413 h 450"/>
              <a:gd name="T16" fmla="*/ 2016125 w 1270"/>
              <a:gd name="T17" fmla="*/ 714375 h 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450">
                <a:moveTo>
                  <a:pt x="0" y="450"/>
                </a:moveTo>
                <a:cubicBezTo>
                  <a:pt x="28" y="442"/>
                  <a:pt x="114" y="431"/>
                  <a:pt x="168" y="399"/>
                </a:cubicBezTo>
                <a:cubicBezTo>
                  <a:pt x="222" y="367"/>
                  <a:pt x="272" y="306"/>
                  <a:pt x="324" y="258"/>
                </a:cubicBezTo>
                <a:cubicBezTo>
                  <a:pt x="376" y="210"/>
                  <a:pt x="427" y="154"/>
                  <a:pt x="477" y="111"/>
                </a:cubicBezTo>
                <a:cubicBezTo>
                  <a:pt x="527" y="68"/>
                  <a:pt x="572" y="0"/>
                  <a:pt x="624" y="0"/>
                </a:cubicBezTo>
                <a:cubicBezTo>
                  <a:pt x="676" y="0"/>
                  <a:pt x="735" y="65"/>
                  <a:pt x="792" y="108"/>
                </a:cubicBezTo>
                <a:cubicBezTo>
                  <a:pt x="849" y="151"/>
                  <a:pt x="907" y="210"/>
                  <a:pt x="963" y="258"/>
                </a:cubicBezTo>
                <a:cubicBezTo>
                  <a:pt x="1019" y="306"/>
                  <a:pt x="1077" y="367"/>
                  <a:pt x="1128" y="399"/>
                </a:cubicBezTo>
                <a:cubicBezTo>
                  <a:pt x="1179" y="431"/>
                  <a:pt x="1241" y="440"/>
                  <a:pt x="1270" y="450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6657975" y="3516313"/>
            <a:ext cx="2138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Dt Dn </a:t>
            </a:r>
            <a:r>
              <a:rPr lang="en-US" sz="2800"/>
              <a:t>&gt; 0.44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59013" y="4251325"/>
            <a:ext cx="401637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8" name="TextBox 33"/>
          <p:cNvSpPr txBox="1">
            <a:spLocks noChangeArrowheads="1"/>
          </p:cNvSpPr>
          <p:nvPr/>
        </p:nvSpPr>
        <p:spPr bwMode="auto">
          <a:xfrm>
            <a:off x="1747838" y="3849688"/>
            <a:ext cx="50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Dt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5889625" y="4252913"/>
            <a:ext cx="855663" cy="63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20" name="TextBox 45"/>
          <p:cNvSpPr txBox="1">
            <a:spLocks noChangeArrowheads="1"/>
          </p:cNvSpPr>
          <p:nvPr/>
        </p:nvSpPr>
        <p:spPr bwMode="auto">
          <a:xfrm>
            <a:off x="5318125" y="3811588"/>
            <a:ext cx="590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Dn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  <a:cs typeface="+mj-cs"/>
              </a:rPr>
              <a:t>Comb or Ramsey excitation</a:t>
            </a:r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7288213" y="4662488"/>
            <a:ext cx="123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109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800" dirty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n</a:t>
            </a:r>
          </a:p>
        </p:txBody>
      </p:sp>
      <p:sp>
        <p:nvSpPr>
          <p:cNvPr id="220182" name="Line 22"/>
          <p:cNvSpPr>
            <a:spLocks noChangeShapeType="1"/>
          </p:cNvSpPr>
          <p:nvPr/>
        </p:nvSpPr>
        <p:spPr bwMode="auto">
          <a:xfrm>
            <a:off x="5207000" y="4665663"/>
            <a:ext cx="2241550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0185" name="Line 25"/>
          <p:cNvSpPr>
            <a:spLocks noChangeShapeType="1"/>
          </p:cNvSpPr>
          <p:nvPr/>
        </p:nvSpPr>
        <p:spPr bwMode="auto">
          <a:xfrm flipV="1">
            <a:off x="6278563" y="1557338"/>
            <a:ext cx="1587" cy="35274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685925" y="1592263"/>
            <a:ext cx="1535113" cy="3922712"/>
            <a:chOff x="1701" y="1003"/>
            <a:chExt cx="967" cy="2471"/>
          </a:xfrm>
        </p:grpSpPr>
        <p:pic>
          <p:nvPicPr>
            <p:cNvPr id="22563" name="Picture 27" descr="pulse_trans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1" y="2352"/>
              <a:ext cx="967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28" descr="chirped_pulse_trans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1003"/>
              <a:ext cx="967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38488" y="1592263"/>
            <a:ext cx="4310062" cy="3924300"/>
            <a:chOff x="2616" y="1003"/>
            <a:chExt cx="2715" cy="2472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066" y="2492"/>
              <a:ext cx="1097" cy="436"/>
              <a:chOff x="4066" y="2492"/>
              <a:chExt cx="1097" cy="436"/>
            </a:xfrm>
          </p:grpSpPr>
          <p:sp>
            <p:nvSpPr>
              <p:cNvPr id="220191" name="Freeform 31"/>
              <p:cNvSpPr>
                <a:spLocks noChangeArrowheads="1"/>
              </p:cNvSpPr>
              <p:nvPr/>
            </p:nvSpPr>
            <p:spPr bwMode="auto">
              <a:xfrm>
                <a:off x="4066" y="2885"/>
                <a:ext cx="157" cy="43"/>
              </a:xfrm>
              <a:custGeom>
                <a:avLst/>
                <a:gdLst>
                  <a:gd name="T0" fmla="*/ 0 w 380"/>
                  <a:gd name="T1" fmla="*/ 43 h 274"/>
                  <a:gd name="T2" fmla="*/ 75 w 380"/>
                  <a:gd name="T3" fmla="*/ 0 h 274"/>
                  <a:gd name="T4" fmla="*/ 157 w 380"/>
                  <a:gd name="T5" fmla="*/ 43 h 274"/>
                  <a:gd name="T6" fmla="*/ 0 w 380"/>
                  <a:gd name="T7" fmla="*/ 43 h 2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0" h="274">
                    <a:moveTo>
                      <a:pt x="0" y="273"/>
                    </a:moveTo>
                    <a:cubicBezTo>
                      <a:pt x="146" y="273"/>
                      <a:pt x="31" y="0"/>
                      <a:pt x="181" y="0"/>
                    </a:cubicBezTo>
                    <a:cubicBezTo>
                      <a:pt x="331" y="0"/>
                      <a:pt x="230" y="271"/>
                      <a:pt x="379" y="273"/>
                    </a:cubicBezTo>
                    <a:cubicBezTo>
                      <a:pt x="379" y="273"/>
                      <a:pt x="0" y="273"/>
                      <a:pt x="0" y="273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2" name="Freeform 32"/>
              <p:cNvSpPr>
                <a:spLocks noChangeArrowheads="1"/>
              </p:cNvSpPr>
              <p:nvPr/>
            </p:nvSpPr>
            <p:spPr bwMode="auto">
              <a:xfrm>
                <a:off x="4225" y="2744"/>
                <a:ext cx="156" cy="184"/>
              </a:xfrm>
              <a:custGeom>
                <a:avLst/>
                <a:gdLst>
                  <a:gd name="T0" fmla="*/ 0 w 379"/>
                  <a:gd name="T1" fmla="*/ 184 h 1161"/>
                  <a:gd name="T2" fmla="*/ 73 w 379"/>
                  <a:gd name="T3" fmla="*/ 0 h 1161"/>
                  <a:gd name="T4" fmla="*/ 156 w 379"/>
                  <a:gd name="T5" fmla="*/ 184 h 1161"/>
                  <a:gd name="T6" fmla="*/ 0 w 379"/>
                  <a:gd name="T7" fmla="*/ 184 h 11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1161">
                    <a:moveTo>
                      <a:pt x="0" y="1158"/>
                    </a:moveTo>
                    <a:cubicBezTo>
                      <a:pt x="146" y="1160"/>
                      <a:pt x="30" y="2"/>
                      <a:pt x="178" y="1"/>
                    </a:cubicBezTo>
                    <a:cubicBezTo>
                      <a:pt x="326" y="0"/>
                      <a:pt x="230" y="1150"/>
                      <a:pt x="378" y="1158"/>
                    </a:cubicBezTo>
                    <a:cubicBezTo>
                      <a:pt x="378" y="1158"/>
                      <a:pt x="0" y="1158"/>
                      <a:pt x="0" y="11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3" name="Freeform 33"/>
              <p:cNvSpPr>
                <a:spLocks noChangeArrowheads="1"/>
              </p:cNvSpPr>
              <p:nvPr/>
            </p:nvSpPr>
            <p:spPr bwMode="auto">
              <a:xfrm>
                <a:off x="4381" y="2601"/>
                <a:ext cx="159" cy="327"/>
              </a:xfrm>
              <a:custGeom>
                <a:avLst/>
                <a:gdLst>
                  <a:gd name="T0" fmla="*/ 0 w 382"/>
                  <a:gd name="T1" fmla="*/ 327 h 2061"/>
                  <a:gd name="T2" fmla="*/ 75 w 382"/>
                  <a:gd name="T3" fmla="*/ 0 h 2061"/>
                  <a:gd name="T4" fmla="*/ 159 w 382"/>
                  <a:gd name="T5" fmla="*/ 327 h 2061"/>
                  <a:gd name="T6" fmla="*/ 0 w 382"/>
                  <a:gd name="T7" fmla="*/ 327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2" h="2061">
                    <a:moveTo>
                      <a:pt x="0" y="2058"/>
                    </a:moveTo>
                    <a:cubicBezTo>
                      <a:pt x="148" y="2060"/>
                      <a:pt x="32" y="2"/>
                      <a:pt x="180" y="1"/>
                    </a:cubicBezTo>
                    <a:cubicBezTo>
                      <a:pt x="328" y="0"/>
                      <a:pt x="230" y="2043"/>
                      <a:pt x="381" y="2058"/>
                    </a:cubicBezTo>
                    <a:cubicBezTo>
                      <a:pt x="381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4" name="Freeform 34"/>
              <p:cNvSpPr>
                <a:spLocks noChangeArrowheads="1"/>
              </p:cNvSpPr>
              <p:nvPr/>
            </p:nvSpPr>
            <p:spPr bwMode="auto">
              <a:xfrm>
                <a:off x="4695" y="2601"/>
                <a:ext cx="156" cy="327"/>
              </a:xfrm>
              <a:custGeom>
                <a:avLst/>
                <a:gdLst>
                  <a:gd name="T0" fmla="*/ 0 w 379"/>
                  <a:gd name="T1" fmla="*/ 327 h 2061"/>
                  <a:gd name="T2" fmla="*/ 73 w 379"/>
                  <a:gd name="T3" fmla="*/ 0 h 2061"/>
                  <a:gd name="T4" fmla="*/ 156 w 379"/>
                  <a:gd name="T5" fmla="*/ 327 h 2061"/>
                  <a:gd name="T6" fmla="*/ 0 w 379"/>
                  <a:gd name="T7" fmla="*/ 327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2061">
                    <a:moveTo>
                      <a:pt x="0" y="2058"/>
                    </a:moveTo>
                    <a:cubicBezTo>
                      <a:pt x="147" y="2060"/>
                      <a:pt x="30" y="2"/>
                      <a:pt x="178" y="1"/>
                    </a:cubicBezTo>
                    <a:cubicBezTo>
                      <a:pt x="326" y="0"/>
                      <a:pt x="229" y="2043"/>
                      <a:pt x="378" y="2058"/>
                    </a:cubicBezTo>
                    <a:cubicBezTo>
                      <a:pt x="378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5" name="Freeform 35"/>
              <p:cNvSpPr>
                <a:spLocks noChangeArrowheads="1"/>
              </p:cNvSpPr>
              <p:nvPr/>
            </p:nvSpPr>
            <p:spPr bwMode="auto">
              <a:xfrm>
                <a:off x="4851" y="2743"/>
                <a:ext cx="157" cy="185"/>
              </a:xfrm>
              <a:custGeom>
                <a:avLst/>
                <a:gdLst>
                  <a:gd name="T0" fmla="*/ 0 w 381"/>
                  <a:gd name="T1" fmla="*/ 185 h 1162"/>
                  <a:gd name="T2" fmla="*/ 75 w 381"/>
                  <a:gd name="T3" fmla="*/ 0 h 1162"/>
                  <a:gd name="T4" fmla="*/ 157 w 381"/>
                  <a:gd name="T5" fmla="*/ 185 h 1162"/>
                  <a:gd name="T6" fmla="*/ 0 w 381"/>
                  <a:gd name="T7" fmla="*/ 185 h 11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" h="1162">
                    <a:moveTo>
                      <a:pt x="0" y="1159"/>
                    </a:moveTo>
                    <a:cubicBezTo>
                      <a:pt x="148" y="1161"/>
                      <a:pt x="32" y="3"/>
                      <a:pt x="182" y="2"/>
                    </a:cubicBezTo>
                    <a:cubicBezTo>
                      <a:pt x="327" y="0"/>
                      <a:pt x="230" y="1151"/>
                      <a:pt x="380" y="1159"/>
                    </a:cubicBezTo>
                    <a:cubicBezTo>
                      <a:pt x="380" y="1159"/>
                      <a:pt x="0" y="1159"/>
                      <a:pt x="0" y="1159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6" name="Freeform 36"/>
              <p:cNvSpPr>
                <a:spLocks noChangeArrowheads="1"/>
              </p:cNvSpPr>
              <p:nvPr/>
            </p:nvSpPr>
            <p:spPr bwMode="auto">
              <a:xfrm>
                <a:off x="5006" y="2885"/>
                <a:ext cx="157" cy="43"/>
              </a:xfrm>
              <a:custGeom>
                <a:avLst/>
                <a:gdLst>
                  <a:gd name="T0" fmla="*/ 0 w 381"/>
                  <a:gd name="T1" fmla="*/ 43 h 274"/>
                  <a:gd name="T2" fmla="*/ 75 w 381"/>
                  <a:gd name="T3" fmla="*/ 0 h 274"/>
                  <a:gd name="T4" fmla="*/ 157 w 381"/>
                  <a:gd name="T5" fmla="*/ 43 h 274"/>
                  <a:gd name="T6" fmla="*/ 0 w 381"/>
                  <a:gd name="T7" fmla="*/ 43 h 2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" h="274">
                    <a:moveTo>
                      <a:pt x="0" y="273"/>
                    </a:moveTo>
                    <a:cubicBezTo>
                      <a:pt x="148" y="273"/>
                      <a:pt x="32" y="0"/>
                      <a:pt x="181" y="0"/>
                    </a:cubicBezTo>
                    <a:cubicBezTo>
                      <a:pt x="330" y="0"/>
                      <a:pt x="230" y="271"/>
                      <a:pt x="380" y="273"/>
                    </a:cubicBezTo>
                    <a:cubicBezTo>
                      <a:pt x="380" y="273"/>
                      <a:pt x="0" y="273"/>
                      <a:pt x="0" y="273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97" name="Freeform 37"/>
              <p:cNvSpPr>
                <a:spLocks noChangeArrowheads="1"/>
              </p:cNvSpPr>
              <p:nvPr/>
            </p:nvSpPr>
            <p:spPr bwMode="auto">
              <a:xfrm>
                <a:off x="4513" y="2492"/>
                <a:ext cx="174" cy="436"/>
              </a:xfrm>
              <a:custGeom>
                <a:avLst/>
                <a:gdLst>
                  <a:gd name="T0" fmla="*/ 0 w 379"/>
                  <a:gd name="T1" fmla="*/ 435 h 2061"/>
                  <a:gd name="T2" fmla="*/ 82 w 379"/>
                  <a:gd name="T3" fmla="*/ 0 h 2061"/>
                  <a:gd name="T4" fmla="*/ 174 w 379"/>
                  <a:gd name="T5" fmla="*/ 435 h 2061"/>
                  <a:gd name="T6" fmla="*/ 0 w 379"/>
                  <a:gd name="T7" fmla="*/ 435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2061">
                    <a:moveTo>
                      <a:pt x="0" y="2058"/>
                    </a:moveTo>
                    <a:cubicBezTo>
                      <a:pt x="147" y="2060"/>
                      <a:pt x="30" y="2"/>
                      <a:pt x="178" y="1"/>
                    </a:cubicBezTo>
                    <a:cubicBezTo>
                      <a:pt x="326" y="0"/>
                      <a:pt x="229" y="2043"/>
                      <a:pt x="378" y="2058"/>
                    </a:cubicBezTo>
                    <a:cubicBezTo>
                      <a:pt x="378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616" y="1003"/>
              <a:ext cx="967" cy="2472"/>
              <a:chOff x="2616" y="1003"/>
              <a:chExt cx="967" cy="2472"/>
            </a:xfrm>
          </p:grpSpPr>
          <p:pic>
            <p:nvPicPr>
              <p:cNvPr id="22554" name="Picture 39" descr="pulse_trans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16" y="2353"/>
                <a:ext cx="967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5" name="Picture 40" descr="chirped_pulse_trans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16" y="1003"/>
                <a:ext cx="967" cy="1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919" y="1120"/>
              <a:ext cx="1412" cy="601"/>
              <a:chOff x="3919" y="2296"/>
              <a:chExt cx="1412" cy="601"/>
            </a:xfrm>
          </p:grpSpPr>
          <p:sp>
            <p:nvSpPr>
              <p:cNvPr id="220202" name="Text Box 42"/>
              <p:cNvSpPr txBox="1">
                <a:spLocks noChangeArrowheads="1"/>
              </p:cNvSpPr>
              <p:nvPr/>
            </p:nvSpPr>
            <p:spPr bwMode="auto">
              <a:xfrm>
                <a:off x="5230" y="2750"/>
                <a:ext cx="78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hangingPunct="0">
                  <a:lnSpc>
                    <a:spcPct val="109000"/>
                  </a:lnSpc>
                  <a:buClr>
                    <a:srgbClr val="000000"/>
                  </a:buClr>
                  <a:buSzPct val="45000"/>
                  <a:buFont typeface="Wingdings" charset="0"/>
                  <a:buNone/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Symbol" charset="0"/>
                    <a:ea typeface="ＭＳ Ｐゴシック" charset="0"/>
                  </a:rPr>
                  <a:t>n</a:t>
                </a:r>
              </a:p>
            </p:txBody>
          </p:sp>
          <p:sp>
            <p:nvSpPr>
              <p:cNvPr id="220203" name="Line 43"/>
              <p:cNvSpPr>
                <a:spLocks noChangeShapeType="1"/>
              </p:cNvSpPr>
              <p:nvPr/>
            </p:nvSpPr>
            <p:spPr bwMode="auto">
              <a:xfrm>
                <a:off x="3919" y="2751"/>
                <a:ext cx="1412" cy="2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20204" name="Freeform 44"/>
              <p:cNvSpPr>
                <a:spLocks noChangeArrowheads="1"/>
              </p:cNvSpPr>
              <p:nvPr/>
            </p:nvSpPr>
            <p:spPr bwMode="auto">
              <a:xfrm>
                <a:off x="4066" y="2698"/>
                <a:ext cx="157" cy="43"/>
              </a:xfrm>
              <a:custGeom>
                <a:avLst/>
                <a:gdLst>
                  <a:gd name="T0" fmla="*/ 0 w 380"/>
                  <a:gd name="T1" fmla="*/ 43 h 274"/>
                  <a:gd name="T2" fmla="*/ 75 w 380"/>
                  <a:gd name="T3" fmla="*/ 0 h 274"/>
                  <a:gd name="T4" fmla="*/ 157 w 380"/>
                  <a:gd name="T5" fmla="*/ 43 h 274"/>
                  <a:gd name="T6" fmla="*/ 0 w 380"/>
                  <a:gd name="T7" fmla="*/ 43 h 2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0" h="274">
                    <a:moveTo>
                      <a:pt x="0" y="273"/>
                    </a:moveTo>
                    <a:cubicBezTo>
                      <a:pt x="146" y="273"/>
                      <a:pt x="31" y="0"/>
                      <a:pt x="181" y="0"/>
                    </a:cubicBezTo>
                    <a:cubicBezTo>
                      <a:pt x="331" y="0"/>
                      <a:pt x="230" y="271"/>
                      <a:pt x="379" y="273"/>
                    </a:cubicBezTo>
                    <a:cubicBezTo>
                      <a:pt x="379" y="273"/>
                      <a:pt x="0" y="273"/>
                      <a:pt x="0" y="273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05" name="Freeform 45"/>
              <p:cNvSpPr>
                <a:spLocks noChangeArrowheads="1"/>
              </p:cNvSpPr>
              <p:nvPr/>
            </p:nvSpPr>
            <p:spPr bwMode="auto">
              <a:xfrm>
                <a:off x="4195" y="2614"/>
                <a:ext cx="186" cy="127"/>
              </a:xfrm>
              <a:custGeom>
                <a:avLst/>
                <a:gdLst>
                  <a:gd name="T0" fmla="*/ 0 w 379"/>
                  <a:gd name="T1" fmla="*/ 127 h 1161"/>
                  <a:gd name="T2" fmla="*/ 87 w 379"/>
                  <a:gd name="T3" fmla="*/ 0 h 1161"/>
                  <a:gd name="T4" fmla="*/ 186 w 379"/>
                  <a:gd name="T5" fmla="*/ 127 h 1161"/>
                  <a:gd name="T6" fmla="*/ 0 w 379"/>
                  <a:gd name="T7" fmla="*/ 127 h 11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1161">
                    <a:moveTo>
                      <a:pt x="0" y="1158"/>
                    </a:moveTo>
                    <a:cubicBezTo>
                      <a:pt x="146" y="1160"/>
                      <a:pt x="30" y="2"/>
                      <a:pt x="178" y="1"/>
                    </a:cubicBezTo>
                    <a:cubicBezTo>
                      <a:pt x="326" y="0"/>
                      <a:pt x="230" y="1150"/>
                      <a:pt x="378" y="1158"/>
                    </a:cubicBezTo>
                    <a:cubicBezTo>
                      <a:pt x="378" y="1158"/>
                      <a:pt x="0" y="1158"/>
                      <a:pt x="0" y="11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06" name="Freeform 46"/>
              <p:cNvSpPr>
                <a:spLocks noChangeArrowheads="1"/>
              </p:cNvSpPr>
              <p:nvPr/>
            </p:nvSpPr>
            <p:spPr bwMode="auto">
              <a:xfrm>
                <a:off x="4377" y="2523"/>
                <a:ext cx="163" cy="218"/>
              </a:xfrm>
              <a:custGeom>
                <a:avLst/>
                <a:gdLst>
                  <a:gd name="T0" fmla="*/ 0 w 382"/>
                  <a:gd name="T1" fmla="*/ 218 h 2061"/>
                  <a:gd name="T2" fmla="*/ 77 w 382"/>
                  <a:gd name="T3" fmla="*/ 0 h 2061"/>
                  <a:gd name="T4" fmla="*/ 163 w 382"/>
                  <a:gd name="T5" fmla="*/ 218 h 2061"/>
                  <a:gd name="T6" fmla="*/ 0 w 382"/>
                  <a:gd name="T7" fmla="*/ 218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2" h="2061">
                    <a:moveTo>
                      <a:pt x="0" y="2058"/>
                    </a:moveTo>
                    <a:cubicBezTo>
                      <a:pt x="148" y="2060"/>
                      <a:pt x="32" y="2"/>
                      <a:pt x="180" y="1"/>
                    </a:cubicBezTo>
                    <a:cubicBezTo>
                      <a:pt x="328" y="0"/>
                      <a:pt x="230" y="2043"/>
                      <a:pt x="381" y="2058"/>
                    </a:cubicBezTo>
                    <a:cubicBezTo>
                      <a:pt x="381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07" name="Freeform 47"/>
              <p:cNvSpPr>
                <a:spLocks noChangeArrowheads="1"/>
              </p:cNvSpPr>
              <p:nvPr/>
            </p:nvSpPr>
            <p:spPr bwMode="auto">
              <a:xfrm>
                <a:off x="4694" y="2296"/>
                <a:ext cx="157" cy="445"/>
              </a:xfrm>
              <a:custGeom>
                <a:avLst/>
                <a:gdLst>
                  <a:gd name="T0" fmla="*/ 0 w 379"/>
                  <a:gd name="T1" fmla="*/ 444 h 2061"/>
                  <a:gd name="T2" fmla="*/ 74 w 379"/>
                  <a:gd name="T3" fmla="*/ 0 h 2061"/>
                  <a:gd name="T4" fmla="*/ 157 w 379"/>
                  <a:gd name="T5" fmla="*/ 444 h 2061"/>
                  <a:gd name="T6" fmla="*/ 0 w 379"/>
                  <a:gd name="T7" fmla="*/ 444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2061">
                    <a:moveTo>
                      <a:pt x="0" y="2058"/>
                    </a:moveTo>
                    <a:cubicBezTo>
                      <a:pt x="147" y="2060"/>
                      <a:pt x="30" y="2"/>
                      <a:pt x="178" y="1"/>
                    </a:cubicBezTo>
                    <a:cubicBezTo>
                      <a:pt x="326" y="0"/>
                      <a:pt x="229" y="2043"/>
                      <a:pt x="378" y="2058"/>
                    </a:cubicBezTo>
                    <a:cubicBezTo>
                      <a:pt x="378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08" name="Freeform 48"/>
              <p:cNvSpPr>
                <a:spLocks noChangeArrowheads="1"/>
              </p:cNvSpPr>
              <p:nvPr/>
            </p:nvSpPr>
            <p:spPr bwMode="auto">
              <a:xfrm>
                <a:off x="4830" y="2478"/>
                <a:ext cx="178" cy="263"/>
              </a:xfrm>
              <a:custGeom>
                <a:avLst/>
                <a:gdLst>
                  <a:gd name="T0" fmla="*/ 0 w 381"/>
                  <a:gd name="T1" fmla="*/ 262 h 1162"/>
                  <a:gd name="T2" fmla="*/ 85 w 381"/>
                  <a:gd name="T3" fmla="*/ 0 h 1162"/>
                  <a:gd name="T4" fmla="*/ 178 w 381"/>
                  <a:gd name="T5" fmla="*/ 262 h 1162"/>
                  <a:gd name="T6" fmla="*/ 0 w 381"/>
                  <a:gd name="T7" fmla="*/ 262 h 11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" h="1162">
                    <a:moveTo>
                      <a:pt x="0" y="1159"/>
                    </a:moveTo>
                    <a:cubicBezTo>
                      <a:pt x="148" y="1161"/>
                      <a:pt x="32" y="3"/>
                      <a:pt x="182" y="2"/>
                    </a:cubicBezTo>
                    <a:cubicBezTo>
                      <a:pt x="327" y="0"/>
                      <a:pt x="230" y="1151"/>
                      <a:pt x="380" y="1159"/>
                    </a:cubicBezTo>
                    <a:cubicBezTo>
                      <a:pt x="380" y="1159"/>
                      <a:pt x="0" y="1159"/>
                      <a:pt x="0" y="1159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09" name="Freeform 49"/>
              <p:cNvSpPr>
                <a:spLocks noChangeArrowheads="1"/>
              </p:cNvSpPr>
              <p:nvPr/>
            </p:nvSpPr>
            <p:spPr bwMode="auto">
              <a:xfrm>
                <a:off x="4967" y="2614"/>
                <a:ext cx="196" cy="127"/>
              </a:xfrm>
              <a:custGeom>
                <a:avLst/>
                <a:gdLst>
                  <a:gd name="T0" fmla="*/ 0 w 381"/>
                  <a:gd name="T1" fmla="*/ 127 h 274"/>
                  <a:gd name="T2" fmla="*/ 93 w 381"/>
                  <a:gd name="T3" fmla="*/ 0 h 274"/>
                  <a:gd name="T4" fmla="*/ 195 w 381"/>
                  <a:gd name="T5" fmla="*/ 127 h 274"/>
                  <a:gd name="T6" fmla="*/ 0 w 381"/>
                  <a:gd name="T7" fmla="*/ 127 h 2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1" h="274">
                    <a:moveTo>
                      <a:pt x="0" y="273"/>
                    </a:moveTo>
                    <a:cubicBezTo>
                      <a:pt x="148" y="273"/>
                      <a:pt x="32" y="0"/>
                      <a:pt x="181" y="0"/>
                    </a:cubicBezTo>
                    <a:cubicBezTo>
                      <a:pt x="330" y="0"/>
                      <a:pt x="230" y="271"/>
                      <a:pt x="380" y="273"/>
                    </a:cubicBezTo>
                    <a:cubicBezTo>
                      <a:pt x="380" y="273"/>
                      <a:pt x="0" y="273"/>
                      <a:pt x="0" y="273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10" name="Freeform 50"/>
              <p:cNvSpPr>
                <a:spLocks noChangeArrowheads="1"/>
              </p:cNvSpPr>
              <p:nvPr/>
            </p:nvSpPr>
            <p:spPr bwMode="auto">
              <a:xfrm>
                <a:off x="4531" y="2414"/>
                <a:ext cx="156" cy="327"/>
              </a:xfrm>
              <a:custGeom>
                <a:avLst/>
                <a:gdLst>
                  <a:gd name="T0" fmla="*/ 0 w 379"/>
                  <a:gd name="T1" fmla="*/ 327 h 2061"/>
                  <a:gd name="T2" fmla="*/ 73 w 379"/>
                  <a:gd name="T3" fmla="*/ 0 h 2061"/>
                  <a:gd name="T4" fmla="*/ 156 w 379"/>
                  <a:gd name="T5" fmla="*/ 327 h 2061"/>
                  <a:gd name="T6" fmla="*/ 0 w 379"/>
                  <a:gd name="T7" fmla="*/ 327 h 20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9" h="2061">
                    <a:moveTo>
                      <a:pt x="0" y="2058"/>
                    </a:moveTo>
                    <a:cubicBezTo>
                      <a:pt x="147" y="2060"/>
                      <a:pt x="30" y="2"/>
                      <a:pt x="178" y="1"/>
                    </a:cubicBezTo>
                    <a:cubicBezTo>
                      <a:pt x="326" y="0"/>
                      <a:pt x="229" y="2043"/>
                      <a:pt x="378" y="2058"/>
                    </a:cubicBezTo>
                    <a:cubicBezTo>
                      <a:pt x="378" y="2058"/>
                      <a:pt x="0" y="2058"/>
                      <a:pt x="0" y="2058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0214" name="Rectangle 54"/>
          <p:cNvSpPr>
            <a:spLocks noChangeArrowheads="1"/>
          </p:cNvSpPr>
          <p:nvPr/>
        </p:nvSpPr>
        <p:spPr bwMode="auto">
          <a:xfrm>
            <a:off x="1004888" y="5661025"/>
            <a:ext cx="7416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Phase coherent pulse excitation: Ramsey (1949),  Hänsch and coworkers (1976/77),  Chebotayev et al. (1976),  Snadden et al. (1996),   Bellini et al. (1997, 1998),  J. Ye and coworkers (2004), ....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6" name="Text Box 53" descr="Light vertical"/>
          <p:cNvSpPr txBox="1">
            <a:spLocks noChangeArrowheads="1"/>
          </p:cNvSpPr>
          <p:nvPr/>
        </p:nvSpPr>
        <p:spPr bwMode="auto">
          <a:xfrm>
            <a:off x="2779713" y="1846263"/>
            <a:ext cx="927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37" name="Text Box 54" descr="Light vertical"/>
          <p:cNvSpPr txBox="1">
            <a:spLocks noChangeArrowheads="1"/>
          </p:cNvSpPr>
          <p:nvPr/>
        </p:nvSpPr>
        <p:spPr bwMode="auto">
          <a:xfrm>
            <a:off x="7183438" y="1814513"/>
            <a:ext cx="1866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omic Sans MS" charset="0"/>
                <a:ea typeface="ＭＳ Ｐゴシック" charset="0"/>
              </a:rPr>
              <a:t>frequency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473325" y="3622675"/>
            <a:ext cx="14430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2914650" y="3168650"/>
            <a:ext cx="39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6288088" y="3814763"/>
            <a:ext cx="30321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41" name="TextBox 46"/>
          <p:cNvSpPr txBox="1">
            <a:spLocks noChangeArrowheads="1"/>
          </p:cNvSpPr>
          <p:nvPr/>
        </p:nvSpPr>
        <p:spPr bwMode="auto">
          <a:xfrm>
            <a:off x="6556375" y="3548063"/>
            <a:ext cx="1414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Dn</a:t>
            </a:r>
            <a:r>
              <a:rPr lang="en-US" sz="2400"/>
              <a:t> = 1/T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6050"/>
            <a:ext cx="8675687" cy="6477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cs typeface="+mj-cs"/>
              </a:rPr>
              <a:t>Frequency comb lasers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6486525" y="5016500"/>
            <a:ext cx="1285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  <a:latin typeface="Comic Sans MS" charset="0"/>
              </a:rPr>
              <a:t>frequency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914400" y="4260850"/>
            <a:ext cx="417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Int.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3038" y="4260850"/>
            <a:ext cx="5033962" cy="1120775"/>
            <a:chOff x="477" y="2756"/>
            <a:chExt cx="4129" cy="782"/>
          </a:xfrm>
        </p:grpSpPr>
        <p:sp>
          <p:nvSpPr>
            <p:cNvPr id="309254" name="Line 6"/>
            <p:cNvSpPr>
              <a:spLocks noChangeShapeType="1"/>
            </p:cNvSpPr>
            <p:nvPr/>
          </p:nvSpPr>
          <p:spPr bwMode="auto">
            <a:xfrm flipV="1">
              <a:off x="1832" y="3185"/>
              <a:ext cx="0" cy="249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5" name="Line 7"/>
            <p:cNvSpPr>
              <a:spLocks noChangeShapeType="1"/>
            </p:cNvSpPr>
            <p:nvPr/>
          </p:nvSpPr>
          <p:spPr bwMode="auto">
            <a:xfrm flipV="1">
              <a:off x="1327" y="3198"/>
              <a:ext cx="1" cy="236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6" name="Line 8"/>
            <p:cNvSpPr>
              <a:spLocks noChangeShapeType="1"/>
            </p:cNvSpPr>
            <p:nvPr/>
          </p:nvSpPr>
          <p:spPr bwMode="auto">
            <a:xfrm flipV="1">
              <a:off x="1073" y="3195"/>
              <a:ext cx="0" cy="23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7" name="Line 9"/>
            <p:cNvSpPr>
              <a:spLocks noChangeShapeType="1"/>
            </p:cNvSpPr>
            <p:nvPr/>
          </p:nvSpPr>
          <p:spPr bwMode="auto">
            <a:xfrm flipV="1">
              <a:off x="818" y="3198"/>
              <a:ext cx="1" cy="236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8" name="Line 10"/>
            <p:cNvSpPr>
              <a:spLocks noChangeShapeType="1"/>
            </p:cNvSpPr>
            <p:nvPr/>
          </p:nvSpPr>
          <p:spPr bwMode="auto">
            <a:xfrm flipV="1">
              <a:off x="563" y="3195"/>
              <a:ext cx="1" cy="23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 flipV="1">
              <a:off x="2086" y="2949"/>
              <a:ext cx="0" cy="485"/>
            </a:xfrm>
            <a:prstGeom prst="line">
              <a:avLst/>
            </a:prstGeom>
            <a:noFill/>
            <a:ln w="45720">
              <a:solidFill>
                <a:srgbClr val="FF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 flipV="1">
              <a:off x="4129" y="3339"/>
              <a:ext cx="0" cy="95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 flipV="1">
              <a:off x="3876" y="3233"/>
              <a:ext cx="0" cy="196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 flipV="1">
              <a:off x="3620" y="3140"/>
              <a:ext cx="1" cy="294"/>
            </a:xfrm>
            <a:prstGeom prst="line">
              <a:avLst/>
            </a:prstGeom>
            <a:noFill/>
            <a:ln w="4572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3" name="Line 15"/>
            <p:cNvSpPr>
              <a:spLocks noChangeShapeType="1"/>
            </p:cNvSpPr>
            <p:nvPr/>
          </p:nvSpPr>
          <p:spPr bwMode="auto">
            <a:xfrm flipV="1">
              <a:off x="3364" y="3021"/>
              <a:ext cx="1" cy="413"/>
            </a:xfrm>
            <a:prstGeom prst="line">
              <a:avLst/>
            </a:prstGeom>
            <a:noFill/>
            <a:ln w="45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 flipV="1">
              <a:off x="3109" y="2865"/>
              <a:ext cx="1" cy="569"/>
            </a:xfrm>
            <a:prstGeom prst="line">
              <a:avLst/>
            </a:prstGeom>
            <a:noFill/>
            <a:ln w="4572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 flipV="1">
              <a:off x="2853" y="2791"/>
              <a:ext cx="0" cy="638"/>
            </a:xfrm>
            <a:prstGeom prst="line">
              <a:avLst/>
            </a:prstGeom>
            <a:noFill/>
            <a:ln w="4572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6" name="Line 18"/>
            <p:cNvSpPr>
              <a:spLocks noChangeShapeType="1"/>
            </p:cNvSpPr>
            <p:nvPr/>
          </p:nvSpPr>
          <p:spPr bwMode="auto">
            <a:xfrm flipV="1">
              <a:off x="2598" y="2764"/>
              <a:ext cx="1" cy="670"/>
            </a:xfrm>
            <a:prstGeom prst="line">
              <a:avLst/>
            </a:prstGeom>
            <a:noFill/>
            <a:ln w="45720">
              <a:solidFill>
                <a:srgbClr val="E6E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 flipV="1">
              <a:off x="2342" y="2865"/>
              <a:ext cx="1" cy="569"/>
            </a:xfrm>
            <a:prstGeom prst="line">
              <a:avLst/>
            </a:prstGeom>
            <a:noFill/>
            <a:ln w="4572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1024" y="3438"/>
              <a:ext cx="3582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9" name="Line 21"/>
            <p:cNvSpPr>
              <a:spLocks noChangeShapeType="1"/>
            </p:cNvSpPr>
            <p:nvPr/>
          </p:nvSpPr>
          <p:spPr bwMode="auto">
            <a:xfrm flipV="1">
              <a:off x="484" y="2756"/>
              <a:ext cx="1" cy="69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864" y="3341"/>
              <a:ext cx="209" cy="197"/>
              <a:chOff x="1439" y="4096"/>
              <a:chExt cx="209" cy="197"/>
            </a:xfrm>
          </p:grpSpPr>
          <p:sp>
            <p:nvSpPr>
              <p:cNvPr id="309271" name="Line 23"/>
              <p:cNvSpPr>
                <a:spLocks noChangeShapeType="1"/>
              </p:cNvSpPr>
              <p:nvPr/>
            </p:nvSpPr>
            <p:spPr bwMode="auto">
              <a:xfrm flipH="1">
                <a:off x="1436" y="4096"/>
                <a:ext cx="126" cy="19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72" name="Line 24"/>
              <p:cNvSpPr>
                <a:spLocks noChangeShapeType="1"/>
              </p:cNvSpPr>
              <p:nvPr/>
            </p:nvSpPr>
            <p:spPr bwMode="auto">
              <a:xfrm flipH="1">
                <a:off x="1526" y="4096"/>
                <a:ext cx="125" cy="19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09273" name="Line 25"/>
            <p:cNvSpPr>
              <a:spLocks noChangeShapeType="1"/>
            </p:cNvSpPr>
            <p:nvPr/>
          </p:nvSpPr>
          <p:spPr bwMode="auto">
            <a:xfrm>
              <a:off x="477" y="3442"/>
              <a:ext cx="449" cy="1"/>
            </a:xfrm>
            <a:prstGeom prst="line">
              <a:avLst/>
            </a:prstGeom>
            <a:noFill/>
            <a:ln w="3670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4" name="Line 26"/>
            <p:cNvSpPr>
              <a:spLocks noChangeShapeType="1"/>
            </p:cNvSpPr>
            <p:nvPr/>
          </p:nvSpPr>
          <p:spPr bwMode="auto">
            <a:xfrm>
              <a:off x="2859" y="2869"/>
              <a:ext cx="2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5" name="Line 27"/>
            <p:cNvSpPr>
              <a:spLocks noChangeShapeType="1"/>
            </p:cNvSpPr>
            <p:nvPr/>
          </p:nvSpPr>
          <p:spPr bwMode="auto">
            <a:xfrm flipV="1">
              <a:off x="1832" y="3073"/>
              <a:ext cx="0" cy="353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6" name="Line 28"/>
            <p:cNvSpPr>
              <a:spLocks noChangeShapeType="1"/>
            </p:cNvSpPr>
            <p:nvPr/>
          </p:nvSpPr>
          <p:spPr bwMode="auto">
            <a:xfrm flipV="1">
              <a:off x="1577" y="3291"/>
              <a:ext cx="1" cy="135"/>
            </a:xfrm>
            <a:prstGeom prst="line">
              <a:avLst/>
            </a:prstGeom>
            <a:noFill/>
            <a:ln w="45720">
              <a:solidFill>
                <a:srgbClr val="FF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09277" name="Line 29"/>
          <p:cNvSpPr>
            <a:spLocks noChangeShapeType="1"/>
          </p:cNvSpPr>
          <p:nvPr/>
        </p:nvSpPr>
        <p:spPr bwMode="auto">
          <a:xfrm flipH="1">
            <a:off x="1581150" y="4108450"/>
            <a:ext cx="177800" cy="5921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9278" name="Text Box 30"/>
          <p:cNvSpPr txBox="1">
            <a:spLocks noChangeArrowheads="1"/>
          </p:cNvSpPr>
          <p:nvPr/>
        </p:nvSpPr>
        <p:spPr bwMode="auto">
          <a:xfrm>
            <a:off x="1219200" y="5251450"/>
            <a:ext cx="163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09280" name="Text Box 32"/>
          <p:cNvSpPr txBox="1">
            <a:spLocks noChangeArrowheads="1"/>
          </p:cNvSpPr>
          <p:nvPr/>
        </p:nvSpPr>
        <p:spPr bwMode="auto">
          <a:xfrm>
            <a:off x="5943600" y="4319588"/>
            <a:ext cx="2133600" cy="4159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n 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CEO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 + n.</a:t>
            </a: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rep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 </a:t>
            </a:r>
          </a:p>
        </p:txBody>
      </p:sp>
      <p:sp>
        <p:nvSpPr>
          <p:cNvPr id="309281" name="Text Box 33"/>
          <p:cNvSpPr txBox="1">
            <a:spLocks noChangeArrowheads="1"/>
          </p:cNvSpPr>
          <p:nvPr/>
        </p:nvSpPr>
        <p:spPr bwMode="auto">
          <a:xfrm>
            <a:off x="4356100" y="3841750"/>
            <a:ext cx="1211263" cy="401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aseline="-25000" dirty="0" err="1">
                <a:latin typeface="Arial" charset="0"/>
                <a:ea typeface="ＭＳ Ｐゴシック" charset="0"/>
                <a:sym typeface="Symbol" charset="0"/>
              </a:rPr>
              <a:t>rep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 = 1/T</a:t>
            </a:r>
          </a:p>
        </p:txBody>
      </p:sp>
      <p:sp>
        <p:nvSpPr>
          <p:cNvPr id="309282" name="Text Box 34"/>
          <p:cNvSpPr txBox="1">
            <a:spLocks noChangeArrowheads="1"/>
          </p:cNvSpPr>
          <p:nvPr/>
        </p:nvSpPr>
        <p:spPr bwMode="auto">
          <a:xfrm>
            <a:off x="1612900" y="3702050"/>
            <a:ext cx="259873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Monotype Corsiva" pitchFamily="66" charset="0"/>
                <a:sym typeface="Symbol" pitchFamily="18" charset="2"/>
              </a:rPr>
              <a:t>f</a:t>
            </a:r>
            <a:r>
              <a:rPr lang="en-US" sz="2000" baseline="-25000">
                <a:latin typeface="Arial" pitchFamily="34" charset="0"/>
                <a:sym typeface="Symbol" pitchFamily="18" charset="2"/>
              </a:rPr>
              <a:t>CEO </a:t>
            </a:r>
            <a:r>
              <a:rPr lang="en-US" sz="2000">
                <a:latin typeface="Arial" pitchFamily="34" charset="0"/>
                <a:sym typeface="Symbol" pitchFamily="18" charset="2"/>
              </a:rPr>
              <a:t>= </a:t>
            </a:r>
            <a:r>
              <a:rPr lang="en-US" sz="2000">
                <a:latin typeface="Monotype Corsiva" pitchFamily="66" charset="0"/>
                <a:sym typeface="Symbol" pitchFamily="18" charset="2"/>
              </a:rPr>
              <a:t>f</a:t>
            </a:r>
            <a:r>
              <a:rPr lang="en-US" sz="2000" baseline="-25000">
                <a:latin typeface="Arial" pitchFamily="34" charset="0"/>
                <a:sym typeface="Symbol" pitchFamily="18" charset="2"/>
              </a:rPr>
              <a:t>rep</a:t>
            </a:r>
            <a:r>
              <a:rPr lang="en-US" sz="2000">
                <a:latin typeface="Arial" pitchFamily="34" charset="0"/>
                <a:sym typeface="Symbol" pitchFamily="18" charset="2"/>
              </a:rPr>
              <a:t> x </a:t>
            </a:r>
            <a:r>
              <a:rPr lang="el-GR" sz="2000">
                <a:latin typeface="Arial" pitchFamily="34" charset="0"/>
                <a:cs typeface="Arial" pitchFamily="34" charset="0"/>
                <a:sym typeface="Symbol" pitchFamily="18" charset="2"/>
              </a:rPr>
              <a:t>φ</a:t>
            </a:r>
            <a:r>
              <a:rPr lang="en-US" sz="2000" baseline="-25000">
                <a:latin typeface="Arial" pitchFamily="34" charset="0"/>
                <a:cs typeface="Arial" pitchFamily="34" charset="0"/>
                <a:sym typeface="Symbol" pitchFamily="18" charset="2"/>
              </a:rPr>
              <a:t>CE </a:t>
            </a:r>
            <a:r>
              <a:rPr lang="en-US" sz="2000">
                <a:latin typeface="Arial" pitchFamily="34" charset="0"/>
                <a:cs typeface="Arial" pitchFamily="34" charset="0"/>
                <a:sym typeface="Symbol" pitchFamily="18" charset="2"/>
              </a:rPr>
              <a:t>/ 2</a:t>
            </a:r>
          </a:p>
        </p:txBody>
      </p:sp>
      <p:sp>
        <p:nvSpPr>
          <p:cNvPr id="309283" name="Line 35"/>
          <p:cNvSpPr>
            <a:spLocks noChangeShapeType="1"/>
          </p:cNvSpPr>
          <p:nvPr/>
        </p:nvSpPr>
        <p:spPr bwMode="auto">
          <a:xfrm flipH="1">
            <a:off x="5943600" y="4735513"/>
            <a:ext cx="152400" cy="287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49400" y="1568450"/>
            <a:ext cx="6070600" cy="1828800"/>
            <a:chOff x="1936" y="2288"/>
            <a:chExt cx="3824" cy="1152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936" y="2288"/>
              <a:ext cx="3824" cy="1152"/>
              <a:chOff x="1936" y="2288"/>
              <a:chExt cx="3824" cy="1152"/>
            </a:xfrm>
          </p:grpSpPr>
          <p:sp>
            <p:nvSpPr>
              <p:cNvPr id="309286" name="AutoShape 38"/>
              <p:cNvSpPr>
                <a:spLocks noChangeArrowheads="1"/>
              </p:cNvSpPr>
              <p:nvPr/>
            </p:nvSpPr>
            <p:spPr bwMode="auto">
              <a:xfrm>
                <a:off x="1936" y="2288"/>
                <a:ext cx="3824" cy="1152"/>
              </a:xfrm>
              <a:prstGeom prst="roundRect">
                <a:avLst>
                  <a:gd name="adj" fmla="val 6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pic>
            <p:nvPicPr>
              <p:cNvPr id="23575" name="Picture 39" descr="threepulse"/>
              <p:cNvPicPr>
                <a:picLocks noChangeAspect="1" noChangeArrowheads="1"/>
              </p:cNvPicPr>
              <p:nvPr/>
            </p:nvPicPr>
            <p:blipFill>
              <a:blip r:embed="rId2"/>
              <a:srcRect l="73685" t="34396" r="2632" b="42114"/>
              <a:stretch>
                <a:fillRect/>
              </a:stretch>
            </p:blipFill>
            <p:spPr bwMode="auto">
              <a:xfrm>
                <a:off x="2160" y="2304"/>
                <a:ext cx="1488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6" name="Picture 40" descr="threepulse"/>
              <p:cNvPicPr>
                <a:picLocks noChangeAspect="1" noChangeArrowheads="1"/>
              </p:cNvPicPr>
              <p:nvPr/>
            </p:nvPicPr>
            <p:blipFill>
              <a:blip r:embed="rId2"/>
              <a:srcRect l="38156" t="34375" r="36844" b="42125"/>
              <a:stretch>
                <a:fillRect/>
              </a:stretch>
            </p:blipFill>
            <p:spPr bwMode="auto">
              <a:xfrm>
                <a:off x="4080" y="2304"/>
                <a:ext cx="1486" cy="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89" name="Line 41"/>
              <p:cNvSpPr>
                <a:spLocks noChangeShapeType="1"/>
              </p:cNvSpPr>
              <p:nvPr/>
            </p:nvSpPr>
            <p:spPr bwMode="auto">
              <a:xfrm>
                <a:off x="5238" y="2864"/>
                <a:ext cx="426" cy="0"/>
              </a:xfrm>
              <a:prstGeom prst="line">
                <a:avLst/>
              </a:prstGeom>
              <a:noFill/>
              <a:ln w="5472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90" name="Line 42"/>
              <p:cNvSpPr>
                <a:spLocks noChangeShapeType="1"/>
              </p:cNvSpPr>
              <p:nvPr/>
            </p:nvSpPr>
            <p:spPr bwMode="auto">
              <a:xfrm>
                <a:off x="1966" y="2864"/>
                <a:ext cx="426" cy="0"/>
              </a:xfrm>
              <a:prstGeom prst="line">
                <a:avLst/>
              </a:prstGeom>
              <a:noFill/>
              <a:ln w="5472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91" name="Line 43"/>
              <p:cNvSpPr>
                <a:spLocks noChangeShapeType="1"/>
              </p:cNvSpPr>
              <p:nvPr/>
            </p:nvSpPr>
            <p:spPr bwMode="auto">
              <a:xfrm>
                <a:off x="3462" y="2864"/>
                <a:ext cx="829" cy="0"/>
              </a:xfrm>
              <a:prstGeom prst="line">
                <a:avLst/>
              </a:prstGeom>
              <a:noFill/>
              <a:ln w="54737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09292" name="Text Box 44"/>
            <p:cNvSpPr txBox="1">
              <a:spLocks noChangeArrowheads="1"/>
            </p:cNvSpPr>
            <p:nvPr/>
          </p:nvSpPr>
          <p:spPr bwMode="auto">
            <a:xfrm>
              <a:off x="5253" y="3028"/>
              <a:ext cx="36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>
                  <a:solidFill>
                    <a:srgbClr val="FFFFFF"/>
                  </a:solidFill>
                  <a:latin typeface="Comic Sans MS" charset="0"/>
                  <a:ea typeface="ＭＳ Ｐゴシック" charset="0"/>
                </a:rPr>
                <a:t>time</a:t>
              </a:r>
            </a:p>
          </p:txBody>
        </p:sp>
        <p:sp>
          <p:nvSpPr>
            <p:cNvPr id="309293" name="Line 45"/>
            <p:cNvSpPr>
              <a:spLocks noChangeShapeType="1"/>
            </p:cNvSpPr>
            <p:nvPr/>
          </p:nvSpPr>
          <p:spPr bwMode="auto">
            <a:xfrm>
              <a:off x="5261" y="3004"/>
              <a:ext cx="32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94" name="Text Box 46"/>
            <p:cNvSpPr txBox="1">
              <a:spLocks noChangeArrowheads="1"/>
            </p:cNvSpPr>
            <p:nvPr/>
          </p:nvSpPr>
          <p:spPr bwMode="auto">
            <a:xfrm>
              <a:off x="3840" y="2296"/>
              <a:ext cx="7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l-GR" sz="280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rPr>
                <a:t>φ</a:t>
              </a:r>
              <a:r>
                <a:rPr lang="en-GB" sz="2600" baseline="-33000">
                  <a:solidFill>
                    <a:srgbClr val="FFFFFF"/>
                  </a:solidFill>
                  <a:latin typeface="Lucidasans" charset="0"/>
                </a:rPr>
                <a:t>CE</a:t>
              </a:r>
              <a:r>
                <a:rPr lang="en-GB" sz="2000">
                  <a:solidFill>
                    <a:srgbClr val="FFFFFF"/>
                  </a:solidFill>
                  <a:latin typeface="Lucidasans" charset="0"/>
                </a:rPr>
                <a:t>= </a:t>
              </a:r>
              <a:r>
                <a:rPr lang="en-GB" sz="26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en-GB" sz="2000">
                  <a:solidFill>
                    <a:srgbClr val="FFFFFF"/>
                  </a:solidFill>
                  <a:latin typeface="Lucidasans" charset="0"/>
                </a:rPr>
                <a:t>/2</a:t>
              </a:r>
            </a:p>
          </p:txBody>
        </p:sp>
        <p:sp>
          <p:nvSpPr>
            <p:cNvPr id="309295" name="Text Box 47"/>
            <p:cNvSpPr txBox="1">
              <a:spLocks noChangeArrowheads="1"/>
            </p:cNvSpPr>
            <p:nvPr/>
          </p:nvSpPr>
          <p:spPr bwMode="auto">
            <a:xfrm>
              <a:off x="2136" y="2296"/>
              <a:ext cx="5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l-GR" sz="280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rPr>
                <a:t>φ</a:t>
              </a:r>
              <a:r>
                <a:rPr lang="en-GB" sz="2600" baseline="-33000">
                  <a:solidFill>
                    <a:schemeClr val="bg1"/>
                  </a:solidFill>
                  <a:latin typeface="Lucidasans" charset="0"/>
                </a:rPr>
                <a:t>CE</a:t>
              </a:r>
              <a:r>
                <a:rPr lang="en-GB" sz="2000">
                  <a:solidFill>
                    <a:schemeClr val="bg1"/>
                  </a:solidFill>
                  <a:latin typeface="Lucidasans" charset="0"/>
                </a:rPr>
                <a:t>= 0</a:t>
              </a:r>
            </a:p>
          </p:txBody>
        </p:sp>
        <p:sp>
          <p:nvSpPr>
            <p:cNvPr id="309296" name="Text Box 48"/>
            <p:cNvSpPr txBox="1">
              <a:spLocks noChangeArrowheads="1"/>
            </p:cNvSpPr>
            <p:nvPr/>
          </p:nvSpPr>
          <p:spPr bwMode="auto">
            <a:xfrm>
              <a:off x="3342" y="3041"/>
              <a:ext cx="64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v</a:t>
              </a:r>
              <a:r>
                <a:rPr lang="en-GB" sz="2800" b="1" baseline="-33000">
                  <a:solidFill>
                    <a:srgbClr val="FFFFFF"/>
                  </a:solidFill>
                  <a:latin typeface="Lucidasans" charset="0"/>
                </a:rPr>
                <a:t>g</a:t>
              </a: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 </a:t>
              </a:r>
              <a:r>
                <a:rPr lang="en-GB" sz="2200">
                  <a:solidFill>
                    <a:srgbClr val="FFFFFF"/>
                  </a:solidFill>
                  <a:latin typeface="Lucidasans" charset="0"/>
                </a:rPr>
                <a:t>≠</a:t>
              </a: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 v</a:t>
              </a:r>
              <a:r>
                <a:rPr lang="el-GR" sz="2800" b="1" baseline="-33000">
                  <a:solidFill>
                    <a:srgbClr val="FFFFFF"/>
                  </a:solidFill>
                  <a:latin typeface="Lucidasans" charset="0"/>
                </a:rPr>
                <a:t>φ</a:t>
              </a:r>
            </a:p>
          </p:txBody>
        </p:sp>
        <p:sp>
          <p:nvSpPr>
            <p:cNvPr id="309297" name="Line 49"/>
            <p:cNvSpPr>
              <a:spLocks noChangeShapeType="1"/>
            </p:cNvSpPr>
            <p:nvPr/>
          </p:nvSpPr>
          <p:spPr bwMode="auto">
            <a:xfrm>
              <a:off x="2960" y="331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98" name="Line 50"/>
            <p:cNvSpPr>
              <a:spLocks noChangeShapeType="1"/>
            </p:cNvSpPr>
            <p:nvPr/>
          </p:nvSpPr>
          <p:spPr bwMode="auto">
            <a:xfrm>
              <a:off x="3008" y="3168"/>
              <a:ext cx="240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3090863" y="1403350"/>
            <a:ext cx="297497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65" name="TextBox 3"/>
          <p:cNvSpPr txBox="1">
            <a:spLocks noChangeArrowheads="1"/>
          </p:cNvSpPr>
          <p:nvPr/>
        </p:nvSpPr>
        <p:spPr bwMode="auto">
          <a:xfrm>
            <a:off x="4360863" y="969963"/>
            <a:ext cx="379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Lucida Sans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QED/fundamental constants research at LaserLaB</a:t>
            </a:r>
            <a:endParaRPr lang="en-US" dirty="0"/>
          </a:p>
        </p:txBody>
      </p:sp>
      <p:pic>
        <p:nvPicPr>
          <p:cNvPr id="20482" name="Picture 2" descr="http://www.nat.vu.nl/en/Images/WimU_tcm69-8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34742"/>
            <a:ext cx="1257300" cy="15716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484" name="Picture 4" descr="http://www.nat.vu.nl/en/Images/Kjeld_tcm69-85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036" y="2122192"/>
            <a:ext cx="1257300" cy="15716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0486" name="Picture 6" descr="http://www.nat.vu.nl/~wim/Wim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233" y="2122192"/>
            <a:ext cx="1129945" cy="158417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20490" name="Picture 10" descr="http://www.nat.vu.nl/en/Images/Rick_tcm69-850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6947" y="2134742"/>
            <a:ext cx="1257300" cy="157162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492" name="Picture 12" descr="http://www.nat.vu.nl/~koel/Koelemei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6717" y="2122192"/>
            <a:ext cx="1224136" cy="16035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1207" y="1493490"/>
            <a:ext cx="166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Prof </a:t>
            </a:r>
            <a:r>
              <a:rPr lang="en-US" sz="1600" b="1" dirty="0" err="1" smtClean="0"/>
              <a:t>Wim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Ubachs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(group leader)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1731000"/>
            <a:ext cx="167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Prof </a:t>
            </a:r>
            <a:r>
              <a:rPr lang="en-US" sz="1600" b="1" dirty="0" err="1" smtClean="0"/>
              <a:t>Kjeld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Eikema</a:t>
            </a:r>
            <a:endParaRPr lang="en-US" sz="16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1731000"/>
            <a:ext cx="147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Dr </a:t>
            </a:r>
            <a:r>
              <a:rPr lang="en-US" sz="1600" b="1" dirty="0" err="1" smtClean="0"/>
              <a:t>Wim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Vassen</a:t>
            </a:r>
            <a:endParaRPr lang="en-US" sz="1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21027" y="1731000"/>
            <a:ext cx="154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Dr Rick </a:t>
            </a:r>
            <a:r>
              <a:rPr lang="en-US" sz="1600" b="1" dirty="0" err="1" smtClean="0"/>
              <a:t>Bethlem</a:t>
            </a:r>
            <a:endParaRPr lang="en-US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144054" y="1731000"/>
            <a:ext cx="189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Dr </a:t>
            </a:r>
            <a:r>
              <a:rPr lang="en-US" sz="1600" b="1" dirty="0" err="1" smtClean="0"/>
              <a:t>Jeroen</a:t>
            </a:r>
            <a:r>
              <a:rPr lang="en-US" sz="1600" b="1" dirty="0" smtClean="0"/>
              <a:t> Koelemeij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6" y="3869754"/>
            <a:ext cx="2032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Spectroscopy of H</a:t>
            </a:r>
            <a:r>
              <a:rPr lang="en-US" b="1" u="sng" baseline="-25000" dirty="0" smtClean="0">
                <a:solidFill>
                  <a:srgbClr val="C00000"/>
                </a:solidFill>
              </a:rPr>
              <a:t>2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Tests of QED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 variation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390692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XUV comb</a:t>
            </a:r>
          </a:p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spectroscopy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XUV He spectroscopy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Tests of QED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variation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897" y="3906922"/>
            <a:ext cx="1728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Spectroscopy     of He*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Tests of QED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He-3 nuclear size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0072" y="390692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Cold molecules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/>
              <a:t>Spectroscopy of CO, CH</a:t>
            </a:r>
            <a:r>
              <a:rPr lang="en-US" b="1" baseline="-25000" dirty="0" smtClean="0"/>
              <a:t>3</a:t>
            </a:r>
            <a:r>
              <a:rPr lang="en-US" b="1" dirty="0" smtClean="0"/>
              <a:t>OH, NH</a:t>
            </a:r>
            <a:r>
              <a:rPr lang="en-US" b="1" baseline="-25000" dirty="0" smtClean="0"/>
              <a:t>3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i="1" dirty="0" smtClean="0"/>
              <a:t>m</a:t>
            </a:r>
            <a:r>
              <a:rPr lang="en-US" b="1" baseline="-25000" dirty="0" smtClean="0"/>
              <a:t>p</a:t>
            </a:r>
            <a:r>
              <a:rPr lang="en-US" b="1" dirty="0" smtClean="0"/>
              <a:t>/</a:t>
            </a:r>
            <a:r>
              <a:rPr lang="en-US" b="1" i="1" dirty="0" smtClean="0"/>
              <a:t>m</a:t>
            </a:r>
            <a:r>
              <a:rPr lang="en-US" b="1" baseline="-25000" dirty="0" smtClean="0"/>
              <a:t>e</a:t>
            </a:r>
            <a:r>
              <a:rPr lang="en-US" b="1" dirty="0" smtClean="0"/>
              <a:t> variation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52211" y="3904594"/>
            <a:ext cx="2320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Cold molecular 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QED tests HD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value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variation</a:t>
            </a:r>
          </a:p>
          <a:p>
            <a:pPr marL="177800" indent="-177800">
              <a:buFont typeface="Arial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11247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		One-electron system: 	HD</a:t>
            </a:r>
            <a:r>
              <a:rPr lang="en-US" sz="2800" baseline="30000" dirty="0" smtClean="0"/>
              <a:t>+</a:t>
            </a:r>
          </a:p>
          <a:p>
            <a:pPr>
              <a:buNone/>
            </a:pPr>
            <a:r>
              <a:rPr lang="en-US" sz="2800" dirty="0" smtClean="0"/>
              <a:t>			Two-electron systems: 	He,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18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46050"/>
            <a:ext cx="8675687" cy="6477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Frequency comb lasers – two pulses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6486525" y="5014913"/>
            <a:ext cx="1285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  <a:latin typeface="Comic Sans MS" charset="0"/>
              </a:rPr>
              <a:t>frequency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914400" y="4259263"/>
            <a:ext cx="417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Int.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3038" y="4259263"/>
            <a:ext cx="5033962" cy="1120775"/>
            <a:chOff x="477" y="2756"/>
            <a:chExt cx="4129" cy="782"/>
          </a:xfrm>
        </p:grpSpPr>
        <p:sp>
          <p:nvSpPr>
            <p:cNvPr id="309254" name="Line 6"/>
            <p:cNvSpPr>
              <a:spLocks noChangeShapeType="1"/>
            </p:cNvSpPr>
            <p:nvPr/>
          </p:nvSpPr>
          <p:spPr bwMode="auto">
            <a:xfrm flipV="1">
              <a:off x="1832" y="3185"/>
              <a:ext cx="0" cy="249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5" name="Line 7"/>
            <p:cNvSpPr>
              <a:spLocks noChangeShapeType="1"/>
            </p:cNvSpPr>
            <p:nvPr/>
          </p:nvSpPr>
          <p:spPr bwMode="auto">
            <a:xfrm flipV="1">
              <a:off x="1327" y="3198"/>
              <a:ext cx="1" cy="236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6" name="Line 8"/>
            <p:cNvSpPr>
              <a:spLocks noChangeShapeType="1"/>
            </p:cNvSpPr>
            <p:nvPr/>
          </p:nvSpPr>
          <p:spPr bwMode="auto">
            <a:xfrm flipV="1">
              <a:off x="1073" y="3195"/>
              <a:ext cx="0" cy="23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7" name="Line 9"/>
            <p:cNvSpPr>
              <a:spLocks noChangeShapeType="1"/>
            </p:cNvSpPr>
            <p:nvPr/>
          </p:nvSpPr>
          <p:spPr bwMode="auto">
            <a:xfrm flipV="1">
              <a:off x="818" y="3198"/>
              <a:ext cx="1" cy="236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8" name="Line 10"/>
            <p:cNvSpPr>
              <a:spLocks noChangeShapeType="1"/>
            </p:cNvSpPr>
            <p:nvPr/>
          </p:nvSpPr>
          <p:spPr bwMode="auto">
            <a:xfrm flipV="1">
              <a:off x="563" y="3195"/>
              <a:ext cx="1" cy="23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 flipV="1">
              <a:off x="2086" y="2949"/>
              <a:ext cx="0" cy="485"/>
            </a:xfrm>
            <a:prstGeom prst="line">
              <a:avLst/>
            </a:prstGeom>
            <a:noFill/>
            <a:ln w="45720">
              <a:solidFill>
                <a:srgbClr val="FF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 flipV="1">
              <a:off x="4129" y="3339"/>
              <a:ext cx="0" cy="95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 flipV="1">
              <a:off x="3876" y="3233"/>
              <a:ext cx="0" cy="196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 flipV="1">
              <a:off x="3620" y="3140"/>
              <a:ext cx="1" cy="294"/>
            </a:xfrm>
            <a:prstGeom prst="line">
              <a:avLst/>
            </a:prstGeom>
            <a:noFill/>
            <a:ln w="4572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3" name="Line 15"/>
            <p:cNvSpPr>
              <a:spLocks noChangeShapeType="1"/>
            </p:cNvSpPr>
            <p:nvPr/>
          </p:nvSpPr>
          <p:spPr bwMode="auto">
            <a:xfrm flipV="1">
              <a:off x="3364" y="3021"/>
              <a:ext cx="1" cy="413"/>
            </a:xfrm>
            <a:prstGeom prst="line">
              <a:avLst/>
            </a:prstGeom>
            <a:noFill/>
            <a:ln w="45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 flipV="1">
              <a:off x="3109" y="2865"/>
              <a:ext cx="1" cy="569"/>
            </a:xfrm>
            <a:prstGeom prst="line">
              <a:avLst/>
            </a:prstGeom>
            <a:noFill/>
            <a:ln w="4572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 flipV="1">
              <a:off x="2853" y="2791"/>
              <a:ext cx="0" cy="638"/>
            </a:xfrm>
            <a:prstGeom prst="line">
              <a:avLst/>
            </a:prstGeom>
            <a:noFill/>
            <a:ln w="4572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6" name="Line 18"/>
            <p:cNvSpPr>
              <a:spLocks noChangeShapeType="1"/>
            </p:cNvSpPr>
            <p:nvPr/>
          </p:nvSpPr>
          <p:spPr bwMode="auto">
            <a:xfrm flipV="1">
              <a:off x="2598" y="2764"/>
              <a:ext cx="1" cy="670"/>
            </a:xfrm>
            <a:prstGeom prst="line">
              <a:avLst/>
            </a:prstGeom>
            <a:noFill/>
            <a:ln w="45720">
              <a:solidFill>
                <a:srgbClr val="E6E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 flipV="1">
              <a:off x="2342" y="2865"/>
              <a:ext cx="1" cy="569"/>
            </a:xfrm>
            <a:prstGeom prst="line">
              <a:avLst/>
            </a:prstGeom>
            <a:noFill/>
            <a:ln w="4572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1024" y="3438"/>
              <a:ext cx="3582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69" name="Line 21"/>
            <p:cNvSpPr>
              <a:spLocks noChangeShapeType="1"/>
            </p:cNvSpPr>
            <p:nvPr/>
          </p:nvSpPr>
          <p:spPr bwMode="auto">
            <a:xfrm flipV="1">
              <a:off x="484" y="2756"/>
              <a:ext cx="1" cy="69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864" y="3341"/>
              <a:ext cx="209" cy="197"/>
              <a:chOff x="1439" y="4096"/>
              <a:chExt cx="209" cy="197"/>
            </a:xfrm>
          </p:grpSpPr>
          <p:sp>
            <p:nvSpPr>
              <p:cNvPr id="309271" name="Line 23"/>
              <p:cNvSpPr>
                <a:spLocks noChangeShapeType="1"/>
              </p:cNvSpPr>
              <p:nvPr/>
            </p:nvSpPr>
            <p:spPr bwMode="auto">
              <a:xfrm flipH="1">
                <a:off x="1436" y="4096"/>
                <a:ext cx="126" cy="19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72" name="Line 24"/>
              <p:cNvSpPr>
                <a:spLocks noChangeShapeType="1"/>
              </p:cNvSpPr>
              <p:nvPr/>
            </p:nvSpPr>
            <p:spPr bwMode="auto">
              <a:xfrm flipH="1">
                <a:off x="1526" y="4096"/>
                <a:ext cx="125" cy="19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09273" name="Line 25"/>
            <p:cNvSpPr>
              <a:spLocks noChangeShapeType="1"/>
            </p:cNvSpPr>
            <p:nvPr/>
          </p:nvSpPr>
          <p:spPr bwMode="auto">
            <a:xfrm>
              <a:off x="477" y="3442"/>
              <a:ext cx="449" cy="1"/>
            </a:xfrm>
            <a:prstGeom prst="line">
              <a:avLst/>
            </a:prstGeom>
            <a:noFill/>
            <a:ln w="36703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5" name="Line 27"/>
            <p:cNvSpPr>
              <a:spLocks noChangeShapeType="1"/>
            </p:cNvSpPr>
            <p:nvPr/>
          </p:nvSpPr>
          <p:spPr bwMode="auto">
            <a:xfrm flipV="1">
              <a:off x="1832" y="3073"/>
              <a:ext cx="0" cy="353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6" name="Line 28"/>
            <p:cNvSpPr>
              <a:spLocks noChangeShapeType="1"/>
            </p:cNvSpPr>
            <p:nvPr/>
          </p:nvSpPr>
          <p:spPr bwMode="auto">
            <a:xfrm flipV="1">
              <a:off x="1577" y="3291"/>
              <a:ext cx="1" cy="135"/>
            </a:xfrm>
            <a:prstGeom prst="line">
              <a:avLst/>
            </a:prstGeom>
            <a:noFill/>
            <a:ln w="45720">
              <a:solidFill>
                <a:srgbClr val="FF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74" name="Line 26"/>
            <p:cNvSpPr>
              <a:spLocks noChangeShapeType="1"/>
            </p:cNvSpPr>
            <p:nvPr/>
          </p:nvSpPr>
          <p:spPr bwMode="auto">
            <a:xfrm>
              <a:off x="2859" y="2869"/>
              <a:ext cx="2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09277" name="Line 29"/>
          <p:cNvSpPr>
            <a:spLocks noChangeShapeType="1"/>
          </p:cNvSpPr>
          <p:nvPr/>
        </p:nvSpPr>
        <p:spPr bwMode="auto">
          <a:xfrm flipH="1">
            <a:off x="1581150" y="4106863"/>
            <a:ext cx="177800" cy="59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9278" name="Text Box 30"/>
          <p:cNvSpPr txBox="1">
            <a:spLocks noChangeArrowheads="1"/>
          </p:cNvSpPr>
          <p:nvPr/>
        </p:nvSpPr>
        <p:spPr bwMode="auto">
          <a:xfrm>
            <a:off x="1219200" y="5249863"/>
            <a:ext cx="163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09279" name="Text Box 31"/>
          <p:cNvSpPr txBox="1">
            <a:spLocks noChangeArrowheads="1"/>
          </p:cNvSpPr>
          <p:nvPr/>
        </p:nvSpPr>
        <p:spPr bwMode="auto">
          <a:xfrm>
            <a:off x="1317625" y="5865813"/>
            <a:ext cx="419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Resemblance with N.F. Ramsey, Phys. Rev. 76, 996 (1949)</a:t>
            </a:r>
            <a:br>
              <a:rPr lang="en-GB" i="1" dirty="0" smtClean="0">
                <a:solidFill>
                  <a:srgbClr val="000000"/>
                </a:solidFill>
                <a:latin typeface="Comic Sans MS" charset="0"/>
              </a:rPr>
            </a:b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M.M. </a:t>
            </a:r>
            <a:r>
              <a:rPr lang="en-GB" i="1" dirty="0" err="1" smtClean="0">
                <a:solidFill>
                  <a:srgbClr val="000000"/>
                </a:solidFill>
                <a:latin typeface="Comic Sans MS" charset="0"/>
              </a:rPr>
              <a:t>Salour</a:t>
            </a: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 and C. Cohen-</a:t>
            </a:r>
            <a:r>
              <a:rPr lang="en-GB" i="1" dirty="0" err="1" smtClean="0">
                <a:solidFill>
                  <a:srgbClr val="000000"/>
                </a:solidFill>
                <a:latin typeface="Comic Sans MS" charset="0"/>
              </a:rPr>
              <a:t>Tannoudji</a:t>
            </a: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, PRL 38, 757 (1977)</a:t>
            </a: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R. </a:t>
            </a:r>
            <a:r>
              <a:rPr lang="en-GB" i="1" dirty="0" err="1" smtClean="0">
                <a:solidFill>
                  <a:srgbClr val="000000"/>
                </a:solidFill>
                <a:latin typeface="Comic Sans MS" charset="0"/>
              </a:rPr>
              <a:t>Teets</a:t>
            </a: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, J. Eckstein, T.W. </a:t>
            </a:r>
            <a:r>
              <a:rPr lang="en-GB" i="1" dirty="0" err="1" smtClean="0">
                <a:solidFill>
                  <a:srgbClr val="000000"/>
                </a:solidFill>
                <a:latin typeface="Comic Sans MS" charset="0"/>
              </a:rPr>
              <a:t>Haensch</a:t>
            </a:r>
            <a:r>
              <a:rPr lang="en-GB" i="1" dirty="0" smtClean="0">
                <a:solidFill>
                  <a:srgbClr val="000000"/>
                </a:solidFill>
                <a:latin typeface="Comic Sans MS" charset="0"/>
              </a:rPr>
              <a:t>, PRL 38, 760 (1977)</a:t>
            </a:r>
          </a:p>
        </p:txBody>
      </p:sp>
      <p:sp>
        <p:nvSpPr>
          <p:cNvPr id="309280" name="Text Box 32"/>
          <p:cNvSpPr txBox="1">
            <a:spLocks noChangeArrowheads="1"/>
          </p:cNvSpPr>
          <p:nvPr/>
        </p:nvSpPr>
        <p:spPr bwMode="auto">
          <a:xfrm>
            <a:off x="5943600" y="4318000"/>
            <a:ext cx="2133600" cy="4159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n 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CEO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 + n.</a:t>
            </a:r>
            <a:r>
              <a:rPr lang="en-US" sz="2000" b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="1" baseline="-25000">
                <a:latin typeface="Arial" charset="0"/>
                <a:ea typeface="ＭＳ Ｐゴシック" charset="0"/>
                <a:sym typeface="Symbol" charset="0"/>
              </a:rPr>
              <a:t>rep</a:t>
            </a:r>
            <a:r>
              <a:rPr lang="en-US" sz="2000" b="1">
                <a:latin typeface="Arial" charset="0"/>
                <a:ea typeface="ＭＳ Ｐゴシック" charset="0"/>
                <a:sym typeface="Symbol" charset="0"/>
              </a:rPr>
              <a:t> </a:t>
            </a:r>
          </a:p>
        </p:txBody>
      </p:sp>
      <p:sp>
        <p:nvSpPr>
          <p:cNvPr id="309281" name="Text Box 33"/>
          <p:cNvSpPr txBox="1">
            <a:spLocks noChangeArrowheads="1"/>
          </p:cNvSpPr>
          <p:nvPr/>
        </p:nvSpPr>
        <p:spPr bwMode="auto">
          <a:xfrm>
            <a:off x="4356100" y="3840163"/>
            <a:ext cx="1211263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Monotype Corsiva" charset="0"/>
                <a:ea typeface="ＭＳ Ｐゴシック" charset="0"/>
                <a:sym typeface="Symbol" charset="0"/>
              </a:rPr>
              <a:t>f</a:t>
            </a:r>
            <a:r>
              <a:rPr lang="en-US" sz="2000" baseline="-25000" dirty="0" err="1">
                <a:latin typeface="Arial" charset="0"/>
                <a:ea typeface="ＭＳ Ｐゴシック" charset="0"/>
                <a:sym typeface="Symbol" charset="0"/>
              </a:rPr>
              <a:t>rep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 = 1/T</a:t>
            </a:r>
          </a:p>
        </p:txBody>
      </p:sp>
      <p:sp>
        <p:nvSpPr>
          <p:cNvPr id="309282" name="Text Box 34"/>
          <p:cNvSpPr txBox="1">
            <a:spLocks noChangeArrowheads="1"/>
          </p:cNvSpPr>
          <p:nvPr/>
        </p:nvSpPr>
        <p:spPr bwMode="auto">
          <a:xfrm>
            <a:off x="1612900" y="3700463"/>
            <a:ext cx="259873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Monotype Corsiva" pitchFamily="66" charset="0"/>
                <a:sym typeface="Symbol" pitchFamily="18" charset="2"/>
              </a:rPr>
              <a:t>f</a:t>
            </a:r>
            <a:r>
              <a:rPr lang="en-US" sz="2000" baseline="-25000">
                <a:latin typeface="Arial" pitchFamily="34" charset="0"/>
                <a:sym typeface="Symbol" pitchFamily="18" charset="2"/>
              </a:rPr>
              <a:t>CEO </a:t>
            </a:r>
            <a:r>
              <a:rPr lang="en-US" sz="2000">
                <a:latin typeface="Arial" pitchFamily="34" charset="0"/>
                <a:sym typeface="Symbol" pitchFamily="18" charset="2"/>
              </a:rPr>
              <a:t>= </a:t>
            </a:r>
            <a:r>
              <a:rPr lang="en-US" sz="2000">
                <a:latin typeface="Monotype Corsiva" pitchFamily="66" charset="0"/>
                <a:sym typeface="Symbol" pitchFamily="18" charset="2"/>
              </a:rPr>
              <a:t>f</a:t>
            </a:r>
            <a:r>
              <a:rPr lang="en-US" sz="2000" baseline="-25000">
                <a:latin typeface="Arial" pitchFamily="34" charset="0"/>
                <a:sym typeface="Symbol" pitchFamily="18" charset="2"/>
              </a:rPr>
              <a:t>rep</a:t>
            </a:r>
            <a:r>
              <a:rPr lang="en-US" sz="2000">
                <a:latin typeface="Arial" pitchFamily="34" charset="0"/>
                <a:sym typeface="Symbol" pitchFamily="18" charset="2"/>
              </a:rPr>
              <a:t> x </a:t>
            </a:r>
            <a:r>
              <a:rPr lang="el-GR" sz="2000">
                <a:latin typeface="Arial" pitchFamily="34" charset="0"/>
                <a:cs typeface="Arial" pitchFamily="34" charset="0"/>
                <a:sym typeface="Symbol" pitchFamily="18" charset="2"/>
              </a:rPr>
              <a:t>φ</a:t>
            </a:r>
            <a:r>
              <a:rPr lang="en-US" sz="2000" baseline="-25000">
                <a:latin typeface="Arial" pitchFamily="34" charset="0"/>
                <a:cs typeface="Arial" pitchFamily="34" charset="0"/>
                <a:sym typeface="Symbol" pitchFamily="18" charset="2"/>
              </a:rPr>
              <a:t>CE </a:t>
            </a:r>
            <a:r>
              <a:rPr lang="en-US" sz="2000">
                <a:latin typeface="Arial" pitchFamily="34" charset="0"/>
                <a:cs typeface="Arial" pitchFamily="34" charset="0"/>
                <a:sym typeface="Symbol" pitchFamily="18" charset="2"/>
              </a:rPr>
              <a:t>/ 2</a:t>
            </a:r>
          </a:p>
        </p:txBody>
      </p:sp>
      <p:sp>
        <p:nvSpPr>
          <p:cNvPr id="309283" name="Line 35"/>
          <p:cNvSpPr>
            <a:spLocks noChangeShapeType="1"/>
          </p:cNvSpPr>
          <p:nvPr/>
        </p:nvSpPr>
        <p:spPr bwMode="auto">
          <a:xfrm flipH="1">
            <a:off x="6007100" y="4873625"/>
            <a:ext cx="152400" cy="287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549400" y="1566863"/>
            <a:ext cx="6070600" cy="1828800"/>
            <a:chOff x="1936" y="2288"/>
            <a:chExt cx="3824" cy="1152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936" y="2288"/>
              <a:ext cx="3824" cy="1152"/>
              <a:chOff x="1936" y="2288"/>
              <a:chExt cx="3824" cy="1152"/>
            </a:xfrm>
          </p:grpSpPr>
          <p:sp>
            <p:nvSpPr>
              <p:cNvPr id="309286" name="AutoShape 38"/>
              <p:cNvSpPr>
                <a:spLocks noChangeArrowheads="1"/>
              </p:cNvSpPr>
              <p:nvPr/>
            </p:nvSpPr>
            <p:spPr bwMode="auto">
              <a:xfrm>
                <a:off x="1936" y="2288"/>
                <a:ext cx="3824" cy="1152"/>
              </a:xfrm>
              <a:prstGeom prst="roundRect">
                <a:avLst>
                  <a:gd name="adj" fmla="val 6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pic>
            <p:nvPicPr>
              <p:cNvPr id="24614" name="Picture 39" descr="threepulse"/>
              <p:cNvPicPr>
                <a:picLocks noChangeAspect="1" noChangeArrowheads="1"/>
              </p:cNvPicPr>
              <p:nvPr/>
            </p:nvPicPr>
            <p:blipFill>
              <a:blip r:embed="rId2"/>
              <a:srcRect l="73685" t="34396" r="2632" b="42114"/>
              <a:stretch>
                <a:fillRect/>
              </a:stretch>
            </p:blipFill>
            <p:spPr bwMode="auto">
              <a:xfrm>
                <a:off x="2160" y="2304"/>
                <a:ext cx="1488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5" name="Picture 40" descr="threepulse"/>
              <p:cNvPicPr>
                <a:picLocks noChangeAspect="1" noChangeArrowheads="1"/>
              </p:cNvPicPr>
              <p:nvPr/>
            </p:nvPicPr>
            <p:blipFill>
              <a:blip r:embed="rId2"/>
              <a:srcRect l="38156" t="34375" r="36844" b="42125"/>
              <a:stretch>
                <a:fillRect/>
              </a:stretch>
            </p:blipFill>
            <p:spPr bwMode="auto">
              <a:xfrm>
                <a:off x="4080" y="2304"/>
                <a:ext cx="1486" cy="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89" name="Line 41"/>
              <p:cNvSpPr>
                <a:spLocks noChangeShapeType="1"/>
              </p:cNvSpPr>
              <p:nvPr/>
            </p:nvSpPr>
            <p:spPr bwMode="auto">
              <a:xfrm>
                <a:off x="5238" y="2864"/>
                <a:ext cx="426" cy="0"/>
              </a:xfrm>
              <a:prstGeom prst="line">
                <a:avLst/>
              </a:prstGeom>
              <a:noFill/>
              <a:ln w="5472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90" name="Line 42"/>
              <p:cNvSpPr>
                <a:spLocks noChangeShapeType="1"/>
              </p:cNvSpPr>
              <p:nvPr/>
            </p:nvSpPr>
            <p:spPr bwMode="auto">
              <a:xfrm>
                <a:off x="1966" y="2864"/>
                <a:ext cx="426" cy="0"/>
              </a:xfrm>
              <a:prstGeom prst="line">
                <a:avLst/>
              </a:prstGeom>
              <a:noFill/>
              <a:ln w="5472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09291" name="Line 43"/>
              <p:cNvSpPr>
                <a:spLocks noChangeShapeType="1"/>
              </p:cNvSpPr>
              <p:nvPr/>
            </p:nvSpPr>
            <p:spPr bwMode="auto">
              <a:xfrm>
                <a:off x="3462" y="2864"/>
                <a:ext cx="829" cy="0"/>
              </a:xfrm>
              <a:prstGeom prst="line">
                <a:avLst/>
              </a:prstGeom>
              <a:noFill/>
              <a:ln w="54737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09292" name="Text Box 44"/>
            <p:cNvSpPr txBox="1">
              <a:spLocks noChangeArrowheads="1"/>
            </p:cNvSpPr>
            <p:nvPr/>
          </p:nvSpPr>
          <p:spPr bwMode="auto">
            <a:xfrm>
              <a:off x="5253" y="3028"/>
              <a:ext cx="36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GB" sz="2000">
                  <a:solidFill>
                    <a:srgbClr val="FFFFFF"/>
                  </a:solidFill>
                  <a:latin typeface="Comic Sans MS" charset="0"/>
                  <a:ea typeface="ＭＳ Ｐゴシック" charset="0"/>
                </a:rPr>
                <a:t>time</a:t>
              </a:r>
            </a:p>
          </p:txBody>
        </p:sp>
        <p:sp>
          <p:nvSpPr>
            <p:cNvPr id="309293" name="Line 45"/>
            <p:cNvSpPr>
              <a:spLocks noChangeShapeType="1"/>
            </p:cNvSpPr>
            <p:nvPr/>
          </p:nvSpPr>
          <p:spPr bwMode="auto">
            <a:xfrm>
              <a:off x="5261" y="3004"/>
              <a:ext cx="32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94" name="Text Box 46"/>
            <p:cNvSpPr txBox="1">
              <a:spLocks noChangeArrowheads="1"/>
            </p:cNvSpPr>
            <p:nvPr/>
          </p:nvSpPr>
          <p:spPr bwMode="auto">
            <a:xfrm>
              <a:off x="3840" y="2296"/>
              <a:ext cx="7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l-GR" sz="280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rPr>
                <a:t>φ</a:t>
              </a:r>
              <a:r>
                <a:rPr lang="en-GB" sz="2600" baseline="-33000">
                  <a:solidFill>
                    <a:srgbClr val="FFFFFF"/>
                  </a:solidFill>
                  <a:latin typeface="Lucidasans" charset="0"/>
                </a:rPr>
                <a:t>CE</a:t>
              </a:r>
              <a:r>
                <a:rPr lang="en-GB" sz="2000">
                  <a:solidFill>
                    <a:srgbClr val="FFFFFF"/>
                  </a:solidFill>
                  <a:latin typeface="Lucidasans" charset="0"/>
                </a:rPr>
                <a:t>= </a:t>
              </a:r>
              <a:r>
                <a:rPr lang="en-GB" sz="26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en-GB" sz="2000">
                  <a:solidFill>
                    <a:srgbClr val="FFFFFF"/>
                  </a:solidFill>
                  <a:latin typeface="Lucidasans" charset="0"/>
                </a:rPr>
                <a:t>/2</a:t>
              </a:r>
            </a:p>
          </p:txBody>
        </p:sp>
        <p:sp>
          <p:nvSpPr>
            <p:cNvPr id="309295" name="Text Box 47"/>
            <p:cNvSpPr txBox="1">
              <a:spLocks noChangeArrowheads="1"/>
            </p:cNvSpPr>
            <p:nvPr/>
          </p:nvSpPr>
          <p:spPr bwMode="auto">
            <a:xfrm>
              <a:off x="2136" y="2296"/>
              <a:ext cx="5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10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l-GR" sz="280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rPr>
                <a:t>φ</a:t>
              </a:r>
              <a:r>
                <a:rPr lang="en-GB" sz="2600" baseline="-33000">
                  <a:solidFill>
                    <a:schemeClr val="bg1"/>
                  </a:solidFill>
                  <a:latin typeface="Lucidasans" charset="0"/>
                </a:rPr>
                <a:t>CE</a:t>
              </a:r>
              <a:r>
                <a:rPr lang="en-GB" sz="2000">
                  <a:solidFill>
                    <a:schemeClr val="bg1"/>
                  </a:solidFill>
                  <a:latin typeface="Lucidasans" charset="0"/>
                </a:rPr>
                <a:t>= 0</a:t>
              </a:r>
            </a:p>
          </p:txBody>
        </p:sp>
        <p:sp>
          <p:nvSpPr>
            <p:cNvPr id="309296" name="Text Box 48"/>
            <p:cNvSpPr txBox="1">
              <a:spLocks noChangeArrowheads="1"/>
            </p:cNvSpPr>
            <p:nvPr/>
          </p:nvSpPr>
          <p:spPr bwMode="auto">
            <a:xfrm>
              <a:off x="3342" y="3041"/>
              <a:ext cx="64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457200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v</a:t>
              </a:r>
              <a:r>
                <a:rPr lang="en-GB" sz="2800" b="1" baseline="-33000">
                  <a:solidFill>
                    <a:srgbClr val="FFFFFF"/>
                  </a:solidFill>
                  <a:latin typeface="Lucidasans" charset="0"/>
                </a:rPr>
                <a:t>g</a:t>
              </a: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 </a:t>
              </a:r>
              <a:r>
                <a:rPr lang="en-GB" sz="2200">
                  <a:solidFill>
                    <a:srgbClr val="FFFFFF"/>
                  </a:solidFill>
                  <a:latin typeface="Lucidasans" charset="0"/>
                </a:rPr>
                <a:t>≠</a:t>
              </a:r>
              <a:r>
                <a:rPr lang="en-GB" sz="2000" b="1">
                  <a:solidFill>
                    <a:srgbClr val="FFFFFF"/>
                  </a:solidFill>
                  <a:latin typeface="Lucidasans" charset="0"/>
                </a:rPr>
                <a:t> v</a:t>
              </a:r>
              <a:r>
                <a:rPr lang="el-GR" sz="2800" b="1" baseline="-33000">
                  <a:solidFill>
                    <a:srgbClr val="FFFFFF"/>
                  </a:solidFill>
                  <a:latin typeface="Lucidasans" charset="0"/>
                </a:rPr>
                <a:t>φ</a:t>
              </a:r>
            </a:p>
          </p:txBody>
        </p:sp>
        <p:sp>
          <p:nvSpPr>
            <p:cNvPr id="309297" name="Line 49"/>
            <p:cNvSpPr>
              <a:spLocks noChangeShapeType="1"/>
            </p:cNvSpPr>
            <p:nvPr/>
          </p:nvSpPr>
          <p:spPr bwMode="auto">
            <a:xfrm>
              <a:off x="2960" y="331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9298" name="Line 50"/>
            <p:cNvSpPr>
              <a:spLocks noChangeShapeType="1"/>
            </p:cNvSpPr>
            <p:nvPr/>
          </p:nvSpPr>
          <p:spPr bwMode="auto">
            <a:xfrm>
              <a:off x="3008" y="3168"/>
              <a:ext cx="240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8450" y="2195513"/>
            <a:ext cx="720725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6894513" y="2019300"/>
            <a:ext cx="720725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2949575" y="4635500"/>
            <a:ext cx="311150" cy="587375"/>
          </a:xfrm>
          <a:custGeom>
            <a:avLst/>
            <a:gdLst>
              <a:gd name="T0" fmla="*/ 0 w 379"/>
              <a:gd name="T1" fmla="*/ 586520 h 2061"/>
              <a:gd name="T2" fmla="*/ 146134 w 379"/>
              <a:gd name="T3" fmla="*/ 285 h 2061"/>
              <a:gd name="T4" fmla="*/ 310329 w 379"/>
              <a:gd name="T5" fmla="*/ 586520 h 2061"/>
              <a:gd name="T6" fmla="*/ 0 w 379"/>
              <a:gd name="T7" fmla="*/ 586520 h 20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3257550" y="4530725"/>
            <a:ext cx="312738" cy="692150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3567113" y="4402138"/>
            <a:ext cx="312737" cy="82073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3876675" y="4262438"/>
            <a:ext cx="341313" cy="96043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CBCF00"/>
          </a:solidFill>
          <a:ln w="9525">
            <a:solidFill>
              <a:srgbClr val="CBC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9" name="Freeform 58"/>
          <p:cNvSpPr>
            <a:spLocks noChangeArrowheads="1"/>
          </p:cNvSpPr>
          <p:nvPr/>
        </p:nvSpPr>
        <p:spPr bwMode="auto">
          <a:xfrm>
            <a:off x="4170363" y="4281488"/>
            <a:ext cx="339725" cy="94138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4478338" y="4375150"/>
            <a:ext cx="341312" cy="847725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3AFDF0"/>
          </a:solidFill>
          <a:ln w="9525">
            <a:solidFill>
              <a:srgbClr val="3AFDF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1" name="Freeform 60"/>
          <p:cNvSpPr>
            <a:spLocks noChangeArrowheads="1"/>
          </p:cNvSpPr>
          <p:nvPr/>
        </p:nvSpPr>
        <p:spPr bwMode="auto">
          <a:xfrm>
            <a:off x="4826000" y="4635500"/>
            <a:ext cx="311150" cy="587375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" name="Freeform 61"/>
          <p:cNvSpPr>
            <a:spLocks noChangeArrowheads="1"/>
          </p:cNvSpPr>
          <p:nvPr/>
        </p:nvSpPr>
        <p:spPr bwMode="auto">
          <a:xfrm>
            <a:off x="5135563" y="4789488"/>
            <a:ext cx="311150" cy="43338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5443538" y="4913313"/>
            <a:ext cx="312737" cy="309562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CC00FF"/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5753100" y="5049838"/>
            <a:ext cx="312738" cy="17303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6F0091"/>
          </a:solidFill>
          <a:ln w="9525">
            <a:solidFill>
              <a:srgbClr val="6F009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5" name="Freeform 64"/>
          <p:cNvSpPr>
            <a:spLocks noChangeArrowheads="1"/>
          </p:cNvSpPr>
          <p:nvPr/>
        </p:nvSpPr>
        <p:spPr bwMode="auto">
          <a:xfrm>
            <a:off x="2644775" y="5030788"/>
            <a:ext cx="312738" cy="19208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7" name="Freeform 66"/>
          <p:cNvSpPr>
            <a:spLocks noChangeArrowheads="1"/>
          </p:cNvSpPr>
          <p:nvPr/>
        </p:nvSpPr>
        <p:spPr bwMode="auto">
          <a:xfrm>
            <a:off x="5753100" y="5049838"/>
            <a:ext cx="312738" cy="173037"/>
          </a:xfrm>
          <a:custGeom>
            <a:avLst/>
            <a:gdLst>
              <a:gd name="T0" fmla="*/ 0 w 379"/>
              <a:gd name="T1" fmla="*/ 2058 h 2061"/>
              <a:gd name="T2" fmla="*/ 178 w 379"/>
              <a:gd name="T3" fmla="*/ 1 h 2061"/>
              <a:gd name="T4" fmla="*/ 378 w 379"/>
              <a:gd name="T5" fmla="*/ 2058 h 2061"/>
              <a:gd name="T6" fmla="*/ 0 w 379"/>
              <a:gd name="T7" fmla="*/ 2058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2061">
                <a:moveTo>
                  <a:pt x="0" y="2058"/>
                </a:moveTo>
                <a:cubicBezTo>
                  <a:pt x="147" y="2060"/>
                  <a:pt x="30" y="2"/>
                  <a:pt x="178" y="1"/>
                </a:cubicBezTo>
                <a:cubicBezTo>
                  <a:pt x="326" y="0"/>
                  <a:pt x="229" y="2043"/>
                  <a:pt x="378" y="2058"/>
                </a:cubicBezTo>
                <a:cubicBezTo>
                  <a:pt x="378" y="2058"/>
                  <a:pt x="0" y="2058"/>
                  <a:pt x="0" y="2058"/>
                </a:cubicBezTo>
              </a:path>
            </a:pathLst>
          </a:custGeom>
          <a:solidFill>
            <a:srgbClr val="6F0091"/>
          </a:solidFill>
          <a:ln w="9525">
            <a:solidFill>
              <a:srgbClr val="6F009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1" dirty="0">
              <a:latin typeface="Comic Sans MS" charset="0"/>
              <a:ea typeface="ＭＳ Ｐゴシック" charset="0"/>
            </a:endParaRPr>
          </a:p>
        </p:txBody>
      </p: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3090863" y="1403350"/>
            <a:ext cx="297497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604" name="TextBox 68"/>
          <p:cNvSpPr txBox="1">
            <a:spLocks noChangeArrowheads="1"/>
          </p:cNvSpPr>
          <p:nvPr/>
        </p:nvSpPr>
        <p:spPr bwMode="auto">
          <a:xfrm>
            <a:off x="4360863" y="969963"/>
            <a:ext cx="379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Lucida Sans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cs typeface="+mj-cs"/>
              </a:rPr>
              <a:t>Frequency comb up-conversion</a:t>
            </a:r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 flipV="1">
            <a:off x="363538" y="4516438"/>
            <a:ext cx="1587" cy="11049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3425" y="4140200"/>
            <a:ext cx="990600" cy="1452563"/>
            <a:chOff x="733425" y="4529138"/>
            <a:chExt cx="990600" cy="1063625"/>
          </a:xfrm>
        </p:grpSpPr>
        <p:sp>
          <p:nvSpPr>
            <p:cNvPr id="266243" name="Line 3"/>
            <p:cNvSpPr>
              <a:spLocks noChangeShapeType="1"/>
            </p:cNvSpPr>
            <p:nvPr/>
          </p:nvSpPr>
          <p:spPr bwMode="auto">
            <a:xfrm flipV="1">
              <a:off x="831850" y="5197536"/>
              <a:ext cx="1588" cy="395227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4" name="Line 4"/>
            <p:cNvSpPr>
              <a:spLocks noChangeShapeType="1"/>
            </p:cNvSpPr>
            <p:nvPr/>
          </p:nvSpPr>
          <p:spPr bwMode="auto">
            <a:xfrm flipV="1">
              <a:off x="930275" y="4823233"/>
              <a:ext cx="1588" cy="769530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5" name="Line 5"/>
            <p:cNvSpPr>
              <a:spLocks noChangeShapeType="1"/>
            </p:cNvSpPr>
            <p:nvPr/>
          </p:nvSpPr>
          <p:spPr bwMode="auto">
            <a:xfrm flipV="1">
              <a:off x="1722438" y="5441647"/>
              <a:ext cx="1587" cy="151116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6" name="Line 6"/>
            <p:cNvSpPr>
              <a:spLocks noChangeShapeType="1"/>
            </p:cNvSpPr>
            <p:nvPr/>
          </p:nvSpPr>
          <p:spPr bwMode="auto">
            <a:xfrm flipV="1">
              <a:off x="1622425" y="5273094"/>
              <a:ext cx="1588" cy="319669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7" name="Line 7"/>
            <p:cNvSpPr>
              <a:spLocks noChangeShapeType="1"/>
            </p:cNvSpPr>
            <p:nvPr/>
          </p:nvSpPr>
          <p:spPr bwMode="auto">
            <a:xfrm flipV="1">
              <a:off x="1524000" y="5125466"/>
              <a:ext cx="1588" cy="467297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8" name="Line 8"/>
            <p:cNvSpPr>
              <a:spLocks noChangeShapeType="1"/>
            </p:cNvSpPr>
            <p:nvPr/>
          </p:nvSpPr>
          <p:spPr bwMode="auto">
            <a:xfrm flipV="1">
              <a:off x="1425575" y="4937152"/>
              <a:ext cx="1588" cy="655611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49" name="Line 9"/>
            <p:cNvSpPr>
              <a:spLocks noChangeShapeType="1"/>
            </p:cNvSpPr>
            <p:nvPr/>
          </p:nvSpPr>
          <p:spPr bwMode="auto">
            <a:xfrm flipV="1">
              <a:off x="1325563" y="4689554"/>
              <a:ext cx="1587" cy="902047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0" name="Line 10"/>
            <p:cNvSpPr>
              <a:spLocks noChangeShapeType="1"/>
            </p:cNvSpPr>
            <p:nvPr/>
          </p:nvSpPr>
          <p:spPr bwMode="auto">
            <a:xfrm flipV="1">
              <a:off x="1227138" y="4572148"/>
              <a:ext cx="1587" cy="1020615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1" name="Line 11"/>
            <p:cNvSpPr>
              <a:spLocks noChangeShapeType="1"/>
            </p:cNvSpPr>
            <p:nvPr/>
          </p:nvSpPr>
          <p:spPr bwMode="auto">
            <a:xfrm flipV="1">
              <a:off x="1128713" y="4529138"/>
              <a:ext cx="1587" cy="1063625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2" name="Line 12"/>
            <p:cNvSpPr>
              <a:spLocks noChangeShapeType="1"/>
            </p:cNvSpPr>
            <p:nvPr/>
          </p:nvSpPr>
          <p:spPr bwMode="auto">
            <a:xfrm flipV="1">
              <a:off x="1028700" y="4688391"/>
              <a:ext cx="1588" cy="904372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4" name="Line 14"/>
            <p:cNvSpPr>
              <a:spLocks noChangeShapeType="1"/>
            </p:cNvSpPr>
            <p:nvPr/>
          </p:nvSpPr>
          <p:spPr bwMode="auto">
            <a:xfrm flipV="1">
              <a:off x="831850" y="5032471"/>
              <a:ext cx="1588" cy="560292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5" name="Line 15"/>
            <p:cNvSpPr>
              <a:spLocks noChangeShapeType="1"/>
            </p:cNvSpPr>
            <p:nvPr/>
          </p:nvSpPr>
          <p:spPr bwMode="auto">
            <a:xfrm flipV="1">
              <a:off x="733425" y="5378876"/>
              <a:ext cx="1588" cy="213887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990600" y="3690938"/>
            <a:ext cx="3095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IR</a:t>
            </a:r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>
            <a:off x="1973263" y="5337175"/>
            <a:ext cx="889000" cy="1588"/>
          </a:xfrm>
          <a:prstGeom prst="line">
            <a:avLst/>
          </a:prstGeom>
          <a:noFill/>
          <a:ln w="146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4465638" y="4435475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DUV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4648200" y="5867400"/>
            <a:ext cx="1285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  <a:latin typeface="Comic Sans MS" charset="0"/>
              </a:rPr>
              <a:t>frequency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5761038" y="4429125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VUV</a:t>
            </a: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6980238" y="4429125"/>
            <a:ext cx="7159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XUV</a:t>
            </a: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8077200" y="4976813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X-RAY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8239125" y="5394325"/>
            <a:ext cx="396875" cy="201613"/>
            <a:chOff x="8239125" y="4530725"/>
            <a:chExt cx="396875" cy="1065213"/>
          </a:xfrm>
        </p:grpSpPr>
        <p:sp>
          <p:nvSpPr>
            <p:cNvPr id="266278" name="Line 38"/>
            <p:cNvSpPr>
              <a:spLocks noChangeShapeType="1"/>
            </p:cNvSpPr>
            <p:nvPr/>
          </p:nvSpPr>
          <p:spPr bwMode="auto">
            <a:xfrm flipV="1">
              <a:off x="8597900" y="5369473"/>
              <a:ext cx="1588" cy="226465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9" name="Line 39"/>
            <p:cNvSpPr>
              <a:spLocks noChangeShapeType="1"/>
            </p:cNvSpPr>
            <p:nvPr/>
          </p:nvSpPr>
          <p:spPr bwMode="auto">
            <a:xfrm flipV="1">
              <a:off x="8499475" y="5008814"/>
              <a:ext cx="1588" cy="587124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0" name="Line 40"/>
            <p:cNvSpPr>
              <a:spLocks noChangeShapeType="1"/>
            </p:cNvSpPr>
            <p:nvPr/>
          </p:nvSpPr>
          <p:spPr bwMode="auto">
            <a:xfrm flipV="1">
              <a:off x="8389938" y="4530725"/>
              <a:ext cx="1587" cy="1065213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1" name="Line 41"/>
            <p:cNvSpPr>
              <a:spLocks noChangeShapeType="1"/>
            </p:cNvSpPr>
            <p:nvPr/>
          </p:nvSpPr>
          <p:spPr bwMode="auto">
            <a:xfrm flipV="1">
              <a:off x="8301038" y="4891389"/>
              <a:ext cx="1587" cy="704549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3" name="Line 43"/>
            <p:cNvSpPr>
              <a:spLocks noChangeShapeType="1"/>
            </p:cNvSpPr>
            <p:nvPr/>
          </p:nvSpPr>
          <p:spPr bwMode="auto">
            <a:xfrm flipV="1">
              <a:off x="8239125" y="5369473"/>
              <a:ext cx="1588" cy="226465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 flipV="1">
              <a:off x="8634413" y="5470123"/>
              <a:ext cx="1587" cy="125815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5" name="Line 45"/>
            <p:cNvSpPr>
              <a:spLocks noChangeShapeType="1"/>
            </p:cNvSpPr>
            <p:nvPr/>
          </p:nvSpPr>
          <p:spPr bwMode="auto">
            <a:xfrm flipV="1">
              <a:off x="8534400" y="5008814"/>
              <a:ext cx="1588" cy="587124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6" name="Line 46"/>
            <p:cNvSpPr>
              <a:spLocks noChangeShapeType="1"/>
            </p:cNvSpPr>
            <p:nvPr/>
          </p:nvSpPr>
          <p:spPr bwMode="auto">
            <a:xfrm flipV="1">
              <a:off x="8435975" y="4530725"/>
              <a:ext cx="1588" cy="1065213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7" name="Line 47"/>
            <p:cNvSpPr>
              <a:spLocks noChangeShapeType="1"/>
            </p:cNvSpPr>
            <p:nvPr/>
          </p:nvSpPr>
          <p:spPr bwMode="auto">
            <a:xfrm flipV="1">
              <a:off x="8337550" y="4891389"/>
              <a:ext cx="1588" cy="704549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8" name="Line 48"/>
            <p:cNvSpPr>
              <a:spLocks noChangeShapeType="1"/>
            </p:cNvSpPr>
            <p:nvPr/>
          </p:nvSpPr>
          <p:spPr bwMode="auto">
            <a:xfrm flipV="1">
              <a:off x="8239125" y="5403023"/>
              <a:ext cx="1588" cy="192915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89" name="Line 49"/>
            <p:cNvSpPr>
              <a:spLocks noChangeShapeType="1"/>
            </p:cNvSpPr>
            <p:nvPr/>
          </p:nvSpPr>
          <p:spPr bwMode="auto">
            <a:xfrm flipV="1">
              <a:off x="8534400" y="5008814"/>
              <a:ext cx="1588" cy="587124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0" name="Line 50"/>
            <p:cNvSpPr>
              <a:spLocks noChangeShapeType="1"/>
            </p:cNvSpPr>
            <p:nvPr/>
          </p:nvSpPr>
          <p:spPr bwMode="auto">
            <a:xfrm flipV="1">
              <a:off x="8435975" y="4530725"/>
              <a:ext cx="1588" cy="1065213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1" name="Line 51"/>
            <p:cNvSpPr>
              <a:spLocks noChangeShapeType="1"/>
            </p:cNvSpPr>
            <p:nvPr/>
          </p:nvSpPr>
          <p:spPr bwMode="auto">
            <a:xfrm flipV="1">
              <a:off x="8337550" y="4891389"/>
              <a:ext cx="1588" cy="704549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2" name="Line 52"/>
            <p:cNvSpPr>
              <a:spLocks noChangeShapeType="1"/>
            </p:cNvSpPr>
            <p:nvPr/>
          </p:nvSpPr>
          <p:spPr bwMode="auto">
            <a:xfrm flipV="1">
              <a:off x="8274050" y="5134624"/>
              <a:ext cx="1588" cy="461314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3" name="Line 53"/>
            <p:cNvSpPr>
              <a:spLocks noChangeShapeType="1"/>
            </p:cNvSpPr>
            <p:nvPr/>
          </p:nvSpPr>
          <p:spPr bwMode="auto">
            <a:xfrm flipV="1">
              <a:off x="8570913" y="5008814"/>
              <a:ext cx="1587" cy="587124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4" name="Line 54"/>
            <p:cNvSpPr>
              <a:spLocks noChangeShapeType="1"/>
            </p:cNvSpPr>
            <p:nvPr/>
          </p:nvSpPr>
          <p:spPr bwMode="auto">
            <a:xfrm flipV="1">
              <a:off x="8472488" y="4530725"/>
              <a:ext cx="1587" cy="1065213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5" name="Line 55"/>
            <p:cNvSpPr>
              <a:spLocks noChangeShapeType="1"/>
            </p:cNvSpPr>
            <p:nvPr/>
          </p:nvSpPr>
          <p:spPr bwMode="auto">
            <a:xfrm flipV="1">
              <a:off x="8372475" y="4891389"/>
              <a:ext cx="1588" cy="704549"/>
            </a:xfrm>
            <a:prstGeom prst="line">
              <a:avLst/>
            </a:prstGeom>
            <a:noFill/>
            <a:ln w="457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57688" y="4876800"/>
            <a:ext cx="3141662" cy="719138"/>
            <a:chOff x="4357688" y="4530725"/>
            <a:chExt cx="3141662" cy="1065213"/>
          </a:xfrm>
        </p:grpSpPr>
        <p:sp>
          <p:nvSpPr>
            <p:cNvPr id="266258" name="Line 18"/>
            <p:cNvSpPr>
              <a:spLocks noChangeShapeType="1"/>
            </p:cNvSpPr>
            <p:nvPr/>
          </p:nvSpPr>
          <p:spPr bwMode="auto">
            <a:xfrm flipV="1">
              <a:off x="4357688" y="5365495"/>
              <a:ext cx="1587" cy="228091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59" name="Line 19"/>
            <p:cNvSpPr>
              <a:spLocks noChangeShapeType="1"/>
            </p:cNvSpPr>
            <p:nvPr/>
          </p:nvSpPr>
          <p:spPr bwMode="auto">
            <a:xfrm flipV="1">
              <a:off x="4456113" y="4996314"/>
              <a:ext cx="1587" cy="597271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0" name="Line 20"/>
            <p:cNvSpPr>
              <a:spLocks noChangeShapeType="1"/>
            </p:cNvSpPr>
            <p:nvPr/>
          </p:nvSpPr>
          <p:spPr bwMode="auto">
            <a:xfrm flipV="1">
              <a:off x="4951413" y="5443092"/>
              <a:ext cx="1587" cy="150494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1" name="Line 21"/>
            <p:cNvSpPr>
              <a:spLocks noChangeShapeType="1"/>
            </p:cNvSpPr>
            <p:nvPr/>
          </p:nvSpPr>
          <p:spPr bwMode="auto">
            <a:xfrm flipV="1">
              <a:off x="4851400" y="5071561"/>
              <a:ext cx="1588" cy="519674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2" name="Line 22"/>
            <p:cNvSpPr>
              <a:spLocks noChangeShapeType="1"/>
            </p:cNvSpPr>
            <p:nvPr/>
          </p:nvSpPr>
          <p:spPr bwMode="auto">
            <a:xfrm flipV="1">
              <a:off x="4752975" y="4845821"/>
              <a:ext cx="1588" cy="747765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3" name="Line 23"/>
            <p:cNvSpPr>
              <a:spLocks noChangeShapeType="1"/>
            </p:cNvSpPr>
            <p:nvPr/>
          </p:nvSpPr>
          <p:spPr bwMode="auto">
            <a:xfrm flipV="1">
              <a:off x="4654550" y="4530725"/>
              <a:ext cx="1588" cy="1062861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4" name="Line 24"/>
            <p:cNvSpPr>
              <a:spLocks noChangeShapeType="1"/>
            </p:cNvSpPr>
            <p:nvPr/>
          </p:nvSpPr>
          <p:spPr bwMode="auto">
            <a:xfrm flipV="1">
              <a:off x="4554538" y="4690624"/>
              <a:ext cx="1587" cy="902961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5" name="Line 25"/>
            <p:cNvSpPr>
              <a:spLocks noChangeShapeType="1"/>
            </p:cNvSpPr>
            <p:nvPr/>
          </p:nvSpPr>
          <p:spPr bwMode="auto">
            <a:xfrm flipV="1">
              <a:off x="4357688" y="5403118"/>
              <a:ext cx="1587" cy="190468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8" name="Line 28"/>
            <p:cNvSpPr>
              <a:spLocks noChangeShapeType="1"/>
            </p:cNvSpPr>
            <p:nvPr/>
          </p:nvSpPr>
          <p:spPr bwMode="auto">
            <a:xfrm flipV="1">
              <a:off x="5749925" y="5485419"/>
              <a:ext cx="1588" cy="108167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69" name="Line 29"/>
            <p:cNvSpPr>
              <a:spLocks noChangeShapeType="1"/>
            </p:cNvSpPr>
            <p:nvPr/>
          </p:nvSpPr>
          <p:spPr bwMode="auto">
            <a:xfrm flipV="1">
              <a:off x="5848350" y="5243219"/>
              <a:ext cx="1588" cy="350367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0" name="Line 30"/>
            <p:cNvSpPr>
              <a:spLocks noChangeShapeType="1"/>
            </p:cNvSpPr>
            <p:nvPr/>
          </p:nvSpPr>
          <p:spPr bwMode="auto">
            <a:xfrm flipV="1">
              <a:off x="6342063" y="5515988"/>
              <a:ext cx="1587" cy="77598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1" name="Line 31"/>
            <p:cNvSpPr>
              <a:spLocks noChangeShapeType="1"/>
            </p:cNvSpPr>
            <p:nvPr/>
          </p:nvSpPr>
          <p:spPr bwMode="auto">
            <a:xfrm flipV="1">
              <a:off x="6243638" y="5266733"/>
              <a:ext cx="1587" cy="324502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2" name="Line 32"/>
            <p:cNvSpPr>
              <a:spLocks noChangeShapeType="1"/>
            </p:cNvSpPr>
            <p:nvPr/>
          </p:nvSpPr>
          <p:spPr bwMode="auto">
            <a:xfrm flipV="1">
              <a:off x="6145213" y="5010423"/>
              <a:ext cx="1587" cy="583163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3" name="Line 33"/>
            <p:cNvSpPr>
              <a:spLocks noChangeShapeType="1"/>
            </p:cNvSpPr>
            <p:nvPr/>
          </p:nvSpPr>
          <p:spPr bwMode="auto">
            <a:xfrm flipV="1">
              <a:off x="6046788" y="4530725"/>
              <a:ext cx="1587" cy="1062861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4" name="Line 34"/>
            <p:cNvSpPr>
              <a:spLocks noChangeShapeType="1"/>
            </p:cNvSpPr>
            <p:nvPr/>
          </p:nvSpPr>
          <p:spPr bwMode="auto">
            <a:xfrm flipV="1">
              <a:off x="5946775" y="4857579"/>
              <a:ext cx="1588" cy="736007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 flipV="1">
              <a:off x="5749925" y="5530097"/>
              <a:ext cx="1588" cy="63489"/>
            </a:xfrm>
            <a:prstGeom prst="line">
              <a:avLst/>
            </a:prstGeom>
            <a:noFill/>
            <a:ln w="45720">
              <a:solidFill>
                <a:srgbClr val="4700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6" name="Line 56"/>
            <p:cNvSpPr>
              <a:spLocks noChangeShapeType="1"/>
            </p:cNvSpPr>
            <p:nvPr/>
          </p:nvSpPr>
          <p:spPr bwMode="auto">
            <a:xfrm flipV="1">
              <a:off x="7064375" y="5262030"/>
              <a:ext cx="1588" cy="331555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7" name="Line 57"/>
            <p:cNvSpPr>
              <a:spLocks noChangeShapeType="1"/>
            </p:cNvSpPr>
            <p:nvPr/>
          </p:nvSpPr>
          <p:spPr bwMode="auto">
            <a:xfrm flipV="1">
              <a:off x="7459663" y="5205595"/>
              <a:ext cx="1587" cy="387990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8" name="Line 58"/>
            <p:cNvSpPr>
              <a:spLocks noChangeShapeType="1"/>
            </p:cNvSpPr>
            <p:nvPr/>
          </p:nvSpPr>
          <p:spPr bwMode="auto">
            <a:xfrm flipV="1">
              <a:off x="7361238" y="5010423"/>
              <a:ext cx="1587" cy="583163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299" name="Line 59"/>
            <p:cNvSpPr>
              <a:spLocks noChangeShapeType="1"/>
            </p:cNvSpPr>
            <p:nvPr/>
          </p:nvSpPr>
          <p:spPr bwMode="auto">
            <a:xfrm flipV="1">
              <a:off x="7261225" y="4530725"/>
              <a:ext cx="1588" cy="1062861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0" name="Line 60"/>
            <p:cNvSpPr>
              <a:spLocks noChangeShapeType="1"/>
            </p:cNvSpPr>
            <p:nvPr/>
          </p:nvSpPr>
          <p:spPr bwMode="auto">
            <a:xfrm flipV="1">
              <a:off x="7162800" y="4862282"/>
              <a:ext cx="1588" cy="731304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1" name="Line 61"/>
            <p:cNvSpPr>
              <a:spLocks noChangeShapeType="1"/>
            </p:cNvSpPr>
            <p:nvPr/>
          </p:nvSpPr>
          <p:spPr bwMode="auto">
            <a:xfrm flipV="1">
              <a:off x="7100888" y="5264381"/>
              <a:ext cx="1587" cy="331557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2" name="Line 62"/>
            <p:cNvSpPr>
              <a:spLocks noChangeShapeType="1"/>
            </p:cNvSpPr>
            <p:nvPr/>
          </p:nvSpPr>
          <p:spPr bwMode="auto">
            <a:xfrm flipV="1">
              <a:off x="7497763" y="5205595"/>
              <a:ext cx="1587" cy="387990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3" name="Line 63"/>
            <p:cNvSpPr>
              <a:spLocks noChangeShapeType="1"/>
            </p:cNvSpPr>
            <p:nvPr/>
          </p:nvSpPr>
          <p:spPr bwMode="auto">
            <a:xfrm flipV="1">
              <a:off x="7397750" y="5012775"/>
              <a:ext cx="1588" cy="583163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4" name="Line 64"/>
            <p:cNvSpPr>
              <a:spLocks noChangeShapeType="1"/>
            </p:cNvSpPr>
            <p:nvPr/>
          </p:nvSpPr>
          <p:spPr bwMode="auto">
            <a:xfrm flipV="1">
              <a:off x="7297738" y="4533077"/>
              <a:ext cx="1587" cy="1062861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6305" name="Line 65"/>
            <p:cNvSpPr>
              <a:spLocks noChangeShapeType="1"/>
            </p:cNvSpPr>
            <p:nvPr/>
          </p:nvSpPr>
          <p:spPr bwMode="auto">
            <a:xfrm flipV="1">
              <a:off x="7199313" y="4864633"/>
              <a:ext cx="1587" cy="731305"/>
            </a:xfrm>
            <a:prstGeom prst="line">
              <a:avLst/>
            </a:prstGeom>
            <a:noFill/>
            <a:ln w="4572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66306" name="Text Box 66"/>
          <p:cNvSpPr txBox="1">
            <a:spLocks noChangeArrowheads="1"/>
          </p:cNvSpPr>
          <p:nvPr/>
        </p:nvSpPr>
        <p:spPr bwMode="auto">
          <a:xfrm>
            <a:off x="1758950" y="4468813"/>
            <a:ext cx="1390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  <a:latin typeface="Comic Sans MS" charset="0"/>
              </a:rPr>
              <a:t>harmonic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smtClean="0">
                <a:solidFill>
                  <a:srgbClr val="000000"/>
                </a:solidFill>
                <a:latin typeface="Comic Sans MS" charset="0"/>
              </a:rPr>
              <a:t>conversion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2000" smtClean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66307" name="Line 67"/>
          <p:cNvSpPr>
            <a:spLocks noChangeShapeType="1"/>
          </p:cNvSpPr>
          <p:nvPr/>
        </p:nvSpPr>
        <p:spPr bwMode="auto">
          <a:xfrm>
            <a:off x="338138" y="5607050"/>
            <a:ext cx="8483600" cy="158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08" name="Freeform 68"/>
          <p:cNvSpPr>
            <a:spLocks/>
          </p:cNvSpPr>
          <p:nvPr/>
        </p:nvSpPr>
        <p:spPr bwMode="auto">
          <a:xfrm>
            <a:off x="0" y="2192338"/>
            <a:ext cx="9144000" cy="261937"/>
          </a:xfrm>
          <a:custGeom>
            <a:avLst/>
            <a:gdLst>
              <a:gd name="T0" fmla="*/ 0 w 4944"/>
              <a:gd name="T1" fmla="*/ 0 h 192"/>
              <a:gd name="T2" fmla="*/ 9144000 w 4944"/>
              <a:gd name="T3" fmla="*/ 261937 h 192"/>
              <a:gd name="T4" fmla="*/ 9144000 w 4944"/>
              <a:gd name="T5" fmla="*/ 0 h 192"/>
              <a:gd name="T6" fmla="*/ 0 w 4944"/>
              <a:gd name="T7" fmla="*/ 261937 h 192"/>
              <a:gd name="T8" fmla="*/ 0 w 494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44" h="192">
                <a:moveTo>
                  <a:pt x="0" y="0"/>
                </a:moveTo>
                <a:lnTo>
                  <a:pt x="4944" y="192"/>
                </a:lnTo>
                <a:lnTo>
                  <a:pt x="4944" y="0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09" name="AutoShape 69"/>
          <p:cNvSpPr>
            <a:spLocks noChangeArrowheads="1"/>
          </p:cNvSpPr>
          <p:nvPr/>
        </p:nvSpPr>
        <p:spPr bwMode="auto">
          <a:xfrm rot="16200000">
            <a:off x="6831806" y="37307"/>
            <a:ext cx="52387" cy="4572000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GB" sz="1800">
              <a:solidFill>
                <a:srgbClr val="FF3399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66310" name="AutoShape 70"/>
          <p:cNvSpPr>
            <a:spLocks noChangeArrowheads="1"/>
          </p:cNvSpPr>
          <p:nvPr/>
        </p:nvSpPr>
        <p:spPr bwMode="auto">
          <a:xfrm flipH="1">
            <a:off x="4572000" y="1773238"/>
            <a:ext cx="76200" cy="8382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11" name="Rectangle 71" descr="Light vertical"/>
          <p:cNvSpPr>
            <a:spLocks noChangeArrowheads="1"/>
          </p:cNvSpPr>
          <p:nvPr/>
        </p:nvSpPr>
        <p:spPr bwMode="auto">
          <a:xfrm>
            <a:off x="4419600" y="1697038"/>
            <a:ext cx="381000" cy="228600"/>
          </a:xfrm>
          <a:prstGeom prst="rect">
            <a:avLst/>
          </a:prstGeom>
          <a:pattFill prst="ltVert">
            <a:fgClr>
              <a:srgbClr val="FF6600"/>
            </a:fgClr>
            <a:bgClr>
              <a:srgbClr val="FFFFFF"/>
            </a:bgClr>
          </a:patt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13" name="Text Box 73" descr="Light vertical"/>
          <p:cNvSpPr txBox="1">
            <a:spLocks noChangeArrowheads="1"/>
          </p:cNvSpPr>
          <p:nvPr/>
        </p:nvSpPr>
        <p:spPr bwMode="auto">
          <a:xfrm>
            <a:off x="7467600" y="17732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omic Sans MS" charset="0"/>
                <a:ea typeface="ＭＳ Ｐゴシック" charset="0"/>
              </a:rPr>
              <a:t>XUV</a:t>
            </a:r>
          </a:p>
        </p:txBody>
      </p:sp>
      <p:sp>
        <p:nvSpPr>
          <p:cNvPr id="266314" name="AutoShape 74"/>
          <p:cNvSpPr>
            <a:spLocks noChangeArrowheads="1"/>
          </p:cNvSpPr>
          <p:nvPr/>
        </p:nvSpPr>
        <p:spPr bwMode="auto">
          <a:xfrm>
            <a:off x="230188" y="1158875"/>
            <a:ext cx="3390900" cy="914400"/>
          </a:xfrm>
          <a:prstGeom prst="roundRect">
            <a:avLst>
              <a:gd name="adj" fmla="val 12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15" name="Oval 75"/>
          <p:cNvSpPr>
            <a:spLocks noChangeArrowheads="1"/>
          </p:cNvSpPr>
          <p:nvPr/>
        </p:nvSpPr>
        <p:spPr bwMode="auto">
          <a:xfrm rot="5400000">
            <a:off x="2513807" y="1897856"/>
            <a:ext cx="23812" cy="92075"/>
          </a:xfrm>
          <a:prstGeom prst="ellipse">
            <a:avLst/>
          </a:prstGeom>
          <a:solidFill>
            <a:srgbClr val="00B8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26631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209675"/>
            <a:ext cx="11239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17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09675"/>
            <a:ext cx="11239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8" name="Line 78"/>
          <p:cNvSpPr>
            <a:spLocks noChangeShapeType="1"/>
          </p:cNvSpPr>
          <p:nvPr/>
        </p:nvSpPr>
        <p:spPr bwMode="auto">
          <a:xfrm>
            <a:off x="3032125" y="1620838"/>
            <a:ext cx="349250" cy="1587"/>
          </a:xfrm>
          <a:prstGeom prst="line">
            <a:avLst/>
          </a:prstGeom>
          <a:noFill/>
          <a:ln w="5472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19" name="Line 79"/>
          <p:cNvSpPr>
            <a:spLocks noChangeShapeType="1"/>
          </p:cNvSpPr>
          <p:nvPr/>
        </p:nvSpPr>
        <p:spPr bwMode="auto">
          <a:xfrm>
            <a:off x="1676400" y="1620838"/>
            <a:ext cx="349250" cy="1587"/>
          </a:xfrm>
          <a:prstGeom prst="line">
            <a:avLst/>
          </a:prstGeom>
          <a:noFill/>
          <a:ln w="5472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0" name="Line 80"/>
          <p:cNvSpPr>
            <a:spLocks noChangeShapeType="1"/>
          </p:cNvSpPr>
          <p:nvPr/>
        </p:nvSpPr>
        <p:spPr bwMode="auto">
          <a:xfrm>
            <a:off x="354013" y="1620838"/>
            <a:ext cx="349250" cy="1587"/>
          </a:xfrm>
          <a:prstGeom prst="line">
            <a:avLst/>
          </a:prstGeom>
          <a:noFill/>
          <a:ln w="5472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2" name="Line 82"/>
          <p:cNvSpPr>
            <a:spLocks noChangeShapeType="1"/>
          </p:cNvSpPr>
          <p:nvPr/>
        </p:nvSpPr>
        <p:spPr bwMode="auto">
          <a:xfrm flipV="1">
            <a:off x="3048000" y="5359400"/>
            <a:ext cx="1588" cy="228600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3" name="Line 83"/>
          <p:cNvSpPr>
            <a:spLocks noChangeShapeType="1"/>
          </p:cNvSpPr>
          <p:nvPr/>
        </p:nvSpPr>
        <p:spPr bwMode="auto">
          <a:xfrm flipV="1">
            <a:off x="3146425" y="4991100"/>
            <a:ext cx="1588" cy="596900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4" name="Line 84"/>
          <p:cNvSpPr>
            <a:spLocks noChangeShapeType="1"/>
          </p:cNvSpPr>
          <p:nvPr/>
        </p:nvSpPr>
        <p:spPr bwMode="auto">
          <a:xfrm flipV="1">
            <a:off x="3641725" y="5435600"/>
            <a:ext cx="1588" cy="152400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5" name="Line 85"/>
          <p:cNvSpPr>
            <a:spLocks noChangeShapeType="1"/>
          </p:cNvSpPr>
          <p:nvPr/>
        </p:nvSpPr>
        <p:spPr bwMode="auto">
          <a:xfrm flipV="1">
            <a:off x="3541713" y="5065713"/>
            <a:ext cx="1587" cy="519112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6" name="Line 86"/>
          <p:cNvSpPr>
            <a:spLocks noChangeShapeType="1"/>
          </p:cNvSpPr>
          <p:nvPr/>
        </p:nvSpPr>
        <p:spPr bwMode="auto">
          <a:xfrm flipV="1">
            <a:off x="3443288" y="4838700"/>
            <a:ext cx="1587" cy="749300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7" name="Line 87"/>
          <p:cNvSpPr>
            <a:spLocks noChangeShapeType="1"/>
          </p:cNvSpPr>
          <p:nvPr/>
        </p:nvSpPr>
        <p:spPr bwMode="auto">
          <a:xfrm flipV="1">
            <a:off x="3344863" y="4524375"/>
            <a:ext cx="1587" cy="1063625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8" name="Line 88"/>
          <p:cNvSpPr>
            <a:spLocks noChangeShapeType="1"/>
          </p:cNvSpPr>
          <p:nvPr/>
        </p:nvSpPr>
        <p:spPr bwMode="auto">
          <a:xfrm flipV="1">
            <a:off x="3244850" y="4683125"/>
            <a:ext cx="1588" cy="904875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29" name="Line 89"/>
          <p:cNvSpPr>
            <a:spLocks noChangeShapeType="1"/>
          </p:cNvSpPr>
          <p:nvPr/>
        </p:nvSpPr>
        <p:spPr bwMode="auto">
          <a:xfrm flipV="1">
            <a:off x="3048000" y="5397500"/>
            <a:ext cx="1588" cy="190500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330" name="Text Box 90"/>
          <p:cNvSpPr txBox="1">
            <a:spLocks noChangeArrowheads="1"/>
          </p:cNvSpPr>
          <p:nvPr/>
        </p:nvSpPr>
        <p:spPr bwMode="auto">
          <a:xfrm>
            <a:off x="3155950" y="4114800"/>
            <a:ext cx="7159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UV</a:t>
            </a:r>
          </a:p>
        </p:txBody>
      </p:sp>
      <p:sp>
        <p:nvSpPr>
          <p:cNvPr id="25636" name="TextBox 1"/>
          <p:cNvSpPr txBox="1">
            <a:spLocks noChangeArrowheads="1"/>
          </p:cNvSpPr>
          <p:nvPr/>
        </p:nvSpPr>
        <p:spPr bwMode="auto">
          <a:xfrm>
            <a:off x="1071563" y="2619375"/>
            <a:ext cx="204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  <a:r>
              <a:rPr lang="en-US" sz="2000" baseline="-25000"/>
              <a:t>n</a:t>
            </a:r>
            <a:r>
              <a:rPr lang="en-US" sz="2000"/>
              <a:t> = f</a:t>
            </a:r>
            <a:r>
              <a:rPr lang="en-US" sz="2000" baseline="-25000"/>
              <a:t>CEO</a:t>
            </a:r>
            <a:r>
              <a:rPr lang="en-US" sz="2000"/>
              <a:t> + n f</a:t>
            </a:r>
            <a:r>
              <a:rPr lang="en-US" sz="2000" baseline="-25000"/>
              <a:t>rep</a:t>
            </a:r>
          </a:p>
        </p:txBody>
      </p:sp>
      <p:sp>
        <p:nvSpPr>
          <p:cNvPr id="25637" name="TextBox 98"/>
          <p:cNvSpPr txBox="1">
            <a:spLocks noChangeArrowheads="1"/>
          </p:cNvSpPr>
          <p:nvPr/>
        </p:nvSpPr>
        <p:spPr bwMode="auto">
          <a:xfrm>
            <a:off x="6010275" y="2619375"/>
            <a:ext cx="232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  <a:r>
              <a:rPr lang="en-US" sz="2000" baseline="-25000"/>
              <a:t>n</a:t>
            </a:r>
            <a:r>
              <a:rPr lang="en-US" sz="2000"/>
              <a:t> = p f</a:t>
            </a:r>
            <a:r>
              <a:rPr lang="en-US" sz="2000" baseline="-25000"/>
              <a:t>CEO</a:t>
            </a:r>
            <a:r>
              <a:rPr lang="en-US" sz="2000"/>
              <a:t> + m f</a:t>
            </a:r>
            <a:r>
              <a:rPr lang="en-US" sz="2000" baseline="-25000"/>
              <a:t>rep</a:t>
            </a:r>
          </a:p>
        </p:txBody>
      </p:sp>
      <p:sp>
        <p:nvSpPr>
          <p:cNvPr id="25638" name="Rectangle 1"/>
          <p:cNvSpPr>
            <a:spLocks noChangeArrowheads="1"/>
          </p:cNvSpPr>
          <p:nvPr/>
        </p:nvSpPr>
        <p:spPr bwMode="auto">
          <a:xfrm>
            <a:off x="3856038" y="26003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30000"/>
              <a:t>th</a:t>
            </a:r>
            <a:r>
              <a:rPr lang="en-US" sz="2000"/>
              <a:t> harmonic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8" grpId="0" animBg="1"/>
      <p:bldP spid="266309" grpId="0" animBg="1"/>
      <p:bldP spid="2663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  <a:cs typeface="+mj-cs"/>
              </a:rPr>
              <a:t>Principle and setup schematic</a:t>
            </a:r>
          </a:p>
        </p:txBody>
      </p:sp>
      <p:pic>
        <p:nvPicPr>
          <p:cNvPr id="32770" name="Picture 100" descr="Fig1_Composite_princple_and_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930275"/>
            <a:ext cx="70643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395288" y="1050925"/>
            <a:ext cx="8297862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9144000" cy="6477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  <a:cs typeface="+mj-cs"/>
              </a:rPr>
              <a:t>XUV comb excitation of helium at 51 nm</a:t>
            </a:r>
          </a:p>
        </p:txBody>
      </p:sp>
      <p:pic>
        <p:nvPicPr>
          <p:cNvPr id="34819" name="Picture 4" descr="he-wiggle-090416_02-freq-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219200"/>
            <a:ext cx="8027987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1247775" y="6135688"/>
            <a:ext cx="440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Comic Sans MS" charset="0"/>
                <a:ea typeface="ＭＳ Ｐゴシック" charset="0"/>
              </a:rPr>
              <a:t>Helium seeded in neon @ f</a:t>
            </a:r>
            <a:r>
              <a:rPr lang="en-US" sz="1800" baseline="-25000">
                <a:latin typeface="Comic Sans MS" charset="0"/>
                <a:ea typeface="ＭＳ Ｐゴシック" charset="0"/>
              </a:rPr>
              <a:t>rep</a:t>
            </a:r>
            <a:r>
              <a:rPr lang="en-US" sz="1800">
                <a:latin typeface="Comic Sans MS" charset="0"/>
                <a:ea typeface="ＭＳ Ｐゴシック" charset="0"/>
              </a:rPr>
              <a:t> = 121 MHz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258888" y="5629275"/>
            <a:ext cx="7375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omic Sans MS" charset="0"/>
                <a:ea typeface="ＭＳ Ｐゴシック" charset="0"/>
              </a:rPr>
              <a:t>Contrast ~ 27% (up to 60% at higher rep-rate)</a:t>
            </a:r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4364038" y="2455863"/>
            <a:ext cx="25781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5099050" y="2097088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Comic Sans MS" charset="0"/>
                <a:ea typeface="ＭＳ Ｐゴシック" charset="0"/>
              </a:rPr>
              <a:t>121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300038" y="974725"/>
            <a:ext cx="874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latin typeface="Comic Sans MS" charset="0"/>
                <a:ea typeface="ＭＳ Ｐゴシック" charset="0"/>
              </a:rPr>
              <a:t>f</a:t>
            </a:r>
            <a:r>
              <a:rPr lang="en-US" sz="3200" b="1" baseline="-25000">
                <a:latin typeface="Comic Sans MS" charset="0"/>
                <a:ea typeface="ＭＳ Ｐゴシック" charset="0"/>
              </a:rPr>
              <a:t>n</a:t>
            </a:r>
            <a:r>
              <a:rPr lang="en-US" sz="3200" b="1">
                <a:latin typeface="Comic Sans MS" charset="0"/>
                <a:ea typeface="ＭＳ Ｐゴシック" charset="0"/>
              </a:rPr>
              <a:t> = 15 f</a:t>
            </a:r>
            <a:r>
              <a:rPr lang="en-US" sz="3200" b="1" baseline="-25000">
                <a:latin typeface="Comic Sans MS" charset="0"/>
                <a:ea typeface="ＭＳ Ｐゴシック" charset="0"/>
              </a:rPr>
              <a:t>0</a:t>
            </a:r>
            <a:r>
              <a:rPr lang="en-US" sz="3200" b="1">
                <a:latin typeface="Comic Sans MS" charset="0"/>
                <a:ea typeface="ＭＳ Ｐゴシック" charset="0"/>
              </a:rPr>
              <a:t> + n f</a:t>
            </a:r>
            <a:r>
              <a:rPr lang="en-US" sz="3200" b="1" baseline="-25000">
                <a:latin typeface="Comic Sans MS" charset="0"/>
                <a:ea typeface="ＭＳ Ｐゴシック" charset="0"/>
              </a:rPr>
              <a:t>rep     </a:t>
            </a:r>
            <a:r>
              <a:rPr lang="en-US" sz="3200" b="1">
                <a:latin typeface="Comic Sans MS" charset="0"/>
                <a:ea typeface="ＭＳ Ｐゴシック" charset="0"/>
              </a:rPr>
              <a:t>with</a:t>
            </a:r>
            <a:r>
              <a:rPr lang="en-US" sz="3200" b="1" baseline="-25000">
                <a:latin typeface="Comic Sans MS" charset="0"/>
                <a:ea typeface="ＭＳ Ｐゴシック" charset="0"/>
              </a:rPr>
              <a:t>  </a:t>
            </a:r>
            <a:r>
              <a:rPr lang="en-US" sz="3200" b="1">
                <a:latin typeface="Comic Sans MS" charset="0"/>
                <a:ea typeface="ＭＳ Ｐゴシック" charset="0"/>
              </a:rPr>
              <a:t>n ~ 50 000 000 </a:t>
            </a: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2314575" y="128588"/>
            <a:ext cx="406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Mode number n?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6388" y="1663700"/>
            <a:ext cx="8297862" cy="4572000"/>
            <a:chOff x="-283447" y="1693863"/>
            <a:chExt cx="8297862" cy="4572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-283447" y="1693863"/>
              <a:ext cx="8297862" cy="4572000"/>
              <a:chOff x="249" y="662"/>
              <a:chExt cx="5227" cy="2880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249" y="662"/>
                <a:ext cx="5227" cy="28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pic>
            <p:nvPicPr>
              <p:cNvPr id="37903" name="Picture 4" descr="he-wiggle-090416_02-freq-tim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7" y="768"/>
                <a:ext cx="5057" cy="2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893" name="Rectangle 2"/>
            <p:cNvSpPr>
              <a:spLocks noChangeArrowheads="1"/>
            </p:cNvSpPr>
            <p:nvPr/>
          </p:nvSpPr>
          <p:spPr bwMode="auto">
            <a:xfrm>
              <a:off x="1026240" y="5181600"/>
              <a:ext cx="6858000" cy="838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3769440" y="5410201"/>
              <a:ext cx="243840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1302465" y="3429001"/>
              <a:ext cx="0" cy="22098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3778965" y="3429001"/>
              <a:ext cx="0" cy="22098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6236415" y="3429001"/>
              <a:ext cx="0" cy="22098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674315" y="5486401"/>
              <a:ext cx="661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Comic Sans MS" charset="0"/>
                  <a:ea typeface="ＭＳ Ｐゴシック" charset="0"/>
                </a:rPr>
                <a:t>f</a:t>
              </a:r>
              <a:r>
                <a:rPr lang="en-US" sz="2400" baseline="-25000" dirty="0" err="1">
                  <a:latin typeface="Comic Sans MS" charset="0"/>
                  <a:ea typeface="ＭＳ Ｐゴシック" charset="0"/>
                </a:rPr>
                <a:t>rep</a:t>
              </a:r>
              <a:endParaRPr lang="en-US" sz="2400" baseline="-25000" dirty="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950040" y="5486401"/>
              <a:ext cx="449263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Comic Sans MS" charset="0"/>
                  <a:ea typeface="ＭＳ Ｐゴシック" charset="0"/>
                </a:rPr>
                <a:t>f</a:t>
              </a:r>
              <a:r>
                <a:rPr lang="en-US" sz="2400" baseline="-25000" dirty="0" err="1">
                  <a:latin typeface="Comic Sans MS" charset="0"/>
                  <a:ea typeface="ＭＳ Ｐゴシック" charset="0"/>
                </a:rPr>
                <a:t>n</a:t>
              </a:r>
              <a:endParaRPr lang="en-US" sz="2400" baseline="-25000" dirty="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29715" y="5486401"/>
              <a:ext cx="639763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omic Sans MS" charset="0"/>
                  <a:ea typeface="ＭＳ Ｐゴシック" charset="0"/>
                </a:rPr>
                <a:t>f</a:t>
              </a:r>
              <a:r>
                <a:rPr lang="en-US" sz="2400" baseline="-25000" dirty="0">
                  <a:latin typeface="Comic Sans MS" charset="0"/>
                  <a:ea typeface="ＭＳ Ｐゴシック" charset="0"/>
                </a:rPr>
                <a:t>n+1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903040" y="5486401"/>
              <a:ext cx="6731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omic Sans MS" charset="0"/>
                  <a:ea typeface="ＭＳ Ｐゴシック" charset="0"/>
                </a:rPr>
                <a:t>f</a:t>
              </a:r>
              <a:r>
                <a:rPr lang="en-US" sz="2400" baseline="-25000" dirty="0">
                  <a:latin typeface="Comic Sans MS" charset="0"/>
                  <a:ea typeface="ＭＳ Ｐゴシック" charset="0"/>
                </a:rPr>
                <a:t>n+2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ig3_vern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63513" y="85725"/>
            <a:ext cx="8710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He ground state ionization potential</a:t>
            </a: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 flipV="1">
            <a:off x="1676400" y="56388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1237" name="Text Box 5" descr="Light vertical"/>
          <p:cNvSpPr txBox="1">
            <a:spLocks noChangeArrowheads="1"/>
          </p:cNvSpPr>
          <p:nvPr/>
        </p:nvSpPr>
        <p:spPr bwMode="auto">
          <a:xfrm>
            <a:off x="1501775" y="6142038"/>
            <a:ext cx="44084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ltVert">
                  <a:fgClr>
                    <a:srgbClr val="FF66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Comic Sans MS" charset="0"/>
                <a:ea typeface="ＭＳ Ｐゴシック" charset="0"/>
              </a:rPr>
              <a:t>Theory position (</a:t>
            </a:r>
            <a:r>
              <a:rPr lang="en-US" sz="1800" b="1" dirty="0" err="1">
                <a:latin typeface="Comic Sans MS" charset="0"/>
                <a:ea typeface="ＭＳ Ｐゴシック" charset="0"/>
              </a:rPr>
              <a:t>Pachucki</a:t>
            </a:r>
            <a:r>
              <a:rPr lang="en-US" sz="1800" b="1" dirty="0">
                <a:latin typeface="Comic Sans MS" charset="0"/>
                <a:ea typeface="ＭＳ Ｐゴシック" charset="0"/>
              </a:rPr>
              <a:t>, PRA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9144000" cy="6477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FF"/>
                </a:solidFill>
                <a:cs typeface="+mj-cs"/>
              </a:rPr>
              <a:t>He ground state measurement systematics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303213" y="1270000"/>
            <a:ext cx="83216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2000" dirty="0">
                <a:latin typeface="Comic Sans MS" charset="0"/>
                <a:ea typeface="ＭＳ Ｐゴシック" charset="0"/>
              </a:rPr>
              <a:t>IR phase shifts in OPA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Pulse phase front tilt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Spectral/temporal phase difference between pulses  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Doppler shift: varying speed using He, He/Ne, He/</a:t>
            </a:r>
            <a:r>
              <a:rPr lang="en-US" sz="2000" dirty="0" err="1">
                <a:latin typeface="Comic Sans MS" charset="0"/>
                <a:ea typeface="ＭＳ Ｐゴシック" charset="0"/>
              </a:rPr>
              <a:t>Ar</a:t>
            </a:r>
            <a:r>
              <a:rPr lang="en-US" sz="2000" dirty="0">
                <a:latin typeface="Comic Sans MS" charset="0"/>
                <a:ea typeface="ＭＳ Ｐゴシック" charset="0"/>
              </a:rPr>
              <a:t> &amp; tune angle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Ionization: varying density, pulse intensity ratio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Adiabatic shift in HHG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shift in HHG due to excitation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AC Stark shifts (IR, XUV, </a:t>
            </a:r>
            <a:r>
              <a:rPr lang="en-US" sz="2000" dirty="0" err="1">
                <a:latin typeface="Comic Sans MS" charset="0"/>
                <a:ea typeface="ＭＳ Ｐゴシック" charset="0"/>
              </a:rPr>
              <a:t>ioniz</a:t>
            </a:r>
            <a:r>
              <a:rPr lang="en-US" sz="2000" dirty="0">
                <a:latin typeface="Comic Sans MS" charset="0"/>
                <a:ea typeface="ＭＳ Ｐゴシック" charset="0"/>
              </a:rPr>
              <a:t>. l.), 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DC Stark (field free)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Self-phase modulation (pulse ratio). 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Recoil shift 18.5 MHz for 5p</a:t>
            </a:r>
          </a:p>
          <a:p>
            <a:pPr>
              <a:buClr>
                <a:srgbClr val="0000FF"/>
              </a:buClr>
              <a:buFont typeface="Wingdings" charset="0"/>
              <a:buChar char="q"/>
              <a:defRPr/>
            </a:pPr>
            <a:r>
              <a:rPr lang="en-US" sz="2000" dirty="0">
                <a:latin typeface="Comic Sans MS" charset="0"/>
                <a:ea typeface="ＭＳ Ｐゴシック" charset="0"/>
              </a:rPr>
              <a:t> </a:t>
            </a:r>
            <a:r>
              <a:rPr lang="en-US" sz="2000" b="1" dirty="0">
                <a:latin typeface="Comic Sans MS" charset="0"/>
                <a:ea typeface="ＭＳ Ｐゴシック" charset="0"/>
              </a:rPr>
              <a:t>Many more effects!:</a:t>
            </a:r>
            <a:br>
              <a:rPr lang="en-US" sz="2000" b="1" dirty="0">
                <a:latin typeface="Comic Sans MS" charset="0"/>
                <a:ea typeface="ＭＳ Ｐゴシック" charset="0"/>
              </a:rPr>
            </a:br>
            <a:r>
              <a:rPr lang="en-US" sz="2000" b="1" dirty="0">
                <a:latin typeface="Comic Sans MS" charset="0"/>
                <a:ea typeface="ＭＳ Ｐゴシック" charset="0"/>
              </a:rPr>
              <a:t/>
            </a:r>
            <a:br>
              <a:rPr lang="en-US" sz="2000" b="1" dirty="0">
                <a:latin typeface="Comic Sans MS" charset="0"/>
                <a:ea typeface="ＭＳ Ｐゴシック" charset="0"/>
              </a:rPr>
            </a:br>
            <a:r>
              <a:rPr lang="en-US" sz="2000" dirty="0">
                <a:latin typeface="Comic Sans MS" charset="0"/>
                <a:ea typeface="ＭＳ Ｐゴシック" charset="0"/>
              </a:rPr>
              <a:t>Tests of chirp, HHG focus position, f</a:t>
            </a:r>
            <a:r>
              <a:rPr lang="en-US" sz="2000" baseline="-25000" dirty="0">
                <a:latin typeface="Comic Sans MS" charset="0"/>
                <a:ea typeface="ＭＳ Ｐゴシック" charset="0"/>
              </a:rPr>
              <a:t>0</a:t>
            </a:r>
            <a:r>
              <a:rPr lang="en-US" sz="2000" dirty="0">
                <a:latin typeface="Comic Sans MS" charset="0"/>
                <a:ea typeface="ＭＳ Ｐゴシック" charset="0"/>
              </a:rPr>
              <a:t>, out-of-</a:t>
            </a:r>
            <a:r>
              <a:rPr lang="en-US" sz="2000" dirty="0" err="1">
                <a:latin typeface="Comic Sans MS" charset="0"/>
                <a:ea typeface="ＭＳ Ｐゴシック" charset="0"/>
              </a:rPr>
              <a:t>centre</a:t>
            </a:r>
            <a:r>
              <a:rPr lang="en-US" sz="2000" dirty="0">
                <a:latin typeface="Comic Sans MS" charset="0"/>
                <a:ea typeface="ＭＳ Ｐゴシック" charset="0"/>
              </a:rPr>
              <a:t> phase, ....etc.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FF"/>
                </a:solidFill>
                <a:cs typeface="+mj-cs"/>
              </a:rPr>
              <a:t>Theory and experiment</a:t>
            </a:r>
          </a:p>
        </p:txBody>
      </p:sp>
      <p:pic>
        <p:nvPicPr>
          <p:cNvPr id="39939" name="Picture 4" descr="Theory_experiment_comparison_fixed_june_5_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1263650"/>
            <a:ext cx="70358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1" name="Line 5"/>
          <p:cNvSpPr>
            <a:spLocks noChangeShapeType="1"/>
          </p:cNvSpPr>
          <p:nvPr/>
        </p:nvSpPr>
        <p:spPr bwMode="auto">
          <a:xfrm>
            <a:off x="4762500" y="900113"/>
            <a:ext cx="0" cy="587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706688" y="1793875"/>
            <a:ext cx="995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Comic Sans MS" charset="0"/>
                <a:ea typeface="ＭＳ Ｐゴシック" charset="0"/>
              </a:rPr>
              <a:t>Drake</a:t>
            </a:r>
          </a:p>
          <a:p>
            <a:pPr>
              <a:defRPr/>
            </a:pPr>
            <a:r>
              <a:rPr lang="en-US" sz="1600">
                <a:latin typeface="Comic Sans MS" charset="0"/>
                <a:ea typeface="ＭＳ Ｐゴシック" charset="0"/>
              </a:rPr>
              <a:t>Pachucki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7454900" y="3609975"/>
            <a:ext cx="1365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Comic Sans MS" charset="0"/>
                <a:ea typeface="ＭＳ Ｐゴシック" charset="0"/>
              </a:rPr>
              <a:t>S. Bergeson </a:t>
            </a:r>
            <a:br>
              <a:rPr lang="en-US" sz="1600">
                <a:latin typeface="Comic Sans MS" charset="0"/>
                <a:ea typeface="ＭＳ Ｐゴシック" charset="0"/>
              </a:rPr>
            </a:br>
            <a:r>
              <a:rPr lang="en-US" sz="1600">
                <a:latin typeface="Comic Sans MS" charset="0"/>
                <a:ea typeface="ＭＳ Ｐゴシック" charset="0"/>
              </a:rPr>
              <a:t>et al.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760663" y="3881438"/>
            <a:ext cx="1389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Comic Sans MS" charset="0"/>
                <a:ea typeface="ＭＳ Ｐゴシック" charset="0"/>
              </a:rPr>
              <a:t>Eikema et 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0913" y="3052450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Korobov</a:t>
            </a:r>
            <a:r>
              <a:rPr lang="en-US" sz="1600" dirty="0" smtClean="0"/>
              <a:t> &amp; </a:t>
            </a:r>
            <a:r>
              <a:rPr lang="en-US" sz="1600" dirty="0" err="1" smtClean="0"/>
              <a:t>Yelkhovsky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803" y="3444880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Drake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619672" y="566124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D. </a:t>
            </a:r>
            <a:r>
              <a:rPr lang="en-GB" dirty="0" err="1" smtClean="0">
                <a:solidFill>
                  <a:srgbClr val="C00000"/>
                </a:solidFill>
              </a:rPr>
              <a:t>Kandula</a:t>
            </a:r>
            <a:r>
              <a:rPr lang="en-GB" dirty="0" smtClean="0">
                <a:solidFill>
                  <a:srgbClr val="C00000"/>
                </a:solidFill>
              </a:rPr>
              <a:t> et al. Phys. Rev. </a:t>
            </a:r>
            <a:r>
              <a:rPr lang="en-GB" dirty="0" err="1" smtClean="0">
                <a:solidFill>
                  <a:srgbClr val="C00000"/>
                </a:solidFill>
              </a:rPr>
              <a:t>Lett</a:t>
            </a:r>
            <a:r>
              <a:rPr lang="en-GB" dirty="0" smtClean="0">
                <a:solidFill>
                  <a:srgbClr val="C00000"/>
                </a:solidFill>
              </a:rPr>
              <a:t>. </a:t>
            </a:r>
            <a:r>
              <a:rPr lang="en-GB" b="1" dirty="0" smtClean="0">
                <a:solidFill>
                  <a:srgbClr val="C00000"/>
                </a:solidFill>
              </a:rPr>
              <a:t>105</a:t>
            </a:r>
            <a:r>
              <a:rPr lang="en-GB" dirty="0" smtClean="0">
                <a:solidFill>
                  <a:srgbClr val="C00000"/>
                </a:solidFill>
              </a:rPr>
              <a:t>, 063001 (2010)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T.J. </a:t>
            </a:r>
            <a:r>
              <a:rPr lang="en-GB" dirty="0" err="1" smtClean="0">
                <a:solidFill>
                  <a:srgbClr val="C00000"/>
                </a:solidFill>
              </a:rPr>
              <a:t>Pinkert</a:t>
            </a:r>
            <a:r>
              <a:rPr lang="en-GB" dirty="0" smtClean="0">
                <a:solidFill>
                  <a:srgbClr val="C00000"/>
                </a:solidFill>
              </a:rPr>
              <a:t> et al., </a:t>
            </a:r>
            <a:r>
              <a:rPr lang="en-US" dirty="0" smtClean="0">
                <a:solidFill>
                  <a:srgbClr val="C00000"/>
                </a:solidFill>
              </a:rPr>
              <a:t>Opt. </a:t>
            </a:r>
            <a:r>
              <a:rPr lang="en-US" dirty="0" err="1" smtClean="0">
                <a:solidFill>
                  <a:srgbClr val="C00000"/>
                </a:solidFill>
              </a:rPr>
              <a:t>Lett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36</a:t>
            </a:r>
            <a:r>
              <a:rPr lang="en-US" dirty="0" smtClean="0">
                <a:solidFill>
                  <a:srgbClr val="C00000"/>
                </a:solidFill>
              </a:rPr>
              <a:t>, 2026 (2011)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D. </a:t>
            </a:r>
            <a:r>
              <a:rPr lang="en-GB" dirty="0" err="1" smtClean="0">
                <a:solidFill>
                  <a:srgbClr val="C00000"/>
                </a:solidFill>
              </a:rPr>
              <a:t>Kandula</a:t>
            </a:r>
            <a:r>
              <a:rPr lang="en-GB" dirty="0" smtClean="0">
                <a:solidFill>
                  <a:srgbClr val="C00000"/>
                </a:solidFill>
              </a:rPr>
              <a:t> et al. Phys. Rev. A (accepted)       </a:t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5303848" y="2132856"/>
            <a:ext cx="2220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3CC"/>
                </a:solidFill>
                <a:latin typeface="Comic Sans MS" charset="0"/>
                <a:ea typeface="ＭＳ Ｐゴシック" charset="0"/>
              </a:rPr>
              <a:t>blue = </a:t>
            </a:r>
            <a:r>
              <a:rPr lang="en-US" sz="1800" dirty="0" smtClean="0">
                <a:solidFill>
                  <a:srgbClr val="0033CC"/>
                </a:solidFill>
                <a:latin typeface="Comic Sans MS" charset="0"/>
                <a:ea typeface="ＭＳ Ｐゴシック" charset="0"/>
              </a:rPr>
              <a:t>experiments</a:t>
            </a:r>
            <a:endParaRPr lang="en-US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red </a:t>
            </a:r>
            <a:r>
              <a:rPr lang="en-US" sz="18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= theory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8" y="14847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 ppb)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Two-electron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laser spectroscopy</a:t>
            </a:r>
          </a:p>
          <a:p>
            <a:pPr>
              <a:buNone/>
            </a:pPr>
            <a:r>
              <a:rPr lang="en-US" sz="2400" dirty="0" err="1" smtClean="0"/>
              <a:t>Edcel</a:t>
            </a:r>
            <a:r>
              <a:rPr lang="en-US" sz="2400" dirty="0" smtClean="0"/>
              <a:t> </a:t>
            </a:r>
            <a:r>
              <a:rPr lang="en-US" sz="2400" dirty="0" err="1" smtClean="0"/>
              <a:t>Salumbides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Gareth Dickenson</a:t>
            </a:r>
          </a:p>
          <a:p>
            <a:pPr>
              <a:buNone/>
            </a:pPr>
            <a:r>
              <a:rPr lang="en-US" sz="2400" dirty="0" err="1" smtClean="0"/>
              <a:t>Mingli</a:t>
            </a:r>
            <a:r>
              <a:rPr lang="en-US" sz="2400" dirty="0" smtClean="0"/>
              <a:t> </a:t>
            </a:r>
            <a:r>
              <a:rPr lang="en-US" sz="2400" dirty="0" err="1" smtClean="0"/>
              <a:t>Niu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Toncho</a:t>
            </a:r>
            <a:r>
              <a:rPr lang="en-US" sz="2400" dirty="0" smtClean="0"/>
              <a:t> </a:t>
            </a:r>
            <a:r>
              <a:rPr lang="en-US" sz="2400" dirty="0" err="1" smtClean="0"/>
              <a:t>Ivanov</a:t>
            </a:r>
            <a:r>
              <a:rPr lang="en-US" sz="2400" dirty="0" smtClean="0"/>
              <a:t> </a:t>
            </a:r>
            <a:r>
              <a:rPr lang="en-US" sz="1800" dirty="0" smtClean="0"/>
              <a:t>(now at SRON Netherlands)</a:t>
            </a:r>
          </a:p>
          <a:p>
            <a:pPr>
              <a:buNone/>
            </a:pPr>
            <a:r>
              <a:rPr lang="en-US" sz="2400" dirty="0" err="1" smtClean="0"/>
              <a:t>Wim</a:t>
            </a:r>
            <a:r>
              <a:rPr lang="en-US" sz="2400" dirty="0" smtClean="0"/>
              <a:t> </a:t>
            </a:r>
            <a:r>
              <a:rPr lang="en-US" sz="2400" dirty="0" err="1" smtClean="0"/>
              <a:t>Ubachs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ground state &amp; rotation levels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155488"/>
            <a:ext cx="3668836" cy="365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93384" y="1052736"/>
            <a:ext cx="3672408" cy="2376264"/>
          </a:xfrm>
          <a:prstGeom prst="rect">
            <a:avLst/>
          </a:prstGeom>
        </p:spPr>
        <p:txBody>
          <a:bodyPr vert="horz" lIns="91440" tIns="4115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Aim: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Determine energies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v=0) rotational states with 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1 – 16</a:t>
            </a: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Compare with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newly developed QED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theor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 of H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Pachucki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et al.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00" y="1340768"/>
            <a:ext cx="3672408" cy="2376264"/>
          </a:xfrm>
          <a:prstGeom prst="rect">
            <a:avLst/>
          </a:prstGeom>
        </p:spPr>
        <p:txBody>
          <a:bodyPr vert="horz" lIns="91440" tIns="4115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How?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Direct r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otational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transitions not allowed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Solution: probe electronic transitions and use method of combination differences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Two-electron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Metastable helium spectroscopy</a:t>
            </a:r>
          </a:p>
          <a:p>
            <a:pPr>
              <a:buNone/>
            </a:pPr>
            <a:r>
              <a:rPr lang="en-US" sz="2000" dirty="0" smtClean="0"/>
              <a:t>Rob van </a:t>
            </a:r>
            <a:r>
              <a:rPr lang="en-US" sz="2000" dirty="0" err="1" smtClean="0"/>
              <a:t>Rooij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Joe </a:t>
            </a:r>
            <a:r>
              <a:rPr lang="en-US" sz="2000" dirty="0" err="1" smtClean="0"/>
              <a:t>Borbely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Juliette </a:t>
            </a:r>
            <a:r>
              <a:rPr lang="en-US" sz="2000" dirty="0" err="1" smtClean="0"/>
              <a:t>Simonet</a:t>
            </a:r>
            <a:r>
              <a:rPr lang="en-US" sz="2000" dirty="0" smtClean="0"/>
              <a:t> (ENS Paris)</a:t>
            </a:r>
          </a:p>
          <a:p>
            <a:pPr>
              <a:buNone/>
            </a:pPr>
            <a:r>
              <a:rPr lang="en-US" sz="2000" dirty="0" smtClean="0"/>
              <a:t>Maarten </a:t>
            </a:r>
            <a:r>
              <a:rPr lang="en-US" sz="2000" dirty="0" err="1" smtClean="0"/>
              <a:t>Hoogerland</a:t>
            </a:r>
            <a:r>
              <a:rPr lang="en-US" sz="2000" dirty="0" smtClean="0"/>
              <a:t> (Auckland)</a:t>
            </a:r>
          </a:p>
          <a:p>
            <a:pPr>
              <a:buNone/>
            </a:pPr>
            <a:r>
              <a:rPr lang="en-US" sz="2000" dirty="0" err="1" smtClean="0"/>
              <a:t>Kjeld</a:t>
            </a:r>
            <a:r>
              <a:rPr lang="en-US" sz="2000" dirty="0" smtClean="0"/>
              <a:t> </a:t>
            </a:r>
            <a:r>
              <a:rPr lang="en-US" sz="2000" dirty="0" err="1" smtClean="0"/>
              <a:t>Eikema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Roel</a:t>
            </a:r>
            <a:r>
              <a:rPr lang="en-US" sz="2000" dirty="0" smtClean="0"/>
              <a:t> </a:t>
            </a:r>
            <a:r>
              <a:rPr lang="en-US" sz="2000" dirty="0" err="1" smtClean="0"/>
              <a:t>Rozendaal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Wim</a:t>
            </a:r>
            <a:r>
              <a:rPr lang="en-US" sz="2000" dirty="0" smtClean="0"/>
              <a:t> </a:t>
            </a:r>
            <a:r>
              <a:rPr lang="en-US" sz="2000" dirty="0" err="1" smtClean="0"/>
              <a:t>Vassen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ground state &amp; rotation levels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155488"/>
            <a:ext cx="3668836" cy="365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971" y="1739159"/>
            <a:ext cx="4511501" cy="5052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93384" y="1052736"/>
            <a:ext cx="3672408" cy="2376264"/>
          </a:xfrm>
          <a:prstGeom prst="rect">
            <a:avLst/>
          </a:prstGeom>
        </p:spPr>
        <p:txBody>
          <a:bodyPr vert="horz" lIns="91440" tIns="4115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Aim: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Determine energies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v=0) rotational states with 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1 – 16</a:t>
            </a:r>
          </a:p>
          <a:p>
            <a:pPr marL="177800" marR="0" lvl="0" indent="-1778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Compare with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newly developed QED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theor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y of H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Pachucki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et al.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64088" y="2996952"/>
            <a:ext cx="1872208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oel\Desktop\Screenshots\ScreenHunter_02 Dec. 04 13.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72" y="1988840"/>
            <a:ext cx="5876160" cy="42237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96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Rotational levels in EF state well known from emission spectroscopy in discharge*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7431" y="6237312"/>
            <a:ext cx="832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*D. </a:t>
            </a:r>
            <a:r>
              <a:rPr lang="en-US" dirty="0" err="1" smtClean="0">
                <a:solidFill>
                  <a:srgbClr val="4C4C4C"/>
                </a:solidFill>
                <a:latin typeface="DejaVu Sans Condensed" pitchFamily="32" charset="0"/>
              </a:rPr>
              <a:t>Bailly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, E.J. </a:t>
            </a:r>
            <a:r>
              <a:rPr lang="en-US" dirty="0" err="1" smtClean="0">
                <a:solidFill>
                  <a:srgbClr val="4C4C4C"/>
                </a:solidFill>
                <a:latin typeface="DejaVu Sans Condensed" pitchFamily="32" charset="0"/>
              </a:rPr>
              <a:t>Salumbides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, M. </a:t>
            </a:r>
            <a:r>
              <a:rPr lang="en-US" dirty="0" err="1" smtClean="0">
                <a:solidFill>
                  <a:srgbClr val="4C4C4C"/>
                </a:solidFill>
                <a:latin typeface="DejaVu Sans Condensed" pitchFamily="32" charset="0"/>
              </a:rPr>
              <a:t>Vervloet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, W. </a:t>
            </a:r>
            <a:r>
              <a:rPr lang="en-US" dirty="0" err="1" smtClean="0">
                <a:solidFill>
                  <a:srgbClr val="4C4C4C"/>
                </a:solidFill>
                <a:latin typeface="DejaVu Sans Condensed" pitchFamily="32" charset="0"/>
              </a:rPr>
              <a:t>Ubachs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, </a:t>
            </a:r>
            <a:r>
              <a:rPr lang="en-US" i="1" dirty="0" smtClean="0">
                <a:solidFill>
                  <a:srgbClr val="4C4C4C"/>
                </a:solidFill>
                <a:latin typeface="DejaVu Sans Condensed" pitchFamily="32" charset="0"/>
              </a:rPr>
              <a:t>Mol</a:t>
            </a:r>
            <a:r>
              <a:rPr lang="en-US" i="1" dirty="0" smtClean="0">
                <a:solidFill>
                  <a:srgbClr val="4C4C4C"/>
                </a:solidFill>
                <a:latin typeface="DejaVu Sans Condensed" pitchFamily="32" charset="0"/>
              </a:rPr>
              <a:t>. Phys.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 </a:t>
            </a:r>
            <a:r>
              <a:rPr lang="en-US" b="1" dirty="0" smtClean="0">
                <a:solidFill>
                  <a:srgbClr val="4C4C4C"/>
                </a:solidFill>
                <a:latin typeface="DejaVu Sans Condensed" pitchFamily="32" charset="0"/>
              </a:rPr>
              <a:t>108</a:t>
            </a:r>
            <a:r>
              <a:rPr lang="en-US" dirty="0" smtClean="0">
                <a:solidFill>
                  <a:srgbClr val="4C4C4C"/>
                </a:solidFill>
                <a:latin typeface="DejaVu Sans Condensed" pitchFamily="32" charset="0"/>
              </a:rPr>
              <a:t>, 827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determination via EF state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6624" y="1800873"/>
            <a:ext cx="3899308" cy="4023532"/>
          </a:xfrm>
          <a:prstGeom prst="rect">
            <a:avLst/>
          </a:prstGeom>
        </p:spPr>
        <p:txBody>
          <a:bodyPr vert="horz" lIns="91440" tIns="640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EF, v=0, J = 2 – 12: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Accurate level energies from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Bailly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et al.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Mol. Phys.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108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, 827 (2010)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DejaVu Sans Condensed" pitchFamily="3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EF – X (0,0) transitions: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   Q: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J = 0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   O: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J = -2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   S: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J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DejaVu Sans Condensed" pitchFamily="32" charset="0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131" y="1789357"/>
            <a:ext cx="4106733" cy="4012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565392" y="5085184"/>
            <a:ext cx="3862592" cy="1584176"/>
          </a:xfrm>
          <a:prstGeom prst="rect">
            <a:avLst/>
          </a:prstGeom>
        </p:spPr>
        <p:txBody>
          <a:bodyPr vert="horz" lIns="91440" tIns="4115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Combination differences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produce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sequence of  rotational level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splittings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lang="en-US" sz="2400" noProof="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of H</a:t>
            </a:r>
            <a:r>
              <a:rPr lang="en-US" sz="2400" baseline="-25000" noProof="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2400" noProof="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X(v=0)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8487" y="6267786"/>
            <a:ext cx="6811905" cy="213053"/>
          </a:xfrm>
        </p:spPr>
        <p:txBody>
          <a:bodyPr tIns="3657">
            <a:noAutofit/>
          </a:bodyPr>
          <a:lstStyle/>
          <a:p>
            <a:pPr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1800" dirty="0" smtClean="0">
                <a:solidFill>
                  <a:srgbClr val="4C4C4C"/>
                </a:solidFill>
                <a:latin typeface="DejaVu Sans Condensed" pitchFamily="32" charset="0"/>
              </a:rPr>
              <a:t>* Aker et al.,</a:t>
            </a:r>
            <a:r>
              <a:rPr lang="en-US" sz="1800" i="1" dirty="0" smtClean="0">
                <a:solidFill>
                  <a:srgbClr val="4C4C4C"/>
                </a:solidFill>
                <a:latin typeface="DejaVu Sans Condensed" pitchFamily="32" charset="0"/>
              </a:rPr>
              <a:t> J. </a:t>
            </a:r>
            <a:r>
              <a:rPr lang="en-US" sz="1800" i="1" dirty="0" err="1" smtClean="0">
                <a:solidFill>
                  <a:srgbClr val="4C4C4C"/>
                </a:solidFill>
                <a:latin typeface="DejaVu Sans Condensed" pitchFamily="32" charset="0"/>
              </a:rPr>
              <a:t>Chem</a:t>
            </a:r>
            <a:r>
              <a:rPr lang="en-US" sz="1800" i="1" dirty="0" smtClean="0">
                <a:solidFill>
                  <a:srgbClr val="4C4C4C"/>
                </a:solidFill>
                <a:latin typeface="DejaVu Sans Condensed" pitchFamily="32" charset="0"/>
              </a:rPr>
              <a:t> Phys.</a:t>
            </a:r>
            <a:r>
              <a:rPr lang="en-US" sz="1800" dirty="0" smtClean="0">
                <a:solidFill>
                  <a:srgbClr val="4C4C4C"/>
                </a:solidFill>
                <a:latin typeface="DejaVu Sans Condensed" pitchFamily="32" charset="0"/>
              </a:rPr>
              <a:t> </a:t>
            </a:r>
            <a:r>
              <a:rPr lang="en-US" sz="1800" b="1" dirty="0" smtClean="0">
                <a:solidFill>
                  <a:srgbClr val="4C4C4C"/>
                </a:solidFill>
                <a:latin typeface="DejaVu Sans Condensed" pitchFamily="32" charset="0"/>
              </a:rPr>
              <a:t>90</a:t>
            </a:r>
            <a:r>
              <a:rPr lang="en-US" sz="1800" dirty="0" smtClean="0">
                <a:solidFill>
                  <a:srgbClr val="4C4C4C"/>
                </a:solidFill>
                <a:latin typeface="DejaVu Sans Condensed" pitchFamily="32" charset="0"/>
              </a:rPr>
              <a:t>, 4795 (1989)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877" y="1625249"/>
            <a:ext cx="5769017" cy="439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561267" y="4487067"/>
            <a:ext cx="2074253" cy="804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572" rIns="0" bIns="0"/>
          <a:lstStyle/>
          <a:p>
            <a:pPr>
              <a:lnSpc>
                <a:spcPct val="98000"/>
              </a:lnSpc>
              <a:spcAft>
                <a:spcPts val="1282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99FF"/>
                </a:solidFill>
                <a:latin typeface="DejaVu Sans Condensed" pitchFamily="32" charset="0"/>
              </a:rPr>
              <a:t>J</a:t>
            </a:r>
            <a:r>
              <a:rPr lang="en-US" sz="2000" baseline="-33000" dirty="0" err="1">
                <a:solidFill>
                  <a:srgbClr val="0099FF"/>
                </a:solidFill>
                <a:latin typeface="DejaVu Sans Condensed" pitchFamily="32" charset="0"/>
              </a:rPr>
              <a:t>max</a:t>
            </a:r>
            <a:r>
              <a:rPr lang="en-US" sz="2000" dirty="0">
                <a:solidFill>
                  <a:srgbClr val="0099FF"/>
                </a:solidFill>
                <a:latin typeface="DejaVu Sans Condensed" pitchFamily="32" charset="0"/>
              </a:rPr>
              <a:t> (v=0) = </a:t>
            </a:r>
            <a:r>
              <a:rPr lang="en-US" sz="2000" dirty="0" smtClean="0">
                <a:solidFill>
                  <a:srgbClr val="0099FF"/>
                </a:solidFill>
                <a:latin typeface="DejaVu Sans Condensed" pitchFamily="32" charset="0"/>
              </a:rPr>
              <a:t>16</a:t>
            </a:r>
            <a:endParaRPr lang="en-US" sz="2000" dirty="0">
              <a:solidFill>
                <a:srgbClr val="0099FF"/>
              </a:solidFill>
              <a:latin typeface="DejaVu Sans Condensed" pitchFamily="32" charset="0"/>
            </a:endParaRPr>
          </a:p>
          <a:p>
            <a:pPr>
              <a:lnSpc>
                <a:spcPct val="98000"/>
              </a:lnSpc>
              <a:spcAft>
                <a:spcPts val="1282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DejaVu Sans Condensed" pitchFamily="32" charset="0"/>
              </a:rPr>
              <a:t>T</a:t>
            </a:r>
            <a:r>
              <a:rPr lang="en-US" sz="2000" baseline="-33000" dirty="0" err="1">
                <a:solidFill>
                  <a:srgbClr val="FF0000"/>
                </a:solidFill>
                <a:latin typeface="DejaVu Sans Condensed" pitchFamily="32" charset="0"/>
              </a:rPr>
              <a:t>equiv</a:t>
            </a:r>
            <a:r>
              <a:rPr lang="en-US" sz="2000" dirty="0">
                <a:solidFill>
                  <a:srgbClr val="FF0000"/>
                </a:solidFill>
                <a:latin typeface="DejaVu Sans Condensed" pitchFamily="3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DejaVu Sans Condensed" pitchFamily="32" charset="0"/>
              </a:rPr>
              <a:t>24 000 </a:t>
            </a:r>
            <a:r>
              <a:rPr lang="en-US" sz="2000" dirty="0">
                <a:solidFill>
                  <a:srgbClr val="FF0000"/>
                </a:solidFill>
                <a:latin typeface="DejaVu Sans Condensed" pitchFamily="32" charset="0"/>
              </a:rPr>
              <a:t>K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Producing rotationally hot 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230288" y="3814799"/>
            <a:ext cx="3274151" cy="2565272"/>
          </a:xfrm>
          <a:prstGeom prst="rect">
            <a:avLst/>
          </a:prstGeom>
        </p:spPr>
        <p:txBody>
          <a:bodyPr vert="horz" lIns="91440" tIns="4572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en-US" sz="1600" dirty="0" smtClean="0">
                <a:solidFill>
                  <a:srgbClr val="4C4C4C"/>
                </a:solidFill>
                <a:latin typeface="DejaVu Sans Condensed" pitchFamily="32" charset="0"/>
              </a:rPr>
              <a:t>5 ns UV pulses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DejaVu Sans Condensed" pitchFamily="3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Narrowband UV 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2-photon Doppler-free REMPI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Sagnac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alignment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Delayed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ionisation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DejaVu Sans Condensed" pitchFamily="3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-3300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 frequency calibration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DejaVu Sans Condensed" pitchFamily="32" charset="0"/>
                <a:ea typeface="+mn-ea"/>
                <a:cs typeface="+mn-cs"/>
              </a:rPr>
              <a:t>ac-Stark extrapolation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324" y="1189914"/>
            <a:ext cx="3387124" cy="2541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796085"/>
            <a:ext cx="3544038" cy="2856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310536"/>
            <a:ext cx="3621163" cy="2262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– X (0,0) transitions</a:t>
            </a:r>
            <a:endParaRPr lang="en-US" dirty="0"/>
          </a:p>
        </p:txBody>
      </p:sp>
      <p:pic>
        <p:nvPicPr>
          <p:cNvPr id="14" name="Picture 13" descr="Pictur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9009159" cy="5184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2319" y="594928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(50 ppb)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329" y="1280216"/>
            <a:ext cx="6094447" cy="4788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995212"/>
            <a:ext cx="2088232" cy="1943388"/>
          </a:xfrm>
        </p:spPr>
        <p:txBody>
          <a:bodyPr tIns="4572">
            <a:normAutofit/>
          </a:bodyPr>
          <a:lstStyle/>
          <a:p>
            <a:pPr marL="273050" indent="-273050">
              <a:lnSpc>
                <a:spcPct val="98000"/>
              </a:lnSpc>
              <a:tabLst>
                <a:tab pos="655638" algn="l"/>
                <a:tab pos="1312863" algn="l"/>
              </a:tabLst>
            </a:pPr>
            <a:r>
              <a:rPr lang="en-US" sz="1800" dirty="0" smtClean="0">
                <a:solidFill>
                  <a:srgbClr val="0099FF"/>
                </a:solidFill>
                <a:latin typeface="DejaVu Sans Condensed" pitchFamily="32" charset="0"/>
              </a:rPr>
              <a:t>Obtained from EF – X (0,0) transitions</a:t>
            </a:r>
          </a:p>
          <a:p>
            <a:pPr marL="82550" indent="-82550">
              <a:lnSpc>
                <a:spcPct val="98000"/>
              </a:lnSpc>
              <a:tabLst>
                <a:tab pos="273050" algn="l"/>
                <a:tab pos="1312863" algn="l"/>
              </a:tabLst>
            </a:pPr>
            <a:r>
              <a:rPr lang="en-US" sz="1500" dirty="0" smtClean="0">
                <a:solidFill>
                  <a:srgbClr val="4C4C4C"/>
                </a:solidFill>
                <a:latin typeface="DejaVu Sans Condensed" pitchFamily="32" charset="0"/>
              </a:rPr>
              <a:t>   	Q(0) – Q(16)</a:t>
            </a:r>
          </a:p>
          <a:p>
            <a:pPr marL="82550" indent="-82550">
              <a:lnSpc>
                <a:spcPct val="98000"/>
              </a:lnSpc>
              <a:tabLst>
                <a:tab pos="273050" algn="l"/>
                <a:tab pos="1312863" algn="l"/>
              </a:tabLst>
            </a:pPr>
            <a:r>
              <a:rPr lang="en-US" sz="1500" dirty="0" smtClean="0">
                <a:solidFill>
                  <a:srgbClr val="4C4C4C"/>
                </a:solidFill>
                <a:latin typeface="DejaVu Sans Condensed" pitchFamily="32" charset="0"/>
              </a:rPr>
              <a:t>   	O(8) - O(14)</a:t>
            </a:r>
          </a:p>
          <a:p>
            <a:pPr marL="82550" indent="-82550">
              <a:lnSpc>
                <a:spcPct val="98000"/>
              </a:lnSpc>
              <a:tabLst>
                <a:tab pos="273050" algn="l"/>
                <a:tab pos="1312863" algn="l"/>
              </a:tabLst>
            </a:pPr>
            <a:r>
              <a:rPr lang="en-US" sz="1500" dirty="0" smtClean="0">
                <a:solidFill>
                  <a:srgbClr val="4C4C4C"/>
                </a:solidFill>
                <a:latin typeface="DejaVu Sans Condensed" pitchFamily="32" charset="0"/>
              </a:rPr>
              <a:t>   	S(10) - S(14)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Ground state rotational level energies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6348461"/>
            <a:ext cx="9649072" cy="3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E.J.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Salumbides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G.D. Dickenson, T.I.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Ivanov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W.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Ubachs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Phys. Rev.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107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043005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(2011)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011" y="1289991"/>
            <a:ext cx="6869373" cy="4773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560" y="6334005"/>
            <a:ext cx="8056457" cy="213053"/>
          </a:xfrm>
        </p:spPr>
        <p:txBody>
          <a:bodyPr tIns="3657">
            <a:noAutofit/>
          </a:bodyPr>
          <a:lstStyle/>
          <a:p>
            <a:pPr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Nonrelativistic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ab initio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 level energies: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Pachucki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,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J. Chem. Phys.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130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, 164113 (2009)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Relativistic and QED corrections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w.r.t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i="1" dirty="0" smtClean="0">
                <a:solidFill>
                  <a:srgbClr val="C00000"/>
                </a:solidFill>
              </a:rPr>
              <a:t>J </a:t>
            </a:r>
            <a:r>
              <a:rPr lang="en-US" sz="2000" dirty="0" smtClean="0">
                <a:solidFill>
                  <a:srgbClr val="C00000"/>
                </a:solidFill>
              </a:rPr>
              <a:t>= 0 QED correction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+0.7283(10) cm</a:t>
            </a:r>
            <a:r>
              <a:rPr lang="en-US" sz="2000" baseline="30000" dirty="0" smtClean="0">
                <a:solidFill>
                  <a:srgbClr val="C00000"/>
                </a:solidFill>
              </a:rPr>
              <a:t>-1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Piszczatowski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</a:rPr>
              <a:t>et al.,</a:t>
            </a:r>
            <a:r>
              <a:rPr lang="en-US" sz="1600" dirty="0" smtClean="0">
                <a:solidFill>
                  <a:srgbClr val="C00000"/>
                </a:solidFill>
              </a:rPr>
              <a:t>  J. Chem. Theory </a:t>
            </a:r>
            <a:r>
              <a:rPr lang="en-US" sz="1600" dirty="0" err="1" smtClean="0">
                <a:solidFill>
                  <a:srgbClr val="C00000"/>
                </a:solidFill>
              </a:rPr>
              <a:t>Comput</a:t>
            </a:r>
            <a:r>
              <a:rPr lang="en-US" sz="1600" dirty="0" smtClean="0">
                <a:solidFill>
                  <a:srgbClr val="C00000"/>
                </a:solidFill>
              </a:rPr>
              <a:t>. </a:t>
            </a:r>
            <a:r>
              <a:rPr lang="en-US" sz="1600" b="1" dirty="0" smtClean="0">
                <a:solidFill>
                  <a:srgbClr val="C00000"/>
                </a:solidFill>
              </a:rPr>
              <a:t>5</a:t>
            </a:r>
            <a:r>
              <a:rPr lang="en-US" sz="1600" dirty="0" smtClean="0">
                <a:solidFill>
                  <a:srgbClr val="C00000"/>
                </a:solidFill>
              </a:rPr>
              <a:t>, 3039 (2009))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851" y="1505766"/>
            <a:ext cx="8295573" cy="8637"/>
            <a:chOff x="288" y="1046"/>
            <a:chExt cx="5759" cy="6"/>
          </a:xfrm>
        </p:grpSpPr>
        <p:sp>
          <p:nvSpPr>
            <p:cNvPr id="17414" name="Line 3"/>
            <p:cNvSpPr>
              <a:spLocks noChangeShapeType="1"/>
            </p:cNvSpPr>
            <p:nvPr/>
          </p:nvSpPr>
          <p:spPr bwMode="auto">
            <a:xfrm>
              <a:off x="288" y="1053"/>
              <a:ext cx="5759" cy="0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4"/>
            <p:cNvSpPr>
              <a:spLocks noChangeShapeType="1"/>
            </p:cNvSpPr>
            <p:nvPr/>
          </p:nvSpPr>
          <p:spPr bwMode="auto">
            <a:xfrm>
              <a:off x="288" y="1046"/>
              <a:ext cx="5759" cy="0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0039" y="6381328"/>
            <a:ext cx="8056457" cy="213053"/>
          </a:xfrm>
        </p:spPr>
        <p:txBody>
          <a:bodyPr tIns="3657">
            <a:noAutofit/>
          </a:bodyPr>
          <a:lstStyle/>
          <a:p>
            <a:pPr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*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Komasa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et al.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,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J. Chem. Theory </a:t>
            </a:r>
            <a:r>
              <a:rPr lang="en-US" sz="1600" i="1" dirty="0" err="1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Comput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.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  <a:ea typeface="LBKNIB+AdvOT46dcae81" pitchFamily="32" charset="0"/>
                <a:cs typeface="LBKNIB+AdvOT46dcae81" pitchFamily="32" charset="0"/>
              </a:rPr>
              <a:t>dx.doi.org/10.1021/ct200438t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DejaVu Sans Condensed" pitchFamily="32" charset="0"/>
              </a:rPr>
              <a:t> (2011)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244" y="1654039"/>
            <a:ext cx="6554064" cy="45604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Comparison with theory*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933056"/>
            <a:ext cx="255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Excellent agreement</a:t>
            </a:r>
          </a:p>
          <a:p>
            <a:r>
              <a:rPr lang="en-US" b="1" dirty="0" smtClean="0"/>
              <a:t>at the &lt;0.005 cm</a:t>
            </a:r>
            <a:r>
              <a:rPr lang="en-US" b="1" baseline="30000" dirty="0" smtClean="0"/>
              <a:t>-1</a:t>
            </a:r>
            <a:r>
              <a:rPr lang="en-US" b="1" dirty="0" smtClean="0"/>
              <a:t> level</a:t>
            </a:r>
          </a:p>
          <a:p>
            <a:r>
              <a:rPr lang="en-US" b="1" dirty="0" smtClean="0"/>
              <a:t>(150 MHz)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One-electron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Spectroscopy of cold trapped HD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2200" dirty="0" err="1" smtClean="0"/>
              <a:t>Jurriaan</a:t>
            </a:r>
            <a:r>
              <a:rPr lang="en-US" sz="2200" dirty="0" smtClean="0"/>
              <a:t> </a:t>
            </a:r>
            <a:r>
              <a:rPr lang="en-US" sz="2200" dirty="0" err="1" smtClean="0"/>
              <a:t>Biesheuvel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Kevin Sheridan (Univ. Sussex)</a:t>
            </a:r>
          </a:p>
          <a:p>
            <a:pPr>
              <a:buNone/>
            </a:pPr>
            <a:r>
              <a:rPr lang="en-US" sz="2200" dirty="0" smtClean="0"/>
              <a:t>Frank </a:t>
            </a:r>
            <a:r>
              <a:rPr lang="en-US" sz="2200" dirty="0" err="1" smtClean="0"/>
              <a:t>Cozijn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Martijn</a:t>
            </a:r>
            <a:r>
              <a:rPr lang="en-US" sz="2200" dirty="0" smtClean="0"/>
              <a:t> </a:t>
            </a:r>
            <a:r>
              <a:rPr lang="en-US" sz="2200" dirty="0" err="1" smtClean="0"/>
              <a:t>Stoffels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Daniel de </a:t>
            </a:r>
            <a:r>
              <a:rPr lang="en-US" sz="2200" dirty="0" err="1" smtClean="0"/>
              <a:t>Jong</a:t>
            </a:r>
            <a:r>
              <a:rPr lang="en-US" sz="2200" dirty="0" smtClean="0"/>
              <a:t> </a:t>
            </a:r>
            <a:r>
              <a:rPr lang="en-US" sz="1800" dirty="0" smtClean="0"/>
              <a:t>(now at Erasmus University Rotterdam)</a:t>
            </a:r>
          </a:p>
          <a:p>
            <a:pPr lvl="0">
              <a:buNone/>
            </a:pPr>
            <a:r>
              <a:rPr lang="en-US" sz="2200" dirty="0" smtClean="0"/>
              <a:t>Daniel </a:t>
            </a:r>
            <a:r>
              <a:rPr lang="en-US" sz="2200" dirty="0" err="1" smtClean="0"/>
              <a:t>Noom</a:t>
            </a:r>
            <a:r>
              <a:rPr lang="en-US" sz="2200" dirty="0" smtClean="0"/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(now with </a:t>
            </a:r>
            <a:r>
              <a:rPr lang="en-US" sz="1800" dirty="0" err="1" smtClean="0">
                <a:solidFill>
                  <a:prstClr val="black"/>
                </a:solidFill>
              </a:rPr>
              <a:t>Kjeld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Eikema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Wim</a:t>
            </a:r>
            <a:r>
              <a:rPr lang="en-US" sz="2200" dirty="0" smtClean="0"/>
              <a:t> </a:t>
            </a:r>
            <a:r>
              <a:rPr lang="en-US" sz="2200" dirty="0" err="1" smtClean="0"/>
              <a:t>Ubachs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Jeroen</a:t>
            </a:r>
            <a:r>
              <a:rPr lang="en-US" sz="2200" dirty="0" smtClean="0"/>
              <a:t> Koelemeij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Work\Talks\111205Dubna\ColdHe\levelscheme_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680" y="3399004"/>
            <a:ext cx="4784576" cy="3486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spectroscopy of He*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ultracold, quantum degenerate gas of 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He</a:t>
            </a:r>
            <a:r>
              <a:rPr lang="en-US" sz="2800" dirty="0" smtClean="0"/>
              <a:t> (</a:t>
            </a:r>
            <a:r>
              <a:rPr lang="en-US" sz="2800" dirty="0" err="1" smtClean="0"/>
              <a:t>fermion</a:t>
            </a:r>
            <a:r>
              <a:rPr lang="en-US" sz="2800" dirty="0" smtClean="0"/>
              <a:t>) or 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He</a:t>
            </a:r>
            <a:r>
              <a:rPr lang="en-US" sz="2800" dirty="0" smtClean="0"/>
              <a:t> (boson) in </a:t>
            </a:r>
            <a:r>
              <a:rPr lang="en-US" sz="2800" b="1" dirty="0" smtClean="0"/>
              <a:t>1s2s 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S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dirty="0" smtClean="0"/>
              <a:t>state (He*)</a:t>
            </a:r>
          </a:p>
          <a:p>
            <a:r>
              <a:rPr lang="en-US" sz="2800" dirty="0" smtClean="0"/>
              <a:t>High-res laser spectroscopy of doubly-forbidden        2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– 2 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transition </a:t>
            </a:r>
            <a:r>
              <a:rPr lang="en-US" sz="2800" dirty="0" smtClean="0">
                <a:solidFill>
                  <a:srgbClr val="C00000"/>
                </a:solidFill>
              </a:rPr>
              <a:t>(1557 nm)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8024" y="4869160"/>
            <a:ext cx="158417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04148" y="4653136"/>
            <a:ext cx="2202600" cy="707886"/>
            <a:chOff x="6604148" y="4653136"/>
            <a:chExt cx="22026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180212" y="4653136"/>
              <a:ext cx="1626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Laser cooling</a:t>
              </a:r>
            </a:p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and trapping!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6604148" y="4797152"/>
              <a:ext cx="576064" cy="20992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High-resolution spectroscopy 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tests of QED</a:t>
            </a:r>
            <a:endParaRPr lang="en-US" dirty="0" smtClean="0"/>
          </a:p>
          <a:p>
            <a:r>
              <a:rPr lang="en-US" dirty="0" smtClean="0"/>
              <a:t>Combine experimental and theoretical data: determine </a:t>
            </a:r>
            <a:r>
              <a:rPr lang="en-US" dirty="0" smtClean="0">
                <a:solidFill>
                  <a:srgbClr val="C00000"/>
                </a:solidFill>
              </a:rPr>
              <a:t>new value </a:t>
            </a:r>
            <a:r>
              <a:rPr lang="en-US" i="1" dirty="0" smtClean="0">
                <a:solidFill>
                  <a:srgbClr val="C00000"/>
                </a:solidFill>
              </a:rPr>
              <a:t>m</a:t>
            </a:r>
            <a:r>
              <a:rPr lang="en-US" baseline="-25000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i="1" dirty="0" smtClean="0">
                <a:solidFill>
                  <a:srgbClr val="C00000"/>
                </a:solidFill>
              </a:rPr>
              <a:t>m</a:t>
            </a:r>
            <a:r>
              <a:rPr lang="en-US" baseline="-25000" dirty="0" smtClean="0">
                <a:solidFill>
                  <a:srgbClr val="C00000"/>
                </a:solidFill>
              </a:rPr>
              <a:t>e</a:t>
            </a:r>
            <a:endParaRPr lang="en-US" dirty="0" smtClean="0"/>
          </a:p>
          <a:p>
            <a:r>
              <a:rPr lang="en-US" dirty="0" smtClean="0"/>
              <a:t>Future: optical clock based on HD</a:t>
            </a:r>
            <a:r>
              <a:rPr lang="en-US" baseline="30000" dirty="0" smtClean="0"/>
              <a:t>+</a:t>
            </a:r>
            <a:r>
              <a:rPr lang="en-US" dirty="0" smtClean="0"/>
              <a:t> for tests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time-(in)dependence of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Approach: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Sympathetic (laser) cooling of HD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by Be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endParaRPr lang="en-US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Ion Trap Apparatus</a:t>
            </a:r>
          </a:p>
        </p:txBody>
      </p:sp>
      <p:pic>
        <p:nvPicPr>
          <p:cNvPr id="376842" name="Picture 10" descr="IonTrap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79588"/>
            <a:ext cx="4343400" cy="3935412"/>
          </a:xfrm>
          <a:prstGeom prst="rect">
            <a:avLst/>
          </a:prstGeom>
          <a:noFill/>
        </p:spPr>
      </p:pic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5745163" y="5260975"/>
            <a:ext cx="1133475" cy="366713"/>
          </a:xfrm>
          <a:prstGeom prst="rect">
            <a:avLst/>
          </a:prstGeom>
          <a:solidFill>
            <a:srgbClr val="333300">
              <a:alpha val="42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Be ovens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4848225" y="4648200"/>
            <a:ext cx="790575" cy="366713"/>
          </a:xfrm>
          <a:prstGeom prst="rect">
            <a:avLst/>
          </a:prstGeom>
          <a:solidFill>
            <a:srgbClr val="333300">
              <a:alpha val="42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E-gun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7134225" y="4662488"/>
            <a:ext cx="790575" cy="366712"/>
          </a:xfrm>
          <a:prstGeom prst="rect">
            <a:avLst/>
          </a:prstGeom>
          <a:solidFill>
            <a:srgbClr val="333300">
              <a:alpha val="42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mtClean="0">
                <a:solidFill>
                  <a:srgbClr val="CCFFFF"/>
                </a:solidFill>
              </a:rPr>
              <a:t>E-gun</a:t>
            </a:r>
          </a:p>
        </p:txBody>
      </p:sp>
      <p:pic>
        <p:nvPicPr>
          <p:cNvPr id="49154" name="Picture 2" descr="D:\Personal\Pictures\Fotos2009\090621Ionenval\Tr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552" y="1484784"/>
            <a:ext cx="6096000" cy="4608512"/>
          </a:xfrm>
          <a:prstGeom prst="rect">
            <a:avLst/>
          </a:prstGeom>
          <a:noFill/>
        </p:spPr>
      </p:pic>
      <p:sp>
        <p:nvSpPr>
          <p:cNvPr id="3768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3923928" cy="4608512"/>
          </a:xfrm>
          <a:solidFill>
            <a:srgbClr val="000000">
              <a:alpha val="78039"/>
            </a:srgbClr>
          </a:solidFill>
          <a:effectLst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UHV apparatus with linear RF trap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‘Macroscopic’ trap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20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r,Be</a:t>
            </a:r>
            <a:r>
              <a:rPr lang="en-US" sz="2000" baseline="-25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≈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300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kHz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20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z,Be</a:t>
            </a:r>
            <a:r>
              <a:rPr lang="en-US" sz="2000" baseline="-25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≈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60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kHz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 loading by            e-bombardment of: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(oven)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 @ 3×10</a:t>
            </a:r>
            <a:r>
              <a:rPr lang="en-US" sz="20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mbar      (automated leak valve)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 has ‘twin sister’ for Ca</a:t>
            </a:r>
            <a:r>
              <a:rPr lang="en-US" sz="28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(K.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Eikema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5148064" y="5517232"/>
            <a:ext cx="2376264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5172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20" y="6160343"/>
            <a:ext cx="8856984" cy="6362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Direct frequency comb spectroscopy of 729 nm Ca</a:t>
            </a:r>
            <a:r>
              <a:rPr lang="en-US" sz="1600" baseline="300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+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clock transition:</a:t>
            </a:r>
          </a:p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A.L. Wolf, J.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Morgenweg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, J.C.J.K, S.A. van den Berg, W.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Ubachs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, K.S.E.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Eikema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, Opt.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. 36, 49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uiExpand="1" build="p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539552" y="3356992"/>
            <a:ext cx="8278688" cy="331236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19608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pic>
        <p:nvPicPr>
          <p:cNvPr id="38913" name="Picture 1" descr="D:\Work\Data\ionsBeH2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095" y="3429000"/>
            <a:ext cx="4769530" cy="1368152"/>
          </a:xfrm>
          <a:prstGeom prst="rect">
            <a:avLst/>
          </a:prstGeom>
          <a:noFill/>
        </p:spPr>
      </p:pic>
      <p:pic>
        <p:nvPicPr>
          <p:cNvPr id="379925" name="Picture 21" descr="ions4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2667000" cy="1387475"/>
          </a:xfrm>
          <a:prstGeom prst="rect">
            <a:avLst/>
          </a:prstGeom>
          <a:noFill/>
        </p:spPr>
      </p:pic>
      <p:sp>
        <p:nvSpPr>
          <p:cNvPr id="379926" name="Text Box 22"/>
          <p:cNvSpPr txBox="1">
            <a:spLocks noChangeArrowheads="1"/>
          </p:cNvSpPr>
          <p:nvPr/>
        </p:nvSpPr>
        <p:spPr bwMode="auto">
          <a:xfrm>
            <a:off x="755576" y="3459162"/>
            <a:ext cx="18907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200" smtClean="0">
                <a:solidFill>
                  <a:srgbClr val="FFFFFF"/>
                </a:solidFill>
                <a:latin typeface="Calibri" pitchFamily="34" charset="0"/>
              </a:rPr>
              <a:t>EMCCD images</a:t>
            </a:r>
          </a:p>
        </p:txBody>
      </p:sp>
      <p:sp>
        <p:nvSpPr>
          <p:cNvPr id="379929" name="Text Box 25"/>
          <p:cNvSpPr txBox="1">
            <a:spLocks noChangeArrowheads="1"/>
          </p:cNvSpPr>
          <p:nvPr/>
        </p:nvSpPr>
        <p:spPr bwMode="auto">
          <a:xfrm>
            <a:off x="827584" y="4214416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4 Be</a:t>
            </a:r>
            <a:r>
              <a:rPr lang="en-US" baseline="30000" dirty="0" smtClean="0">
                <a:solidFill>
                  <a:srgbClr val="CCFFFF"/>
                </a:solidFill>
                <a:latin typeface="Calibri" pitchFamily="34" charset="0"/>
              </a:rPr>
              <a:t>+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 ions</a:t>
            </a: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Cold Trapped Be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and HD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  <a:endParaRPr 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165618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folHlink"/>
                </a:solidFill>
              </a:rPr>
              <a:t>Laser cool Be</a:t>
            </a:r>
            <a:r>
              <a:rPr lang="en-US" sz="2800" baseline="30000" dirty="0" smtClean="0">
                <a:solidFill>
                  <a:schemeClr val="folHlink"/>
                </a:solidFill>
              </a:rPr>
              <a:t>+</a:t>
            </a:r>
            <a:r>
              <a:rPr lang="en-US" sz="2800" dirty="0" smtClean="0">
                <a:solidFill>
                  <a:schemeClr val="folHlink"/>
                </a:solidFill>
              </a:rPr>
              <a:t> on </a:t>
            </a:r>
            <a:r>
              <a:rPr lang="en-US" sz="2800" baseline="30000" dirty="0" smtClean="0">
                <a:solidFill>
                  <a:schemeClr val="folHlink"/>
                </a:solidFill>
              </a:rPr>
              <a:t>2</a:t>
            </a:r>
            <a:r>
              <a:rPr lang="en-US" sz="2800" dirty="0" smtClean="0">
                <a:solidFill>
                  <a:schemeClr val="folHlink"/>
                </a:solidFill>
              </a:rPr>
              <a:t>S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1/2</a:t>
            </a:r>
            <a:r>
              <a:rPr lang="en-US" sz="2800" dirty="0" smtClean="0">
                <a:solidFill>
                  <a:schemeClr val="folHlink"/>
                </a:solidFill>
              </a:rPr>
              <a:t> - </a:t>
            </a:r>
            <a:r>
              <a:rPr lang="en-US" sz="2800" baseline="30000" dirty="0" smtClean="0">
                <a:solidFill>
                  <a:schemeClr val="folHlink"/>
                </a:solidFill>
              </a:rPr>
              <a:t>2</a:t>
            </a:r>
            <a:r>
              <a:rPr lang="en-US" sz="2800" dirty="0" smtClean="0">
                <a:solidFill>
                  <a:schemeClr val="folHlink"/>
                </a:solidFill>
              </a:rPr>
              <a:t>P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3/2</a:t>
            </a:r>
            <a:r>
              <a:rPr lang="en-US" sz="2800" dirty="0" smtClean="0">
                <a:solidFill>
                  <a:schemeClr val="folHlink"/>
                </a:solidFill>
              </a:rPr>
              <a:t> resonance (313 nm)</a:t>
            </a:r>
          </a:p>
          <a:p>
            <a:r>
              <a:rPr lang="en-US" sz="2800" dirty="0" smtClean="0">
                <a:solidFill>
                  <a:schemeClr val="folHlink"/>
                </a:solidFill>
              </a:rPr>
              <a:t>Observe ions </a:t>
            </a:r>
            <a:r>
              <a:rPr lang="en-US" sz="2800" dirty="0">
                <a:solidFill>
                  <a:schemeClr val="folHlink"/>
                </a:solidFill>
              </a:rPr>
              <a:t>by imaging 313 nm fluorescence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EMCCD camera (Coulomb crystals)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Photomultiplier tube</a:t>
            </a:r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2555776" y="4653136"/>
            <a:ext cx="720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379932" name="Text Box 28"/>
          <p:cNvSpPr txBox="1">
            <a:spLocks noChangeArrowheads="1"/>
          </p:cNvSpPr>
          <p:nvPr/>
        </p:nvSpPr>
        <p:spPr bwMode="auto">
          <a:xfrm>
            <a:off x="2483768" y="4365104"/>
            <a:ext cx="826165" cy="309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0.05 mm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753637" y="4908749"/>
            <a:ext cx="7850811" cy="1688603"/>
            <a:chOff x="753637" y="4692725"/>
            <a:chExt cx="7850811" cy="1688603"/>
          </a:xfrm>
        </p:grpSpPr>
        <p:pic>
          <p:nvPicPr>
            <p:cNvPr id="45057" name="Picture 1" descr="D:\Work\Data\ions110303_1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4692725"/>
              <a:ext cx="7848872" cy="1688603"/>
            </a:xfrm>
            <a:prstGeom prst="rect">
              <a:avLst/>
            </a:prstGeom>
            <a:noFill/>
          </p:spPr>
        </p:pic>
        <p:sp>
          <p:nvSpPr>
            <p:cNvPr id="379915" name="Text Box 11"/>
            <p:cNvSpPr txBox="1">
              <a:spLocks noChangeArrowheads="1"/>
            </p:cNvSpPr>
            <p:nvPr/>
          </p:nvSpPr>
          <p:spPr bwMode="auto">
            <a:xfrm>
              <a:off x="4851450" y="5916861"/>
              <a:ext cx="7286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Calibri" pitchFamily="34" charset="0"/>
                </a:rPr>
                <a:t>0.2 mm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4139952" y="6204893"/>
              <a:ext cx="2016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endParaRPr lang="en-US" sz="2200" smtClean="0">
                <a:solidFill>
                  <a:srgbClr val="FFE701"/>
                </a:solidFill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96093" y="5966943"/>
              <a:ext cx="2263739" cy="3407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 pitchFamily="34" charset="0"/>
                </a:rPr>
                <a:t>MD simulations: 5 - 6 </a:t>
              </a:r>
              <a:r>
                <a:rPr lang="en-US" sz="1600" dirty="0" err="1" smtClean="0">
                  <a:solidFill>
                    <a:srgbClr val="FFFFFF"/>
                  </a:solidFill>
                  <a:latin typeface="Calibri" pitchFamily="34" charset="0"/>
                </a:rPr>
                <a:t>mK</a:t>
              </a:r>
              <a:endParaRPr lang="en-US" sz="1600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53637" y="4725144"/>
              <a:ext cx="1757510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FFFF"/>
                  </a:solidFill>
                  <a:latin typeface="Symbol" pitchFamily="18" charset="2"/>
                </a:rPr>
                <a:t>~</a:t>
              </a:r>
              <a:r>
                <a:rPr lang="en-US" dirty="0" smtClean="0">
                  <a:solidFill>
                    <a:srgbClr val="CCFFFF"/>
                  </a:solidFill>
                  <a:latin typeface="Calibri" pitchFamily="34" charset="0"/>
                </a:rPr>
                <a:t>3 × 10</a:t>
              </a:r>
              <a:r>
                <a:rPr lang="en-US" baseline="30000" dirty="0" smtClean="0">
                  <a:solidFill>
                    <a:srgbClr val="CCFFFF"/>
                  </a:solidFill>
                  <a:latin typeface="Calibri" pitchFamily="34" charset="0"/>
                </a:rPr>
                <a:t>3</a:t>
              </a:r>
              <a:r>
                <a:rPr lang="en-US" dirty="0" smtClean="0">
                  <a:solidFill>
                    <a:srgbClr val="CCFFFF"/>
                  </a:solidFill>
                  <a:latin typeface="Calibri" pitchFamily="34" charset="0"/>
                </a:rPr>
                <a:t> Be</a:t>
              </a:r>
              <a:r>
                <a:rPr lang="en-US" baseline="30000" dirty="0" smtClean="0">
                  <a:solidFill>
                    <a:srgbClr val="CCFFFF"/>
                  </a:solidFill>
                  <a:latin typeface="Calibri" pitchFamily="34" charset="0"/>
                </a:rPr>
                <a:t>+</a:t>
              </a:r>
              <a:r>
                <a:rPr lang="en-US" dirty="0" smtClean="0">
                  <a:solidFill>
                    <a:srgbClr val="CCFFFF"/>
                  </a:solidFill>
                  <a:latin typeface="Calibri" pitchFamily="34" charset="0"/>
                </a:rPr>
                <a:t> ions</a:t>
              </a:r>
            </a:p>
          </p:txBody>
        </p:sp>
      </p:grp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763308" y="3429000"/>
            <a:ext cx="2841140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 dirty="0" smtClean="0">
                <a:solidFill>
                  <a:srgbClr val="CCFFFF"/>
                </a:solidFill>
                <a:latin typeface="Symbol" pitchFamily="18" charset="2"/>
              </a:rPr>
              <a:t>~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2 × 10</a:t>
            </a:r>
            <a:r>
              <a:rPr lang="en-US" baseline="30000" dirty="0" smtClean="0">
                <a:solidFill>
                  <a:srgbClr val="CCFFFF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 Be</a:t>
            </a:r>
            <a:r>
              <a:rPr lang="en-US" baseline="30000" dirty="0" smtClean="0">
                <a:solidFill>
                  <a:srgbClr val="CCFFFF"/>
                </a:solidFill>
                <a:latin typeface="Calibri" pitchFamily="34" charset="0"/>
              </a:rPr>
              <a:t>+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      </a:t>
            </a:r>
            <a:r>
              <a:rPr lang="en-US" b="1" dirty="0" smtClean="0">
                <a:solidFill>
                  <a:srgbClr val="CCFFFF"/>
                </a:solidFill>
                <a:latin typeface="Symbol" pitchFamily="18" charset="2"/>
              </a:rPr>
              <a:t>~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2 × 10</a:t>
            </a:r>
            <a:r>
              <a:rPr lang="en-US" baseline="30000" dirty="0" smtClean="0">
                <a:solidFill>
                  <a:srgbClr val="CCFFFF"/>
                </a:solidFill>
                <a:latin typeface="Calibri" pitchFamily="34" charset="0"/>
              </a:rPr>
              <a:t>2</a:t>
            </a:r>
            <a:r>
              <a:rPr lang="en-US" dirty="0" smtClean="0">
                <a:solidFill>
                  <a:srgbClr val="CCFFFF"/>
                </a:solidFill>
                <a:latin typeface="Calibri" pitchFamily="34" charset="0"/>
              </a:rPr>
              <a:t> HD</a:t>
            </a:r>
            <a:r>
              <a:rPr lang="en-US" baseline="30000" dirty="0" smtClean="0">
                <a:solidFill>
                  <a:srgbClr val="CCFFFF"/>
                </a:solidFill>
                <a:latin typeface="Calibri" pitchFamily="34" charset="0"/>
              </a:rPr>
              <a:t>+</a:t>
            </a:r>
            <a:endParaRPr lang="en-US" dirty="0" smtClean="0">
              <a:solidFill>
                <a:srgbClr val="CCFFFF"/>
              </a:solidFill>
              <a:latin typeface="Calibri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76056" y="4473495"/>
            <a:ext cx="967229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5 - 10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mK</a:t>
            </a:r>
            <a:endParaRPr lang="en-US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7380312" y="3753415"/>
            <a:ext cx="360040" cy="36004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Detecting molecular ions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Be</a:t>
            </a:r>
            <a:r>
              <a:rPr lang="en-US" sz="2400" baseline="30000" dirty="0" smtClean="0">
                <a:solidFill>
                  <a:schemeClr val="tx2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HD</a:t>
            </a:r>
            <a:r>
              <a:rPr lang="en-US" sz="2400" baseline="30000" dirty="0" smtClean="0">
                <a:solidFill>
                  <a:srgbClr val="C00000"/>
                </a:solidFill>
              </a:rPr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have different mass 	       </a:t>
            </a:r>
            <a:r>
              <a:rPr lang="en-US" sz="2400" dirty="0" smtClean="0"/>
              <a:t>			       </a:t>
            </a:r>
            <a:r>
              <a:rPr lang="en-US" sz="2400" dirty="0" smtClean="0">
                <a:sym typeface="Symbol" pitchFamily="18" charset="2"/>
              </a:rPr>
              <a:t></a:t>
            </a:r>
            <a:r>
              <a:rPr lang="en-US" sz="2400" dirty="0" smtClean="0"/>
              <a:t> </a:t>
            </a:r>
            <a:r>
              <a:rPr lang="en-US" sz="2400" i="1" dirty="0"/>
              <a:t>They oscillate in the trap at different frequencies</a:t>
            </a:r>
          </a:p>
          <a:p>
            <a:r>
              <a:rPr lang="en-US" sz="2400" dirty="0"/>
              <a:t>Use resonant ac-electric field to ‘heat’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HD</a:t>
            </a:r>
            <a:r>
              <a:rPr lang="en-US" sz="2400" baseline="30000" dirty="0" smtClean="0">
                <a:solidFill>
                  <a:srgbClr val="C00000"/>
                </a:solidFill>
              </a:rPr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molecules </a:t>
            </a:r>
            <a:r>
              <a:rPr lang="en-US" sz="2400" dirty="0"/>
              <a:t>		       </a:t>
            </a:r>
            <a:r>
              <a:rPr lang="en-US" sz="2400" dirty="0">
                <a:sym typeface="Symbol" pitchFamily="18" charset="2"/>
              </a:rPr>
              <a:t> </a:t>
            </a:r>
            <a:r>
              <a:rPr lang="en-US" sz="2400" i="1" dirty="0" smtClean="0">
                <a:sym typeface="Symbol" pitchFamily="18" charset="2"/>
              </a:rPr>
              <a:t>313 nm </a:t>
            </a:r>
            <a:r>
              <a:rPr lang="en-US" sz="2400" i="1" dirty="0" smtClean="0"/>
              <a:t>fluorescence </a:t>
            </a:r>
            <a:r>
              <a:rPr lang="en-US" sz="2400" i="1" dirty="0"/>
              <a:t>level of </a:t>
            </a:r>
            <a:r>
              <a:rPr lang="en-US" sz="2400" i="1" dirty="0" smtClean="0">
                <a:solidFill>
                  <a:schemeClr val="tx2"/>
                </a:solidFill>
              </a:rPr>
              <a:t>Be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+</a:t>
            </a:r>
            <a:r>
              <a:rPr lang="en-US" sz="2400" i="1" dirty="0" smtClean="0"/>
              <a:t> </a:t>
            </a:r>
            <a:r>
              <a:rPr lang="en-US" sz="2400" i="1" dirty="0"/>
              <a:t>will </a:t>
            </a:r>
            <a:r>
              <a:rPr lang="en-US" sz="2400" i="1" dirty="0" smtClean="0"/>
              <a:t>rise </a:t>
            </a:r>
            <a:r>
              <a:rPr lang="en-US" sz="2400" i="1" dirty="0" smtClean="0">
                <a:latin typeface="Symbol" pitchFamily="18" charset="2"/>
              </a:rPr>
              <a:t>~</a:t>
            </a:r>
            <a:r>
              <a:rPr lang="en-US" sz="2400" i="1" dirty="0" smtClean="0"/>
              <a:t> N</a:t>
            </a:r>
            <a:r>
              <a:rPr lang="en-US" sz="2400" i="1" baseline="-25000" dirty="0" smtClean="0"/>
              <a:t>HD+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896" y="3048000"/>
            <a:ext cx="5050904" cy="3477344"/>
            <a:chOff x="1152" y="1891"/>
            <a:chExt cx="3312" cy="2333"/>
          </a:xfrm>
        </p:grpSpPr>
        <p:pic>
          <p:nvPicPr>
            <p:cNvPr id="438277" name="Picture 5" descr="MassSpecPlo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932"/>
              <a:ext cx="3312" cy="2292"/>
            </a:xfrm>
            <a:prstGeom prst="rect">
              <a:avLst/>
            </a:prstGeom>
            <a:noFill/>
          </p:spPr>
        </p:pic>
        <p:sp>
          <p:nvSpPr>
            <p:cNvPr id="438278" name="Text Box 6"/>
            <p:cNvSpPr txBox="1">
              <a:spLocks noChangeArrowheads="1"/>
            </p:cNvSpPr>
            <p:nvPr/>
          </p:nvSpPr>
          <p:spPr bwMode="auto">
            <a:xfrm>
              <a:off x="1604" y="1891"/>
              <a:ext cx="2658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C0000"/>
                  </a:solidFill>
                  <a:latin typeface="Calibri" pitchFamily="34" charset="0"/>
                </a:rPr>
                <a:t>“Fluorescence mass spectrometry”</a:t>
              </a:r>
            </a:p>
          </p:txBody>
        </p:sp>
        <p:sp>
          <p:nvSpPr>
            <p:cNvPr id="438279" name="Text Box 7"/>
            <p:cNvSpPr txBox="1">
              <a:spLocks noChangeArrowheads="1"/>
            </p:cNvSpPr>
            <p:nvPr/>
          </p:nvSpPr>
          <p:spPr bwMode="auto">
            <a:xfrm>
              <a:off x="2063" y="2191"/>
              <a:ext cx="33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Be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438280" name="Text Box 8"/>
            <p:cNvSpPr txBox="1">
              <a:spLocks noChangeArrowheads="1"/>
            </p:cNvSpPr>
            <p:nvPr/>
          </p:nvSpPr>
          <p:spPr bwMode="auto">
            <a:xfrm>
              <a:off x="1774" y="2383"/>
              <a:ext cx="4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BeH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438281" name="Text Box 9"/>
            <p:cNvSpPr txBox="1">
              <a:spLocks noChangeArrowheads="1"/>
            </p:cNvSpPr>
            <p:nvPr/>
          </p:nvSpPr>
          <p:spPr bwMode="auto">
            <a:xfrm>
              <a:off x="3349" y="2479"/>
              <a:ext cx="64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2000" b="1" baseline="-25000" smtClean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/HD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438282" name="Text Box 10"/>
            <p:cNvSpPr txBox="1">
              <a:spLocks noChangeArrowheads="1"/>
            </p:cNvSpPr>
            <p:nvPr/>
          </p:nvSpPr>
          <p:spPr bwMode="auto">
            <a:xfrm>
              <a:off x="3130" y="3007"/>
              <a:ext cx="42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2000" b="1" baseline="-2500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438283" name="Text Box 11"/>
            <p:cNvSpPr txBox="1">
              <a:spLocks noChangeArrowheads="1"/>
            </p:cNvSpPr>
            <p:nvPr/>
          </p:nvSpPr>
          <p:spPr bwMode="auto">
            <a:xfrm>
              <a:off x="3949" y="2969"/>
              <a:ext cx="3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2000" b="1" baseline="-2500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2000" b="1" baseline="3000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533400" y="5209016"/>
            <a:ext cx="3733800" cy="956288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Calibri" pitchFamily="34" charset="0"/>
              </a:rPr>
              <a:t>Thus we can measure the </a:t>
            </a:r>
            <a:r>
              <a:rPr lang="en-US" sz="2800" b="1" i="1" dirty="0" smtClean="0">
                <a:latin typeface="Calibri" pitchFamily="34" charset="0"/>
              </a:rPr>
              <a:t>number of HD</a:t>
            </a:r>
            <a:r>
              <a:rPr lang="en-US" sz="2800" b="1" i="1" baseline="30000" dirty="0" smtClean="0">
                <a:latin typeface="Calibri" pitchFamily="34" charset="0"/>
              </a:rPr>
              <a:t>+</a:t>
            </a:r>
            <a:r>
              <a:rPr lang="en-US" sz="2800" b="1" i="1" dirty="0" smtClean="0">
                <a:latin typeface="Calibri" pitchFamily="34" charset="0"/>
              </a:rPr>
              <a:t> 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6525345"/>
            <a:ext cx="602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folHlink"/>
                </a:solidFill>
              </a:rPr>
              <a:t>* B. Roth, JK, H. </a:t>
            </a:r>
            <a:r>
              <a:rPr lang="en-US" sz="1600" dirty="0" err="1" smtClean="0">
                <a:solidFill>
                  <a:schemeClr val="folHlink"/>
                </a:solidFill>
              </a:rPr>
              <a:t>Daerr</a:t>
            </a:r>
            <a:r>
              <a:rPr lang="en-US" sz="1600" dirty="0" smtClean="0">
                <a:solidFill>
                  <a:schemeClr val="folHlink"/>
                </a:solidFill>
              </a:rPr>
              <a:t>, S. Schiller, PRA </a:t>
            </a:r>
            <a:r>
              <a:rPr lang="en-US" sz="1600" b="1" dirty="0" smtClean="0">
                <a:solidFill>
                  <a:schemeClr val="folHlink"/>
                </a:solidFill>
              </a:rPr>
              <a:t>74,</a:t>
            </a:r>
            <a:r>
              <a:rPr lang="en-US" sz="1600" dirty="0" smtClean="0">
                <a:solidFill>
                  <a:schemeClr val="folHlink"/>
                </a:solidFill>
              </a:rPr>
              <a:t> 040501(R) (2006)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  <p:bldP spid="438284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589088"/>
            <a:ext cx="3810000" cy="4648200"/>
            <a:chOff x="83" y="755"/>
            <a:chExt cx="2688" cy="3552"/>
          </a:xfrm>
          <a:solidFill>
            <a:schemeClr val="bg1"/>
          </a:solidFill>
        </p:grpSpPr>
        <p:sp>
          <p:nvSpPr>
            <p:cNvPr id="391172" name="Rectangle 4"/>
            <p:cNvSpPr>
              <a:spLocks noChangeArrowheads="1"/>
            </p:cNvSpPr>
            <p:nvPr/>
          </p:nvSpPr>
          <p:spPr bwMode="auto">
            <a:xfrm>
              <a:off x="83" y="755"/>
              <a:ext cx="2688" cy="35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mtClean="0">
                  <a:solidFill>
                    <a:srgbClr val="FFFFFF"/>
                  </a:solidFill>
                  <a:latin typeface="Swis721 Lt BT" pitchFamily="34" charset="0"/>
                </a:rPr>
                <a:t>Internuclear distance [a0]</a:t>
              </a:r>
            </a:p>
          </p:txBody>
        </p:sp>
        <p:pic>
          <p:nvPicPr>
            <p:cNvPr id="391173" name="Picture 5" descr="REMPIfigLo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816"/>
              <a:ext cx="2369" cy="3258"/>
            </a:xfrm>
            <a:prstGeom prst="rect">
              <a:avLst/>
            </a:prstGeom>
            <a:grpFill/>
          </p:spPr>
        </p:pic>
      </p:grp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1520825" y="5889625"/>
            <a:ext cx="2536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mtClean="0">
                <a:solidFill>
                  <a:srgbClr val="1C1C1C"/>
                </a:solidFill>
                <a:latin typeface="Calibri" pitchFamily="34" charset="0"/>
              </a:rPr>
              <a:t>Internuclear distance [a</a:t>
            </a:r>
            <a:r>
              <a:rPr lang="de-DE" baseline="-25000" smtClean="0">
                <a:solidFill>
                  <a:srgbClr val="1C1C1C"/>
                </a:solidFill>
                <a:latin typeface="Calibri" pitchFamily="34" charset="0"/>
              </a:rPr>
              <a:t>0</a:t>
            </a:r>
            <a:r>
              <a:rPr lang="de-DE" smtClean="0">
                <a:solidFill>
                  <a:srgbClr val="1C1C1C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 rot="16200000">
            <a:off x="134938" y="3490913"/>
            <a:ext cx="13573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mtClean="0">
                <a:solidFill>
                  <a:srgbClr val="1C1C1C"/>
                </a:solidFill>
                <a:latin typeface="Calibri" pitchFamily="34" charset="0"/>
              </a:rPr>
              <a:t>Energy [a.u.]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60625" y="2057400"/>
            <a:ext cx="1894766" cy="2971800"/>
            <a:chOff x="1385" y="1152"/>
            <a:chExt cx="1350" cy="2256"/>
          </a:xfrm>
        </p:grpSpPr>
        <p:sp>
          <p:nvSpPr>
            <p:cNvPr id="391195" name="Line 27"/>
            <p:cNvSpPr>
              <a:spLocks noChangeShapeType="1"/>
            </p:cNvSpPr>
            <p:nvPr/>
          </p:nvSpPr>
          <p:spPr bwMode="auto">
            <a:xfrm flipV="1">
              <a:off x="1385" y="1152"/>
              <a:ext cx="0" cy="225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2200" smtClean="0">
                <a:solidFill>
                  <a:srgbClr val="FFE701"/>
                </a:solidFill>
              </a:endParaRPr>
            </a:p>
          </p:txBody>
        </p:sp>
        <p:sp>
          <p:nvSpPr>
            <p:cNvPr id="391196" name="Text Box 28"/>
            <p:cNvSpPr txBox="1">
              <a:spLocks noChangeArrowheads="1"/>
            </p:cNvSpPr>
            <p:nvPr/>
          </p:nvSpPr>
          <p:spPr bwMode="auto">
            <a:xfrm>
              <a:off x="1457" y="1430"/>
              <a:ext cx="1278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1600" i="1" dirty="0" smtClean="0">
                  <a:solidFill>
                    <a:srgbClr val="800080"/>
                  </a:solidFill>
                  <a:latin typeface="Calibri" pitchFamily="34" charset="0"/>
                </a:rPr>
                <a:t>Selective dissociation (UV)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981200" y="5029200"/>
            <a:ext cx="2514600" cy="585788"/>
            <a:chOff x="1008" y="3408"/>
            <a:chExt cx="1550" cy="434"/>
          </a:xfrm>
        </p:grpSpPr>
        <p:sp>
          <p:nvSpPr>
            <p:cNvPr id="391198" name="Text Box 30"/>
            <p:cNvSpPr txBox="1">
              <a:spLocks noChangeArrowheads="1"/>
            </p:cNvSpPr>
            <p:nvPr/>
          </p:nvSpPr>
          <p:spPr bwMode="auto">
            <a:xfrm>
              <a:off x="1280" y="3412"/>
              <a:ext cx="1278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1600" i="1" smtClean="0">
                  <a:solidFill>
                    <a:srgbClr val="FF0000"/>
                  </a:solidFill>
                  <a:latin typeface="Calibri" pitchFamily="34" charset="0"/>
                </a:rPr>
                <a:t>Rovibrational </a:t>
              </a:r>
            </a:p>
            <a:p>
              <a:pPr algn="ctr"/>
              <a:r>
                <a:rPr lang="de-DE" sz="1600" i="1" smtClean="0">
                  <a:solidFill>
                    <a:srgbClr val="FF0000"/>
                  </a:solidFill>
                  <a:latin typeface="Calibri" pitchFamily="34" charset="0"/>
                </a:rPr>
                <a:t>transition (IR)</a:t>
              </a:r>
            </a:p>
          </p:txBody>
        </p:sp>
        <p:sp>
          <p:nvSpPr>
            <p:cNvPr id="391199" name="Line 31"/>
            <p:cNvSpPr>
              <a:spLocks noChangeShapeType="1"/>
            </p:cNvSpPr>
            <p:nvPr/>
          </p:nvSpPr>
          <p:spPr bwMode="auto">
            <a:xfrm flipH="1" flipV="1">
              <a:off x="1008" y="3408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2200" smtClean="0">
                <a:solidFill>
                  <a:srgbClr val="FFE701"/>
                </a:solidFill>
              </a:endParaRPr>
            </a:p>
          </p:txBody>
        </p:sp>
      </p:grpSp>
      <p:sp>
        <p:nvSpPr>
          <p:cNvPr id="391201" name="Rectangle 33"/>
          <p:cNvSpPr>
            <a:spLocks noChangeArrowheads="1"/>
          </p:cNvSpPr>
          <p:nvPr/>
        </p:nvSpPr>
        <p:spPr bwMode="auto">
          <a:xfrm>
            <a:off x="4724400" y="2362200"/>
            <a:ext cx="3962400" cy="3886200"/>
          </a:xfrm>
          <a:prstGeom prst="rect">
            <a:avLst/>
          </a:prstGeom>
          <a:solidFill>
            <a:srgbClr val="00002E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 i="1" smtClean="0">
                <a:solidFill>
                  <a:srgbClr val="FFFFFF"/>
                </a:solidFill>
                <a:latin typeface="Calibri" pitchFamily="34" charset="0"/>
              </a:rPr>
              <a:t>Loss of HD</a:t>
            </a:r>
            <a:r>
              <a:rPr lang="de-DE" sz="2000" i="1" baseline="30000" smtClean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de-DE" sz="2000" i="1" smtClean="0">
                <a:solidFill>
                  <a:srgbClr val="FFFFFF"/>
                </a:solidFill>
                <a:latin typeface="Calibri" pitchFamily="34" charset="0"/>
              </a:rPr>
              <a:t> due to REMPD  measured as change in 313 nm Be</a:t>
            </a:r>
            <a:r>
              <a:rPr lang="de-DE" sz="2000" i="1" baseline="30000" smtClean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de-DE" sz="2000" i="1" smtClean="0">
                <a:solidFill>
                  <a:srgbClr val="FFFFFF"/>
                </a:solidFill>
                <a:latin typeface="Calibri" pitchFamily="34" charset="0"/>
              </a:rPr>
              <a:t> fluorescence level!</a:t>
            </a:r>
          </a:p>
        </p:txBody>
      </p:sp>
      <p:sp>
        <p:nvSpPr>
          <p:cNvPr id="391202" name="Rectangle 34"/>
          <p:cNvSpPr>
            <a:spLocks noChangeArrowheads="1"/>
          </p:cNvSpPr>
          <p:nvPr/>
        </p:nvSpPr>
        <p:spPr bwMode="auto">
          <a:xfrm>
            <a:off x="4419600" y="1524000"/>
            <a:ext cx="434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 dirty="0" smtClean="0">
                <a:solidFill>
                  <a:srgbClr val="C00000"/>
                </a:solidFill>
                <a:latin typeface="Calibri" pitchFamily="34" charset="0"/>
              </a:rPr>
              <a:t>Resonance-Enhanced Multiphoton Dissociation (REMPD)</a:t>
            </a:r>
          </a:p>
        </p:txBody>
      </p:sp>
      <p:sp>
        <p:nvSpPr>
          <p:cNvPr id="39120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dirty="0">
                <a:solidFill>
                  <a:schemeClr val="accent1">
                    <a:lumMod val="75000"/>
                  </a:schemeClr>
                </a:solidFill>
              </a:rPr>
              <a:t>Rovibrational Spectroscopy</a:t>
            </a:r>
            <a:endParaRPr lang="en-US" sz="40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1205" name="Text Box 37"/>
          <p:cNvSpPr txBox="1">
            <a:spLocks noChangeArrowheads="1"/>
          </p:cNvSpPr>
          <p:nvPr/>
        </p:nvSpPr>
        <p:spPr bwMode="auto">
          <a:xfrm>
            <a:off x="4800600" y="5867400"/>
            <a:ext cx="3832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 smtClean="0">
                <a:solidFill>
                  <a:srgbClr val="FFE701"/>
                </a:solidFill>
                <a:latin typeface="Calibri" pitchFamily="34" charset="0"/>
              </a:rPr>
              <a:t>B. Roth, JK </a:t>
            </a:r>
            <a:r>
              <a:rPr lang="en-GB" sz="1400" i="1" smtClean="0">
                <a:solidFill>
                  <a:srgbClr val="FFE701"/>
                </a:solidFill>
                <a:latin typeface="Calibri" pitchFamily="34" charset="0"/>
              </a:rPr>
              <a:t>et al.</a:t>
            </a:r>
            <a:r>
              <a:rPr lang="en-GB" sz="1400" smtClean="0">
                <a:solidFill>
                  <a:srgbClr val="FFE701"/>
                </a:solidFill>
                <a:latin typeface="Calibri" pitchFamily="34" charset="0"/>
              </a:rPr>
              <a:t>, PRA </a:t>
            </a:r>
            <a:r>
              <a:rPr lang="en-GB" sz="1400" b="1" smtClean="0">
                <a:solidFill>
                  <a:srgbClr val="FFE701"/>
                </a:solidFill>
                <a:latin typeface="Calibri" pitchFamily="34" charset="0"/>
              </a:rPr>
              <a:t>74</a:t>
            </a:r>
            <a:r>
              <a:rPr lang="en-GB" sz="1400" smtClean="0">
                <a:solidFill>
                  <a:srgbClr val="FFE701"/>
                </a:solidFill>
                <a:latin typeface="Calibri" pitchFamily="34" charset="0"/>
              </a:rPr>
              <a:t>, 040501 (2006)</a:t>
            </a:r>
            <a:endParaRPr lang="de-DE" sz="1400" smtClean="0">
              <a:solidFill>
                <a:srgbClr val="FFE701"/>
              </a:solidFill>
              <a:latin typeface="Calibri" pitchFamily="34" charset="0"/>
            </a:endParaRPr>
          </a:p>
        </p:txBody>
      </p:sp>
      <p:pic>
        <p:nvPicPr>
          <p:cNvPr id="391207" name="Picture 39" descr="MassSpecPl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200400" cy="2365375"/>
          </a:xfrm>
          <a:prstGeom prst="rect">
            <a:avLst/>
          </a:prstGeom>
          <a:noFill/>
        </p:spPr>
      </p:pic>
      <p:sp>
        <p:nvSpPr>
          <p:cNvPr id="391208" name="Text Box 40"/>
          <p:cNvSpPr txBox="1">
            <a:spLocks noChangeArrowheads="1"/>
          </p:cNvSpPr>
          <p:nvPr/>
        </p:nvSpPr>
        <p:spPr bwMode="auto">
          <a:xfrm>
            <a:off x="5280025" y="3352800"/>
            <a:ext cx="29384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CC0000"/>
                </a:solidFill>
                <a:latin typeface="Calibri" pitchFamily="34" charset="0"/>
              </a:rPr>
              <a:t>Fluorescence mass spectrometry</a:t>
            </a:r>
          </a:p>
        </p:txBody>
      </p:sp>
      <p:sp>
        <p:nvSpPr>
          <p:cNvPr id="391209" name="Text Box 41"/>
          <p:cNvSpPr txBox="1">
            <a:spLocks noChangeArrowheads="1"/>
          </p:cNvSpPr>
          <p:nvPr/>
        </p:nvSpPr>
        <p:spPr bwMode="auto">
          <a:xfrm>
            <a:off x="5838825" y="3743325"/>
            <a:ext cx="466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1210" name="Text Box 42"/>
          <p:cNvSpPr txBox="1">
            <a:spLocks noChangeArrowheads="1"/>
          </p:cNvSpPr>
          <p:nvPr/>
        </p:nvSpPr>
        <p:spPr bwMode="auto">
          <a:xfrm>
            <a:off x="5537200" y="3941763"/>
            <a:ext cx="608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BeH</a:t>
            </a:r>
            <a:r>
              <a:rPr lang="en-US" sz="20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1211" name="Text Box 43"/>
          <p:cNvSpPr txBox="1">
            <a:spLocks noChangeArrowheads="1"/>
          </p:cNvSpPr>
          <p:nvPr/>
        </p:nvSpPr>
        <p:spPr bwMode="auto">
          <a:xfrm>
            <a:off x="7031038" y="4040188"/>
            <a:ext cx="8651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600" b="1" baseline="-2500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/HD</a:t>
            </a:r>
            <a:r>
              <a:rPr 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1212" name="Text Box 44"/>
          <p:cNvSpPr txBox="1">
            <a:spLocks noChangeArrowheads="1"/>
          </p:cNvSpPr>
          <p:nvPr/>
        </p:nvSpPr>
        <p:spPr bwMode="auto">
          <a:xfrm>
            <a:off x="6854825" y="4586288"/>
            <a:ext cx="5794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600" b="1" baseline="-2500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1213" name="Text Box 45"/>
          <p:cNvSpPr txBox="1">
            <a:spLocks noChangeArrowheads="1"/>
          </p:cNvSpPr>
          <p:nvPr/>
        </p:nvSpPr>
        <p:spPr bwMode="auto">
          <a:xfrm>
            <a:off x="7661275" y="4546600"/>
            <a:ext cx="45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600" b="1" baseline="-2500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 baseline="3000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01" grpId="0" animBg="1"/>
      <p:bldP spid="391202" grpId="0"/>
      <p:bldP spid="391205" grpId="0"/>
      <p:bldP spid="391208" grpId="0"/>
      <p:bldP spid="391209" grpId="0"/>
      <p:bldP spid="391210" grpId="0"/>
      <p:bldP spid="391211" grpId="0"/>
      <p:bldP spid="391212" grpId="0"/>
      <p:bldP spid="3912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HD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spectroscopy at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LaserLaB Amsterdam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First demonstrated at Düsseldorf *:</a:t>
            </a:r>
          </a:p>
          <a:p>
            <a:pPr lvl="1"/>
            <a:r>
              <a:rPr lang="en-US" sz="1800" dirty="0">
                <a:solidFill>
                  <a:schemeClr val="folHlink"/>
                </a:solidFill>
              </a:rPr>
              <a:t>170 </a:t>
            </a:r>
            <a:r>
              <a:rPr lang="en-US" sz="1800" dirty="0" err="1">
                <a:solidFill>
                  <a:schemeClr val="folHlink"/>
                </a:solidFill>
                <a:latin typeface="Symbol" pitchFamily="18" charset="2"/>
              </a:rPr>
              <a:t>m</a:t>
            </a:r>
            <a:r>
              <a:rPr lang="en-US" sz="1800" dirty="0" err="1">
                <a:solidFill>
                  <a:schemeClr val="folHlink"/>
                </a:solidFill>
              </a:rPr>
              <a:t>W</a:t>
            </a:r>
            <a:r>
              <a:rPr lang="en-US" sz="1800" dirty="0">
                <a:solidFill>
                  <a:schemeClr val="folHlink"/>
                </a:solidFill>
              </a:rPr>
              <a:t> at 1.4 </a:t>
            </a:r>
            <a:r>
              <a:rPr lang="en-US" sz="1800" dirty="0">
                <a:solidFill>
                  <a:schemeClr val="folHlink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chemeClr val="folHlink"/>
                </a:solidFill>
              </a:rPr>
              <a:t>m</a:t>
            </a:r>
          </a:p>
          <a:p>
            <a:pPr lvl="1"/>
            <a:r>
              <a:rPr lang="en-US" sz="1800" dirty="0">
                <a:solidFill>
                  <a:schemeClr val="folHlink"/>
                </a:solidFill>
              </a:rPr>
              <a:t>several </a:t>
            </a:r>
            <a:r>
              <a:rPr lang="en-US" sz="1800" dirty="0" err="1">
                <a:solidFill>
                  <a:schemeClr val="folHlink"/>
                </a:solidFill>
              </a:rPr>
              <a:t>mW</a:t>
            </a:r>
            <a:r>
              <a:rPr lang="en-US" sz="1800" dirty="0">
                <a:solidFill>
                  <a:schemeClr val="folHlink"/>
                </a:solidFill>
              </a:rPr>
              <a:t> at 266 nm</a:t>
            </a:r>
          </a:p>
          <a:p>
            <a:pPr lvl="1"/>
            <a:r>
              <a:rPr lang="en-US" sz="1800" dirty="0">
                <a:solidFill>
                  <a:schemeClr val="folHlink"/>
                </a:solidFill>
              </a:rPr>
              <a:t>beam waists </a:t>
            </a:r>
            <a:r>
              <a:rPr lang="en-US" sz="1800" dirty="0">
                <a:solidFill>
                  <a:schemeClr val="folHlink"/>
                </a:solidFill>
                <a:latin typeface="Symbol" pitchFamily="18" charset="2"/>
              </a:rPr>
              <a:t>~</a:t>
            </a:r>
            <a:r>
              <a:rPr lang="en-US" sz="1800" dirty="0">
                <a:solidFill>
                  <a:schemeClr val="folHlink"/>
                </a:solidFill>
              </a:rPr>
              <a:t>150 </a:t>
            </a:r>
            <a:r>
              <a:rPr lang="en-US" sz="1800" dirty="0">
                <a:solidFill>
                  <a:schemeClr val="folHlink"/>
                </a:solidFill>
                <a:latin typeface="Symbol" pitchFamily="18" charset="2"/>
              </a:rPr>
              <a:t>m</a:t>
            </a:r>
            <a:r>
              <a:rPr lang="en-US" sz="1800" dirty="0">
                <a:solidFill>
                  <a:schemeClr val="folHlink"/>
                </a:solidFill>
              </a:rPr>
              <a:t>m</a:t>
            </a:r>
          </a:p>
          <a:p>
            <a:pPr lvl="1"/>
            <a:r>
              <a:rPr lang="en-US" sz="1800" dirty="0">
                <a:solidFill>
                  <a:schemeClr val="folHlink"/>
                </a:solidFill>
              </a:rPr>
              <a:t>observe REMPD loss of HD</a:t>
            </a:r>
            <a:r>
              <a:rPr lang="en-US" sz="1800" baseline="30000" dirty="0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/>
              <a:t>LaserLaB approach:</a:t>
            </a:r>
          </a:p>
          <a:p>
            <a:pPr lvl="1"/>
            <a:r>
              <a:rPr lang="en-US" sz="1800" dirty="0"/>
              <a:t>Overtone </a:t>
            </a:r>
            <a:r>
              <a:rPr lang="en-US" sz="1800" i="1" dirty="0"/>
              <a:t>v</a:t>
            </a:r>
            <a:r>
              <a:rPr lang="en-US" sz="1800" dirty="0"/>
              <a:t>=0 – </a:t>
            </a:r>
            <a:r>
              <a:rPr lang="en-US" sz="1800" i="1" dirty="0"/>
              <a:t>v</a:t>
            </a:r>
            <a:r>
              <a:rPr lang="en-US" sz="1800" dirty="0"/>
              <a:t>’=8 @782 nm</a:t>
            </a:r>
          </a:p>
          <a:p>
            <a:pPr lvl="1"/>
            <a:r>
              <a:rPr lang="en-US" sz="1800" dirty="0"/>
              <a:t>Einstein </a:t>
            </a:r>
            <a:r>
              <a:rPr lang="en-US" sz="1800" i="1" dirty="0"/>
              <a:t>B</a:t>
            </a:r>
            <a:r>
              <a:rPr lang="en-US" sz="1800" dirty="0"/>
              <a:t>-coefficient 1000× smaller </a:t>
            </a:r>
          </a:p>
          <a:p>
            <a:pPr lvl="1"/>
            <a:r>
              <a:rPr lang="en-US" sz="1800" dirty="0"/>
              <a:t>Need </a:t>
            </a:r>
            <a:r>
              <a:rPr lang="en-US" sz="1800" dirty="0">
                <a:latin typeface="Symbol" pitchFamily="18" charset="2"/>
              </a:rPr>
              <a:t>~</a:t>
            </a:r>
            <a:r>
              <a:rPr lang="en-US" sz="1800" dirty="0"/>
              <a:t>200 </a:t>
            </a:r>
            <a:r>
              <a:rPr lang="en-US" sz="1800" dirty="0" err="1"/>
              <a:t>mW</a:t>
            </a:r>
            <a:r>
              <a:rPr lang="en-US" sz="1800" dirty="0"/>
              <a:t> in 150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(</a:t>
            </a:r>
            <a:r>
              <a:rPr lang="en-US" sz="1800" dirty="0" err="1" smtClean="0"/>
              <a:t>Ti:S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REMPD by (780 + 532) nm</a:t>
            </a:r>
          </a:p>
          <a:p>
            <a:pPr lvl="1">
              <a:buFontTx/>
              <a:buNone/>
            </a:pPr>
            <a:r>
              <a:rPr lang="en-US" sz="1800" dirty="0"/>
              <a:t>	OR by (780 + 313) nm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3808413"/>
            <a:ext cx="3657600" cy="2362200"/>
            <a:chOff x="384" y="1536"/>
            <a:chExt cx="2304" cy="1488"/>
          </a:xfrm>
        </p:grpSpPr>
        <p:pic>
          <p:nvPicPr>
            <p:cNvPr id="381959" name="Picture 7" descr="REMPIv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536"/>
              <a:ext cx="2304" cy="1488"/>
            </a:xfrm>
            <a:prstGeom prst="rect">
              <a:avLst/>
            </a:prstGeom>
            <a:noFill/>
          </p:spPr>
        </p:pic>
        <p:sp>
          <p:nvSpPr>
            <p:cNvPr id="381960" name="Text Box 8"/>
            <p:cNvSpPr txBox="1">
              <a:spLocks noChangeArrowheads="1"/>
            </p:cNvSpPr>
            <p:nvPr/>
          </p:nvSpPr>
          <p:spPr bwMode="auto">
            <a:xfrm>
              <a:off x="1659" y="2604"/>
              <a:ext cx="40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nl-NL" sz="1400" i="1" smtClean="0">
                  <a:solidFill>
                    <a:srgbClr val="000000"/>
                  </a:solidFill>
                </a:rPr>
                <a:t>v </a:t>
              </a:r>
              <a:r>
                <a:rPr lang="nl-NL" sz="1400" smtClean="0">
                  <a:solidFill>
                    <a:srgbClr val="000000"/>
                  </a:solidFill>
                </a:rPr>
                <a:t>= 0</a:t>
              </a: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81961" name="Text Box 9"/>
            <p:cNvSpPr txBox="1">
              <a:spLocks noChangeArrowheads="1"/>
            </p:cNvSpPr>
            <p:nvPr/>
          </p:nvSpPr>
          <p:spPr bwMode="auto">
            <a:xfrm>
              <a:off x="1734" y="2431"/>
              <a:ext cx="38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l-NL" sz="1400" i="1" smtClean="0">
                  <a:solidFill>
                    <a:srgbClr val="000000"/>
                  </a:solidFill>
                </a:rPr>
                <a:t>v’ </a:t>
              </a:r>
              <a:r>
                <a:rPr lang="nl-NL" sz="1400" smtClean="0">
                  <a:solidFill>
                    <a:srgbClr val="000000"/>
                  </a:solidFill>
                </a:rPr>
                <a:t>= 4</a:t>
              </a: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81962" name="Text Box 10"/>
            <p:cNvSpPr txBox="1">
              <a:spLocks noChangeArrowheads="1"/>
            </p:cNvSpPr>
            <p:nvPr/>
          </p:nvSpPr>
          <p:spPr bwMode="auto">
            <a:xfrm>
              <a:off x="985" y="2305"/>
              <a:ext cx="46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l-NL" sz="1400" smtClean="0">
                  <a:solidFill>
                    <a:srgbClr val="990000"/>
                  </a:solidFill>
                </a:rPr>
                <a:t>1.4 </a:t>
              </a:r>
              <a:r>
                <a:rPr lang="nl-NL" sz="1400" smtClean="0">
                  <a:solidFill>
                    <a:srgbClr val="990000"/>
                  </a:solidFill>
                  <a:latin typeface="Symbol" pitchFamily="18" charset="2"/>
                </a:rPr>
                <a:t>m</a:t>
              </a:r>
              <a:r>
                <a:rPr lang="nl-NL" sz="1400" smtClean="0">
                  <a:solidFill>
                    <a:srgbClr val="990000"/>
                  </a:solidFill>
                </a:rPr>
                <a:t>m</a:t>
              </a:r>
              <a:endParaRPr lang="en-US" sz="1400" smtClean="0">
                <a:solidFill>
                  <a:srgbClr val="990000"/>
                </a:solidFill>
              </a:endParaRPr>
            </a:p>
          </p:txBody>
        </p:sp>
        <p:sp>
          <p:nvSpPr>
            <p:cNvPr id="381963" name="Text Box 11"/>
            <p:cNvSpPr txBox="1">
              <a:spLocks noChangeArrowheads="1"/>
            </p:cNvSpPr>
            <p:nvPr/>
          </p:nvSpPr>
          <p:spPr bwMode="auto">
            <a:xfrm>
              <a:off x="1497" y="2061"/>
              <a:ext cx="48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l-NL" sz="1400" smtClean="0">
                  <a:solidFill>
                    <a:srgbClr val="9900FF"/>
                  </a:solidFill>
                </a:rPr>
                <a:t>266 nm</a:t>
              </a:r>
              <a:endParaRPr lang="en-US" sz="1400" smtClean="0">
                <a:solidFill>
                  <a:srgbClr val="9900FF"/>
                </a:solidFill>
              </a:endParaRPr>
            </a:p>
          </p:txBody>
        </p:sp>
      </p:grp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1905000" y="6248400"/>
            <a:ext cx="670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* B. Roth, JK, H. </a:t>
            </a:r>
            <a:r>
              <a:rPr lang="en-GB" sz="1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Daerr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S. Schiller </a:t>
            </a: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Phys. Rev. A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74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040501(R) (2006)</a:t>
            </a:r>
          </a:p>
          <a:p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JK, B. Roth, A. Wicht, I. Ernsting, S. Schiller, 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Phys. Rev. Lett.</a:t>
            </a:r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98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173002 (2007)</a:t>
            </a:r>
          </a:p>
        </p:txBody>
      </p:sp>
      <p:pic>
        <p:nvPicPr>
          <p:cNvPr id="381967" name="Picture 15" descr="REMPIv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08413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68" name="Text Box 16"/>
          <p:cNvSpPr txBox="1">
            <a:spLocks noChangeArrowheads="1"/>
          </p:cNvSpPr>
          <p:nvPr/>
        </p:nvSpPr>
        <p:spPr bwMode="auto">
          <a:xfrm>
            <a:off x="6565900" y="5499100"/>
            <a:ext cx="5730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1400" i="1" smtClean="0">
                <a:solidFill>
                  <a:srgbClr val="000000"/>
                </a:solidFill>
              </a:rPr>
              <a:t>v </a:t>
            </a:r>
            <a:r>
              <a:rPr lang="nl-NL" sz="1400" smtClean="0">
                <a:solidFill>
                  <a:srgbClr val="000000"/>
                </a:solidFill>
              </a:rPr>
              <a:t>= 0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81969" name="Text Box 17"/>
          <p:cNvSpPr txBox="1">
            <a:spLocks noChangeArrowheads="1"/>
          </p:cNvSpPr>
          <p:nvPr/>
        </p:nvSpPr>
        <p:spPr bwMode="auto">
          <a:xfrm>
            <a:off x="7291388" y="5075238"/>
            <a:ext cx="612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1400" i="1" smtClean="0">
                <a:solidFill>
                  <a:srgbClr val="000000"/>
                </a:solidFill>
              </a:rPr>
              <a:t>v’ </a:t>
            </a:r>
            <a:r>
              <a:rPr lang="nl-NL" sz="1400" smtClean="0">
                <a:solidFill>
                  <a:srgbClr val="000000"/>
                </a:solidFill>
              </a:rPr>
              <a:t>= 8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5692775" y="4879975"/>
            <a:ext cx="730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1400" smtClean="0">
                <a:solidFill>
                  <a:srgbClr val="FF0000"/>
                </a:solidFill>
                <a:latin typeface="Calibri" pitchFamily="34" charset="0"/>
              </a:rPr>
              <a:t>782 nm</a:t>
            </a:r>
            <a:endParaRPr lang="en-US" sz="140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1971" name="Text Box 19"/>
          <p:cNvSpPr txBox="1">
            <a:spLocks noChangeArrowheads="1"/>
          </p:cNvSpPr>
          <p:nvPr/>
        </p:nvSpPr>
        <p:spPr bwMode="auto">
          <a:xfrm>
            <a:off x="6788150" y="4727575"/>
            <a:ext cx="730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1400" smtClean="0">
                <a:solidFill>
                  <a:srgbClr val="009900"/>
                </a:solidFill>
                <a:latin typeface="Calibri" pitchFamily="34" charset="0"/>
              </a:rPr>
              <a:t>532 nm</a:t>
            </a:r>
            <a:endParaRPr lang="en-US" sz="140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81974" name="Rectangle 22"/>
          <p:cNvSpPr>
            <a:spLocks noChangeArrowheads="1"/>
          </p:cNvSpPr>
          <p:nvPr/>
        </p:nvSpPr>
        <p:spPr bwMode="auto">
          <a:xfrm>
            <a:off x="4724400" y="3808413"/>
            <a:ext cx="36576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381976" name="Rectangle 24"/>
          <p:cNvSpPr>
            <a:spLocks noChangeArrowheads="1"/>
          </p:cNvSpPr>
          <p:nvPr/>
        </p:nvSpPr>
        <p:spPr bwMode="auto">
          <a:xfrm>
            <a:off x="685800" y="40386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381977" name="Oval 25"/>
          <p:cNvSpPr>
            <a:spLocks noChangeArrowheads="1"/>
          </p:cNvSpPr>
          <p:nvPr/>
        </p:nvSpPr>
        <p:spPr bwMode="auto">
          <a:xfrm>
            <a:off x="1447800" y="5029200"/>
            <a:ext cx="838200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381978" name="Oval 26"/>
          <p:cNvSpPr>
            <a:spLocks noChangeArrowheads="1"/>
          </p:cNvSpPr>
          <p:nvPr/>
        </p:nvSpPr>
        <p:spPr bwMode="auto">
          <a:xfrm>
            <a:off x="5486400" y="4800600"/>
            <a:ext cx="1066800" cy="1066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  <p:sp>
        <p:nvSpPr>
          <p:cNvPr id="381984" name="Text Box 32"/>
          <p:cNvSpPr txBox="1">
            <a:spLocks noChangeArrowheads="1"/>
          </p:cNvSpPr>
          <p:nvPr/>
        </p:nvSpPr>
        <p:spPr bwMode="auto">
          <a:xfrm>
            <a:off x="6784975" y="4700588"/>
            <a:ext cx="8080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1600" smtClean="0">
                <a:solidFill>
                  <a:srgbClr val="003366"/>
                </a:solidFill>
                <a:latin typeface="Calibri" pitchFamily="34" charset="0"/>
              </a:rPr>
              <a:t>313 nm</a:t>
            </a:r>
            <a:endParaRPr lang="en-US" sz="1600" smtClean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81985" name="Line 33"/>
          <p:cNvSpPr>
            <a:spLocks noChangeShapeType="1"/>
          </p:cNvSpPr>
          <p:nvPr/>
        </p:nvSpPr>
        <p:spPr bwMode="auto">
          <a:xfrm flipV="1">
            <a:off x="6804025" y="4495800"/>
            <a:ext cx="0" cy="6858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endParaRPr lang="en-US" sz="2200" smtClean="0">
              <a:solidFill>
                <a:srgbClr val="FFE7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1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build="p"/>
      <p:bldP spid="381968" grpId="0"/>
      <p:bldP spid="381969" grpId="0"/>
      <p:bldP spid="381970" grpId="0"/>
      <p:bldP spid="381971" grpId="0"/>
      <p:bldP spid="381971" grpId="1"/>
      <p:bldP spid="381974" grpId="0" animBg="1"/>
      <p:bldP spid="381978" grpId="0" animBg="1"/>
      <p:bldP spid="381984" grpId="0"/>
      <p:bldP spid="38198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of v=0 – v’=8 overtones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REMPD 782 nm + 313 nm</a:t>
            </a:r>
          </a:p>
          <a:p>
            <a:r>
              <a:rPr lang="en-US" sz="2400" dirty="0" smtClean="0"/>
              <a:t>Required high intensity     @313 nm </a:t>
            </a:r>
            <a:r>
              <a:rPr lang="en-US" sz="2400" dirty="0" smtClean="0">
                <a:sym typeface="Symbol"/>
              </a:rPr>
              <a:t>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HD+</a:t>
            </a:r>
            <a:r>
              <a:rPr lang="en-US" sz="2400" dirty="0" smtClean="0"/>
              <a:t> &gt;100 </a:t>
            </a:r>
            <a:r>
              <a:rPr lang="en-US" sz="2400" dirty="0" err="1" smtClean="0"/>
              <a:t>mK</a:t>
            </a:r>
            <a:r>
              <a:rPr lang="en-US" sz="2400" dirty="0" smtClean="0"/>
              <a:t> …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Recent improvements: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REMPD by 532 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Cold (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~</a:t>
            </a:r>
            <a:r>
              <a:rPr lang="en-US" sz="2400" dirty="0" smtClean="0">
                <a:solidFill>
                  <a:srgbClr val="C00000"/>
                </a:solidFill>
              </a:rPr>
              <a:t>10 </a:t>
            </a:r>
            <a:r>
              <a:rPr lang="en-US" sz="2400" dirty="0" err="1" smtClean="0">
                <a:solidFill>
                  <a:srgbClr val="C00000"/>
                </a:solidFill>
              </a:rPr>
              <a:t>mK</a:t>
            </a:r>
            <a:r>
              <a:rPr lang="en-US" sz="2400" dirty="0" smtClean="0">
                <a:solidFill>
                  <a:srgbClr val="C00000"/>
                </a:solidFill>
              </a:rPr>
              <a:t>) HD</a:t>
            </a:r>
            <a:r>
              <a:rPr lang="en-US" sz="2400" baseline="300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2400" dirty="0" err="1" smtClean="0">
                <a:solidFill>
                  <a:srgbClr val="C00000"/>
                </a:solidFill>
              </a:rPr>
              <a:t>Ti:S</a:t>
            </a:r>
            <a:r>
              <a:rPr lang="en-US" sz="2400" dirty="0" smtClean="0">
                <a:solidFill>
                  <a:srgbClr val="C00000"/>
                </a:solidFill>
              </a:rPr>
              <a:t> frequency locked to and measured by frequency comb (</a:t>
            </a:r>
            <a:r>
              <a:rPr lang="en-US" sz="2400" dirty="0" err="1" smtClean="0">
                <a:solidFill>
                  <a:srgbClr val="C00000"/>
                </a:solidFill>
              </a:rPr>
              <a:t>Rb</a:t>
            </a:r>
            <a:r>
              <a:rPr lang="en-US" sz="2400" dirty="0" smtClean="0">
                <a:solidFill>
                  <a:srgbClr val="C00000"/>
                </a:solidFill>
              </a:rPr>
              <a:t> + GPS)</a:t>
            </a:r>
          </a:p>
          <a:p>
            <a:endParaRPr lang="en-US" sz="2400" dirty="0" smtClean="0"/>
          </a:p>
        </p:txBody>
      </p:sp>
      <p:pic>
        <p:nvPicPr>
          <p:cNvPr id="154627" name="Picture 3" descr="C:\Documents and Settings\koel\Desktop\Screenshots\ScreenHunter_03 Jun. 19 18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069079" y="1842354"/>
            <a:ext cx="5669583" cy="435195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852936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J.C.J. Koelemeij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to appear in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Appl. Phys. B.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 overtone: 100 kHz / 0.3 ppb @ 782 nm</a:t>
            </a:r>
          </a:p>
          <a:p>
            <a:r>
              <a:rPr lang="en-US" sz="2400" dirty="0" smtClean="0"/>
              <a:t>Measure up to 33 lines (</a:t>
            </a:r>
            <a:r>
              <a:rPr lang="en-US" sz="2400" i="1" dirty="0" smtClean="0"/>
              <a:t>v’</a:t>
            </a:r>
            <a:r>
              <a:rPr lang="en-US" sz="2400" dirty="0" smtClean="0"/>
              <a:t> = 7-9)</a:t>
            </a:r>
            <a:endParaRPr lang="en-US" sz="2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076056" y="2075596"/>
            <a:ext cx="3934583" cy="2577540"/>
            <a:chOff x="23545800" y="25097401"/>
            <a:chExt cx="5946775" cy="3895725"/>
          </a:xfrm>
        </p:grpSpPr>
        <p:pic>
          <p:nvPicPr>
            <p:cNvPr id="4" name="Picture 7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45800" y="25097401"/>
              <a:ext cx="5946775" cy="38957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5" name="TextBox 141"/>
            <p:cNvSpPr txBox="1">
              <a:spLocks noChangeArrowheads="1"/>
            </p:cNvSpPr>
            <p:nvPr/>
          </p:nvSpPr>
          <p:spPr bwMode="auto">
            <a:xfrm>
              <a:off x="25901062" y="25296295"/>
              <a:ext cx="2971800" cy="41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REMPD spectrum @ 5 </a:t>
              </a:r>
              <a:r>
                <a:rPr lang="en-US" sz="1200" dirty="0" err="1">
                  <a:solidFill>
                    <a:srgbClr val="0033CC"/>
                  </a:solidFill>
                </a:rPr>
                <a:t>mK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143"/>
            <p:cNvSpPr txBox="1">
              <a:spLocks noChangeArrowheads="1"/>
            </p:cNvSpPr>
            <p:nvPr/>
          </p:nvSpPr>
          <p:spPr bwMode="auto">
            <a:xfrm>
              <a:off x="25901062" y="25658245"/>
              <a:ext cx="3276600" cy="41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CC0066"/>
                  </a:solidFill>
                </a:rPr>
                <a:t>REMPD spectrum @ 20 </a:t>
              </a:r>
              <a:r>
                <a:rPr lang="en-US" sz="1200" dirty="0" err="1">
                  <a:solidFill>
                    <a:srgbClr val="CC0066"/>
                  </a:solidFill>
                </a:rPr>
                <a:t>mK</a:t>
              </a:r>
              <a:endParaRPr lang="en-US" sz="1200" dirty="0">
                <a:solidFill>
                  <a:srgbClr val="CC0066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63806" y="1835532"/>
            <a:ext cx="249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HFS structure:</a:t>
            </a:r>
            <a:endParaRPr lang="en-US" dirty="0"/>
          </a:p>
        </p:txBody>
      </p:sp>
      <p:pic>
        <p:nvPicPr>
          <p:cNvPr id="155651" name="Picture 3" descr="C:\Documents and Settings\koel\Desktop\Screenshots\ScreenHunter_08 Dec. 03 20.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76872"/>
            <a:ext cx="4613052" cy="45811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99806" y="5013176"/>
            <a:ext cx="388843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Projected accuracy </a:t>
            </a:r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p 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0.8 – 1 ppb (current QED calc.)*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0.3 – 0.5 ppb (QED calc. 3× better)</a:t>
            </a:r>
          </a:p>
          <a:p>
            <a:pPr marL="177800" indent="-177800"/>
            <a:endParaRPr lang="en-US" b="1" dirty="0" smtClean="0">
              <a:solidFill>
                <a:srgbClr val="C00000"/>
              </a:solidFill>
            </a:endParaRPr>
          </a:p>
          <a:p>
            <a:pPr marL="177800" indent="-177800"/>
            <a:r>
              <a:rPr lang="en-US" dirty="0" smtClean="0">
                <a:solidFill>
                  <a:srgbClr val="C00000"/>
                </a:solidFill>
              </a:rPr>
              <a:t>*V.I. </a:t>
            </a:r>
            <a:r>
              <a:rPr lang="en-US" dirty="0" err="1" smtClean="0">
                <a:solidFill>
                  <a:srgbClr val="C00000"/>
                </a:solidFill>
              </a:rPr>
              <a:t>Korobov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4571836"/>
            <a:ext cx="2895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Detuning from </a:t>
            </a:r>
            <a:r>
              <a:rPr lang="en-US" sz="1600" dirty="0" err="1" smtClean="0"/>
              <a:t>rovib</a:t>
            </a:r>
            <a:r>
              <a:rPr lang="en-US" sz="1600" dirty="0" smtClean="0"/>
              <a:t>. freq [MHz]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</a:t>
            </a:r>
            <a:r>
              <a:rPr lang="en-US" baseline="30000" dirty="0" smtClean="0"/>
              <a:t>+</a:t>
            </a:r>
            <a:r>
              <a:rPr lang="en-US" dirty="0" smtClean="0"/>
              <a:t> infrared dynamic polarizability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: narrow (</a:t>
            </a:r>
            <a:r>
              <a:rPr lang="en-US" sz="2400" dirty="0" smtClean="0">
                <a:latin typeface="Symbol" pitchFamily="18" charset="2"/>
              </a:rPr>
              <a:t>~</a:t>
            </a:r>
            <a:r>
              <a:rPr lang="en-US" sz="2400" dirty="0" smtClean="0"/>
              <a:t>10 Hz) optical lines, suited for Doppler-free spectroscopy in Lamb-</a:t>
            </a:r>
            <a:r>
              <a:rPr lang="en-US" sz="2400" dirty="0" err="1" smtClean="0"/>
              <a:t>Dicke</a:t>
            </a:r>
            <a:r>
              <a:rPr lang="en-US" sz="2400" dirty="0" smtClean="0"/>
              <a:t> trap (optical clock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High accuracy HD+ spectroscopy possible (&lt;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) !</a:t>
            </a:r>
            <a:endParaRPr lang="en-US" sz="2400" dirty="0" smtClean="0"/>
          </a:p>
          <a:p>
            <a:r>
              <a:rPr lang="en-US" sz="2400" dirty="0" smtClean="0"/>
              <a:t>ac-Stark shift due to BBR: limiting systematic shift in optical clocks 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-17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-15</a:t>
            </a:r>
            <a:r>
              <a:rPr lang="en-US" sz="2000" dirty="0" smtClean="0"/>
              <a:t> level)*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HD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? (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Rovibrational lines ‘embedded’ within 300 K BBR spectrum!)</a:t>
            </a:r>
          </a:p>
          <a:p>
            <a:pPr>
              <a:buNone/>
            </a:pPr>
            <a:r>
              <a:rPr lang="en-US" sz="2400" dirty="0" smtClean="0"/>
              <a:t>Approach:</a:t>
            </a:r>
          </a:p>
          <a:p>
            <a:r>
              <a:rPr lang="en-US" sz="2400" dirty="0" smtClean="0"/>
              <a:t>Use simple rovibrational </a:t>
            </a:r>
            <a:r>
              <a:rPr lang="en-US" sz="2400" dirty="0" err="1" smtClean="0"/>
              <a:t>wavefunctions</a:t>
            </a:r>
            <a:r>
              <a:rPr lang="en-US" sz="2400" dirty="0" smtClean="0"/>
              <a:t> to obtain oscillator strengths etc.</a:t>
            </a:r>
          </a:p>
          <a:p>
            <a:r>
              <a:rPr lang="en-US" sz="2400" dirty="0" smtClean="0"/>
              <a:t>Infrared dynamic polarizability:	</a:t>
            </a:r>
            <a:r>
              <a:rPr lang="en-US" sz="2400" dirty="0" smtClean="0">
                <a:latin typeface="Symbol" pitchFamily="18" charset="2"/>
              </a:rPr>
              <a:t>a(w)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a</a:t>
            </a:r>
            <a:r>
              <a:rPr lang="en-US" sz="2400" baseline="-25000" dirty="0" err="1" smtClean="0"/>
              <a:t>rovib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) + </a:t>
            </a:r>
            <a:r>
              <a:rPr lang="en-US" sz="2400" dirty="0" err="1" smtClean="0">
                <a:latin typeface="Symbol" pitchFamily="18" charset="2"/>
              </a:rPr>
              <a:t>a</a:t>
            </a:r>
            <a:r>
              <a:rPr lang="en-US" sz="2400" baseline="-25000" dirty="0" err="1" smtClean="0"/>
              <a:t>elect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</a:rPr>
              <a:t>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3" y="5879013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Moss &amp; </a:t>
            </a:r>
            <a:r>
              <a:rPr lang="en-US" dirty="0" err="1" smtClean="0"/>
              <a:t>Valenzano</a:t>
            </a:r>
            <a:r>
              <a:rPr lang="en-US" dirty="0" smtClean="0"/>
              <a:t>,	         </a:t>
            </a:r>
            <a:r>
              <a:rPr lang="en-US" i="1" dirty="0" smtClean="0"/>
              <a:t>Mol. Phys.</a:t>
            </a:r>
            <a:r>
              <a:rPr lang="en-US" dirty="0" smtClean="0"/>
              <a:t> </a:t>
            </a:r>
            <a:r>
              <a:rPr lang="en-US" b="1" dirty="0" smtClean="0"/>
              <a:t>100</a:t>
            </a:r>
            <a:r>
              <a:rPr lang="en-US" dirty="0" smtClean="0"/>
              <a:t>, 1527 (2000)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24328" y="5565490"/>
            <a:ext cx="0" cy="36004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44208" y="479715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679" y="5877272"/>
            <a:ext cx="409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T. </a:t>
            </a:r>
            <a:r>
              <a:rPr lang="en-US" sz="1400" dirty="0" err="1" smtClean="0"/>
              <a:t>Rosenband</a:t>
            </a:r>
            <a:r>
              <a:rPr lang="en-US" sz="1400" dirty="0" smtClean="0"/>
              <a:t>, W.M. </a:t>
            </a:r>
            <a:r>
              <a:rPr lang="en-US" sz="1400" dirty="0" err="1" smtClean="0"/>
              <a:t>Itano</a:t>
            </a:r>
            <a:r>
              <a:rPr lang="en-US" sz="1400" dirty="0" smtClean="0"/>
              <a:t>, P.O. Schmidt, D.B. Hume, J.C.J. Koelemeij, J.C. </a:t>
            </a:r>
            <a:r>
              <a:rPr lang="en-US" sz="1400" dirty="0" err="1" smtClean="0"/>
              <a:t>Bergquist</a:t>
            </a:r>
            <a:r>
              <a:rPr lang="en-US" sz="1400" dirty="0" smtClean="0"/>
              <a:t>, D.J. </a:t>
            </a:r>
            <a:r>
              <a:rPr lang="en-US" sz="1400" dirty="0" err="1" smtClean="0"/>
              <a:t>Wineland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Proc. EFTF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Polarizability results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2996952"/>
            <a:ext cx="8568952" cy="2952328"/>
            <a:chOff x="522170" y="4077072"/>
            <a:chExt cx="8298302" cy="2693851"/>
          </a:xfrm>
        </p:grpSpPr>
        <p:pic>
          <p:nvPicPr>
            <p:cNvPr id="6" name="Picture 2" descr="C:\Documents and Settings\koel\Desktop\Screenshots\ScreenHunter_06 Jun. 19 19.4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170" y="4077072"/>
              <a:ext cx="8298302" cy="2693851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 bwMode="auto">
            <a:xfrm>
              <a:off x="2614179" y="4365104"/>
              <a:ext cx="21602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1"/>
            <a:ext cx="807524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agreement with more accurate results (but published for discrete wavelengths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 only) by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Hilico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Hilico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N. Billy, 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Grémaud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Delande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Phys. B 34, 491, 2001)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140968"/>
            <a:ext cx="1540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 </a:t>
            </a:r>
            <a:r>
              <a:rPr lang="en-US" b="1" i="1" dirty="0" smtClean="0"/>
              <a:t>v , J </a:t>
            </a:r>
            <a:r>
              <a:rPr lang="en-US" b="1" dirty="0" smtClean="0"/>
              <a:t>)  =	</a:t>
            </a:r>
            <a:r>
              <a:rPr lang="en-US" b="1" dirty="0" smtClean="0">
                <a:solidFill>
                  <a:srgbClr val="CC9900"/>
                </a:solidFill>
              </a:rPr>
              <a:t>(7,0)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(1,0)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(0,0)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91680" y="6237312"/>
            <a:ext cx="5688632" cy="53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J.C.J. Koelemeij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Phys. Chem. Chem. Phys.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18844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" y="5303520"/>
            <a:ext cx="5029200" cy="1184400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9pPr>
          </a:lstStyle>
          <a:p>
            <a:pPr lvl="0"/>
            <a:r>
              <a:rPr lang="en-US" sz="1800">
                <a:latin typeface="FreeSans" pitchFamily="34"/>
              </a:rPr>
              <a:t>Crossed optical dipole trap at 1557 nm</a:t>
            </a:r>
          </a:p>
          <a:p>
            <a:pPr lvl="0"/>
            <a:r>
              <a:rPr lang="en-US" sz="1800">
                <a:latin typeface="FreeSans" pitchFamily="34"/>
              </a:rPr>
              <a:t>Bose-Einstein condensate of </a:t>
            </a:r>
            <a:r>
              <a:rPr lang="en-US" sz="1800" baseline="33000">
                <a:latin typeface="FreeSans" pitchFamily="34"/>
              </a:rPr>
              <a:t>4</a:t>
            </a:r>
            <a:r>
              <a:rPr lang="en-US" sz="1800">
                <a:latin typeface="FreeSans" pitchFamily="34"/>
              </a:rPr>
              <a:t>He*</a:t>
            </a:r>
          </a:p>
          <a:p>
            <a:pPr lvl="0"/>
            <a:r>
              <a:rPr lang="en-US" sz="1800">
                <a:latin typeface="FreeSans" pitchFamily="34"/>
              </a:rPr>
              <a:t>Degenerate Fermi gas of </a:t>
            </a:r>
            <a:r>
              <a:rPr lang="en-US" sz="1800" baseline="33000">
                <a:latin typeface="FreeSans" pitchFamily="34"/>
              </a:rPr>
              <a:t>3</a:t>
            </a:r>
            <a:r>
              <a:rPr lang="en-US" sz="1800">
                <a:latin typeface="FreeSans" pitchFamily="34"/>
              </a:rPr>
              <a:t>He*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120" y="2651760"/>
            <a:ext cx="2148840" cy="1507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Dipole trap laser: 40 MHz detuned from atomic transition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43360" y="1554479"/>
            <a:ext cx="5730120" cy="4297680"/>
            <a:chOff x="-243360" y="1554479"/>
            <a:chExt cx="5730120" cy="4297680"/>
          </a:xfrm>
        </p:grpSpPr>
        <p:sp>
          <p:nvSpPr>
            <p:cNvPr id="6" name="Freeform 5"/>
            <p:cNvSpPr/>
            <p:nvPr/>
          </p:nvSpPr>
          <p:spPr>
            <a:xfrm rot="10800000">
              <a:off x="233640" y="1713241"/>
              <a:ext cx="4297680" cy="3501719"/>
            </a:xfrm>
            <a:custGeom>
              <a:avLst>
                <a:gd name="f0" fmla="val 3275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 gdRefY="" minY="0" maxY="0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solidFill>
              <a:srgbClr val="CAD4CB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alphaModFix/>
              <a:lum/>
            </a:blip>
            <a:srcRect/>
            <a:stretch>
              <a:fillRect/>
            </a:stretch>
          </p:blipFill>
          <p:spPr>
            <a:xfrm>
              <a:off x="-243360" y="1554479"/>
              <a:ext cx="5730120" cy="4297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He* spectroscopy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AC-Stark shift due to BBR (300 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1468759"/>
          </a:xfrm>
        </p:spPr>
        <p:txBody>
          <a:bodyPr/>
          <a:lstStyle/>
          <a:p>
            <a:r>
              <a:rPr lang="en-US" sz="2400" dirty="0" smtClean="0"/>
              <a:t>Limiting systematic in optical clocks (10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-17</a:t>
            </a:r>
            <a:r>
              <a:rPr lang="en-US" sz="2400" dirty="0" smtClean="0"/>
              <a:t> level)</a:t>
            </a:r>
          </a:p>
          <a:p>
            <a:r>
              <a:rPr lang="en-US" sz="2400" dirty="0" smtClean="0"/>
              <a:t>Optical transitions in HD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: partial cancellation of electronic and rovibrational contributions to BBR shift</a:t>
            </a:r>
          </a:p>
        </p:txBody>
      </p:sp>
      <p:pic>
        <p:nvPicPr>
          <p:cNvPr id="81922" name="Picture 2" descr="C:\Documents and Settings\koel\Desktop\Screenshots\ScreenHunter_07 Jun. 19 21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3184699"/>
            <a:ext cx="9128125" cy="1468437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013176"/>
            <a:ext cx="8640960" cy="165618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Stefan-Boltzmann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i="1" dirty="0" err="1" smtClean="0">
                <a:solidFill>
                  <a:srgbClr val="C00000"/>
                </a:solidFill>
              </a:rPr>
              <a:t>T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aseline="30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 scaling of BBR field intensity: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if </a:t>
            </a:r>
            <a:r>
              <a:rPr lang="en-US" sz="2400" i="1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 known within (300 ± 15) K, then 2 ×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-17</a:t>
            </a:r>
            <a:r>
              <a:rPr lang="en-US" sz="2400" dirty="0" smtClean="0">
                <a:solidFill>
                  <a:srgbClr val="C00000"/>
                </a:solidFill>
              </a:rPr>
              <a:t> accuracy possible(!)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Shift due to ion trap field may be determined within </a:t>
            </a:r>
            <a:r>
              <a:rPr lang="en-US" sz="2400" dirty="0" smtClean="0">
                <a:solidFill>
                  <a:srgbClr val="C00000"/>
                </a:solidFill>
                <a:latin typeface="Symbol" pitchFamily="18" charset="2"/>
              </a:rPr>
              <a:t>~</a:t>
            </a:r>
            <a:r>
              <a:rPr lang="en-US" sz="2400" dirty="0" smtClean="0">
                <a:solidFill>
                  <a:srgbClr val="C00000"/>
                </a:solidFill>
              </a:rPr>
              <a:t> 5 ×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-17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Shift due to cooling laser and probe lasers?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771800" y="3200343"/>
            <a:ext cx="432048" cy="216024"/>
          </a:xfrm>
          <a:prstGeom prst="rect">
            <a:avLst/>
          </a:prstGeom>
          <a:solidFill>
            <a:srgbClr val="00FF00">
              <a:alpha val="27843"/>
            </a:srgbClr>
          </a:solidFill>
          <a:ln w="9525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496" y="4363503"/>
            <a:ext cx="9108504" cy="217625"/>
          </a:xfrm>
          <a:prstGeom prst="rect">
            <a:avLst/>
          </a:prstGeom>
          <a:solidFill>
            <a:srgbClr val="00FF00">
              <a:alpha val="27843"/>
            </a:srgbClr>
          </a:solidFill>
          <a:ln w="9525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204864"/>
            <a:ext cx="58563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Conclusion: BBR shift to rovibrational lines no limitation  for spectroscopy at 10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-16</a:t>
            </a:r>
            <a:r>
              <a:rPr lang="en-US" sz="2400" b="1" dirty="0" smtClean="0">
                <a:solidFill>
                  <a:srgbClr val="C00000"/>
                </a:solidFill>
              </a:rPr>
              <a:t> level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(in)dependence of </a:t>
            </a:r>
            <a:r>
              <a:rPr lang="en-US" i="1" dirty="0" smtClean="0"/>
              <a:t>m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m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Cold neutral molecules</a:t>
            </a:r>
          </a:p>
          <a:p>
            <a:pPr>
              <a:buNone/>
            </a:pPr>
            <a:r>
              <a:rPr lang="en-US" sz="2000" dirty="0" smtClean="0"/>
              <a:t>Paul Jansen</a:t>
            </a:r>
          </a:p>
          <a:p>
            <a:pPr>
              <a:buNone/>
            </a:pPr>
            <a:r>
              <a:rPr lang="en-US" sz="2000" dirty="0" smtClean="0"/>
              <a:t>Adrian de </a:t>
            </a:r>
            <a:r>
              <a:rPr lang="en-US" sz="2000" dirty="0" err="1" smtClean="0"/>
              <a:t>Nijs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Marina Quintero</a:t>
            </a:r>
          </a:p>
          <a:p>
            <a:pPr>
              <a:buNone/>
            </a:pPr>
            <a:r>
              <a:rPr lang="en-US" sz="2000" dirty="0" err="1" smtClean="0"/>
              <a:t>Wim</a:t>
            </a:r>
            <a:r>
              <a:rPr lang="en-US" sz="2000" dirty="0" smtClean="0"/>
              <a:t> </a:t>
            </a:r>
            <a:r>
              <a:rPr lang="en-US" sz="2000" dirty="0" err="1" smtClean="0"/>
              <a:t>Ubachs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Rick </a:t>
            </a:r>
            <a:r>
              <a:rPr lang="en-US" sz="2000" dirty="0" err="1" smtClean="0"/>
              <a:t>Bethlem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 a</a:t>
            </a:r>
            <a:r>
              <a:rPr lang="en-US" sz="4400" baseline="3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2672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Three fine structure  rotational ladders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Lambda doubling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Ladders shift differently when </a:t>
            </a:r>
            <a:r>
              <a:rPr lang="en-US" sz="2800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800">
                <a:solidFill>
                  <a:srgbClr val="000000"/>
                </a:solidFill>
              </a:rPr>
              <a:t> varies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2449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49E6BF0-AB86-49A8-BE66-7B9CC979AC21}" type="slidenum">
              <a:rPr lang="en-US" smtClean="0">
                <a:latin typeface="Calibri" pitchFamily="34" charset="0"/>
                <a:ea typeface="DejaVu Sans" charset="0"/>
              </a:rPr>
              <a:pPr>
                <a:buFont typeface="Calibri" pitchFamily="34" charset="0"/>
                <a:buNone/>
              </a:pPr>
              <a:t>52</a:t>
            </a:fld>
            <a:endParaRPr lang="en-US" smtClean="0">
              <a:latin typeface="Calibri" pitchFamily="34" charset="0"/>
              <a:ea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2672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Three fine structure rotational ladders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Lambda doubling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Ladders shift differently when </a:t>
            </a:r>
            <a:r>
              <a:rPr lang="en-US" sz="2800" i="1" dirty="0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800" dirty="0">
                <a:solidFill>
                  <a:srgbClr val="000000"/>
                </a:solidFill>
              </a:rPr>
              <a:t> varies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Near degeneracy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2449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685800" y="2743200"/>
            <a:ext cx="4114800" cy="4572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C610D64-2440-4239-A68C-10196367F07B}" type="slidenum">
              <a:rPr lang="en-US" smtClean="0">
                <a:latin typeface="Calibri" pitchFamily="34" charset="0"/>
                <a:ea typeface="DejaVu Sans" charset="0"/>
              </a:rPr>
              <a:pPr>
                <a:buFont typeface="Calibri" pitchFamily="34" charset="0"/>
                <a:buNone/>
              </a:pPr>
              <a:t>53</a:t>
            </a:fld>
            <a:endParaRPr lang="en-US" smtClean="0">
              <a:latin typeface="Calibri" pitchFamily="34" charset="0"/>
              <a:ea typeface="DejaVu Sans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 a</a:t>
            </a:r>
            <a:r>
              <a:rPr lang="en-US" sz="4400" baseline="3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baseline="33000" dirty="0">
                <a:solidFill>
                  <a:srgbClr val="000000"/>
                </a:solidFill>
              </a:rPr>
              <a:t>12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baseline="33000" dirty="0">
                <a:solidFill>
                  <a:srgbClr val="000000"/>
                </a:solidFill>
              </a:rPr>
              <a:t>16</a:t>
            </a:r>
            <a:r>
              <a:rPr lang="en-US" sz="2800" dirty="0">
                <a:solidFill>
                  <a:srgbClr val="000000"/>
                </a:solidFill>
              </a:rPr>
              <a:t>O: </a:t>
            </a:r>
            <a:r>
              <a:rPr lang="en-US" sz="2800" i="1" dirty="0" err="1">
                <a:solidFill>
                  <a:srgbClr val="000000"/>
                </a:solidFill>
              </a:rPr>
              <a:t>K</a:t>
            </a:r>
            <a:r>
              <a:rPr lang="en-US" sz="2800" baseline="-33000" dirty="0" err="1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800" dirty="0">
                <a:solidFill>
                  <a:srgbClr val="000000"/>
                </a:solidFill>
              </a:rPr>
              <a:t>= -334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baseline="33000" dirty="0">
                <a:solidFill>
                  <a:srgbClr val="000000"/>
                </a:solidFill>
              </a:rPr>
              <a:t>13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baseline="33000" dirty="0">
                <a:solidFill>
                  <a:srgbClr val="000000"/>
                </a:solidFill>
              </a:rPr>
              <a:t>16</a:t>
            </a:r>
            <a:r>
              <a:rPr lang="en-US" sz="2800" dirty="0">
                <a:solidFill>
                  <a:srgbClr val="000000"/>
                </a:solidFill>
              </a:rPr>
              <a:t>O: </a:t>
            </a:r>
            <a:r>
              <a:rPr lang="en-US" sz="2800" i="1" dirty="0" err="1">
                <a:solidFill>
                  <a:srgbClr val="000000"/>
                </a:solidFill>
              </a:rPr>
              <a:t>K</a:t>
            </a:r>
            <a:r>
              <a:rPr lang="en-US" sz="2800" baseline="-33000" dirty="0" err="1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800" dirty="0">
                <a:solidFill>
                  <a:srgbClr val="000000"/>
                </a:solidFill>
              </a:rPr>
              <a:t>= 126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Measure both: combined sensitivity ~500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 </a:t>
            </a:r>
            <a:r>
              <a:rPr lang="en-US" sz="2800" i="1" dirty="0" smtClean="0">
                <a:solidFill>
                  <a:srgbClr val="000000"/>
                </a:solidFill>
              </a:rPr>
              <a:t>J </a:t>
            </a:r>
            <a:r>
              <a:rPr lang="en-US" sz="2800" dirty="0" smtClean="0">
                <a:solidFill>
                  <a:srgbClr val="000000"/>
                </a:solidFill>
              </a:rPr>
              <a:t>= 2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dirty="0" smtClean="0">
                <a:solidFill>
                  <a:srgbClr val="000000"/>
                </a:solidFill>
              </a:rPr>
              <a:t>two-photon </a:t>
            </a:r>
            <a:r>
              <a:rPr lang="en-US" sz="2800" dirty="0">
                <a:solidFill>
                  <a:srgbClr val="000000"/>
                </a:solidFill>
              </a:rPr>
              <a:t>transition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173538" cy="359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4B90A6F-DCA5-4C25-B7F5-0DFC746D5433}" type="slidenum">
              <a:rPr lang="en-US" smtClean="0">
                <a:latin typeface="Calibri" pitchFamily="34" charset="0"/>
                <a:ea typeface="DejaVu Sans" charset="0"/>
              </a:rPr>
              <a:pPr>
                <a:buFont typeface="Calibri" pitchFamily="34" charset="0"/>
                <a:buNone/>
              </a:pPr>
              <a:t>54</a:t>
            </a:fld>
            <a:endParaRPr lang="en-US" smtClean="0">
              <a:latin typeface="Calibri" pitchFamily="34" charset="0"/>
              <a:ea typeface="DejaVu Sans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 a</a:t>
            </a:r>
            <a:r>
              <a:rPr lang="en-US" sz="4400" baseline="3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206 nm to excited metastable state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MW transition 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Detection: </a:t>
            </a:r>
            <a:r>
              <a:rPr lang="en-US" sz="2800" dirty="0" smtClean="0">
                <a:solidFill>
                  <a:srgbClr val="000000"/>
                </a:solidFill>
              </a:rPr>
              <a:t>state-selective deflection using </a:t>
            </a:r>
            <a:r>
              <a:rPr lang="en-US" sz="2800" i="1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-field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143000"/>
            <a:ext cx="405923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B275894-1ECF-41ED-877D-87E90C5FCC36}" type="slidenum">
              <a:rPr lang="en-US" smtClean="0">
                <a:latin typeface="Calibri" pitchFamily="34" charset="0"/>
                <a:ea typeface="DejaVu Sans" charset="0"/>
              </a:rPr>
              <a:pPr>
                <a:buFont typeface="Calibri" pitchFamily="34" charset="0"/>
                <a:buNone/>
              </a:pPr>
              <a:t>55</a:t>
            </a:fld>
            <a:endParaRPr lang="en-US" smtClean="0">
              <a:latin typeface="Calibri" pitchFamily="34" charset="0"/>
              <a:ea typeface="DejaVu Sans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 a</a:t>
            </a:r>
            <a:r>
              <a:rPr lang="en-US" sz="4400" baseline="3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Measurement system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700"/>
              </a:spcBef>
              <a:buFont typeface="Wingdings" pitchFamily="2" charset="2"/>
              <a:buChar char="ü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CO molecular beam</a:t>
            </a:r>
            <a:endParaRPr lang="en-US" sz="2800" dirty="0">
              <a:solidFill>
                <a:srgbClr val="000000"/>
              </a:solidFill>
            </a:endParaRPr>
          </a:p>
          <a:p>
            <a:pPr marL="338138" indent="-338138">
              <a:spcBef>
                <a:spcPts val="700"/>
              </a:spcBef>
              <a:buFont typeface="Wingdings" pitchFamily="2" charset="2"/>
              <a:buChar char="ü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206 nm laser</a:t>
            </a:r>
          </a:p>
          <a:p>
            <a:pPr marL="338138" indent="-338138">
              <a:spcBef>
                <a:spcPts val="700"/>
              </a:spcBef>
              <a:buFont typeface="Arial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MW cavities for Ramsey  spectroscopy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8138" indent="-338138">
              <a:spcBef>
                <a:spcPts val="700"/>
              </a:spcBef>
              <a:buFont typeface="Wingdings" pitchFamily="2" charset="2"/>
              <a:buChar char="ü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Deflection field</a:t>
            </a:r>
          </a:p>
          <a:p>
            <a:pPr marL="338138" indent="-338138">
              <a:spcBef>
                <a:spcPts val="700"/>
              </a:spcBef>
              <a:buFont typeface="Wingdings" pitchFamily="2" charset="2"/>
              <a:buChar char="ü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MCP + </a:t>
            </a:r>
            <a:r>
              <a:rPr lang="en-US" sz="2800" dirty="0" smtClean="0">
                <a:solidFill>
                  <a:srgbClr val="000000"/>
                </a:solidFill>
              </a:rPr>
              <a:t>phosphor screen </a:t>
            </a:r>
            <a:r>
              <a:rPr lang="en-US" sz="2800" dirty="0">
                <a:solidFill>
                  <a:srgbClr val="000000"/>
                </a:solidFill>
              </a:rPr>
              <a:t>+ camera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614863" cy="230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BF748293-B677-4A22-AD6C-893D585E2961}" type="slidenum">
              <a:rPr lang="en-US" smtClean="0">
                <a:latin typeface="Calibri" pitchFamily="34" charset="0"/>
                <a:ea typeface="DejaVu Sans" charset="0"/>
              </a:rPr>
              <a:pPr>
                <a:buFont typeface="Calibri" pitchFamily="34" charset="0"/>
                <a:buNone/>
              </a:pPr>
              <a:t>56</a:t>
            </a:fld>
            <a:endParaRPr lang="en-US" smtClean="0">
              <a:latin typeface="Calibri" pitchFamily="34" charset="0"/>
              <a:ea typeface="DejaVu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5772397"/>
            <a:ext cx="576064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A.J. de </a:t>
            </a:r>
            <a:r>
              <a:rPr kumimoji="0" lang="en-US" sz="20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Nijs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E.J.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Salumbides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K.S.E.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Eikema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W.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Ubachs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H.L.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Bethlem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Phys. Rev. 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84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052509 (2011)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www.few.vu.nl/~rick/plaatjes/fontein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868" y="548680"/>
            <a:ext cx="2166628" cy="6223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searches for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variation…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13102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Ammonia fountain 	      	  </a:t>
            </a:r>
            <a:r>
              <a:rPr lang="en-US" sz="2400" dirty="0" smtClean="0"/>
              <a:t>‘umbrella’ inversion frequency 22.6 GHz;          </a:t>
            </a:r>
            <a:r>
              <a:rPr lang="en-US" sz="2400" i="1" dirty="0" err="1" smtClean="0">
                <a:solidFill>
                  <a:srgbClr val="000000"/>
                </a:solidFill>
              </a:rPr>
              <a:t>K</a:t>
            </a:r>
            <a:r>
              <a:rPr lang="en-US" sz="2400" baseline="-33000" dirty="0" err="1" smtClean="0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400" dirty="0" smtClean="0">
                <a:solidFill>
                  <a:srgbClr val="000000"/>
                </a:solidFill>
              </a:rPr>
              <a:t>= –4.2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CO (methanol)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Near-</a:t>
            </a:r>
            <a:r>
              <a:rPr lang="en-US" sz="2400" dirty="0" err="1" smtClean="0">
                <a:solidFill>
                  <a:srgbClr val="000000"/>
                </a:solidFill>
              </a:rPr>
              <a:t>degeneracies</a:t>
            </a:r>
            <a:r>
              <a:rPr lang="en-US" sz="2400" dirty="0" smtClean="0">
                <a:solidFill>
                  <a:srgbClr val="000000"/>
                </a:solidFill>
              </a:rPr>
              <a:t>, large </a:t>
            </a:r>
            <a:r>
              <a:rPr lang="en-US" sz="2400" i="1" dirty="0" err="1" smtClean="0">
                <a:solidFill>
                  <a:srgbClr val="000000"/>
                </a:solidFill>
              </a:rPr>
              <a:t>K</a:t>
            </a:r>
            <a:r>
              <a:rPr lang="en-US" sz="2400" baseline="-33000" dirty="0" err="1" smtClean="0">
                <a:solidFill>
                  <a:srgbClr val="000000"/>
                </a:solidFill>
                <a:latin typeface="DejaVu Sans" charset="0"/>
              </a:rPr>
              <a:t>μ</a:t>
            </a:r>
            <a:r>
              <a:rPr lang="en-US" sz="2400" dirty="0" smtClean="0">
                <a:solidFill>
                  <a:srgbClr val="000000"/>
                </a:solidFill>
              </a:rPr>
              <a:t> coefficients…</a:t>
            </a:r>
          </a:p>
          <a:p>
            <a:pPr lvl="1"/>
            <a:endParaRPr lang="en-US" sz="2400" dirty="0"/>
          </a:p>
        </p:txBody>
      </p:sp>
      <p:pic>
        <p:nvPicPr>
          <p:cNvPr id="69638" name="Picture 6" descr="C:\Documents and Settings\koel\Desktop\Screenshots\ScreenHunter_03 Dec. 03 19.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0" y="3645024"/>
            <a:ext cx="5948660" cy="3105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39552" y="116632"/>
            <a:ext cx="7992888" cy="6741368"/>
            <a:chOff x="2179941" y="116632"/>
            <a:chExt cx="7144587" cy="5976664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9941" y="116632"/>
              <a:ext cx="4925367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/>
            <p:nvPr/>
          </p:nvGrpSpPr>
          <p:grpSpPr>
            <a:xfrm>
              <a:off x="7020272" y="952844"/>
              <a:ext cx="432048" cy="368760"/>
              <a:chOff x="6804248" y="900000"/>
              <a:chExt cx="432048" cy="36876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6804248" y="900000"/>
                <a:ext cx="432048" cy="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6804248" y="1268760"/>
                <a:ext cx="432048" cy="0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7"/>
            <p:cNvGrpSpPr/>
            <p:nvPr/>
          </p:nvGrpSpPr>
          <p:grpSpPr>
            <a:xfrm>
              <a:off x="6948264" y="3645024"/>
              <a:ext cx="432048" cy="576064"/>
              <a:chOff x="6804248" y="900000"/>
              <a:chExt cx="432048" cy="57606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6804248" y="900000"/>
                <a:ext cx="432048" cy="0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6804248" y="1476064"/>
                <a:ext cx="432048" cy="0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7524328" y="817548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white"/>
                  </a:solidFill>
                </a:rPr>
                <a:t>in space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52320" y="3645024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in the lab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7039" y="6534835"/>
            <a:ext cx="30834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Jansen </a:t>
            </a:r>
            <a:r>
              <a:rPr lang="en-US" sz="1500" i="1" dirty="0" smtClean="0">
                <a:solidFill>
                  <a:prstClr val="white"/>
                </a:solidFill>
              </a:rPr>
              <a:t>et al. PRL </a:t>
            </a:r>
            <a:r>
              <a:rPr lang="en-US" sz="1500" b="1" dirty="0" smtClean="0">
                <a:solidFill>
                  <a:prstClr val="white"/>
                </a:solidFill>
              </a:rPr>
              <a:t>106</a:t>
            </a:r>
            <a:r>
              <a:rPr lang="en-US" sz="1500" dirty="0" smtClean="0">
                <a:solidFill>
                  <a:prstClr val="white"/>
                </a:solidFill>
              </a:rPr>
              <a:t>, 100801 (2011).</a:t>
            </a:r>
            <a:endParaRPr lang="nl-NL" sz="15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07288" cy="576064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Measured 2 </a:t>
            </a:r>
            <a:r>
              <a:rPr lang="en-US" sz="2200" baseline="30000" dirty="0" smtClean="0">
                <a:solidFill>
                  <a:srgbClr val="C00000"/>
                </a:solidFill>
              </a:rPr>
              <a:t>3</a:t>
            </a:r>
            <a:r>
              <a:rPr lang="en-US" sz="2200" dirty="0" smtClean="0">
                <a:solidFill>
                  <a:srgbClr val="C00000"/>
                </a:solidFill>
              </a:rPr>
              <a:t>S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 – 2 </a:t>
            </a:r>
            <a:r>
              <a:rPr lang="en-US" sz="2200" baseline="30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S</a:t>
            </a:r>
            <a:r>
              <a:rPr lang="en-US" sz="2200" baseline="-25000" dirty="0" smtClean="0">
                <a:solidFill>
                  <a:srgbClr val="C00000"/>
                </a:solidFill>
              </a:rPr>
              <a:t>0</a:t>
            </a:r>
            <a:r>
              <a:rPr lang="en-US" sz="2200" dirty="0" smtClean="0">
                <a:solidFill>
                  <a:srgbClr val="C00000"/>
                </a:solidFill>
              </a:rPr>
              <a:t> at 1557 nm in </a:t>
            </a:r>
            <a:r>
              <a:rPr lang="en-US" sz="2200" baseline="30000" dirty="0" smtClean="0">
                <a:solidFill>
                  <a:srgbClr val="C00000"/>
                </a:solidFill>
              </a:rPr>
              <a:t>3</a:t>
            </a:r>
            <a:r>
              <a:rPr lang="en-US" sz="2200" dirty="0" smtClean="0">
                <a:solidFill>
                  <a:srgbClr val="C00000"/>
                </a:solidFill>
              </a:rPr>
              <a:t>He/</a:t>
            </a:r>
            <a:r>
              <a:rPr lang="en-US" sz="2200" baseline="30000" dirty="0" smtClean="0">
                <a:solidFill>
                  <a:srgbClr val="C00000"/>
                </a:solidFill>
              </a:rPr>
              <a:t> 4</a:t>
            </a:r>
            <a:r>
              <a:rPr lang="en-US" sz="2200" dirty="0" smtClean="0">
                <a:solidFill>
                  <a:srgbClr val="C00000"/>
                </a:solidFill>
              </a:rPr>
              <a:t>He  with 9 </a:t>
            </a:r>
            <a:r>
              <a:rPr lang="en-US" sz="2200" dirty="0" err="1" smtClean="0">
                <a:solidFill>
                  <a:srgbClr val="C00000"/>
                </a:solidFill>
              </a:rPr>
              <a:t>ppt</a:t>
            </a:r>
            <a:r>
              <a:rPr lang="en-US" sz="2200" dirty="0" smtClean="0">
                <a:solidFill>
                  <a:srgbClr val="C00000"/>
                </a:solidFill>
              </a:rPr>
              <a:t> accuracy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New determination </a:t>
            </a:r>
            <a:r>
              <a:rPr lang="en-US" sz="1800" baseline="30000" dirty="0" smtClean="0">
                <a:solidFill>
                  <a:srgbClr val="C00000"/>
                </a:solidFill>
              </a:rPr>
              <a:t>3</a:t>
            </a:r>
            <a:r>
              <a:rPr lang="en-US" sz="1800" dirty="0" smtClean="0">
                <a:solidFill>
                  <a:srgbClr val="C00000"/>
                </a:solidFill>
              </a:rPr>
              <a:t>He nuclear </a:t>
            </a:r>
            <a:r>
              <a:rPr lang="en-US" sz="1800" dirty="0" err="1" smtClean="0">
                <a:solidFill>
                  <a:srgbClr val="C00000"/>
                </a:solidFill>
              </a:rPr>
              <a:t>rms</a:t>
            </a:r>
            <a:r>
              <a:rPr lang="en-US" sz="1800" dirty="0" smtClean="0">
                <a:solidFill>
                  <a:srgbClr val="C00000"/>
                </a:solidFill>
              </a:rPr>
              <a:t> radius</a:t>
            </a:r>
          </a:p>
          <a:p>
            <a:endParaRPr lang="en-US" sz="1400" dirty="0" smtClean="0"/>
          </a:p>
          <a:p>
            <a:r>
              <a:rPr lang="en-US" sz="2200" dirty="0" smtClean="0"/>
              <a:t>Determination ionization potential of (1s)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helium ground state with   1 ppb accuracy through XUV comb spectroscopy</a:t>
            </a:r>
          </a:p>
          <a:p>
            <a:endParaRPr lang="en-US" sz="2200" dirty="0" smtClean="0"/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High-accuracy determination of rotational energies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</a:rPr>
              <a:t>J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= 1 – 16 of             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ground state</a:t>
            </a:r>
          </a:p>
          <a:p>
            <a:endParaRPr lang="en-US" sz="1600" dirty="0" smtClean="0"/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Progress towards precision spectroscopy of cold HD</a:t>
            </a:r>
            <a:r>
              <a:rPr lang="en-US" sz="2200" baseline="30000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and CO</a:t>
            </a:r>
          </a:p>
          <a:p>
            <a:endParaRPr lang="en-US" sz="2200" dirty="0" smtClean="0"/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200" dirty="0" smtClean="0">
                <a:solidFill>
                  <a:srgbClr val="7030A0"/>
                </a:solidFill>
              </a:rPr>
              <a:t>Tests of time-(in)dependence of </a:t>
            </a:r>
            <a:r>
              <a:rPr lang="en-US" sz="2200" i="1" dirty="0" smtClean="0">
                <a:solidFill>
                  <a:srgbClr val="7030A0"/>
                </a:solidFill>
              </a:rPr>
              <a:t>m</a:t>
            </a:r>
            <a:r>
              <a:rPr lang="en-US" sz="2200" baseline="-25000" dirty="0" smtClean="0">
                <a:solidFill>
                  <a:srgbClr val="7030A0"/>
                </a:solidFill>
              </a:rPr>
              <a:t>p </a:t>
            </a:r>
            <a:r>
              <a:rPr lang="en-US" sz="2200" dirty="0" smtClean="0">
                <a:solidFill>
                  <a:srgbClr val="7030A0"/>
                </a:solidFill>
              </a:rPr>
              <a:t>/</a:t>
            </a:r>
            <a:r>
              <a:rPr lang="en-US" sz="2200" i="1" dirty="0" smtClean="0">
                <a:solidFill>
                  <a:srgbClr val="7030A0"/>
                </a:solidFill>
              </a:rPr>
              <a:t>m</a:t>
            </a:r>
            <a:r>
              <a:rPr lang="en-US" sz="2200" baseline="-25000" dirty="0" smtClean="0">
                <a:solidFill>
                  <a:srgbClr val="7030A0"/>
                </a:solidFill>
              </a:rPr>
              <a:t>e</a:t>
            </a:r>
            <a:r>
              <a:rPr lang="en-US" sz="2200" dirty="0" smtClean="0">
                <a:solidFill>
                  <a:srgbClr val="7030A0"/>
                </a:solidFill>
              </a:rPr>
              <a:t> using H</a:t>
            </a:r>
            <a:r>
              <a:rPr lang="en-US" sz="2200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dirty="0" smtClean="0">
                <a:solidFill>
                  <a:srgbClr val="7030A0"/>
                </a:solidFill>
              </a:rPr>
              <a:t>, HD, CH</a:t>
            </a:r>
            <a:r>
              <a:rPr lang="en-US" sz="2200" baseline="-25000" dirty="0" smtClean="0">
                <a:solidFill>
                  <a:srgbClr val="7030A0"/>
                </a:solidFill>
              </a:rPr>
              <a:t>3</a:t>
            </a:r>
            <a:r>
              <a:rPr lang="en-US" sz="2200" dirty="0" smtClean="0">
                <a:solidFill>
                  <a:srgbClr val="7030A0"/>
                </a:solidFill>
              </a:rPr>
              <a:t>OH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2088" y="1520216"/>
            <a:ext cx="7164288" cy="3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lang="en-US" sz="1600" dirty="0" smtClean="0">
                <a:solidFill>
                  <a:srgbClr val="C00000"/>
                </a:solidFill>
              </a:rPr>
              <a:t>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Rooij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196 (2011).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088" y="2492896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Kandula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i="1" dirty="0" smtClean="0">
                <a:solidFill>
                  <a:schemeClr val="tx2">
                    <a:lumMod val="50000"/>
                  </a:schemeClr>
                </a:solidFill>
              </a:rPr>
              <a:t>et al., Phys. Rev. </a:t>
            </a:r>
            <a:r>
              <a:rPr lang="en-GB" sz="1600" i="1" dirty="0" err="1" smtClean="0">
                <a:solidFill>
                  <a:schemeClr val="tx2">
                    <a:lumMod val="50000"/>
                  </a:schemeClr>
                </a:solidFill>
              </a:rPr>
              <a:t>Lett</a:t>
            </a:r>
            <a:r>
              <a:rPr lang="en-GB" sz="16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105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, 063001 (2010)</a:t>
            </a:r>
          </a:p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T.J.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Pinkert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i="1" dirty="0" smtClean="0">
                <a:solidFill>
                  <a:schemeClr val="tx2">
                    <a:lumMod val="50000"/>
                  </a:schemeClr>
                </a:solidFill>
              </a:rPr>
              <a:t>et al.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Opt.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</a:rPr>
              <a:t>Lett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36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2026 (2011) </a:t>
            </a:r>
            <a:endParaRPr lang="en-GB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Kandula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i="1" dirty="0" smtClean="0">
                <a:solidFill>
                  <a:schemeClr val="tx2">
                    <a:lumMod val="50000"/>
                  </a:schemeClr>
                </a:solidFill>
              </a:rPr>
              <a:t>et al.,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to appear in </a:t>
            </a:r>
            <a:r>
              <a:rPr lang="en-GB" sz="1600" i="1" dirty="0" smtClean="0">
                <a:solidFill>
                  <a:schemeClr val="tx2">
                    <a:lumMod val="50000"/>
                  </a:schemeClr>
                </a:solidFill>
              </a:rPr>
              <a:t>Phys. Rev. A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4029448"/>
            <a:ext cx="9649072" cy="3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E.J.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Salumbides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et al.,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Phys. Rev.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107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043005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4725144"/>
            <a:ext cx="9649072" cy="89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J.C.J. Koelemeij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Phys. Chem. Chem. Phys.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18844 (2011)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J.C.J. Koelemeij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to appear in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Appl. Phys. B.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A.J. de </a:t>
            </a:r>
            <a:r>
              <a:rPr kumimoji="0" lang="en-US" sz="1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Nijs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Phys. Rev. A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84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052509 (2011)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5392" y="5877272"/>
            <a:ext cx="9649072" cy="8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van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Weerdenburg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al., Phys. Rev.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106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180802 (2011)</a:t>
            </a:r>
          </a:p>
          <a:p>
            <a:pPr lvl="0">
              <a:spcBef>
                <a:spcPct val="2000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Jansen </a:t>
            </a:r>
            <a:r>
              <a:rPr lang="en-US" sz="1600" i="1" dirty="0" smtClean="0">
                <a:solidFill>
                  <a:srgbClr val="7030A0"/>
                </a:solidFill>
              </a:rPr>
              <a:t>et al.,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Phys. Rev.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106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100801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(2011)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P. Jansen</a:t>
            </a:r>
            <a:r>
              <a:rPr lang="en-US" sz="1600" i="1" dirty="0" smtClean="0">
                <a:solidFill>
                  <a:srgbClr val="7030A0"/>
                </a:solidFill>
              </a:rPr>
              <a:t> et al.</a:t>
            </a:r>
            <a:r>
              <a:rPr lang="en-US" sz="1600" dirty="0" smtClean="0">
                <a:solidFill>
                  <a:srgbClr val="7030A0"/>
                </a:solidFill>
              </a:rPr>
              <a:t>, to appear in </a:t>
            </a:r>
            <a:r>
              <a:rPr lang="en-US" sz="1600" i="1" dirty="0" smtClean="0">
                <a:solidFill>
                  <a:srgbClr val="7030A0"/>
                </a:solidFill>
              </a:rPr>
              <a:t>Phys. Rev. A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" y="5303520"/>
            <a:ext cx="5029200" cy="1184400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9pPr>
          </a:lstStyle>
          <a:p>
            <a:pPr lvl="0"/>
            <a:r>
              <a:rPr lang="en-US" sz="1800">
                <a:latin typeface="FreeSans" pitchFamily="34"/>
              </a:rPr>
              <a:t>Crossed optical dipole trap at 1557 nm</a:t>
            </a:r>
          </a:p>
          <a:p>
            <a:pPr lvl="0"/>
            <a:r>
              <a:rPr lang="en-US" sz="1800">
                <a:latin typeface="FreeSans" pitchFamily="34"/>
              </a:rPr>
              <a:t>Bose-Einstein condensate of </a:t>
            </a:r>
            <a:r>
              <a:rPr lang="en-US" sz="1800" baseline="33000">
                <a:latin typeface="FreeSans" pitchFamily="34"/>
              </a:rPr>
              <a:t>4</a:t>
            </a:r>
            <a:r>
              <a:rPr lang="en-US" sz="1800">
                <a:latin typeface="FreeSans" pitchFamily="34"/>
              </a:rPr>
              <a:t>He*</a:t>
            </a:r>
          </a:p>
          <a:p>
            <a:pPr lvl="0"/>
            <a:r>
              <a:rPr lang="en-US" sz="1800">
                <a:latin typeface="FreeSans" pitchFamily="34"/>
              </a:rPr>
              <a:t>Degenerate Fermi gas of </a:t>
            </a:r>
            <a:r>
              <a:rPr lang="en-US" sz="1800" baseline="33000">
                <a:latin typeface="FreeSans" pitchFamily="34"/>
              </a:rPr>
              <a:t>3</a:t>
            </a:r>
            <a:r>
              <a:rPr lang="en-US" sz="1800">
                <a:latin typeface="FreeSans" pitchFamily="34"/>
              </a:rPr>
              <a:t>He*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20840" y="1844824"/>
            <a:ext cx="2286000" cy="2499296"/>
            <a:chOff x="6720840" y="1844824"/>
            <a:chExt cx="2286000" cy="2499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  <a:lum/>
            </a:blip>
            <a:srcRect/>
            <a:stretch>
              <a:fillRect/>
            </a:stretch>
          </p:blipFill>
          <p:spPr>
            <a:xfrm>
              <a:off x="6720840" y="2515320"/>
              <a:ext cx="2286000" cy="18288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12279" y="1844824"/>
              <a:ext cx="213156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Absorption imaging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44120" y="2651760"/>
            <a:ext cx="2148840" cy="1507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Dipole trap laser: 40 MHz detuned from atomic transition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43360" y="1554479"/>
            <a:ext cx="5730120" cy="4297680"/>
            <a:chOff x="-243360" y="1554479"/>
            <a:chExt cx="5730120" cy="4297680"/>
          </a:xfrm>
        </p:grpSpPr>
        <p:sp>
          <p:nvSpPr>
            <p:cNvPr id="9" name="Freeform 8"/>
            <p:cNvSpPr/>
            <p:nvPr/>
          </p:nvSpPr>
          <p:spPr>
            <a:xfrm rot="10800000">
              <a:off x="233640" y="1713241"/>
              <a:ext cx="4297680" cy="3501719"/>
            </a:xfrm>
            <a:custGeom>
              <a:avLst>
                <a:gd name="f0" fmla="val 3275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 gdRefY="" minY="0" maxY="0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solidFill>
              <a:srgbClr val="CAD4CB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-243360" y="1554479"/>
              <a:ext cx="5730120" cy="4297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He* spectroscopy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" y="5303520"/>
            <a:ext cx="5029200" cy="1184400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9pPr>
          </a:lstStyle>
          <a:p>
            <a:pPr lvl="0"/>
            <a:r>
              <a:rPr lang="en-US" sz="1800">
                <a:latin typeface="FreeSans" pitchFamily="34"/>
              </a:rPr>
              <a:t>Crossed optical dipole trap at 1557 nm</a:t>
            </a:r>
          </a:p>
          <a:p>
            <a:pPr lvl="0"/>
            <a:r>
              <a:rPr lang="en-US" sz="1800">
                <a:latin typeface="FreeSans" pitchFamily="34"/>
              </a:rPr>
              <a:t>Bose-Einstein condensate of </a:t>
            </a:r>
            <a:r>
              <a:rPr lang="en-US" sz="1800" baseline="33000">
                <a:latin typeface="FreeSans" pitchFamily="34"/>
              </a:rPr>
              <a:t>4</a:t>
            </a:r>
            <a:r>
              <a:rPr lang="en-US" sz="1800">
                <a:latin typeface="FreeSans" pitchFamily="34"/>
              </a:rPr>
              <a:t>He*</a:t>
            </a:r>
          </a:p>
          <a:p>
            <a:pPr lvl="0"/>
            <a:r>
              <a:rPr lang="en-US" sz="1800">
                <a:latin typeface="FreeSans" pitchFamily="34"/>
              </a:rPr>
              <a:t>Degenerate Fermi gas of </a:t>
            </a:r>
            <a:r>
              <a:rPr lang="en-US" sz="1800" baseline="33000">
                <a:latin typeface="FreeSans" pitchFamily="34"/>
              </a:rPr>
              <a:t>3</a:t>
            </a:r>
            <a:r>
              <a:rPr lang="en-US" sz="1800">
                <a:latin typeface="FreeSans" pitchFamily="34"/>
              </a:rPr>
              <a:t>He*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20840" y="1844824"/>
            <a:ext cx="2286000" cy="2499296"/>
            <a:chOff x="6720840" y="1844824"/>
            <a:chExt cx="2286000" cy="2499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  <a:lum/>
            </a:blip>
            <a:srcRect/>
            <a:stretch>
              <a:fillRect/>
            </a:stretch>
          </p:blipFill>
          <p:spPr>
            <a:xfrm>
              <a:off x="6720840" y="2515320"/>
              <a:ext cx="2286000" cy="18288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12279" y="1844824"/>
              <a:ext cx="213156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Absorption imaging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44120" y="2651760"/>
            <a:ext cx="2148840" cy="1507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Dipole trap laser: 40 MHz detuned from atomic transition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43360" y="1554479"/>
            <a:ext cx="5730120" cy="4297680"/>
            <a:chOff x="-243360" y="1554479"/>
            <a:chExt cx="5730120" cy="4297680"/>
          </a:xfrm>
        </p:grpSpPr>
        <p:sp>
          <p:nvSpPr>
            <p:cNvPr id="9" name="Freeform 8"/>
            <p:cNvSpPr/>
            <p:nvPr/>
          </p:nvSpPr>
          <p:spPr>
            <a:xfrm rot="10800000">
              <a:off x="233640" y="1713241"/>
              <a:ext cx="4297680" cy="3501719"/>
            </a:xfrm>
            <a:custGeom>
              <a:avLst>
                <a:gd name="f0" fmla="val 3275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 gdRefY="" minY="0" maxY="0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solidFill>
              <a:srgbClr val="CAD4CB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-243360" y="1554479"/>
              <a:ext cx="5730120" cy="42976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004049" y="4389120"/>
            <a:ext cx="4185669" cy="2467439"/>
            <a:chOff x="5004049" y="4389120"/>
            <a:chExt cx="4185669" cy="24674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5212080" y="4668840"/>
              <a:ext cx="3853080" cy="205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Freeform 12"/>
            <p:cNvSpPr/>
            <p:nvPr/>
          </p:nvSpPr>
          <p:spPr>
            <a:xfrm>
              <a:off x="5161680" y="4616280"/>
              <a:ext cx="308160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30600" y="6445079"/>
              <a:ext cx="3651479" cy="32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348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160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44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170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2319" y="6400799"/>
              <a:ext cx="43992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180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6679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190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600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200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3036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210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41920" y="6583679"/>
              <a:ext cx="146124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Time of Flight (ms)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450549" y="5422660"/>
              <a:ext cx="1386359" cy="27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MCP Signal (</a:t>
              </a:r>
              <a:r>
                <a:rPr lang="en-US" sz="1200" b="0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a.u</a:t>
              </a:r>
              <a:r>
                <a:rPr lang="en-US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.)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6399" y="4389120"/>
              <a:ext cx="3883319" cy="372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TOF on Micro-channel Plate (MCP)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He* spectroscopy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4941168"/>
            <a:ext cx="161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Thermal fraction </a:t>
            </a:r>
          </a:p>
          <a:p>
            <a:r>
              <a:rPr lang="en-US" sz="1600" dirty="0" smtClean="0">
                <a:latin typeface="+mj-lt"/>
              </a:rPr>
              <a:t>at </a:t>
            </a:r>
            <a:r>
              <a:rPr lang="en-US" sz="1600" dirty="0" smtClean="0">
                <a:latin typeface="Symbol" pitchFamily="18" charset="2"/>
              </a:rPr>
              <a:t>~ 1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K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" y="5303520"/>
            <a:ext cx="5029200" cy="1184400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57900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Nimbus Roman No9 L" pitchFamily="18"/>
                <a:ea typeface="HG Mincho Light J" pitchFamily="2"/>
                <a:cs typeface="Arial" pitchFamily="2"/>
              </a:defRPr>
            </a:lvl9pPr>
          </a:lstStyle>
          <a:p>
            <a:pPr lvl="0"/>
            <a:r>
              <a:rPr lang="en-US" sz="1800">
                <a:latin typeface="FreeSans" pitchFamily="34"/>
              </a:rPr>
              <a:t>Crossed optical dipole trap at 1557 nm</a:t>
            </a:r>
          </a:p>
          <a:p>
            <a:pPr lvl="0"/>
            <a:r>
              <a:rPr lang="en-US" sz="1800">
                <a:latin typeface="FreeSans" pitchFamily="34"/>
              </a:rPr>
              <a:t>Bose-Einstein condensate of </a:t>
            </a:r>
            <a:r>
              <a:rPr lang="en-US" sz="1800" baseline="33000">
                <a:latin typeface="FreeSans" pitchFamily="34"/>
              </a:rPr>
              <a:t>4</a:t>
            </a:r>
            <a:r>
              <a:rPr lang="en-US" sz="1800">
                <a:latin typeface="FreeSans" pitchFamily="34"/>
              </a:rPr>
              <a:t>He*</a:t>
            </a:r>
          </a:p>
          <a:p>
            <a:pPr lvl="0"/>
            <a:r>
              <a:rPr lang="en-US" sz="1800">
                <a:latin typeface="FreeSans" pitchFamily="34"/>
              </a:rPr>
              <a:t>Degenerate Fermi gas of </a:t>
            </a:r>
            <a:r>
              <a:rPr lang="en-US" sz="1800" baseline="33000">
                <a:latin typeface="FreeSans" pitchFamily="34"/>
              </a:rPr>
              <a:t>3</a:t>
            </a:r>
            <a:r>
              <a:rPr lang="en-US" sz="1800">
                <a:latin typeface="FreeSans" pitchFamily="34"/>
              </a:rPr>
              <a:t>He*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04049" y="4389120"/>
            <a:ext cx="4185669" cy="2467439"/>
            <a:chOff x="5004049" y="4389120"/>
            <a:chExt cx="4185669" cy="24674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  <a:lum/>
            </a:blip>
            <a:srcRect/>
            <a:stretch>
              <a:fillRect/>
            </a:stretch>
          </p:blipFill>
          <p:spPr>
            <a:xfrm>
              <a:off x="5212080" y="4668840"/>
              <a:ext cx="3853080" cy="205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5161680" y="4616280"/>
              <a:ext cx="308160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430600" y="6445079"/>
              <a:ext cx="3651479" cy="32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lIns="90000" tIns="45000" rIns="90000" bIns="450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348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2244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170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2319" y="6400799"/>
              <a:ext cx="43992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180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66679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190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600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200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30360" y="6400799"/>
              <a:ext cx="439559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210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41920" y="6583679"/>
              <a:ext cx="1461240" cy="2728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Time of Flight (ms)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450549" y="5422660"/>
              <a:ext cx="1386359" cy="27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MCP Signal (</a:t>
              </a:r>
              <a:r>
                <a:rPr lang="en-US" sz="1200" b="0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a.u</a:t>
              </a:r>
              <a:r>
                <a:rPr lang="en-US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.)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06399" y="4389120"/>
              <a:ext cx="3883319" cy="372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TOF on Micro-channel Plate (MCP)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20840" y="1844824"/>
            <a:ext cx="2286000" cy="2499296"/>
            <a:chOff x="6720840" y="1844824"/>
            <a:chExt cx="2286000" cy="24992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6720840" y="2515320"/>
              <a:ext cx="2286000" cy="18288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812279" y="1844824"/>
              <a:ext cx="2131560" cy="3646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FreeSans" pitchFamily="34"/>
                  <a:ea typeface="DejaVu Sans" pitchFamily="2"/>
                  <a:cs typeface="DejaVu Sans" pitchFamily="2"/>
                </a:rPr>
                <a:t>Absorption imaging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44120" y="2651760"/>
            <a:ext cx="2148840" cy="1507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rPr>
              <a:t>Dipole trap laser: 40 MHz detuned from atomic transition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" y="1124744"/>
            <a:ext cx="5941288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0" u="none" strike="noStrike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eeSans" pitchFamily="34"/>
                <a:ea typeface="DejaVu Sans" pitchFamily="2"/>
                <a:cs typeface="DejaVu Sans" pitchFamily="2"/>
              </a:rPr>
              <a:t>Mode-locked erbium doped fiber laser (Menlo Systems)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0" u="none" strike="noStrike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eeSans" pitchFamily="34"/>
                <a:ea typeface="DejaVu Sans" pitchFamily="2"/>
                <a:cs typeface="DejaVu Sans" pitchFamily="2"/>
              </a:rPr>
              <a:t>Referenced to a </a:t>
            </a:r>
            <a:r>
              <a:rPr lang="en-US" sz="1600" b="1" i="0" u="none" strike="noStrike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eeSans" pitchFamily="34"/>
                <a:ea typeface="DejaVu Sans" pitchFamily="2"/>
                <a:cs typeface="DejaVu Sans" pitchFamily="2"/>
              </a:rPr>
              <a:t>GPS-disciplined rubidium 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eeSans" pitchFamily="34"/>
                <a:ea typeface="DejaVu Sans" pitchFamily="2"/>
                <a:cs typeface="DejaVu Sans" pitchFamily="2"/>
              </a:rPr>
              <a:t>clock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243000" y="1554479"/>
            <a:ext cx="5730120" cy="4297680"/>
            <a:chOff x="-243000" y="1554479"/>
            <a:chExt cx="5730120" cy="4297680"/>
          </a:xfrm>
        </p:grpSpPr>
        <p:sp>
          <p:nvSpPr>
            <p:cNvPr id="23" name="Freeform 22"/>
            <p:cNvSpPr/>
            <p:nvPr/>
          </p:nvSpPr>
          <p:spPr>
            <a:xfrm rot="10800000">
              <a:off x="234000" y="1713241"/>
              <a:ext cx="4297680" cy="3501719"/>
            </a:xfrm>
            <a:custGeom>
              <a:avLst>
                <a:gd name="f0" fmla="val 3275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 gdRefY="" minY="0" maxY="0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solidFill>
              <a:srgbClr val="CAD4CB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Clr>
                  <a:srgbClr val="000000"/>
                </a:buClr>
                <a:buSzPct val="100000"/>
                <a:buFont typeface="Arial" pitchFamily="34"/>
                <a:buNone/>
              </a:defPPr>
              <a:lvl1pPr lvl="0">
                <a:buClr>
                  <a:srgbClr val="000000"/>
                </a:buClr>
                <a:buSzPct val="100000"/>
                <a:buFont typeface="Arial" pitchFamily="34"/>
                <a:buChar char="•"/>
              </a:lvl1pPr>
              <a:lvl2pPr lvl="1">
                <a:buClr>
                  <a:srgbClr val="000000"/>
                </a:buClr>
                <a:buSzPct val="100000"/>
                <a:buFont typeface="Arial" pitchFamily="34"/>
                <a:buChar char="•"/>
              </a:lvl2pPr>
              <a:lvl3pPr lvl="2">
                <a:buClr>
                  <a:srgbClr val="000000"/>
                </a:buClr>
                <a:buSzPct val="100000"/>
                <a:buFont typeface="Arial" pitchFamily="34"/>
                <a:buChar char="•"/>
              </a:lvl3pPr>
              <a:lvl4pPr lvl="3">
                <a:buClr>
                  <a:srgbClr val="000000"/>
                </a:buClr>
                <a:buSzPct val="100000"/>
                <a:buFont typeface="Arial" pitchFamily="34"/>
                <a:buChar char="•"/>
              </a:lvl4pPr>
              <a:lvl5pPr lvl="4">
                <a:buClr>
                  <a:srgbClr val="000000"/>
                </a:buClr>
                <a:buSzPct val="100000"/>
                <a:buFont typeface="Arial" pitchFamily="34"/>
                <a:buChar char="•"/>
              </a:lvl5pPr>
              <a:lvl6pPr lvl="5">
                <a:buClr>
                  <a:srgbClr val="000000"/>
                </a:buClr>
                <a:buSzPct val="100000"/>
                <a:buFont typeface="Arial" pitchFamily="34"/>
                <a:buChar char="•"/>
              </a:lvl6pPr>
              <a:lvl7pPr lvl="6">
                <a:buClr>
                  <a:srgbClr val="000000"/>
                </a:buClr>
                <a:buSzPct val="100000"/>
                <a:buFont typeface="Arial" pitchFamily="34"/>
                <a:buChar char="•"/>
              </a:lvl7pPr>
              <a:lvl8pPr lvl="7">
                <a:buClr>
                  <a:srgbClr val="000000"/>
                </a:buClr>
                <a:buSzPct val="100000"/>
                <a:buFont typeface="Arial" pitchFamily="34"/>
                <a:buChar char="•"/>
              </a:lvl8pPr>
              <a:lvl9pPr lvl="8">
                <a:buClr>
                  <a:srgbClr val="000000"/>
                </a:buClr>
                <a:buSzPct val="100000"/>
                <a:buFont typeface="Arial" pitchFamily="34"/>
                <a:buChar char="•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FreeSans" pitchFamily="34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alphaModFix/>
              <a:lum/>
            </a:blip>
            <a:srcRect/>
            <a:stretch>
              <a:fillRect/>
            </a:stretch>
          </p:blipFill>
          <p:spPr>
            <a:xfrm>
              <a:off x="-243000" y="1554479"/>
              <a:ext cx="5730120" cy="4297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He* spectroscopy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28" y="4941168"/>
            <a:ext cx="161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Thermal fraction </a:t>
            </a:r>
          </a:p>
          <a:p>
            <a:r>
              <a:rPr lang="en-US" sz="1600" dirty="0" smtClean="0">
                <a:latin typeface="+mj-lt"/>
              </a:rPr>
              <a:t>at </a:t>
            </a:r>
            <a:r>
              <a:rPr lang="en-US" sz="1600" dirty="0" smtClean="0">
                <a:latin typeface="Symbol" pitchFamily="18" charset="2"/>
              </a:rPr>
              <a:t>~ 1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K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and </a:t>
            </a:r>
            <a:r>
              <a:rPr lang="en-US" dirty="0" err="1" smtClean="0"/>
              <a:t>lineshape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4687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Atoms in 2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state are trapped by dipole trap, 	        </a:t>
            </a:r>
            <a:r>
              <a:rPr lang="en-US" sz="2800" i="1" dirty="0" smtClean="0"/>
              <a:t>but	atoms in 2 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S</a:t>
            </a:r>
            <a:r>
              <a:rPr lang="en-US" sz="2800" i="1" baseline="-25000" dirty="0" smtClean="0"/>
              <a:t>0</a:t>
            </a:r>
            <a:r>
              <a:rPr lang="en-US" sz="2800" i="1" dirty="0" smtClean="0"/>
              <a:t> excited state are anti-trapped </a:t>
            </a:r>
          </a:p>
          <a:p>
            <a:r>
              <a:rPr lang="en-US" sz="2800" dirty="0" smtClean="0"/>
              <a:t>Detect loss of atoms due to 1557 nm laser</a:t>
            </a:r>
            <a:endParaRPr lang="en-US" sz="2800" dirty="0"/>
          </a:p>
        </p:txBody>
      </p:sp>
      <p:pic>
        <p:nvPicPr>
          <p:cNvPr id="65538" name="Picture 2" descr="D:\Work\Talks\111205Dubna\ColdHe\reson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648" y="3284984"/>
            <a:ext cx="4619013" cy="3482268"/>
          </a:xfrm>
          <a:prstGeom prst="rect">
            <a:avLst/>
          </a:prstGeom>
          <a:noFill/>
        </p:spPr>
      </p:pic>
      <p:pic>
        <p:nvPicPr>
          <p:cNvPr id="65539" name="Picture 3" descr="D:\Work\Talks\111205Dubna\ColdHe\levelscheme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3140968"/>
            <a:ext cx="4784576" cy="3486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00958" y="5614731"/>
            <a:ext cx="161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Laser linewidth</a:t>
            </a:r>
          </a:p>
          <a:p>
            <a:r>
              <a:rPr lang="en-US" i="1" dirty="0" smtClean="0"/>
              <a:t>75 kHz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Master100210">
  <a:themeElements>
    <a:clrScheme name="MyMaster100210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yMaster1002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triangle" w="med" len="med"/>
          <a:tailEnd type="triangl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triangle" w="med" len="med"/>
          <a:tailEnd type="triangl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Master1002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Master1002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Master1002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Master1002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Master1002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Master1002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Master1002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2983</Words>
  <Application>Microsoft Office PowerPoint</Application>
  <PresentationFormat>On-screen Show (4:3)</PresentationFormat>
  <Paragraphs>565</Paragraphs>
  <Slides>60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MyMaster100210</vt:lpstr>
      <vt:lpstr>Standarddesign</vt:lpstr>
      <vt:lpstr>1_Standarddesign</vt:lpstr>
      <vt:lpstr>1_Office Theme</vt:lpstr>
      <vt:lpstr>Laser spectroscopy of atoms and molecules for tests of QED and improved knowledge of fundamental particles and constants</vt:lpstr>
      <vt:lpstr>QED/fundamental constants research at LaserLaB</vt:lpstr>
      <vt:lpstr>Two-electron systems</vt:lpstr>
      <vt:lpstr>Precision spectroscopy of He*</vt:lpstr>
      <vt:lpstr>Slide 5</vt:lpstr>
      <vt:lpstr>Slide 6</vt:lpstr>
      <vt:lpstr>Slide 7</vt:lpstr>
      <vt:lpstr>Slide 8</vt:lpstr>
      <vt:lpstr>Signal and lineshape</vt:lpstr>
      <vt:lpstr>Systematic frequency shifts</vt:lpstr>
      <vt:lpstr>Other systematic shifts</vt:lpstr>
      <vt:lpstr>Results – Experiment vs. Theory</vt:lpstr>
      <vt:lpstr>3He nuclear radius</vt:lpstr>
      <vt:lpstr>Two-electron systems</vt:lpstr>
      <vt:lpstr>QED/nuclear size tests</vt:lpstr>
      <vt:lpstr>High-harmonic generation to reach XUV</vt:lpstr>
      <vt:lpstr>Single pulse excitation: chirp issues</vt:lpstr>
      <vt:lpstr>Comb or Ramsey excitation</vt:lpstr>
      <vt:lpstr>Frequency comb lasers</vt:lpstr>
      <vt:lpstr>Frequency comb lasers – two pulses</vt:lpstr>
      <vt:lpstr>Frequency comb up-conversion</vt:lpstr>
      <vt:lpstr>Principle and setup schematic</vt:lpstr>
      <vt:lpstr>XUV comb excitation of helium at 51 nm</vt:lpstr>
      <vt:lpstr>Slide 24</vt:lpstr>
      <vt:lpstr>Slide 25</vt:lpstr>
      <vt:lpstr>He ground state measurement systematics</vt:lpstr>
      <vt:lpstr>Theory and experiment</vt:lpstr>
      <vt:lpstr>Two-electron systems</vt:lpstr>
      <vt:lpstr>H2 ground state &amp; rotation levels</vt:lpstr>
      <vt:lpstr>H2 ground state &amp; rotation levels</vt:lpstr>
      <vt:lpstr>EF state</vt:lpstr>
      <vt:lpstr>Indirect determination via EF state</vt:lpstr>
      <vt:lpstr>Producing rotationally hot H2 *</vt:lpstr>
      <vt:lpstr>Experiment</vt:lpstr>
      <vt:lpstr>EF – X (0,0) transitions</vt:lpstr>
      <vt:lpstr>Ground state rotational level energies</vt:lpstr>
      <vt:lpstr>Relativistic and QED corrections</vt:lpstr>
      <vt:lpstr>Comparison with theory*</vt:lpstr>
      <vt:lpstr>One-electron system</vt:lpstr>
      <vt:lpstr>Aims &amp; Approach</vt:lpstr>
      <vt:lpstr>Ion Trap Apparatus</vt:lpstr>
      <vt:lpstr>Cold Trapped Be+ and HD+ Ions</vt:lpstr>
      <vt:lpstr>Detecting molecular ions</vt:lpstr>
      <vt:lpstr>Rovibrational Spectroscopy</vt:lpstr>
      <vt:lpstr>HD+ spectroscopy at LaserLaB Amsterdam</vt:lpstr>
      <vt:lpstr>Observation of v=0 – v’=8 overtones</vt:lpstr>
      <vt:lpstr>Projected accuracy</vt:lpstr>
      <vt:lpstr>HD+ infrared dynamic polarizability</vt:lpstr>
      <vt:lpstr>Polarizability results</vt:lpstr>
      <vt:lpstr>AC-Stark shift due to BBR (300 K)</vt:lpstr>
      <vt:lpstr>Time (in)dependence of mp/me</vt:lpstr>
      <vt:lpstr>Slide 52</vt:lpstr>
      <vt:lpstr>Slide 53</vt:lpstr>
      <vt:lpstr>Slide 54</vt:lpstr>
      <vt:lpstr>Slide 55</vt:lpstr>
      <vt:lpstr>Slide 56</vt:lpstr>
      <vt:lpstr>Other searches for m variation…</vt:lpstr>
      <vt:lpstr>Slide 58</vt:lpstr>
      <vt:lpstr>Summary</vt:lpstr>
      <vt:lpstr>Thank you!</vt:lpstr>
    </vt:vector>
  </TitlesOfParts>
  <Company>Vrije Universiteit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SuperGPS through optical networks</dc:title>
  <dc:creator>koel</dc:creator>
  <cp:lastModifiedBy>koel</cp:lastModifiedBy>
  <cp:revision>260</cp:revision>
  <dcterms:created xsi:type="dcterms:W3CDTF">2011-11-15T20:51:44Z</dcterms:created>
  <dcterms:modified xsi:type="dcterms:W3CDTF">2011-12-05T06:36:24Z</dcterms:modified>
</cp:coreProperties>
</file>