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81" r:id="rId1"/>
  </p:sldMasterIdLst>
  <p:notesMasterIdLst>
    <p:notesMasterId r:id="rId65"/>
  </p:notesMasterIdLst>
  <p:handoutMasterIdLst>
    <p:handoutMasterId r:id="rId66"/>
  </p:handoutMasterIdLst>
  <p:sldIdLst>
    <p:sldId id="256" r:id="rId2"/>
    <p:sldId id="324" r:id="rId3"/>
    <p:sldId id="333" r:id="rId4"/>
    <p:sldId id="332" r:id="rId5"/>
    <p:sldId id="327" r:id="rId6"/>
    <p:sldId id="325" r:id="rId7"/>
    <p:sldId id="329" r:id="rId8"/>
    <p:sldId id="328" r:id="rId9"/>
    <p:sldId id="335" r:id="rId10"/>
    <p:sldId id="349" r:id="rId11"/>
    <p:sldId id="307" r:id="rId12"/>
    <p:sldId id="308" r:id="rId13"/>
    <p:sldId id="331" r:id="rId14"/>
    <p:sldId id="344" r:id="rId15"/>
    <p:sldId id="345" r:id="rId16"/>
    <p:sldId id="347" r:id="rId17"/>
    <p:sldId id="350" r:id="rId18"/>
    <p:sldId id="353" r:id="rId19"/>
    <p:sldId id="354" r:id="rId20"/>
    <p:sldId id="346" r:id="rId21"/>
    <p:sldId id="352" r:id="rId22"/>
    <p:sldId id="351" r:id="rId23"/>
    <p:sldId id="341" r:id="rId24"/>
    <p:sldId id="355" r:id="rId25"/>
    <p:sldId id="342" r:id="rId26"/>
    <p:sldId id="338" r:id="rId27"/>
    <p:sldId id="340" r:id="rId28"/>
    <p:sldId id="357" r:id="rId29"/>
    <p:sldId id="339" r:id="rId30"/>
    <p:sldId id="337" r:id="rId31"/>
    <p:sldId id="336" r:id="rId32"/>
    <p:sldId id="259" r:id="rId33"/>
    <p:sldId id="361" r:id="rId34"/>
    <p:sldId id="362" r:id="rId35"/>
    <p:sldId id="360" r:id="rId36"/>
    <p:sldId id="260" r:id="rId37"/>
    <p:sldId id="265" r:id="rId38"/>
    <p:sldId id="364" r:id="rId39"/>
    <p:sldId id="365" r:id="rId40"/>
    <p:sldId id="367" r:id="rId41"/>
    <p:sldId id="282" r:id="rId42"/>
    <p:sldId id="309" r:id="rId43"/>
    <p:sldId id="261" r:id="rId44"/>
    <p:sldId id="297" r:id="rId45"/>
    <p:sldId id="284" r:id="rId46"/>
    <p:sldId id="286" r:id="rId47"/>
    <p:sldId id="287" r:id="rId48"/>
    <p:sldId id="288" r:id="rId49"/>
    <p:sldId id="289" r:id="rId50"/>
    <p:sldId id="369" r:id="rId51"/>
    <p:sldId id="304" r:id="rId52"/>
    <p:sldId id="305" r:id="rId53"/>
    <p:sldId id="358" r:id="rId54"/>
    <p:sldId id="359" r:id="rId55"/>
    <p:sldId id="368" r:id="rId56"/>
    <p:sldId id="306" r:id="rId57"/>
    <p:sldId id="290" r:id="rId58"/>
    <p:sldId id="291" r:id="rId59"/>
    <p:sldId id="322" r:id="rId60"/>
    <p:sldId id="323" r:id="rId61"/>
    <p:sldId id="319" r:id="rId62"/>
    <p:sldId id="320" r:id="rId63"/>
    <p:sldId id="321" r:id="rId64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0" autoAdjust="0"/>
    <p:restoredTop sz="94609" autoAdjust="0"/>
  </p:normalViewPr>
  <p:slideViewPr>
    <p:cSldViewPr>
      <p:cViewPr varScale="1">
        <p:scale>
          <a:sx n="59" d="100"/>
          <a:sy n="59" d="100"/>
        </p:scale>
        <p:origin x="-780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73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7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B1B50A-A562-4000-AF62-C2D12A71D66F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773C2A56-C117-4798-8B72-7809A6710A50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FF0000"/>
              </a:solidFill>
            </a:rPr>
            <a:t>L</a:t>
          </a:r>
          <a:r>
            <a:rPr lang="en-US" sz="2400" dirty="0" err="1" smtClean="0"/>
            <a:t>_</a:t>
          </a:r>
          <a:r>
            <a:rPr lang="en-US" sz="2000" dirty="0" err="1" smtClean="0">
              <a:solidFill>
                <a:srgbClr val="00B050"/>
              </a:solidFill>
            </a:rPr>
            <a:t>conductivity</a:t>
          </a:r>
          <a:endParaRPr lang="en-US" sz="2400" dirty="0">
            <a:solidFill>
              <a:srgbClr val="00B050"/>
            </a:solidFill>
          </a:endParaRPr>
        </a:p>
      </dgm:t>
    </dgm:pt>
    <dgm:pt modelId="{B1CFE871-C006-4054-B290-07B4C52CF376}" type="parTrans" cxnId="{2C968442-6ED8-416F-BC5B-E1B7BC57330B}">
      <dgm:prSet/>
      <dgm:spPr/>
      <dgm:t>
        <a:bodyPr/>
        <a:lstStyle/>
        <a:p>
          <a:endParaRPr lang="en-US"/>
        </a:p>
      </dgm:t>
    </dgm:pt>
    <dgm:pt modelId="{4C79DA52-2B98-44E4-A0B3-85E9128FF6B4}" type="sibTrans" cxnId="{2C968442-6ED8-416F-BC5B-E1B7BC57330B}">
      <dgm:prSet/>
      <dgm:spPr/>
      <dgm:t>
        <a:bodyPr/>
        <a:lstStyle/>
        <a:p>
          <a:endParaRPr lang="en-US"/>
        </a:p>
      </dgm:t>
    </dgm:pt>
    <dgm:pt modelId="{3300BAC9-E311-4BA2-ACF2-9298CE48FC3A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>
          <a:solidFill>
            <a:schemeClr val="accent2"/>
          </a:solidFill>
        </a:ln>
      </dgm:spPr>
      <dgm:t>
        <a:bodyPr/>
        <a:lstStyle/>
        <a:p>
          <a:r>
            <a:rPr lang="en-US" sz="1800" dirty="0" smtClean="0">
              <a:solidFill>
                <a:schemeClr val="accent5">
                  <a:lumMod val="50000"/>
                </a:schemeClr>
              </a:solidFill>
            </a:rPr>
            <a:t>Outer Crust of  NS</a:t>
          </a:r>
        </a:p>
        <a:p>
          <a:r>
            <a:rPr lang="en-US" sz="1800" dirty="0" smtClean="0">
              <a:solidFill>
                <a:schemeClr val="accent5">
                  <a:lumMod val="50000"/>
                </a:schemeClr>
              </a:solidFill>
            </a:rPr>
            <a:t>r = R</a:t>
          </a:r>
          <a:endParaRPr lang="en-US" sz="1800" dirty="0">
            <a:solidFill>
              <a:schemeClr val="accent5">
                <a:lumMod val="50000"/>
              </a:schemeClr>
            </a:solidFill>
          </a:endParaRPr>
        </a:p>
      </dgm:t>
    </dgm:pt>
    <dgm:pt modelId="{97A2F409-D92E-483B-8241-0A09EEA540C6}" type="parTrans" cxnId="{02A6E043-6A40-43CA-82D3-84C0DA22F998}">
      <dgm:prSet/>
      <dgm:spPr/>
      <dgm:t>
        <a:bodyPr/>
        <a:lstStyle/>
        <a:p>
          <a:endParaRPr lang="en-US"/>
        </a:p>
      </dgm:t>
    </dgm:pt>
    <dgm:pt modelId="{2621590D-3403-42FA-8DD6-95FB3DDEB2E7}" type="sibTrans" cxnId="{02A6E043-6A40-43CA-82D3-84C0DA22F998}">
      <dgm:prSet/>
      <dgm:spPr/>
      <dgm:t>
        <a:bodyPr/>
        <a:lstStyle/>
        <a:p>
          <a:endParaRPr lang="en-US"/>
        </a:p>
      </dgm:t>
    </dgm:pt>
    <dgm:pt modelId="{4B3E76E1-ED42-4F2E-9AD5-C8311E49D0F2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FF0000"/>
              </a:solidFill>
            </a:rPr>
            <a:t>L</a:t>
          </a:r>
          <a:r>
            <a:rPr lang="en-US" sz="2400" dirty="0" err="1" smtClean="0"/>
            <a:t>_</a:t>
          </a:r>
          <a:r>
            <a:rPr lang="en-US" sz="2000" dirty="0" err="1" smtClean="0">
              <a:solidFill>
                <a:srgbClr val="FF0000"/>
              </a:solidFill>
            </a:rPr>
            <a:t>photons</a:t>
          </a:r>
          <a:endParaRPr lang="en-US" sz="2000" dirty="0">
            <a:solidFill>
              <a:srgbClr val="FF0000"/>
            </a:solidFill>
          </a:endParaRPr>
        </a:p>
      </dgm:t>
    </dgm:pt>
    <dgm:pt modelId="{6A0BEDF5-28A5-4EAD-9B40-4FB5A0A870EA}" type="parTrans" cxnId="{5812353C-191F-48E2-8934-38F26994EDB4}">
      <dgm:prSet/>
      <dgm:spPr/>
      <dgm:t>
        <a:bodyPr/>
        <a:lstStyle/>
        <a:p>
          <a:endParaRPr lang="en-US"/>
        </a:p>
      </dgm:t>
    </dgm:pt>
    <dgm:pt modelId="{2A69915A-5633-4C22-9454-D2135AEFEA68}" type="sibTrans" cxnId="{5812353C-191F-48E2-8934-38F26994EDB4}">
      <dgm:prSet/>
      <dgm:spPr/>
      <dgm:t>
        <a:bodyPr/>
        <a:lstStyle/>
        <a:p>
          <a:endParaRPr lang="en-US"/>
        </a:p>
      </dgm:t>
    </dgm:pt>
    <dgm:pt modelId="{BADA920B-878E-4639-9015-DA12D1C54B81}" type="pres">
      <dgm:prSet presAssocID="{A8B1B50A-A562-4000-AF62-C2D12A71D66F}" presName="Name0" presStyleCnt="0">
        <dgm:presLayoutVars>
          <dgm:dir/>
          <dgm:resizeHandles val="exact"/>
        </dgm:presLayoutVars>
      </dgm:prSet>
      <dgm:spPr/>
    </dgm:pt>
    <dgm:pt modelId="{32C2A5C4-5473-4C35-8284-E204BF94FC94}" type="pres">
      <dgm:prSet presAssocID="{A8B1B50A-A562-4000-AF62-C2D12A71D66F}" presName="arrow" presStyleLbl="bgShp" presStyleIdx="0" presStyleCnt="1"/>
      <dgm:spPr>
        <a:gradFill rotWithShape="0">
          <a:gsLst>
            <a:gs pos="800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0" scaled="1"/>
        </a:gradFill>
        <a:ln w="6350" cap="flat" cmpd="sng">
          <a:miter lim="800000"/>
        </a:ln>
      </dgm:spPr>
    </dgm:pt>
    <dgm:pt modelId="{89739F4B-DAAA-4AF2-886C-84576219E716}" type="pres">
      <dgm:prSet presAssocID="{A8B1B50A-A562-4000-AF62-C2D12A71D66F}" presName="points" presStyleCnt="0"/>
      <dgm:spPr/>
    </dgm:pt>
    <dgm:pt modelId="{790A51D8-AD14-4DB9-B521-CE461EF761D6}" type="pres">
      <dgm:prSet presAssocID="{773C2A56-C117-4798-8B72-7809A6710A50}" presName="compositeA" presStyleCnt="0"/>
      <dgm:spPr/>
    </dgm:pt>
    <dgm:pt modelId="{92396507-993A-4E75-8299-5773C167045A}" type="pres">
      <dgm:prSet presAssocID="{773C2A56-C117-4798-8B72-7809A6710A50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9ADA2-FFA6-4033-AACF-CF4CDDE43002}" type="pres">
      <dgm:prSet presAssocID="{773C2A56-C117-4798-8B72-7809A6710A50}" presName="circleA" presStyleLbl="node1" presStyleIdx="0" presStyleCnt="3" custLinFactNeighborX="-40210"/>
      <dgm:spPr/>
    </dgm:pt>
    <dgm:pt modelId="{0AC44A87-EB25-4847-B72A-D1146FA55E2D}" type="pres">
      <dgm:prSet presAssocID="{773C2A56-C117-4798-8B72-7809A6710A50}" presName="spaceA" presStyleCnt="0"/>
      <dgm:spPr/>
    </dgm:pt>
    <dgm:pt modelId="{03EA9C85-103E-4043-B119-0A56373C4A41}" type="pres">
      <dgm:prSet presAssocID="{4C79DA52-2B98-44E4-A0B3-85E9128FF6B4}" presName="space" presStyleCnt="0"/>
      <dgm:spPr/>
    </dgm:pt>
    <dgm:pt modelId="{582D239D-0B44-4286-A37B-67F94C1EB0E6}" type="pres">
      <dgm:prSet presAssocID="{3300BAC9-E311-4BA2-ACF2-9298CE48FC3A}" presName="compositeB" presStyleCnt="0"/>
      <dgm:spPr/>
    </dgm:pt>
    <dgm:pt modelId="{91D48F44-43C9-4F3D-B23C-44D41B63D396}" type="pres">
      <dgm:prSet presAssocID="{3300BAC9-E311-4BA2-ACF2-9298CE48FC3A}" presName="textB" presStyleLbl="revTx" presStyleIdx="1" presStyleCnt="3" custScaleX="1867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348B6-FACB-4B10-B288-9299AFC4865F}" type="pres">
      <dgm:prSet presAssocID="{3300BAC9-E311-4BA2-ACF2-9298CE48FC3A}" presName="circleB" presStyleLbl="node1" presStyleIdx="1" presStyleCnt="3" custLinFactX="8622" custLinFactNeighborX="100000"/>
      <dgm:spPr/>
    </dgm:pt>
    <dgm:pt modelId="{D09C7355-3EB9-4A03-86D0-3F03D270491F}" type="pres">
      <dgm:prSet presAssocID="{3300BAC9-E311-4BA2-ACF2-9298CE48FC3A}" presName="spaceB" presStyleCnt="0"/>
      <dgm:spPr/>
    </dgm:pt>
    <dgm:pt modelId="{F2BEA5E8-25BD-42AD-BBE6-8F3E39A16E47}" type="pres">
      <dgm:prSet presAssocID="{2621590D-3403-42FA-8DD6-95FB3DDEB2E7}" presName="space" presStyleCnt="0"/>
      <dgm:spPr/>
    </dgm:pt>
    <dgm:pt modelId="{938A2672-3C35-415C-966B-CC60518F3E96}" type="pres">
      <dgm:prSet presAssocID="{4B3E76E1-ED42-4F2E-9AD5-C8311E49D0F2}" presName="compositeA" presStyleCnt="0"/>
      <dgm:spPr/>
    </dgm:pt>
    <dgm:pt modelId="{2DB45812-4BEE-4B8A-8557-10A5C648D8A7}" type="pres">
      <dgm:prSet presAssocID="{4B3E76E1-ED42-4F2E-9AD5-C8311E49D0F2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95356-E465-4AFC-B64E-9CB1F9A0D6DB}" type="pres">
      <dgm:prSet presAssocID="{4B3E76E1-ED42-4F2E-9AD5-C8311E49D0F2}" presName="circleA" presStyleLbl="node1" presStyleIdx="2" presStyleCnt="3" custScaleX="192684" custScaleY="111126" custLinFactX="178799" custLinFactNeighborX="200000" custLinFactNeighborY="13"/>
      <dgm:spPr>
        <a:prstGeom prst="rightArrow">
          <a:avLst/>
        </a:prstGeom>
      </dgm:spPr>
    </dgm:pt>
    <dgm:pt modelId="{FDE87A68-A7FC-4A05-B203-0D0C1AA20D6F}" type="pres">
      <dgm:prSet presAssocID="{4B3E76E1-ED42-4F2E-9AD5-C8311E49D0F2}" presName="spaceA" presStyleCnt="0"/>
      <dgm:spPr/>
    </dgm:pt>
  </dgm:ptLst>
  <dgm:cxnLst>
    <dgm:cxn modelId="{2C968442-6ED8-416F-BC5B-E1B7BC57330B}" srcId="{A8B1B50A-A562-4000-AF62-C2D12A71D66F}" destId="{773C2A56-C117-4798-8B72-7809A6710A50}" srcOrd="0" destOrd="0" parTransId="{B1CFE871-C006-4054-B290-07B4C52CF376}" sibTransId="{4C79DA52-2B98-44E4-A0B3-85E9128FF6B4}"/>
    <dgm:cxn modelId="{02A6E043-6A40-43CA-82D3-84C0DA22F998}" srcId="{A8B1B50A-A562-4000-AF62-C2D12A71D66F}" destId="{3300BAC9-E311-4BA2-ACF2-9298CE48FC3A}" srcOrd="1" destOrd="0" parTransId="{97A2F409-D92E-483B-8241-0A09EEA540C6}" sibTransId="{2621590D-3403-42FA-8DD6-95FB3DDEB2E7}"/>
    <dgm:cxn modelId="{DCC2343A-9B06-4DED-A188-FA95F1FD6759}" type="presOf" srcId="{4B3E76E1-ED42-4F2E-9AD5-C8311E49D0F2}" destId="{2DB45812-4BEE-4B8A-8557-10A5C648D8A7}" srcOrd="0" destOrd="0" presId="urn:microsoft.com/office/officeart/2005/8/layout/hProcess11"/>
    <dgm:cxn modelId="{A559E9DE-9B4B-44FD-B46D-C4A0083C3A6E}" type="presOf" srcId="{3300BAC9-E311-4BA2-ACF2-9298CE48FC3A}" destId="{91D48F44-43C9-4F3D-B23C-44D41B63D396}" srcOrd="0" destOrd="0" presId="urn:microsoft.com/office/officeart/2005/8/layout/hProcess11"/>
    <dgm:cxn modelId="{5812353C-191F-48E2-8934-38F26994EDB4}" srcId="{A8B1B50A-A562-4000-AF62-C2D12A71D66F}" destId="{4B3E76E1-ED42-4F2E-9AD5-C8311E49D0F2}" srcOrd="2" destOrd="0" parTransId="{6A0BEDF5-28A5-4EAD-9B40-4FB5A0A870EA}" sibTransId="{2A69915A-5633-4C22-9454-D2135AEFEA68}"/>
    <dgm:cxn modelId="{4E71FB21-ACD5-41C2-A923-2B29BA2820CC}" type="presOf" srcId="{773C2A56-C117-4798-8B72-7809A6710A50}" destId="{92396507-993A-4E75-8299-5773C167045A}" srcOrd="0" destOrd="0" presId="urn:microsoft.com/office/officeart/2005/8/layout/hProcess11"/>
    <dgm:cxn modelId="{1A6C0568-14A9-4B7B-9B1D-CE4E7FF7A3F8}" type="presOf" srcId="{A8B1B50A-A562-4000-AF62-C2D12A71D66F}" destId="{BADA920B-878E-4639-9015-DA12D1C54B81}" srcOrd="0" destOrd="0" presId="urn:microsoft.com/office/officeart/2005/8/layout/hProcess11"/>
    <dgm:cxn modelId="{FFE94229-01F2-40CF-B94C-96F0D0E04EB8}" type="presParOf" srcId="{BADA920B-878E-4639-9015-DA12D1C54B81}" destId="{32C2A5C4-5473-4C35-8284-E204BF94FC94}" srcOrd="0" destOrd="0" presId="urn:microsoft.com/office/officeart/2005/8/layout/hProcess11"/>
    <dgm:cxn modelId="{B76A2BDE-4D1D-48CF-928B-F1F93BA001E6}" type="presParOf" srcId="{BADA920B-878E-4639-9015-DA12D1C54B81}" destId="{89739F4B-DAAA-4AF2-886C-84576219E716}" srcOrd="1" destOrd="0" presId="urn:microsoft.com/office/officeart/2005/8/layout/hProcess11"/>
    <dgm:cxn modelId="{A527C5B0-8341-4DC1-AB12-409390AD4775}" type="presParOf" srcId="{89739F4B-DAAA-4AF2-886C-84576219E716}" destId="{790A51D8-AD14-4DB9-B521-CE461EF761D6}" srcOrd="0" destOrd="0" presId="urn:microsoft.com/office/officeart/2005/8/layout/hProcess11"/>
    <dgm:cxn modelId="{CFE88F56-44B6-4691-88EA-7EC6305831D7}" type="presParOf" srcId="{790A51D8-AD14-4DB9-B521-CE461EF761D6}" destId="{92396507-993A-4E75-8299-5773C167045A}" srcOrd="0" destOrd="0" presId="urn:microsoft.com/office/officeart/2005/8/layout/hProcess11"/>
    <dgm:cxn modelId="{7F8BEB42-7202-469C-BC2E-74B9928B1789}" type="presParOf" srcId="{790A51D8-AD14-4DB9-B521-CE461EF761D6}" destId="{4CF9ADA2-FFA6-4033-AACF-CF4CDDE43002}" srcOrd="1" destOrd="0" presId="urn:microsoft.com/office/officeart/2005/8/layout/hProcess11"/>
    <dgm:cxn modelId="{13FFDCDE-F1B2-4957-BD79-5EACFD7C183B}" type="presParOf" srcId="{790A51D8-AD14-4DB9-B521-CE461EF761D6}" destId="{0AC44A87-EB25-4847-B72A-D1146FA55E2D}" srcOrd="2" destOrd="0" presId="urn:microsoft.com/office/officeart/2005/8/layout/hProcess11"/>
    <dgm:cxn modelId="{A5170EDF-8585-4E44-8718-9E786BC08B7D}" type="presParOf" srcId="{89739F4B-DAAA-4AF2-886C-84576219E716}" destId="{03EA9C85-103E-4043-B119-0A56373C4A41}" srcOrd="1" destOrd="0" presId="urn:microsoft.com/office/officeart/2005/8/layout/hProcess11"/>
    <dgm:cxn modelId="{345E2B3A-F01B-40A0-9064-B7D01F0EC9F0}" type="presParOf" srcId="{89739F4B-DAAA-4AF2-886C-84576219E716}" destId="{582D239D-0B44-4286-A37B-67F94C1EB0E6}" srcOrd="2" destOrd="0" presId="urn:microsoft.com/office/officeart/2005/8/layout/hProcess11"/>
    <dgm:cxn modelId="{F4E0BF4C-36D8-4622-A773-5F8DF9160B7A}" type="presParOf" srcId="{582D239D-0B44-4286-A37B-67F94C1EB0E6}" destId="{91D48F44-43C9-4F3D-B23C-44D41B63D396}" srcOrd="0" destOrd="0" presId="urn:microsoft.com/office/officeart/2005/8/layout/hProcess11"/>
    <dgm:cxn modelId="{3E1C62C2-BDBB-4275-A703-124B1C89464E}" type="presParOf" srcId="{582D239D-0B44-4286-A37B-67F94C1EB0E6}" destId="{B1D348B6-FACB-4B10-B288-9299AFC4865F}" srcOrd="1" destOrd="0" presId="urn:microsoft.com/office/officeart/2005/8/layout/hProcess11"/>
    <dgm:cxn modelId="{3DFA3B09-9CDC-4102-8FAD-82E149A7EC9B}" type="presParOf" srcId="{582D239D-0B44-4286-A37B-67F94C1EB0E6}" destId="{D09C7355-3EB9-4A03-86D0-3F03D270491F}" srcOrd="2" destOrd="0" presId="urn:microsoft.com/office/officeart/2005/8/layout/hProcess11"/>
    <dgm:cxn modelId="{09A81391-4396-41DD-B4C0-3FCFC5F0566C}" type="presParOf" srcId="{89739F4B-DAAA-4AF2-886C-84576219E716}" destId="{F2BEA5E8-25BD-42AD-BBE6-8F3E39A16E47}" srcOrd="3" destOrd="0" presId="urn:microsoft.com/office/officeart/2005/8/layout/hProcess11"/>
    <dgm:cxn modelId="{0F9CC180-9E58-4F81-B269-E5768B62A5D2}" type="presParOf" srcId="{89739F4B-DAAA-4AF2-886C-84576219E716}" destId="{938A2672-3C35-415C-966B-CC60518F3E96}" srcOrd="4" destOrd="0" presId="urn:microsoft.com/office/officeart/2005/8/layout/hProcess11"/>
    <dgm:cxn modelId="{D59DA7AD-4C15-49F4-A334-115B0D02F127}" type="presParOf" srcId="{938A2672-3C35-415C-966B-CC60518F3E96}" destId="{2DB45812-4BEE-4B8A-8557-10A5C648D8A7}" srcOrd="0" destOrd="0" presId="urn:microsoft.com/office/officeart/2005/8/layout/hProcess11"/>
    <dgm:cxn modelId="{EA8E419C-D64E-489E-8D10-B26111AEA985}" type="presParOf" srcId="{938A2672-3C35-415C-966B-CC60518F3E96}" destId="{59995356-E465-4AFC-B64E-9CB1F9A0D6DB}" srcOrd="1" destOrd="0" presId="urn:microsoft.com/office/officeart/2005/8/layout/hProcess11"/>
    <dgm:cxn modelId="{AF58590B-22CE-4326-AC09-F286070BAFFB}" type="presParOf" srcId="{938A2672-3C35-415C-966B-CC60518F3E96}" destId="{FDE87A68-A7FC-4A05-B203-0D0C1AA20D6F}" srcOrd="2" destOrd="0" presId="urn:microsoft.com/office/officeart/2005/8/layout/hProcess1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B1B50A-A562-4000-AF62-C2D12A71D66F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773C2A56-C117-4798-8B72-7809A6710A50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02060"/>
              </a:solidFill>
            </a:rPr>
            <a:t>L  =  0</a:t>
          </a:r>
          <a:endParaRPr lang="en-US" sz="1800" b="1" dirty="0">
            <a:solidFill>
              <a:srgbClr val="002060"/>
            </a:solidFill>
          </a:endParaRPr>
        </a:p>
      </dgm:t>
    </dgm:pt>
    <dgm:pt modelId="{B1CFE871-C006-4054-B290-07B4C52CF376}" type="parTrans" cxnId="{2C968442-6ED8-416F-BC5B-E1B7BC57330B}">
      <dgm:prSet/>
      <dgm:spPr/>
      <dgm:t>
        <a:bodyPr/>
        <a:lstStyle/>
        <a:p>
          <a:endParaRPr lang="en-US"/>
        </a:p>
      </dgm:t>
    </dgm:pt>
    <dgm:pt modelId="{4C79DA52-2B98-44E4-A0B3-85E9128FF6B4}" type="sibTrans" cxnId="{2C968442-6ED8-416F-BC5B-E1B7BC57330B}">
      <dgm:prSet/>
      <dgm:spPr/>
      <dgm:t>
        <a:bodyPr/>
        <a:lstStyle/>
        <a:p>
          <a:endParaRPr lang="en-US"/>
        </a:p>
      </dgm:t>
    </dgm:pt>
    <dgm:pt modelId="{3300BAC9-E311-4BA2-ACF2-9298CE48FC3A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>
          <a:outerShdw blurRad="889000" dir="12240000" algn="ctr" rotWithShape="0">
            <a:schemeClr val="accent2">
              <a:alpha val="65000"/>
            </a:scheme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 lIns="72000" tIns="72000" anchor="ctr" anchorCtr="0"/>
        <a:lstStyle/>
        <a:p>
          <a:r>
            <a:rPr lang="en-US" sz="1400" dirty="0" smtClean="0">
              <a:solidFill>
                <a:srgbClr val="002060"/>
              </a:solidFill>
            </a:rPr>
            <a:t>Center of  NS</a:t>
          </a:r>
        </a:p>
        <a:p>
          <a:r>
            <a:rPr lang="en-US" sz="1400" dirty="0" smtClean="0">
              <a:solidFill>
                <a:srgbClr val="002060"/>
              </a:solidFill>
            </a:rPr>
            <a:t>r = 0</a:t>
          </a:r>
          <a:endParaRPr lang="en-US" sz="1400" dirty="0">
            <a:solidFill>
              <a:srgbClr val="002060"/>
            </a:solidFill>
          </a:endParaRPr>
        </a:p>
      </dgm:t>
    </dgm:pt>
    <dgm:pt modelId="{97A2F409-D92E-483B-8241-0A09EEA540C6}" type="parTrans" cxnId="{02A6E043-6A40-43CA-82D3-84C0DA22F998}">
      <dgm:prSet/>
      <dgm:spPr/>
      <dgm:t>
        <a:bodyPr/>
        <a:lstStyle/>
        <a:p>
          <a:endParaRPr lang="en-US"/>
        </a:p>
      </dgm:t>
    </dgm:pt>
    <dgm:pt modelId="{2621590D-3403-42FA-8DD6-95FB3DDEB2E7}" type="sibTrans" cxnId="{02A6E043-6A40-43CA-82D3-84C0DA22F998}">
      <dgm:prSet/>
      <dgm:spPr/>
      <dgm:t>
        <a:bodyPr/>
        <a:lstStyle/>
        <a:p>
          <a:endParaRPr lang="en-US"/>
        </a:p>
      </dgm:t>
    </dgm:pt>
    <dgm:pt modelId="{4B3E76E1-ED42-4F2E-9AD5-C8311E49D0F2}">
      <dgm:prSet phldrT="[Text]" custT="1"/>
      <dgm:spPr/>
      <dgm:t>
        <a:bodyPr/>
        <a:lstStyle/>
        <a:p>
          <a:pPr algn="r"/>
          <a:r>
            <a:rPr lang="en-US" sz="2400" dirty="0" smtClean="0">
              <a:solidFill>
                <a:schemeClr val="accent2">
                  <a:lumMod val="75000"/>
                </a:schemeClr>
              </a:solidFill>
            </a:rPr>
            <a:t>L  </a:t>
          </a:r>
          <a:endParaRPr lang="en-US" sz="2400" dirty="0">
            <a:solidFill>
              <a:schemeClr val="accent2">
                <a:lumMod val="75000"/>
              </a:schemeClr>
            </a:solidFill>
          </a:endParaRPr>
        </a:p>
      </dgm:t>
    </dgm:pt>
    <dgm:pt modelId="{6A0BEDF5-28A5-4EAD-9B40-4FB5A0A870EA}" type="parTrans" cxnId="{5812353C-191F-48E2-8934-38F26994EDB4}">
      <dgm:prSet/>
      <dgm:spPr/>
      <dgm:t>
        <a:bodyPr/>
        <a:lstStyle/>
        <a:p>
          <a:endParaRPr lang="en-US"/>
        </a:p>
      </dgm:t>
    </dgm:pt>
    <dgm:pt modelId="{2A69915A-5633-4C22-9454-D2135AEFEA68}" type="sibTrans" cxnId="{5812353C-191F-48E2-8934-38F26994EDB4}">
      <dgm:prSet/>
      <dgm:spPr/>
      <dgm:t>
        <a:bodyPr/>
        <a:lstStyle/>
        <a:p>
          <a:endParaRPr lang="en-US"/>
        </a:p>
      </dgm:t>
    </dgm:pt>
    <dgm:pt modelId="{BADA920B-878E-4639-9015-DA12D1C54B81}" type="pres">
      <dgm:prSet presAssocID="{A8B1B50A-A562-4000-AF62-C2D12A71D66F}" presName="Name0" presStyleCnt="0">
        <dgm:presLayoutVars>
          <dgm:dir/>
          <dgm:resizeHandles val="exact"/>
        </dgm:presLayoutVars>
      </dgm:prSet>
      <dgm:spPr/>
    </dgm:pt>
    <dgm:pt modelId="{32C2A5C4-5473-4C35-8284-E204BF94FC94}" type="pres">
      <dgm:prSet presAssocID="{A8B1B50A-A562-4000-AF62-C2D12A71D66F}" presName="arrow" presStyleLbl="bgShp" presStyleIdx="0" presStyleCnt="1" custScaleX="100000" custScaleY="100000" custLinFactNeighborY="1390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bevel/>
        </a:ln>
        <a:effectLst>
          <a:outerShdw blurRad="215900" dist="546100" dir="6360000" algn="ctr" rotWithShape="0">
            <a:srgbClr val="000000">
              <a:alpha val="86000"/>
            </a:srgbClr>
          </a:outerShdw>
        </a:effectLst>
      </dgm:spPr>
    </dgm:pt>
    <dgm:pt modelId="{89739F4B-DAAA-4AF2-886C-84576219E716}" type="pres">
      <dgm:prSet presAssocID="{A8B1B50A-A562-4000-AF62-C2D12A71D66F}" presName="points" presStyleCnt="0"/>
      <dgm:spPr/>
    </dgm:pt>
    <dgm:pt modelId="{790A51D8-AD14-4DB9-B521-CE461EF761D6}" type="pres">
      <dgm:prSet presAssocID="{773C2A56-C117-4798-8B72-7809A6710A50}" presName="compositeA" presStyleCnt="0"/>
      <dgm:spPr/>
    </dgm:pt>
    <dgm:pt modelId="{92396507-993A-4E75-8299-5773C167045A}" type="pres">
      <dgm:prSet presAssocID="{773C2A56-C117-4798-8B72-7809A6710A50}" presName="textA" presStyleLbl="revTx" presStyleIdx="0" presStyleCnt="3" custScaleX="1790676" custScaleY="76839" custLinFactX="-1400000" custLinFactNeighborX="-1481838" custLinFactNeighborY="93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9ADA2-FFA6-4033-AACF-CF4CDDE43002}" type="pres">
      <dgm:prSet presAssocID="{773C2A56-C117-4798-8B72-7809A6710A50}" presName="circleA" presStyleLbl="node1" presStyleIdx="0" presStyleCnt="3" custScaleX="472134" custScaleY="456354" custLinFactX="-900000" custLinFactY="8653" custLinFactNeighborX="-985171" custLinFactNeighborY="100000"/>
      <dgm:spPr>
        <a:prstGeom prst="rightArrow">
          <a:avLst/>
        </a:prstGeom>
      </dgm:spPr>
    </dgm:pt>
    <dgm:pt modelId="{0AC44A87-EB25-4847-B72A-D1146FA55E2D}" type="pres">
      <dgm:prSet presAssocID="{773C2A56-C117-4798-8B72-7809A6710A50}" presName="spaceA" presStyleCnt="0"/>
      <dgm:spPr/>
    </dgm:pt>
    <dgm:pt modelId="{03EA9C85-103E-4043-B119-0A56373C4A41}" type="pres">
      <dgm:prSet presAssocID="{4C79DA52-2B98-44E4-A0B3-85E9128FF6B4}" presName="space" presStyleCnt="0"/>
      <dgm:spPr/>
    </dgm:pt>
    <dgm:pt modelId="{582D239D-0B44-4286-A37B-67F94C1EB0E6}" type="pres">
      <dgm:prSet presAssocID="{3300BAC9-E311-4BA2-ACF2-9298CE48FC3A}" presName="compositeB" presStyleCnt="0"/>
      <dgm:spPr/>
    </dgm:pt>
    <dgm:pt modelId="{91D48F44-43C9-4F3D-B23C-44D41B63D396}" type="pres">
      <dgm:prSet presAssocID="{3300BAC9-E311-4BA2-ACF2-9298CE48FC3A}" presName="textB" presStyleLbl="revTx" presStyleIdx="1" presStyleCnt="3" custScaleX="2000000" custScaleY="70632" custLinFactX="-2700000" custLinFactNeighborX="-2709750" custLinFactNeighborY="-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348B6-FACB-4B10-B288-9299AFC4865F}" type="pres">
      <dgm:prSet presAssocID="{3300BAC9-E311-4BA2-ACF2-9298CE48FC3A}" presName="circleB" presStyleLbl="node1" presStyleIdx="1" presStyleCnt="3" custScaleX="399244" custScaleY="318907" custLinFactX="70577" custLinFactNeighborX="100000" custLinFactNeighborY="-33867"/>
      <dgm:spPr/>
    </dgm:pt>
    <dgm:pt modelId="{D09C7355-3EB9-4A03-86D0-3F03D270491F}" type="pres">
      <dgm:prSet presAssocID="{3300BAC9-E311-4BA2-ACF2-9298CE48FC3A}" presName="spaceB" presStyleCnt="0"/>
      <dgm:spPr/>
    </dgm:pt>
    <dgm:pt modelId="{F2BEA5E8-25BD-42AD-BBE6-8F3E39A16E47}" type="pres">
      <dgm:prSet presAssocID="{2621590D-3403-42FA-8DD6-95FB3DDEB2E7}" presName="space" presStyleCnt="0"/>
      <dgm:spPr/>
    </dgm:pt>
    <dgm:pt modelId="{938A2672-3C35-415C-966B-CC60518F3E96}" type="pres">
      <dgm:prSet presAssocID="{4B3E76E1-ED42-4F2E-9AD5-C8311E49D0F2}" presName="compositeA" presStyleCnt="0"/>
      <dgm:spPr/>
    </dgm:pt>
    <dgm:pt modelId="{2DB45812-4BEE-4B8A-8557-10A5C648D8A7}" type="pres">
      <dgm:prSet presAssocID="{4B3E76E1-ED42-4F2E-9AD5-C8311E49D0F2}" presName="textA" presStyleLbl="revTx" presStyleIdx="2" presStyleCnt="3" custScaleX="1226618" custScaleY="65503" custLinFactX="1300000" custLinFactNeighborX="1385388" custLinFactNeighborY="15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95356-E465-4AFC-B64E-9CB1F9A0D6DB}" type="pres">
      <dgm:prSet presAssocID="{4B3E76E1-ED42-4F2E-9AD5-C8311E49D0F2}" presName="circleA" presStyleLbl="node1" presStyleIdx="2" presStyleCnt="3" custScaleX="420171" custScaleY="332990" custLinFactX="1100000" custLinFactNeighborX="1161246" custLinFactNeighborY="57591"/>
      <dgm:spPr/>
    </dgm:pt>
    <dgm:pt modelId="{FDE87A68-A7FC-4A05-B203-0D0C1AA20D6F}" type="pres">
      <dgm:prSet presAssocID="{4B3E76E1-ED42-4F2E-9AD5-C8311E49D0F2}" presName="spaceA" presStyleCnt="0"/>
      <dgm:spPr/>
    </dgm:pt>
  </dgm:ptLst>
  <dgm:cxnLst>
    <dgm:cxn modelId="{BFC14591-E7ED-4647-9A2A-CD54137876A9}" type="presOf" srcId="{3300BAC9-E311-4BA2-ACF2-9298CE48FC3A}" destId="{91D48F44-43C9-4F3D-B23C-44D41B63D396}" srcOrd="0" destOrd="0" presId="urn:microsoft.com/office/officeart/2005/8/layout/hProcess11"/>
    <dgm:cxn modelId="{E065DE0E-B25A-4837-8C62-0EF3AB406390}" type="presOf" srcId="{4B3E76E1-ED42-4F2E-9AD5-C8311E49D0F2}" destId="{2DB45812-4BEE-4B8A-8557-10A5C648D8A7}" srcOrd="0" destOrd="0" presId="urn:microsoft.com/office/officeart/2005/8/layout/hProcess11"/>
    <dgm:cxn modelId="{B2567595-66E3-4FBD-95A3-55ACACA6C4B6}" type="presOf" srcId="{773C2A56-C117-4798-8B72-7809A6710A50}" destId="{92396507-993A-4E75-8299-5773C167045A}" srcOrd="0" destOrd="0" presId="urn:microsoft.com/office/officeart/2005/8/layout/hProcess11"/>
    <dgm:cxn modelId="{2C968442-6ED8-416F-BC5B-E1B7BC57330B}" srcId="{A8B1B50A-A562-4000-AF62-C2D12A71D66F}" destId="{773C2A56-C117-4798-8B72-7809A6710A50}" srcOrd="0" destOrd="0" parTransId="{B1CFE871-C006-4054-B290-07B4C52CF376}" sibTransId="{4C79DA52-2B98-44E4-A0B3-85E9128FF6B4}"/>
    <dgm:cxn modelId="{02A6E043-6A40-43CA-82D3-84C0DA22F998}" srcId="{A8B1B50A-A562-4000-AF62-C2D12A71D66F}" destId="{3300BAC9-E311-4BA2-ACF2-9298CE48FC3A}" srcOrd="1" destOrd="0" parTransId="{97A2F409-D92E-483B-8241-0A09EEA540C6}" sibTransId="{2621590D-3403-42FA-8DD6-95FB3DDEB2E7}"/>
    <dgm:cxn modelId="{46BC8454-9D78-4F48-ADB6-776DD0982DEE}" type="presOf" srcId="{A8B1B50A-A562-4000-AF62-C2D12A71D66F}" destId="{BADA920B-878E-4639-9015-DA12D1C54B81}" srcOrd="0" destOrd="0" presId="urn:microsoft.com/office/officeart/2005/8/layout/hProcess11"/>
    <dgm:cxn modelId="{5812353C-191F-48E2-8934-38F26994EDB4}" srcId="{A8B1B50A-A562-4000-AF62-C2D12A71D66F}" destId="{4B3E76E1-ED42-4F2E-9AD5-C8311E49D0F2}" srcOrd="2" destOrd="0" parTransId="{6A0BEDF5-28A5-4EAD-9B40-4FB5A0A870EA}" sibTransId="{2A69915A-5633-4C22-9454-D2135AEFEA68}"/>
    <dgm:cxn modelId="{1F779846-96A7-435F-8689-5CF44F3D02C0}" type="presParOf" srcId="{BADA920B-878E-4639-9015-DA12D1C54B81}" destId="{32C2A5C4-5473-4C35-8284-E204BF94FC94}" srcOrd="0" destOrd="0" presId="urn:microsoft.com/office/officeart/2005/8/layout/hProcess11"/>
    <dgm:cxn modelId="{228CA84E-EA45-428D-8A3F-369536D3C192}" type="presParOf" srcId="{BADA920B-878E-4639-9015-DA12D1C54B81}" destId="{89739F4B-DAAA-4AF2-886C-84576219E716}" srcOrd="1" destOrd="0" presId="urn:microsoft.com/office/officeart/2005/8/layout/hProcess11"/>
    <dgm:cxn modelId="{3FA48FFB-13C3-4159-ABDD-030552078689}" type="presParOf" srcId="{89739F4B-DAAA-4AF2-886C-84576219E716}" destId="{790A51D8-AD14-4DB9-B521-CE461EF761D6}" srcOrd="0" destOrd="0" presId="urn:microsoft.com/office/officeart/2005/8/layout/hProcess11"/>
    <dgm:cxn modelId="{632B10A4-83A4-4B3A-94E8-D1B14DD00E64}" type="presParOf" srcId="{790A51D8-AD14-4DB9-B521-CE461EF761D6}" destId="{92396507-993A-4E75-8299-5773C167045A}" srcOrd="0" destOrd="0" presId="urn:microsoft.com/office/officeart/2005/8/layout/hProcess11"/>
    <dgm:cxn modelId="{8C0E6DBE-141C-42D5-AD77-310D6B54555F}" type="presParOf" srcId="{790A51D8-AD14-4DB9-B521-CE461EF761D6}" destId="{4CF9ADA2-FFA6-4033-AACF-CF4CDDE43002}" srcOrd="1" destOrd="0" presId="urn:microsoft.com/office/officeart/2005/8/layout/hProcess11"/>
    <dgm:cxn modelId="{AE9DB224-0D5A-477B-AA28-1DFE53347A83}" type="presParOf" srcId="{790A51D8-AD14-4DB9-B521-CE461EF761D6}" destId="{0AC44A87-EB25-4847-B72A-D1146FA55E2D}" srcOrd="2" destOrd="0" presId="urn:microsoft.com/office/officeart/2005/8/layout/hProcess11"/>
    <dgm:cxn modelId="{5A4957F3-E159-4908-B2D3-F350106736CF}" type="presParOf" srcId="{89739F4B-DAAA-4AF2-886C-84576219E716}" destId="{03EA9C85-103E-4043-B119-0A56373C4A41}" srcOrd="1" destOrd="0" presId="urn:microsoft.com/office/officeart/2005/8/layout/hProcess11"/>
    <dgm:cxn modelId="{10E7EE04-E983-410E-A00D-D31AD0AD4EF3}" type="presParOf" srcId="{89739F4B-DAAA-4AF2-886C-84576219E716}" destId="{582D239D-0B44-4286-A37B-67F94C1EB0E6}" srcOrd="2" destOrd="0" presId="urn:microsoft.com/office/officeart/2005/8/layout/hProcess11"/>
    <dgm:cxn modelId="{7004B2BD-B123-4E00-BF82-EBA17E65C22C}" type="presParOf" srcId="{582D239D-0B44-4286-A37B-67F94C1EB0E6}" destId="{91D48F44-43C9-4F3D-B23C-44D41B63D396}" srcOrd="0" destOrd="0" presId="urn:microsoft.com/office/officeart/2005/8/layout/hProcess11"/>
    <dgm:cxn modelId="{C556EEDD-276F-4033-98D8-2853C6E1982B}" type="presParOf" srcId="{582D239D-0B44-4286-A37B-67F94C1EB0E6}" destId="{B1D348B6-FACB-4B10-B288-9299AFC4865F}" srcOrd="1" destOrd="0" presId="urn:microsoft.com/office/officeart/2005/8/layout/hProcess11"/>
    <dgm:cxn modelId="{09733897-945E-4497-AE21-5DED51BB779E}" type="presParOf" srcId="{582D239D-0B44-4286-A37B-67F94C1EB0E6}" destId="{D09C7355-3EB9-4A03-86D0-3F03D270491F}" srcOrd="2" destOrd="0" presId="urn:microsoft.com/office/officeart/2005/8/layout/hProcess11"/>
    <dgm:cxn modelId="{E9731848-9A71-4D78-A777-77F02E552629}" type="presParOf" srcId="{89739F4B-DAAA-4AF2-886C-84576219E716}" destId="{F2BEA5E8-25BD-42AD-BBE6-8F3E39A16E47}" srcOrd="3" destOrd="0" presId="urn:microsoft.com/office/officeart/2005/8/layout/hProcess11"/>
    <dgm:cxn modelId="{B0923C03-68A0-428B-9D7E-1532A6CBF3F0}" type="presParOf" srcId="{89739F4B-DAAA-4AF2-886C-84576219E716}" destId="{938A2672-3C35-415C-966B-CC60518F3E96}" srcOrd="4" destOrd="0" presId="urn:microsoft.com/office/officeart/2005/8/layout/hProcess11"/>
    <dgm:cxn modelId="{032930E9-708E-45E9-ADB0-E3229A4B8451}" type="presParOf" srcId="{938A2672-3C35-415C-966B-CC60518F3E96}" destId="{2DB45812-4BEE-4B8A-8557-10A5C648D8A7}" srcOrd="0" destOrd="0" presId="urn:microsoft.com/office/officeart/2005/8/layout/hProcess11"/>
    <dgm:cxn modelId="{83971A12-3739-4784-94C5-A99560F235CF}" type="presParOf" srcId="{938A2672-3C35-415C-966B-CC60518F3E96}" destId="{59995356-E465-4AFC-B64E-9CB1F9A0D6DB}" srcOrd="1" destOrd="0" presId="urn:microsoft.com/office/officeart/2005/8/layout/hProcess11"/>
    <dgm:cxn modelId="{5652FB09-B44F-4DC2-8AA2-E46334701329}" type="presParOf" srcId="{938A2672-3C35-415C-966B-CC60518F3E96}" destId="{FDE87A68-A7FC-4A05-B203-0D0C1AA20D6F}" srcOrd="2" destOrd="0" presId="urn:microsoft.com/office/officeart/2005/8/layout/hProcess1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551FA6-6E52-434A-87D5-30978EF350AA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6737FD-0DE6-413F-9F1C-0AAA85BD9062}">
      <dgm:prSet phldrT="[Text]"/>
      <dgm:spPr>
        <a:solidFill>
          <a:srgbClr val="FFFF00">
            <a:alpha val="58000"/>
          </a:srgbClr>
        </a:solidFill>
        <a:ln>
          <a:solidFill>
            <a:srgbClr val="FFFF00"/>
          </a:solidFill>
        </a:ln>
      </dgm:spPr>
      <dgm:t>
        <a:bodyPr/>
        <a:lstStyle/>
        <a:p>
          <a:r>
            <a:rPr lang="en-US" dirty="0" err="1" smtClean="0"/>
            <a:t>Z_i</a:t>
          </a:r>
          <a:r>
            <a:rPr lang="en-US" dirty="0" smtClean="0"/>
            <a:t> next step</a:t>
          </a:r>
          <a:endParaRPr lang="en-US" dirty="0"/>
        </a:p>
      </dgm:t>
    </dgm:pt>
    <dgm:pt modelId="{805569EA-0A36-4AB2-9DE9-05E7062B404D}" type="parTrans" cxnId="{BE165959-E207-4C17-9A73-3CB609CC9934}">
      <dgm:prSet/>
      <dgm:spPr/>
      <dgm:t>
        <a:bodyPr/>
        <a:lstStyle/>
        <a:p>
          <a:endParaRPr lang="en-US"/>
        </a:p>
      </dgm:t>
    </dgm:pt>
    <dgm:pt modelId="{75F160BF-A2F9-4E47-8A20-3E735B2A03F4}" type="sibTrans" cxnId="{BE165959-E207-4C17-9A73-3CB609CC9934}">
      <dgm:prSet/>
      <dgm:spPr/>
      <dgm:t>
        <a:bodyPr/>
        <a:lstStyle/>
        <a:p>
          <a:endParaRPr lang="en-US"/>
        </a:p>
      </dgm:t>
    </dgm:pt>
    <dgm:pt modelId="{6B9B5055-6359-4727-9F92-40ED46409061}">
      <dgm:prSet phldrT="[Text]"/>
      <dgm:spPr>
        <a:gradFill rotWithShape="0">
          <a:gsLst>
            <a:gs pos="8000">
              <a:srgbClr val="000082"/>
            </a:gs>
            <a:gs pos="54000">
              <a:schemeClr val="accent3">
                <a:alpha val="80000"/>
              </a:schemeClr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0" scaled="1"/>
        </a:gradFill>
      </dgm:spPr>
      <dgm:t>
        <a:bodyPr/>
        <a:lstStyle/>
        <a:p>
          <a:r>
            <a:rPr lang="en-US" dirty="0" smtClean="0"/>
            <a:t>Time direction</a:t>
          </a:r>
          <a:endParaRPr lang="en-US" dirty="0"/>
        </a:p>
      </dgm:t>
    </dgm:pt>
    <dgm:pt modelId="{35EB736F-5065-46A3-9DCC-F5552FE732E8}" type="parTrans" cxnId="{7A86359E-64F3-4445-B415-43247D759963}">
      <dgm:prSet/>
      <dgm:spPr/>
      <dgm:t>
        <a:bodyPr/>
        <a:lstStyle/>
        <a:p>
          <a:endParaRPr lang="en-US"/>
        </a:p>
      </dgm:t>
    </dgm:pt>
    <dgm:pt modelId="{043F6683-C009-4E55-8F92-4C7CC6B9D60B}" type="sibTrans" cxnId="{7A86359E-64F3-4445-B415-43247D759963}">
      <dgm:prSet/>
      <dgm:spPr/>
      <dgm:t>
        <a:bodyPr/>
        <a:lstStyle/>
        <a:p>
          <a:endParaRPr lang="en-US"/>
        </a:p>
      </dgm:t>
    </dgm:pt>
    <dgm:pt modelId="{940009CB-D465-4C74-97FD-DF9AE4981A19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Z_i+1</a:t>
          </a:r>
          <a:endParaRPr lang="en-US" dirty="0"/>
        </a:p>
      </dgm:t>
    </dgm:pt>
    <dgm:pt modelId="{15AADDE1-CDE2-42F4-B7AF-189C735957CB}" type="parTrans" cxnId="{8E6A81F1-725B-4E05-86BD-8878DD78873A}">
      <dgm:prSet/>
      <dgm:spPr>
        <a:ln>
          <a:headEnd type="triangle"/>
          <a:tailEnd type="arrow"/>
        </a:ln>
      </dgm:spPr>
      <dgm:t>
        <a:bodyPr/>
        <a:lstStyle/>
        <a:p>
          <a:endParaRPr lang="en-US"/>
        </a:p>
      </dgm:t>
    </dgm:pt>
    <dgm:pt modelId="{6086A18C-815A-446D-AEBE-5B699D2D2375}" type="sibTrans" cxnId="{8E6A81F1-725B-4E05-86BD-8878DD78873A}">
      <dgm:prSet/>
      <dgm:spPr/>
      <dgm:t>
        <a:bodyPr/>
        <a:lstStyle/>
        <a:p>
          <a:endParaRPr lang="en-US"/>
        </a:p>
      </dgm:t>
    </dgm:pt>
    <dgm:pt modelId="{E523399E-F30D-4FEC-9AC2-9DB78ED32D42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FFFF00"/>
          </a:solidFill>
        </a:ln>
      </dgm:spPr>
      <dgm:t>
        <a:bodyPr/>
        <a:lstStyle/>
        <a:p>
          <a:r>
            <a:rPr lang="en-US" dirty="0" err="1" smtClean="0"/>
            <a:t>Z_i</a:t>
          </a:r>
          <a:r>
            <a:rPr lang="en-US" dirty="0" smtClean="0"/>
            <a:t>  initial</a:t>
          </a:r>
          <a:endParaRPr lang="en-US" dirty="0"/>
        </a:p>
      </dgm:t>
    </dgm:pt>
    <dgm:pt modelId="{FDC36C92-5324-409D-8D0E-88B2D0EF5CE9}" type="parTrans" cxnId="{C5208F29-FAAC-4A3E-808E-653655FB0942}">
      <dgm:prSet/>
      <dgm:spPr/>
      <dgm:t>
        <a:bodyPr/>
        <a:lstStyle/>
        <a:p>
          <a:endParaRPr lang="en-US"/>
        </a:p>
      </dgm:t>
    </dgm:pt>
    <dgm:pt modelId="{EC0FEBE1-451D-489C-A521-A03E18E2BD27}" type="sibTrans" cxnId="{C5208F29-FAAC-4A3E-808E-653655FB0942}">
      <dgm:prSet/>
      <dgm:spPr/>
      <dgm:t>
        <a:bodyPr/>
        <a:lstStyle/>
        <a:p>
          <a:endParaRPr lang="en-US"/>
        </a:p>
      </dgm:t>
    </dgm:pt>
    <dgm:pt modelId="{25372137-AFDC-4BD8-837E-2214D2243DB2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Z_i-1</a:t>
          </a:r>
          <a:endParaRPr lang="en-US" dirty="0"/>
        </a:p>
      </dgm:t>
    </dgm:pt>
    <dgm:pt modelId="{AEE6239D-F6EE-412C-BD01-67D81DDECB3A}" type="parTrans" cxnId="{F48A1B2C-88E5-4386-BDF8-BC39F329533D}">
      <dgm:prSet/>
      <dgm:spPr>
        <a:ln>
          <a:headEnd w="lg" len="lg"/>
          <a:tailEnd w="lg" len="lg"/>
        </a:ln>
      </dgm:spPr>
      <dgm:t>
        <a:bodyPr/>
        <a:lstStyle/>
        <a:p>
          <a:endParaRPr lang="en-US"/>
        </a:p>
      </dgm:t>
    </dgm:pt>
    <dgm:pt modelId="{764E51FE-4B9C-4E78-A308-0A55DDEC7289}" type="sibTrans" cxnId="{F48A1B2C-88E5-4386-BDF8-BC39F329533D}">
      <dgm:prSet/>
      <dgm:spPr/>
      <dgm:t>
        <a:bodyPr/>
        <a:lstStyle/>
        <a:p>
          <a:endParaRPr lang="en-US"/>
        </a:p>
      </dgm:t>
    </dgm:pt>
    <dgm:pt modelId="{BC1371C2-5264-4946-929B-AA97D25A1CB6}">
      <dgm:prSet phldrT="[Text]"/>
      <dgm:spPr/>
      <dgm:t>
        <a:bodyPr/>
        <a:lstStyle/>
        <a:p>
          <a:endParaRPr lang="en-US" dirty="0"/>
        </a:p>
      </dgm:t>
    </dgm:pt>
    <dgm:pt modelId="{B2A1666C-13CE-4B0B-B26F-69FB26958ED0}" type="parTrans" cxnId="{FDB4D155-3763-4A8A-AFE6-4F08E52C2202}">
      <dgm:prSet/>
      <dgm:spPr/>
      <dgm:t>
        <a:bodyPr/>
        <a:lstStyle/>
        <a:p>
          <a:endParaRPr lang="en-US"/>
        </a:p>
      </dgm:t>
    </dgm:pt>
    <dgm:pt modelId="{BA20224D-A54E-4458-A2C9-171F063EB8C5}" type="sibTrans" cxnId="{FDB4D155-3763-4A8A-AFE6-4F08E52C2202}">
      <dgm:prSet/>
      <dgm:spPr/>
      <dgm:t>
        <a:bodyPr/>
        <a:lstStyle/>
        <a:p>
          <a:endParaRPr lang="en-US"/>
        </a:p>
      </dgm:t>
    </dgm:pt>
    <dgm:pt modelId="{0444A438-09CC-4363-8685-DD84B7AAAACD}" type="pres">
      <dgm:prSet presAssocID="{84551FA6-6E52-434A-87D5-30978EF350A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CAC4D6-B817-462B-8BC8-E651EDD67616}" type="pres">
      <dgm:prSet presAssocID="{CA6737FD-0DE6-413F-9F1C-0AAA85BD9062}" presName="centerShape" presStyleLbl="node0" presStyleIdx="0" presStyleCnt="1"/>
      <dgm:spPr/>
      <dgm:t>
        <a:bodyPr/>
        <a:lstStyle/>
        <a:p>
          <a:endParaRPr lang="en-US"/>
        </a:p>
      </dgm:t>
    </dgm:pt>
    <dgm:pt modelId="{7B8CA121-E8DA-42BF-97D9-E6CE0C7B6D73}" type="pres">
      <dgm:prSet presAssocID="{35EB736F-5065-46A3-9DCC-F5552FE732E8}" presName="Name9" presStyleLbl="parChTrans1D2" presStyleIdx="0" presStyleCnt="4"/>
      <dgm:spPr/>
      <dgm:t>
        <a:bodyPr/>
        <a:lstStyle/>
        <a:p>
          <a:endParaRPr lang="en-US"/>
        </a:p>
      </dgm:t>
    </dgm:pt>
    <dgm:pt modelId="{F3E2A0D3-9D10-4B0E-85A2-C8AADAB81C28}" type="pres">
      <dgm:prSet presAssocID="{35EB736F-5065-46A3-9DCC-F5552FE732E8}" presName="connTx" presStyleLbl="parChTrans1D2" presStyleIdx="0" presStyleCnt="4"/>
      <dgm:spPr/>
      <dgm:t>
        <a:bodyPr/>
        <a:lstStyle/>
        <a:p>
          <a:endParaRPr lang="en-US"/>
        </a:p>
      </dgm:t>
    </dgm:pt>
    <dgm:pt modelId="{3FAC5C2B-DB76-4630-9D7D-18477BB59B19}" type="pres">
      <dgm:prSet presAssocID="{6B9B5055-6359-4727-9F92-40ED46409061}" presName="node" presStyleLbl="node1" presStyleIdx="0" presStyleCnt="4" custScaleX="236663">
        <dgm:presLayoutVars>
          <dgm:bulletEnabled val="1"/>
        </dgm:presLayoutVars>
      </dgm:prSet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7584DCEF-AEC2-47E3-9097-661AAD279C70}" type="pres">
      <dgm:prSet presAssocID="{15AADDE1-CDE2-42F4-B7AF-189C735957CB}" presName="Name9" presStyleLbl="parChTrans1D2" presStyleIdx="1" presStyleCnt="4"/>
      <dgm:spPr/>
      <dgm:t>
        <a:bodyPr/>
        <a:lstStyle/>
        <a:p>
          <a:endParaRPr lang="en-US"/>
        </a:p>
      </dgm:t>
    </dgm:pt>
    <dgm:pt modelId="{5058EBC9-A4FD-4F63-91B6-239CA829BE61}" type="pres">
      <dgm:prSet presAssocID="{15AADDE1-CDE2-42F4-B7AF-189C735957CB}" presName="connTx" presStyleLbl="parChTrans1D2" presStyleIdx="1" presStyleCnt="4"/>
      <dgm:spPr/>
      <dgm:t>
        <a:bodyPr/>
        <a:lstStyle/>
        <a:p>
          <a:endParaRPr lang="en-US"/>
        </a:p>
      </dgm:t>
    </dgm:pt>
    <dgm:pt modelId="{BB6C0B2D-EE58-4923-B1B3-ECF54B001E25}" type="pres">
      <dgm:prSet presAssocID="{940009CB-D465-4C74-97FD-DF9AE4981A19}" presName="node" presStyleLbl="node1" presStyleIdx="1" presStyleCnt="4" custRadScaleRad="207454" custRadScaleInc="-1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6669E7-AA58-4EA2-B70B-A5252A7989CE}" type="pres">
      <dgm:prSet presAssocID="{FDC36C92-5324-409D-8D0E-88B2D0EF5CE9}" presName="Name9" presStyleLbl="parChTrans1D2" presStyleIdx="2" presStyleCnt="4"/>
      <dgm:spPr/>
      <dgm:t>
        <a:bodyPr/>
        <a:lstStyle/>
        <a:p>
          <a:endParaRPr lang="en-US"/>
        </a:p>
      </dgm:t>
    </dgm:pt>
    <dgm:pt modelId="{C552D68F-42FE-4F6A-A2EE-60E026E49540}" type="pres">
      <dgm:prSet presAssocID="{FDC36C92-5324-409D-8D0E-88B2D0EF5CE9}" presName="connTx" presStyleLbl="parChTrans1D2" presStyleIdx="2" presStyleCnt="4"/>
      <dgm:spPr/>
      <dgm:t>
        <a:bodyPr/>
        <a:lstStyle/>
        <a:p>
          <a:endParaRPr lang="en-US"/>
        </a:p>
      </dgm:t>
    </dgm:pt>
    <dgm:pt modelId="{F2EB855B-C561-4EA8-AF35-9F2568FBC79D}" type="pres">
      <dgm:prSet presAssocID="{E523399E-F30D-4FEC-9AC2-9DB78ED32D4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902E51-EA97-4BCF-92B6-9AC8C0614A02}" type="pres">
      <dgm:prSet presAssocID="{AEE6239D-F6EE-412C-BD01-67D81DDECB3A}" presName="Name9" presStyleLbl="parChTrans1D2" presStyleIdx="3" presStyleCnt="4"/>
      <dgm:spPr/>
      <dgm:t>
        <a:bodyPr/>
        <a:lstStyle/>
        <a:p>
          <a:endParaRPr lang="en-US"/>
        </a:p>
      </dgm:t>
    </dgm:pt>
    <dgm:pt modelId="{B759EB97-FC20-4396-8AEF-DFE069F7B5A2}" type="pres">
      <dgm:prSet presAssocID="{AEE6239D-F6EE-412C-BD01-67D81DDECB3A}" presName="connTx" presStyleLbl="parChTrans1D2" presStyleIdx="3" presStyleCnt="4"/>
      <dgm:spPr/>
      <dgm:t>
        <a:bodyPr/>
        <a:lstStyle/>
        <a:p>
          <a:endParaRPr lang="en-US"/>
        </a:p>
      </dgm:t>
    </dgm:pt>
    <dgm:pt modelId="{87C95CD1-CCE6-4D98-AABC-A19EF0160F36}" type="pres">
      <dgm:prSet presAssocID="{25372137-AFDC-4BD8-837E-2214D2243DB2}" presName="node" presStyleLbl="node1" presStyleIdx="3" presStyleCnt="4" custRadScaleRad="206806" custRadScaleInc="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9AE686-92C8-4B4E-B191-545D586E1DAB}" type="presOf" srcId="{AEE6239D-F6EE-412C-BD01-67D81DDECB3A}" destId="{B0902E51-EA97-4BCF-92B6-9AC8C0614A02}" srcOrd="0" destOrd="0" presId="urn:microsoft.com/office/officeart/2005/8/layout/radial1"/>
    <dgm:cxn modelId="{97252901-FD96-4633-AF45-82810AD095B0}" type="presOf" srcId="{CA6737FD-0DE6-413F-9F1C-0AAA85BD9062}" destId="{F1CAC4D6-B817-462B-8BC8-E651EDD67616}" srcOrd="0" destOrd="0" presId="urn:microsoft.com/office/officeart/2005/8/layout/radial1"/>
    <dgm:cxn modelId="{394FDE05-2FD9-4EBA-9376-5075D7E3DD7C}" type="presOf" srcId="{FDC36C92-5324-409D-8D0E-88B2D0EF5CE9}" destId="{526669E7-AA58-4EA2-B70B-A5252A7989CE}" srcOrd="0" destOrd="0" presId="urn:microsoft.com/office/officeart/2005/8/layout/radial1"/>
    <dgm:cxn modelId="{7A86359E-64F3-4445-B415-43247D759963}" srcId="{CA6737FD-0DE6-413F-9F1C-0AAA85BD9062}" destId="{6B9B5055-6359-4727-9F92-40ED46409061}" srcOrd="0" destOrd="0" parTransId="{35EB736F-5065-46A3-9DCC-F5552FE732E8}" sibTransId="{043F6683-C009-4E55-8F92-4C7CC6B9D60B}"/>
    <dgm:cxn modelId="{8E6A81F1-725B-4E05-86BD-8878DD78873A}" srcId="{CA6737FD-0DE6-413F-9F1C-0AAA85BD9062}" destId="{940009CB-D465-4C74-97FD-DF9AE4981A19}" srcOrd="1" destOrd="0" parTransId="{15AADDE1-CDE2-42F4-B7AF-189C735957CB}" sibTransId="{6086A18C-815A-446D-AEBE-5B699D2D2375}"/>
    <dgm:cxn modelId="{4E082BC7-FEDA-414A-9E19-F11E0F8F6664}" type="presOf" srcId="{15AADDE1-CDE2-42F4-B7AF-189C735957CB}" destId="{7584DCEF-AEC2-47E3-9097-661AAD279C70}" srcOrd="0" destOrd="0" presId="urn:microsoft.com/office/officeart/2005/8/layout/radial1"/>
    <dgm:cxn modelId="{2E0EA38D-637E-4588-A0D6-87592C29D415}" type="presOf" srcId="{6B9B5055-6359-4727-9F92-40ED46409061}" destId="{3FAC5C2B-DB76-4630-9D7D-18477BB59B19}" srcOrd="0" destOrd="0" presId="urn:microsoft.com/office/officeart/2005/8/layout/radial1"/>
    <dgm:cxn modelId="{6C03E101-4BF6-40CB-B380-65B0E987833B}" type="presOf" srcId="{35EB736F-5065-46A3-9DCC-F5552FE732E8}" destId="{7B8CA121-E8DA-42BF-97D9-E6CE0C7B6D73}" srcOrd="0" destOrd="0" presId="urn:microsoft.com/office/officeart/2005/8/layout/radial1"/>
    <dgm:cxn modelId="{A4B87EC7-8D5A-4982-8CD2-9B88881CDCFA}" type="presOf" srcId="{E523399E-F30D-4FEC-9AC2-9DB78ED32D42}" destId="{F2EB855B-C561-4EA8-AF35-9F2568FBC79D}" srcOrd="0" destOrd="0" presId="urn:microsoft.com/office/officeart/2005/8/layout/radial1"/>
    <dgm:cxn modelId="{5303EAE8-56DF-476C-AB81-2EB0A50B0F51}" type="presOf" srcId="{15AADDE1-CDE2-42F4-B7AF-189C735957CB}" destId="{5058EBC9-A4FD-4F63-91B6-239CA829BE61}" srcOrd="1" destOrd="0" presId="urn:microsoft.com/office/officeart/2005/8/layout/radial1"/>
    <dgm:cxn modelId="{F48A1B2C-88E5-4386-BDF8-BC39F329533D}" srcId="{CA6737FD-0DE6-413F-9F1C-0AAA85BD9062}" destId="{25372137-AFDC-4BD8-837E-2214D2243DB2}" srcOrd="3" destOrd="0" parTransId="{AEE6239D-F6EE-412C-BD01-67D81DDECB3A}" sibTransId="{764E51FE-4B9C-4E78-A308-0A55DDEC7289}"/>
    <dgm:cxn modelId="{16E33F4D-A977-4B32-8F2F-E6BC1F6EFF09}" type="presOf" srcId="{940009CB-D465-4C74-97FD-DF9AE4981A19}" destId="{BB6C0B2D-EE58-4923-B1B3-ECF54B001E25}" srcOrd="0" destOrd="0" presId="urn:microsoft.com/office/officeart/2005/8/layout/radial1"/>
    <dgm:cxn modelId="{4D1A79BB-0F0C-4C8A-8D3B-80543374DADB}" type="presOf" srcId="{84551FA6-6E52-434A-87D5-30978EF350AA}" destId="{0444A438-09CC-4363-8685-DD84B7AAAACD}" srcOrd="0" destOrd="0" presId="urn:microsoft.com/office/officeart/2005/8/layout/radial1"/>
    <dgm:cxn modelId="{53BD0741-6B8C-448B-B3E7-51EC8B8A9D29}" type="presOf" srcId="{35EB736F-5065-46A3-9DCC-F5552FE732E8}" destId="{F3E2A0D3-9D10-4B0E-85A2-C8AADAB81C28}" srcOrd="1" destOrd="0" presId="urn:microsoft.com/office/officeart/2005/8/layout/radial1"/>
    <dgm:cxn modelId="{BE165959-E207-4C17-9A73-3CB609CC9934}" srcId="{84551FA6-6E52-434A-87D5-30978EF350AA}" destId="{CA6737FD-0DE6-413F-9F1C-0AAA85BD9062}" srcOrd="0" destOrd="0" parTransId="{805569EA-0A36-4AB2-9DE9-05E7062B404D}" sibTransId="{75F160BF-A2F9-4E47-8A20-3E735B2A03F4}"/>
    <dgm:cxn modelId="{BE50D9B9-A458-4ECD-9952-DB8D6DC8E856}" type="presOf" srcId="{AEE6239D-F6EE-412C-BD01-67D81DDECB3A}" destId="{B759EB97-FC20-4396-8AEF-DFE069F7B5A2}" srcOrd="1" destOrd="0" presId="urn:microsoft.com/office/officeart/2005/8/layout/radial1"/>
    <dgm:cxn modelId="{C5208F29-FAAC-4A3E-808E-653655FB0942}" srcId="{CA6737FD-0DE6-413F-9F1C-0AAA85BD9062}" destId="{E523399E-F30D-4FEC-9AC2-9DB78ED32D42}" srcOrd="2" destOrd="0" parTransId="{FDC36C92-5324-409D-8D0E-88B2D0EF5CE9}" sibTransId="{EC0FEBE1-451D-489C-A521-A03E18E2BD27}"/>
    <dgm:cxn modelId="{FDB4D155-3763-4A8A-AFE6-4F08E52C2202}" srcId="{84551FA6-6E52-434A-87D5-30978EF350AA}" destId="{BC1371C2-5264-4946-929B-AA97D25A1CB6}" srcOrd="1" destOrd="0" parTransId="{B2A1666C-13CE-4B0B-B26F-69FB26958ED0}" sibTransId="{BA20224D-A54E-4458-A2C9-171F063EB8C5}"/>
    <dgm:cxn modelId="{D1DD894D-13EB-453F-BEFC-6F68FF2CAE89}" type="presOf" srcId="{25372137-AFDC-4BD8-837E-2214D2243DB2}" destId="{87C95CD1-CCE6-4D98-AABC-A19EF0160F36}" srcOrd="0" destOrd="0" presId="urn:microsoft.com/office/officeart/2005/8/layout/radial1"/>
    <dgm:cxn modelId="{00B0125E-3C51-42EB-A620-2F39A933C2F0}" type="presOf" srcId="{FDC36C92-5324-409D-8D0E-88B2D0EF5CE9}" destId="{C552D68F-42FE-4F6A-A2EE-60E026E49540}" srcOrd="1" destOrd="0" presId="urn:microsoft.com/office/officeart/2005/8/layout/radial1"/>
    <dgm:cxn modelId="{B56120C5-DF35-4245-985C-EB2C3CE4B144}" type="presParOf" srcId="{0444A438-09CC-4363-8685-DD84B7AAAACD}" destId="{F1CAC4D6-B817-462B-8BC8-E651EDD67616}" srcOrd="0" destOrd="0" presId="urn:microsoft.com/office/officeart/2005/8/layout/radial1"/>
    <dgm:cxn modelId="{6E7AF29C-8A20-487C-A508-05D48C6A29B5}" type="presParOf" srcId="{0444A438-09CC-4363-8685-DD84B7AAAACD}" destId="{7B8CA121-E8DA-42BF-97D9-E6CE0C7B6D73}" srcOrd="1" destOrd="0" presId="urn:microsoft.com/office/officeart/2005/8/layout/radial1"/>
    <dgm:cxn modelId="{CF60A70E-BCB3-4FB0-BC08-D9921B0E07DB}" type="presParOf" srcId="{7B8CA121-E8DA-42BF-97D9-E6CE0C7B6D73}" destId="{F3E2A0D3-9D10-4B0E-85A2-C8AADAB81C28}" srcOrd="0" destOrd="0" presId="urn:microsoft.com/office/officeart/2005/8/layout/radial1"/>
    <dgm:cxn modelId="{0637F677-1069-4448-8C4E-7B0054CAD2BB}" type="presParOf" srcId="{0444A438-09CC-4363-8685-DD84B7AAAACD}" destId="{3FAC5C2B-DB76-4630-9D7D-18477BB59B19}" srcOrd="2" destOrd="0" presId="urn:microsoft.com/office/officeart/2005/8/layout/radial1"/>
    <dgm:cxn modelId="{5C35BDE0-3D08-4351-B62C-55E273927C38}" type="presParOf" srcId="{0444A438-09CC-4363-8685-DD84B7AAAACD}" destId="{7584DCEF-AEC2-47E3-9097-661AAD279C70}" srcOrd="3" destOrd="0" presId="urn:microsoft.com/office/officeart/2005/8/layout/radial1"/>
    <dgm:cxn modelId="{66308EE4-67BF-4767-B77C-1F74556A1D37}" type="presParOf" srcId="{7584DCEF-AEC2-47E3-9097-661AAD279C70}" destId="{5058EBC9-A4FD-4F63-91B6-239CA829BE61}" srcOrd="0" destOrd="0" presId="urn:microsoft.com/office/officeart/2005/8/layout/radial1"/>
    <dgm:cxn modelId="{1FDCFBEA-BD37-41F0-9A0B-13A4AA85201A}" type="presParOf" srcId="{0444A438-09CC-4363-8685-DD84B7AAAACD}" destId="{BB6C0B2D-EE58-4923-B1B3-ECF54B001E25}" srcOrd="4" destOrd="0" presId="urn:microsoft.com/office/officeart/2005/8/layout/radial1"/>
    <dgm:cxn modelId="{444B92F5-977F-4FB1-B27B-6C21A2438ECE}" type="presParOf" srcId="{0444A438-09CC-4363-8685-DD84B7AAAACD}" destId="{526669E7-AA58-4EA2-B70B-A5252A7989CE}" srcOrd="5" destOrd="0" presId="urn:microsoft.com/office/officeart/2005/8/layout/radial1"/>
    <dgm:cxn modelId="{276BB949-A3EA-4712-914F-5CCE5324B91B}" type="presParOf" srcId="{526669E7-AA58-4EA2-B70B-A5252A7989CE}" destId="{C552D68F-42FE-4F6A-A2EE-60E026E49540}" srcOrd="0" destOrd="0" presId="urn:microsoft.com/office/officeart/2005/8/layout/radial1"/>
    <dgm:cxn modelId="{D67B1EF9-C1F3-4E8D-83A4-B18FC47C7869}" type="presParOf" srcId="{0444A438-09CC-4363-8685-DD84B7AAAACD}" destId="{F2EB855B-C561-4EA8-AF35-9F2568FBC79D}" srcOrd="6" destOrd="0" presId="urn:microsoft.com/office/officeart/2005/8/layout/radial1"/>
    <dgm:cxn modelId="{1F0956BF-71FC-41AC-BF33-D0FDC4157634}" type="presParOf" srcId="{0444A438-09CC-4363-8685-DD84B7AAAACD}" destId="{B0902E51-EA97-4BCF-92B6-9AC8C0614A02}" srcOrd="7" destOrd="0" presId="urn:microsoft.com/office/officeart/2005/8/layout/radial1"/>
    <dgm:cxn modelId="{C774A337-5F7F-4852-925D-75D7D2FAA604}" type="presParOf" srcId="{B0902E51-EA97-4BCF-92B6-9AC8C0614A02}" destId="{B759EB97-FC20-4396-8AEF-DFE069F7B5A2}" srcOrd="0" destOrd="0" presId="urn:microsoft.com/office/officeart/2005/8/layout/radial1"/>
    <dgm:cxn modelId="{AEBBB408-44D8-40F6-8051-A0CBE4C85EB5}" type="presParOf" srcId="{0444A438-09CC-4363-8685-DD84B7AAAACD}" destId="{87C95CD1-CCE6-4D98-AABC-A19EF0160F36}" srcOrd="8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/>
            </a:lvl1pPr>
          </a:lstStyle>
          <a:p>
            <a:pPr>
              <a:defRPr/>
            </a:pPr>
            <a:fld id="{FDD1F70A-07E7-46E9-A914-8AE8B88B9041}" type="datetimeFigureOut">
              <a:rPr lang="en-US"/>
              <a:pPr>
                <a:defRPr/>
              </a:pPr>
              <a:t>8/29/2012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/>
            </a:lvl1pPr>
          </a:lstStyle>
          <a:p>
            <a:pPr>
              <a:defRPr/>
            </a:pPr>
            <a:fld id="{F011AF91-E03D-4647-B492-D614B2DD8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300" y="695325"/>
            <a:ext cx="4845050" cy="3425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4099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3388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81438" y="0"/>
            <a:ext cx="2973387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73388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1438" y="8686800"/>
            <a:ext cx="2973387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59ABFF3E-25B9-411C-921F-1D89D199A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D99170F-3768-4D70-BDFA-96307720F3A5}" type="slidenum">
              <a:rPr lang="en-US" smtClean="0">
                <a:latin typeface="Times New Roman" pitchFamily="18" charset="0"/>
              </a:rPr>
              <a:pPr/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7066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6755CCE-D10B-431A-AD5D-EAC1A071DE49}" type="slidenum">
              <a:rPr lang="de-DE" sz="1200">
                <a:solidFill>
                  <a:srgbClr val="000000"/>
                </a:solidFill>
              </a:rPr>
              <a:pPr algn="r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de-DE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282E26D-9004-4DF2-A116-81215FBB3634}" type="slidenum">
              <a:rPr lang="en-US" smtClean="0">
                <a:latin typeface="Times New Roman" pitchFamily="18" charset="0"/>
              </a:rPr>
              <a:pPr/>
              <a:t>20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7987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C607BE8-F4F3-4CAA-BD95-4F7EB577EEA0}" type="slidenum">
              <a:rPr lang="de-DE" sz="1200">
                <a:solidFill>
                  <a:srgbClr val="000000"/>
                </a:solidFill>
              </a:rPr>
              <a:pPr algn="r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20</a:t>
            </a:fld>
            <a:endParaRPr lang="de-DE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C06F6C9-B4BD-4D36-8B38-5ACBDE320283}" type="slidenum">
              <a:rPr lang="en-US" smtClean="0">
                <a:latin typeface="Times New Roman" pitchFamily="18" charset="0"/>
              </a:rPr>
              <a:pPr/>
              <a:t>22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8090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1EE57C3-0B34-47F8-9D29-7B661EDC6448}" type="slidenum">
              <a:rPr lang="de-DE" sz="1200">
                <a:solidFill>
                  <a:srgbClr val="000000"/>
                </a:solidFill>
              </a:rPr>
              <a:pPr algn="r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22</a:t>
            </a:fld>
            <a:endParaRPr lang="de-DE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8BF4599-AC1F-457F-A545-D91D46E1D484}" type="slidenum">
              <a:rPr lang="en-US" smtClean="0">
                <a:latin typeface="Times New Roman" pitchFamily="18" charset="0"/>
              </a:rPr>
              <a:pPr/>
              <a:t>31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1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8192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ADB6976-479F-44E9-9AD6-53CF67388A3A}" type="slidenum">
              <a:rPr lang="de-DE" sz="1200">
                <a:solidFill>
                  <a:srgbClr val="000000"/>
                </a:solidFill>
              </a:rPr>
              <a:pPr algn="r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31</a:t>
            </a:fld>
            <a:endParaRPr lang="de-DE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9C62ABD-45C9-4B6E-A450-F834469B8610}" type="slidenum">
              <a:rPr lang="en-US" smtClean="0">
                <a:latin typeface="Times New Roman" pitchFamily="18" charset="0"/>
              </a:rPr>
              <a:pPr/>
              <a:t>32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8294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E799E43-4CB8-4B9D-BAD6-4D6F7E80E85C}" type="slidenum">
              <a:rPr lang="de-DE" sz="1200">
                <a:solidFill>
                  <a:srgbClr val="000000"/>
                </a:solidFill>
              </a:rPr>
              <a:pPr algn="r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32</a:t>
            </a:fld>
            <a:endParaRPr lang="de-DE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BBF28A4-91E6-45B5-9532-40ACB7BCD472}" type="slidenum">
              <a:rPr lang="en-US" smtClean="0">
                <a:latin typeface="Times New Roman" pitchFamily="18" charset="0"/>
              </a:rPr>
              <a:pPr/>
              <a:t>36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8499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A72D4BF-8042-4110-AE9A-89D7214B1450}" type="slidenum">
              <a:rPr lang="de-DE" sz="1200">
                <a:solidFill>
                  <a:srgbClr val="000000"/>
                </a:solidFill>
              </a:rPr>
              <a:pPr algn="r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36</a:t>
            </a:fld>
            <a:endParaRPr lang="de-DE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EC2AEEC-F69F-40F1-83E7-E5C1217D6B91}" type="slidenum">
              <a:rPr lang="en-US" smtClean="0">
                <a:latin typeface="Times New Roman" pitchFamily="18" charset="0"/>
              </a:rPr>
              <a:pPr/>
              <a:t>37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ED4D310-17FD-40E5-BB2D-EBE579DC78A5}" type="slidenum">
              <a:rPr lang="de-DE" sz="1200">
                <a:solidFill>
                  <a:srgbClr val="000000"/>
                </a:solidFill>
              </a:rPr>
              <a:pPr algn="r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37</a:t>
            </a:fld>
            <a:endParaRPr lang="de-DE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2CDD996-C03F-4378-84C2-2A92579FE37E}" type="slidenum">
              <a:rPr lang="en-US" smtClean="0">
                <a:latin typeface="Times New Roman" pitchFamily="18" charset="0"/>
              </a:rPr>
              <a:pPr/>
              <a:t>38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837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837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37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782E6BE-B168-4D96-8502-DBCB1F989B99}" type="slidenum">
              <a:rPr lang="de-D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38</a:t>
            </a:fld>
            <a:endParaRPr lang="de-DE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934211A-5CBC-4955-B527-E407363677AF}" type="slidenum">
              <a:rPr lang="en-US" smtClean="0">
                <a:latin typeface="Times New Roman" pitchFamily="18" charset="0"/>
              </a:rPr>
              <a:pPr/>
              <a:t>39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93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5939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0D547BD-2C06-4556-8915-19BFD044D14B}" type="slidenum">
              <a:rPr lang="de-D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39</a:t>
            </a:fld>
            <a:endParaRPr lang="de-DE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8F51D1F-9CC8-49A1-900D-F337F10A70CA}" type="slidenum">
              <a:rPr lang="en-US" smtClean="0">
                <a:latin typeface="Times New Roman" pitchFamily="18" charset="0"/>
              </a:rPr>
              <a:pPr/>
              <a:t>40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24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6246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94E5A0F-1DED-465D-827A-2D8ABEB52B11}" type="slidenum">
              <a:rPr lang="de-D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40</a:t>
            </a:fld>
            <a:endParaRPr lang="de-DE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7F6B58F-DE95-43FB-B1DB-07CB2605DCFD}" type="slidenum">
              <a:rPr lang="en-US" smtClean="0">
                <a:latin typeface="Times New Roman" pitchFamily="18" charset="0"/>
              </a:rPr>
              <a:pPr/>
              <a:t>41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FB496DA-5360-47E5-BEE8-B95AEA243035}" type="slidenum">
              <a:rPr lang="en-US" smtClean="0">
                <a:latin typeface="Times New Roman" pitchFamily="18" charset="0"/>
              </a:rPr>
              <a:pPr/>
              <a:t>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7168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D88ADF8-D8B6-4DE5-B4EF-362EBA941F95}" type="slidenum">
              <a:rPr lang="de-DE" sz="1200">
                <a:solidFill>
                  <a:srgbClr val="000000"/>
                </a:solidFill>
              </a:rPr>
              <a:pPr algn="r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</a:t>
            </a:fld>
            <a:endParaRPr lang="de-DE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E180187-28DE-40EB-AB3B-7A7E86BB3458}" type="slidenum">
              <a:rPr lang="en-US" smtClean="0">
                <a:latin typeface="Times New Roman" pitchFamily="18" charset="0"/>
              </a:rPr>
              <a:pPr/>
              <a:t>42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DFAEE4F-7A37-49DE-8A25-A4D1A3E7A608}" type="slidenum">
              <a:rPr lang="en-US" smtClean="0">
                <a:latin typeface="Times New Roman" pitchFamily="18" charset="0"/>
              </a:rPr>
              <a:pPr/>
              <a:t>43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80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350459C-0080-4886-8226-7864B798A43D}" type="slidenum">
              <a:rPr lang="en-US" smtClean="0">
                <a:latin typeface="Times New Roman" pitchFamily="18" charset="0"/>
              </a:rPr>
              <a:pPr/>
              <a:t>44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90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716CB85-81EE-4615-8B0C-FFA4EDF7CA80}" type="slidenum">
              <a:rPr lang="en-US" smtClean="0">
                <a:latin typeface="Times New Roman" pitchFamily="18" charset="0"/>
              </a:rPr>
              <a:pPr/>
              <a:t>45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11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114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8037A7D-9E92-43DC-80C9-F4D1E2C20755}" type="slidenum">
              <a:rPr lang="de-DE" sz="1200">
                <a:solidFill>
                  <a:srgbClr val="000000"/>
                </a:solidFill>
              </a:rPr>
              <a:pPr algn="r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45</a:t>
            </a:fld>
            <a:endParaRPr lang="de-DE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75C75E0-A1BE-4210-BADE-3172F3B4DFDD}" type="slidenum">
              <a:rPr lang="en-US" smtClean="0">
                <a:latin typeface="Times New Roman" pitchFamily="18" charset="0"/>
              </a:rPr>
              <a:pPr/>
              <a:t>46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464E9E3-FF9E-4573-89E8-B6625F3251CD}" type="slidenum">
              <a:rPr lang="en-US" smtClean="0">
                <a:latin typeface="Times New Roman" pitchFamily="18" charset="0"/>
              </a:rPr>
              <a:pPr/>
              <a:t>47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3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31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5F31C1E-A88A-4265-BE58-AAAD6B828867}" type="slidenum">
              <a:rPr lang="en-US" smtClean="0">
                <a:latin typeface="Times New Roman" pitchFamily="18" charset="0"/>
              </a:rPr>
              <a:pPr/>
              <a:t>48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42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42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9B8BCF2-ADF0-47A3-AD5C-9EAFC001BCD3}" type="slidenum">
              <a:rPr lang="en-US" smtClean="0">
                <a:latin typeface="Times New Roman" pitchFamily="18" charset="0"/>
              </a:rPr>
              <a:pPr/>
              <a:t>49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B5B1B7E-60F4-4665-9CC6-FF65B6DF2351}" type="slidenum">
              <a:rPr lang="en-US" smtClean="0">
                <a:latin typeface="Times New Roman" pitchFamily="18" charset="0"/>
              </a:rPr>
              <a:pPr/>
              <a:t>57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6BD4D55-D4A6-4C11-B756-C9571E632914}" type="slidenum">
              <a:rPr lang="en-US" smtClean="0">
                <a:latin typeface="Times New Roman" pitchFamily="18" charset="0"/>
              </a:rPr>
              <a:pPr/>
              <a:t>58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72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95325"/>
            <a:ext cx="4568825" cy="3425825"/>
          </a:xfrm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17995F4-6875-45E3-8D5E-27290B3787A6}" type="slidenum">
              <a:rPr lang="en-US" smtClean="0">
                <a:latin typeface="Times New Roman" pitchFamily="18" charset="0"/>
              </a:rPr>
              <a:pPr/>
              <a:t>6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E5EFD78-562D-4027-A9AF-A50A1D7B79C0}" type="slidenum">
              <a:rPr lang="en-US" smtClean="0">
                <a:latin typeface="Times New Roman" pitchFamily="18" charset="0"/>
              </a:rPr>
              <a:pPr/>
              <a:t>61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03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03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10035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BC00E85-5469-4345-9FCA-95396E9B0ED2}" type="slidenum">
              <a:rPr lang="de-DE" sz="1200">
                <a:solidFill>
                  <a:srgbClr val="000000"/>
                </a:solidFill>
              </a:rPr>
              <a:pPr algn="r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61</a:t>
            </a:fld>
            <a:endParaRPr lang="de-DE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F943D57-9E1D-404F-A8F8-83316810B2CA}" type="slidenum">
              <a:rPr lang="en-US" smtClean="0">
                <a:latin typeface="Times New Roman" pitchFamily="18" charset="0"/>
              </a:rPr>
              <a:pPr/>
              <a:t>62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13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DA85C82-19BF-4FA4-96B9-857767A73F77}" type="slidenum">
              <a:rPr lang="en-US" smtClean="0">
                <a:latin typeface="Times New Roman" pitchFamily="18" charset="0"/>
              </a:rPr>
              <a:pPr/>
              <a:t>63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24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11F5729-7243-4A16-A152-43C5195F2641}" type="slidenum">
              <a:rPr lang="en-US" smtClean="0">
                <a:latin typeface="Times New Roman" pitchFamily="18" charset="0"/>
              </a:rPr>
              <a:pPr/>
              <a:t>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7373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B0887E1-1AE4-4CC2-B92F-22ACD8B709AA}" type="slidenum">
              <a:rPr lang="de-DE" sz="1200">
                <a:solidFill>
                  <a:srgbClr val="000000"/>
                </a:solidFill>
              </a:rPr>
              <a:pPr algn="r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9</a:t>
            </a:fld>
            <a:endParaRPr lang="de-DE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C7C8334-138A-4D16-BC31-E5CEFA4A9150}" type="slidenum">
              <a:rPr lang="en-US" smtClean="0">
                <a:latin typeface="Times New Roman" pitchFamily="18" charset="0"/>
              </a:rPr>
              <a:pPr/>
              <a:t>10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47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47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9A2E30D-7C63-415D-A664-694B6AECD50E}" type="slidenum">
              <a:rPr lang="en-US" smtClean="0">
                <a:latin typeface="Times New Roman" pitchFamily="18" charset="0"/>
              </a:rPr>
              <a:pPr/>
              <a:t>11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5E7D3B1-EDF1-459B-8D9D-BD939A7A403B}" type="slidenum">
              <a:rPr lang="en-US" smtClean="0">
                <a:latin typeface="Times New Roman" pitchFamily="18" charset="0"/>
              </a:rPr>
              <a:pPr/>
              <a:t>12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854443F-C815-48E6-82D8-4789413AA92F}" type="slidenum">
              <a:rPr lang="en-US" smtClean="0">
                <a:latin typeface="Times New Roman" pitchFamily="18" charset="0"/>
              </a:rPr>
              <a:pPr/>
              <a:t>13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78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A094338-8221-498A-A521-C4211F8190A2}" type="slidenum">
              <a:rPr lang="en-US" smtClean="0">
                <a:latin typeface="Times New Roman" pitchFamily="18" charset="0"/>
              </a:rPr>
              <a:pPr/>
              <a:t>17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7885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2232142-88FC-48C4-B843-12D831F96E9E}" type="slidenum">
              <a:rPr lang="de-DE" sz="1200">
                <a:solidFill>
                  <a:srgbClr val="000000"/>
                </a:solidFill>
              </a:rPr>
              <a:pPr algn="r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17</a:t>
            </a:fld>
            <a:endParaRPr lang="de-DE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38A86-F22A-49D7-8AC8-88AE1E0A50C8}" type="datetimeFigureOut">
              <a:rPr lang="en-US"/>
              <a:pPr>
                <a:defRPr/>
              </a:pPr>
              <a:t>8/29/2012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5EF7D-85AE-4552-9649-AE1DDBE43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D011F-D003-4097-A072-0E474BE4D9DC}" type="datetimeFigureOut">
              <a:rPr lang="en-US"/>
              <a:pPr>
                <a:defRPr/>
              </a:pPr>
              <a:t>8/29/2012</a:t>
            </a:fld>
            <a:endParaRPr lang="en-US" dirty="0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98E38-7816-4920-B1D1-4F9118565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0C1F6-8EE2-400F-862E-D855CB3D515C}" type="datetimeFigureOut">
              <a:rPr lang="en-US"/>
              <a:pPr>
                <a:defRPr/>
              </a:pPr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3C933-6503-4B28-85AD-402294295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D02B3-283A-444C-BEE5-3B92761501C7}" type="datetimeFigureOut">
              <a:rPr lang="en-US"/>
              <a:pPr>
                <a:defRPr/>
              </a:pPr>
              <a:t>8/29/2012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717A2-5CB0-4021-82E9-24D17B06D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BD46E-2954-4B55-A751-BF1AF52D4838}" type="datetimeFigureOut">
              <a:rPr lang="en-US"/>
              <a:pPr>
                <a:defRPr/>
              </a:pPr>
              <a:t>8/29/2012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5CDF-D0B7-4434-909C-EED21B87B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8A5DF-5DED-45C3-9A4B-E60ACED8B56A}" type="datetimeFigureOut">
              <a:rPr lang="en-US"/>
              <a:pPr>
                <a:defRPr/>
              </a:pPr>
              <a:t>8/29/2012</a:t>
            </a:fld>
            <a:endParaRPr lang="en-US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9D186-E8CF-4718-8B1C-E79E4BE77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C2297-2B54-43CE-BDA1-281FBADBDB15}" type="datetimeFigureOut">
              <a:rPr lang="en-US"/>
              <a:pPr>
                <a:defRPr/>
              </a:pPr>
              <a:t>8/29/2012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36D94-7564-47DB-9896-D4E65076F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1A033-336B-476D-A81C-CA0DD1A25D4C}" type="datetimeFigureOut">
              <a:rPr lang="en-US"/>
              <a:pPr>
                <a:defRPr/>
              </a:pPr>
              <a:t>8/29/2012</a:t>
            </a:fld>
            <a:endParaRPr lang="en-US" dirty="0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5AA6A-0A66-4C13-8B2E-C14952592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0F09E-8AC7-48E4-9011-A859AC185B0C}" type="datetimeFigureOut">
              <a:rPr lang="en-US"/>
              <a:pPr>
                <a:defRPr/>
              </a:pPr>
              <a:t>8/29/2012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4FBCE-4196-4939-AF03-75BF76F6A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1781B-66BA-4D9C-8F84-455D68C542C3}" type="datetimeFigureOut">
              <a:rPr lang="en-US"/>
              <a:pPr>
                <a:defRPr/>
              </a:pPr>
              <a:t>8/29/2012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55F67-6E73-4EDA-99FC-AB68A855B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58D47-01D9-4D0A-86F4-96BFAA9490D9}" type="datetimeFigureOut">
              <a:rPr lang="en-US"/>
              <a:pPr>
                <a:defRPr/>
              </a:pPr>
              <a:t>8/29/2012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38861-9A76-46AE-8643-E0BBFBE2E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8197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B17DEE0-4CB8-4F74-8037-B62641D58106}" type="datetimeFigureOut">
              <a:rPr lang="en-US"/>
              <a:pPr>
                <a:defRPr/>
              </a:pPr>
              <a:t>8/29/2012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493CE05-F929-4083-9033-FF8857CEE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3996" r:id="rId4"/>
    <p:sldLayoutId id="2147484002" r:id="rId5"/>
    <p:sldLayoutId id="2147483997" r:id="rId6"/>
    <p:sldLayoutId id="2147484003" r:id="rId7"/>
    <p:sldLayoutId id="2147484004" r:id="rId8"/>
    <p:sldLayoutId id="2147484005" r:id="rId9"/>
    <p:sldLayoutId id="2147483998" r:id="rId10"/>
    <p:sldLayoutId id="21474840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tel:(2012)%2002280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opscience.iop.org/0004-637X/749/1" TargetMode="External"/><Relationship Id="rId3" Type="http://schemas.openxmlformats.org/officeDocument/2006/relationships/image" Target="../media/image7.jpeg"/><Relationship Id="rId7" Type="http://schemas.openxmlformats.org/officeDocument/2006/relationships/hyperlink" Target="http://iopscience.iop.org/0004-637X/749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opscience.iop.org/0004-637X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diagramColors" Target="../diagrams/colors1.xml"/><Relationship Id="rId11" Type="http://schemas.openxmlformats.org/officeDocument/2006/relationships/oleObject" Target="../embeddings/oleObject10.bin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diagramData" Target="../diagrams/data3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wmf"/><Relationship Id="rId4" Type="http://schemas.openxmlformats.org/officeDocument/2006/relationships/image" Target="../media/image7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image" Target="../media/image82.wmf"/><Relationship Id="rId7" Type="http://schemas.openxmlformats.org/officeDocument/2006/relationships/image" Target="../media/image86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emf"/><Relationship Id="rId5" Type="http://schemas.openxmlformats.org/officeDocument/2006/relationships/image" Target="../media/image84.png"/><Relationship Id="rId10" Type="http://schemas.openxmlformats.org/officeDocument/2006/relationships/image" Target="../media/image89.wmf"/><Relationship Id="rId4" Type="http://schemas.openxmlformats.org/officeDocument/2006/relationships/image" Target="../media/image83.wmf"/><Relationship Id="rId9" Type="http://schemas.openxmlformats.org/officeDocument/2006/relationships/image" Target="../media/image8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MCNS\Cool_H.avi" TargetMode="Externa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0907.3219v1" TargetMode="External"/><Relationship Id="rId2" Type="http://schemas.openxmlformats.org/officeDocument/2006/relationships/hyperlink" Target="http://arxiv.org/find/astro-ph/1/au:+Freire_P/0/1/0/all/0/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User\Desktop\MCNS\Point_SM.avi" TargetMode="External"/><Relationship Id="rId1" Type="http://schemas.openxmlformats.org/officeDocument/2006/relationships/video" Target="file:///C:\Users\User\Desktop\MCNS\Cool_SM.avi" TargetMode="Externa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Desc\CasA\Point_H.avi" TargetMode="External"/><Relationship Id="rId4" Type="http://schemas.openxmlformats.org/officeDocument/2006/relationships/image" Target="../media/image11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wmf"/><Relationship Id="rId4" Type="http://schemas.openxmlformats.org/officeDocument/2006/relationships/image" Target="../media/image120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nature.com/nature/journal/v467/n7319/full/nature09466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85750" y="500063"/>
            <a:ext cx="8458200" cy="1535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>
                <a:solidFill>
                  <a:srgbClr val="0070C0"/>
                </a:solidFill>
              </a:rPr>
              <a:t>Compact  neutron stars </a:t>
            </a:r>
            <a:br>
              <a:rPr lang="en-US" sz="4800">
                <a:solidFill>
                  <a:srgbClr val="0070C0"/>
                </a:solidFill>
              </a:rPr>
            </a:br>
            <a:r>
              <a:rPr lang="en-US" sz="3200">
                <a:solidFill>
                  <a:srgbClr val="FF0000"/>
                </a:solidFill>
              </a:rPr>
              <a:t>Theory &amp; Observations</a:t>
            </a:r>
            <a:endParaRPr lang="de-DE" sz="3200" b="1">
              <a:solidFill>
                <a:srgbClr val="FF0000"/>
              </a:solidFill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3429000" y="2786063"/>
            <a:ext cx="5000625" cy="1214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spcBef>
                <a:spcPts val="800"/>
              </a:spcBef>
              <a:buSzPct val="7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3600">
                <a:solidFill>
                  <a:srgbClr val="002060"/>
                </a:solidFill>
              </a:rPr>
              <a:t>Hovik Grigorian</a:t>
            </a:r>
          </a:p>
          <a:p>
            <a:pPr algn="r">
              <a:spcBef>
                <a:spcPts val="800"/>
              </a:spcBef>
              <a:buSzPct val="7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2800" b="1" i="1">
                <a:solidFill>
                  <a:srgbClr val="FF0000"/>
                </a:solidFill>
              </a:rPr>
              <a:t>Yerevan State University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6429375" y="5143500"/>
            <a:ext cx="2500313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>
                <a:solidFill>
                  <a:srgbClr val="0066FF"/>
                </a:solidFill>
                <a:latin typeface="Arial Black" pitchFamily="34" charset="0"/>
              </a:rPr>
              <a:t>Summer School  Dubna – 2012</a:t>
            </a: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4143375"/>
            <a:ext cx="5329237" cy="2224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82578"/>
            <a:ext cx="7543800" cy="631844"/>
          </a:xfrm>
        </p:spPr>
        <p:txBody>
          <a:bodyPr lIns="90000" tIns="46800" rIns="90000" bIns="46800" anchor="b">
            <a:normAutofit fontScale="90000"/>
          </a:bodyPr>
          <a:lstStyle/>
          <a:p>
            <a:pPr marL="484632" fontAlgn="auto"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000080"/>
                </a:solidFill>
              </a:rPr>
              <a:t>Cooling of </a:t>
            </a:r>
            <a:r>
              <a:rPr lang="en-US" dirty="0" err="1">
                <a:solidFill>
                  <a:srgbClr val="000080"/>
                </a:solidFill>
              </a:rPr>
              <a:t>Magnetars</a:t>
            </a:r>
            <a:endParaRPr lang="en-US" dirty="0">
              <a:solidFill>
                <a:srgbClr val="00008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844675"/>
            <a:ext cx="6770687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7524750" y="2060575"/>
            <a:ext cx="15621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i="1">
                <a:solidFill>
                  <a:srgbClr val="000000"/>
                </a:solidFill>
              </a:rPr>
              <a:t>Magnetars</a:t>
            </a:r>
          </a:p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i="1">
                <a:solidFill>
                  <a:srgbClr val="000000"/>
                </a:solidFill>
              </a:rPr>
              <a:t>AXPs, SGRs</a:t>
            </a:r>
          </a:p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>
                <a:solidFill>
                  <a:srgbClr val="000000"/>
                </a:solidFill>
              </a:rPr>
              <a:t>B = 10^14 -10^15 </a:t>
            </a:r>
            <a:r>
              <a:rPr lang="en-US" sz="1600" b="1" i="1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7380288" y="2060575"/>
            <a:ext cx="215900" cy="217488"/>
          </a:xfrm>
          <a:prstGeom prst="rect">
            <a:avLst/>
          </a:prstGeom>
          <a:solidFill>
            <a:srgbClr val="F1550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6630" name="AutoShape 5"/>
          <p:cNvSpPr>
            <a:spLocks noChangeArrowheads="1"/>
          </p:cNvSpPr>
          <p:nvPr/>
        </p:nvSpPr>
        <p:spPr bwMode="auto">
          <a:xfrm>
            <a:off x="7308850" y="3068638"/>
            <a:ext cx="360363" cy="288925"/>
          </a:xfrm>
          <a:prstGeom prst="triangle">
            <a:avLst>
              <a:gd name="adj" fmla="val 50000"/>
            </a:avLst>
          </a:prstGeom>
          <a:solidFill>
            <a:srgbClr val="66003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7618413" y="3078163"/>
            <a:ext cx="1489075" cy="85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i="1">
                <a:solidFill>
                  <a:srgbClr val="000000"/>
                </a:solidFill>
              </a:rPr>
              <a:t>Radio-quiet</a:t>
            </a:r>
          </a:p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i="1">
                <a:solidFill>
                  <a:srgbClr val="000000"/>
                </a:solidFill>
              </a:rPr>
              <a:t> NSs</a:t>
            </a:r>
          </a:p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B = 10^13 </a:t>
            </a:r>
            <a:r>
              <a:rPr lang="en-US" b="1" i="1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26632" name="Oval 7"/>
          <p:cNvSpPr>
            <a:spLocks noChangeArrowheads="1"/>
          </p:cNvSpPr>
          <p:nvPr/>
        </p:nvSpPr>
        <p:spPr bwMode="auto">
          <a:xfrm>
            <a:off x="7380288" y="4292600"/>
            <a:ext cx="215900" cy="215900"/>
          </a:xfrm>
          <a:prstGeom prst="ellipse">
            <a:avLst/>
          </a:prstGeom>
          <a:solidFill>
            <a:srgbClr val="0000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6633" name="Oval 8"/>
          <p:cNvSpPr>
            <a:spLocks noChangeArrowheads="1"/>
          </p:cNvSpPr>
          <p:nvPr/>
        </p:nvSpPr>
        <p:spPr bwMode="auto">
          <a:xfrm>
            <a:off x="7380288" y="5229225"/>
            <a:ext cx="215900" cy="215900"/>
          </a:xfrm>
          <a:prstGeom prst="ellipse">
            <a:avLst/>
          </a:prstGeom>
          <a:solidFill>
            <a:srgbClr val="0000CC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6634" name="Oval 9"/>
          <p:cNvSpPr>
            <a:spLocks noChangeArrowheads="1"/>
          </p:cNvSpPr>
          <p:nvPr/>
        </p:nvSpPr>
        <p:spPr bwMode="auto">
          <a:xfrm>
            <a:off x="7451725" y="5300663"/>
            <a:ext cx="73025" cy="73025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6635" name="Text Box 10"/>
          <p:cNvSpPr txBox="1">
            <a:spLocks noChangeArrowheads="1"/>
          </p:cNvSpPr>
          <p:nvPr/>
        </p:nvSpPr>
        <p:spPr bwMode="auto">
          <a:xfrm>
            <a:off x="7653338" y="4149725"/>
            <a:ext cx="1489075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i="1">
                <a:solidFill>
                  <a:srgbClr val="000000"/>
                </a:solidFill>
              </a:rPr>
              <a:t>Radio-pulsar</a:t>
            </a:r>
          </a:p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i="1">
                <a:solidFill>
                  <a:srgbClr val="000000"/>
                </a:solidFill>
              </a:rPr>
              <a:t> NSs</a:t>
            </a:r>
          </a:p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B = 10^12 </a:t>
            </a:r>
            <a:r>
              <a:rPr lang="en-US" b="1" i="1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26636" name="Text Box 11"/>
          <p:cNvSpPr txBox="1">
            <a:spLocks noChangeArrowheads="1"/>
          </p:cNvSpPr>
          <p:nvPr/>
        </p:nvSpPr>
        <p:spPr bwMode="auto">
          <a:xfrm>
            <a:off x="7608888" y="5229225"/>
            <a:ext cx="1576387" cy="1128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i="1">
                <a:solidFill>
                  <a:srgbClr val="000000"/>
                </a:solidFill>
              </a:rPr>
              <a:t>Radio-pulsar</a:t>
            </a:r>
          </a:p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i="1">
                <a:solidFill>
                  <a:srgbClr val="000000"/>
                </a:solidFill>
              </a:rPr>
              <a:t> NSs</a:t>
            </a:r>
          </a:p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B = 10^12 </a:t>
            </a:r>
            <a:r>
              <a:rPr lang="en-US" b="1" i="1">
                <a:solidFill>
                  <a:srgbClr val="000000"/>
                </a:solidFill>
              </a:rPr>
              <a:t>G</a:t>
            </a:r>
          </a:p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i="1">
                <a:solidFill>
                  <a:srgbClr val="000000"/>
                </a:solidFill>
              </a:rPr>
              <a:t>H - spectrum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571500" y="512763"/>
            <a:ext cx="7772400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3600" b="1">
                <a:solidFill>
                  <a:srgbClr val="000080"/>
                </a:solidFill>
                <a:ea typeface="Arial Unicode MS" pitchFamily="34" charset="-128"/>
                <a:cs typeface="Arial Unicode MS" pitchFamily="34" charset="-128"/>
              </a:rPr>
              <a:t>Cooling of Neutron Star  </a:t>
            </a:r>
            <a:br>
              <a:rPr lang="de-DE" sz="3600" b="1">
                <a:solidFill>
                  <a:srgbClr val="000080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de-DE" sz="3600" b="1">
                <a:solidFill>
                  <a:srgbClr val="000080"/>
                </a:solidFill>
                <a:ea typeface="Arial Unicode MS" pitchFamily="34" charset="-128"/>
                <a:cs typeface="Arial Unicode MS" pitchFamily="34" charset="-128"/>
              </a:rPr>
              <a:t>in </a:t>
            </a:r>
            <a:r>
              <a:rPr lang="en-US" sz="3600" b="1">
                <a:solidFill>
                  <a:srgbClr val="000080"/>
                </a:solidFill>
                <a:ea typeface="Arial Unicode MS" pitchFamily="34" charset="-128"/>
                <a:cs typeface="Arial Unicode MS" pitchFamily="34" charset="-128"/>
              </a:rPr>
              <a:t>Cassiopeia</a:t>
            </a:r>
            <a:r>
              <a:rPr lang="de-DE" sz="3600" b="1">
                <a:solidFill>
                  <a:srgbClr val="000080"/>
                </a:solidFill>
                <a:ea typeface="Arial Unicode MS" pitchFamily="34" charset="-128"/>
                <a:cs typeface="Arial Unicode MS" pitchFamily="34" charset="-128"/>
              </a:rPr>
              <a:t> A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287338" y="1776413"/>
            <a:ext cx="8572500" cy="3709987"/>
          </a:xfrm>
          <a:prstGeom prst="rect">
            <a:avLst/>
          </a:prstGeom>
          <a:solidFill>
            <a:srgbClr val="000000"/>
          </a:solidFill>
          <a:ln w="9360">
            <a:solidFill>
              <a:srgbClr val="4E5B6F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407988" indent="-341313" algn="r">
              <a:spcBef>
                <a:spcPts val="700"/>
              </a:spcBef>
              <a:buClr>
                <a:srgbClr val="D6ECFF"/>
              </a:buClr>
              <a:buSzPct val="95000"/>
              <a:buFont typeface="Arial" charset="0"/>
              <a:buChar char="•"/>
              <a:tabLst>
                <a:tab pos="407988" algn="l"/>
                <a:tab pos="865188" algn="l"/>
                <a:tab pos="1322388" algn="l"/>
                <a:tab pos="1779588" algn="l"/>
                <a:tab pos="2236788" algn="l"/>
                <a:tab pos="2693988" algn="l"/>
                <a:tab pos="3151188" algn="l"/>
                <a:tab pos="3608388" algn="l"/>
                <a:tab pos="4065588" algn="l"/>
                <a:tab pos="4522788" algn="l"/>
                <a:tab pos="4979988" algn="l"/>
                <a:tab pos="5437188" algn="l"/>
                <a:tab pos="5894388" algn="l"/>
                <a:tab pos="6351588" algn="l"/>
                <a:tab pos="6808788" algn="l"/>
                <a:tab pos="7265988" algn="l"/>
                <a:tab pos="7723188" algn="l"/>
                <a:tab pos="8180388" algn="l"/>
                <a:tab pos="8637588" algn="l"/>
                <a:tab pos="9094788" algn="l"/>
                <a:tab pos="9551988" algn="l"/>
              </a:tabLst>
            </a:pPr>
            <a:r>
              <a:rPr lang="en-US" sz="2000">
                <a:solidFill>
                  <a:srgbClr val="FFFF66"/>
                </a:solidFill>
                <a:ea typeface="Arial Unicode MS" pitchFamily="34" charset="-128"/>
                <a:cs typeface="Arial Unicode MS" pitchFamily="34" charset="-128"/>
              </a:rPr>
              <a:t>16.08.1680 John Flamsteed, 6m star 3 Cas</a:t>
            </a:r>
          </a:p>
          <a:p>
            <a:pPr marL="407988" indent="-341313" algn="r">
              <a:spcBef>
                <a:spcPts val="700"/>
              </a:spcBef>
              <a:buClr>
                <a:srgbClr val="D6ECFF"/>
              </a:buClr>
              <a:buSzPct val="95000"/>
              <a:buFont typeface="Arial" charset="0"/>
              <a:buChar char="•"/>
              <a:tabLst>
                <a:tab pos="407988" algn="l"/>
                <a:tab pos="865188" algn="l"/>
                <a:tab pos="1322388" algn="l"/>
                <a:tab pos="1779588" algn="l"/>
                <a:tab pos="2236788" algn="l"/>
                <a:tab pos="2693988" algn="l"/>
                <a:tab pos="3151188" algn="l"/>
                <a:tab pos="3608388" algn="l"/>
                <a:tab pos="4065588" algn="l"/>
                <a:tab pos="4522788" algn="l"/>
                <a:tab pos="4979988" algn="l"/>
                <a:tab pos="5437188" algn="l"/>
                <a:tab pos="5894388" algn="l"/>
                <a:tab pos="6351588" algn="l"/>
                <a:tab pos="6808788" algn="l"/>
                <a:tab pos="7265988" algn="l"/>
                <a:tab pos="7723188" algn="l"/>
                <a:tab pos="8180388" algn="l"/>
                <a:tab pos="8637588" algn="l"/>
                <a:tab pos="9094788" algn="l"/>
                <a:tab pos="9551988" algn="l"/>
              </a:tabLst>
            </a:pPr>
            <a:r>
              <a:rPr lang="en-US" sz="2000">
                <a:solidFill>
                  <a:srgbClr val="FFFF66"/>
                </a:solidFill>
                <a:ea typeface="Arial Unicode MS" pitchFamily="34" charset="-128"/>
                <a:cs typeface="Arial Unicode MS" pitchFamily="34" charset="-128"/>
              </a:rPr>
              <a:t>1947 re-discovery in radio</a:t>
            </a:r>
          </a:p>
          <a:p>
            <a:pPr marL="407988" indent="-341313" algn="r">
              <a:spcBef>
                <a:spcPts val="700"/>
              </a:spcBef>
              <a:buClr>
                <a:srgbClr val="D6ECFF"/>
              </a:buClr>
              <a:buSzPct val="95000"/>
              <a:buFont typeface="Arial" charset="0"/>
              <a:buChar char="•"/>
              <a:tabLst>
                <a:tab pos="407988" algn="l"/>
                <a:tab pos="865188" algn="l"/>
                <a:tab pos="1322388" algn="l"/>
                <a:tab pos="1779588" algn="l"/>
                <a:tab pos="2236788" algn="l"/>
                <a:tab pos="2693988" algn="l"/>
                <a:tab pos="3151188" algn="l"/>
                <a:tab pos="3608388" algn="l"/>
                <a:tab pos="4065588" algn="l"/>
                <a:tab pos="4522788" algn="l"/>
                <a:tab pos="4979988" algn="l"/>
                <a:tab pos="5437188" algn="l"/>
                <a:tab pos="5894388" algn="l"/>
                <a:tab pos="6351588" algn="l"/>
                <a:tab pos="6808788" algn="l"/>
                <a:tab pos="7265988" algn="l"/>
                <a:tab pos="7723188" algn="l"/>
                <a:tab pos="8180388" algn="l"/>
                <a:tab pos="8637588" algn="l"/>
                <a:tab pos="9094788" algn="l"/>
                <a:tab pos="9551988" algn="l"/>
              </a:tabLst>
            </a:pPr>
            <a:r>
              <a:rPr lang="en-US" sz="2000">
                <a:solidFill>
                  <a:srgbClr val="FFFF66"/>
                </a:solidFill>
                <a:ea typeface="Arial Unicode MS" pitchFamily="34" charset="-128"/>
                <a:cs typeface="Arial Unicode MS" pitchFamily="34" charset="-128"/>
              </a:rPr>
              <a:t>1950 optical counterpart</a:t>
            </a:r>
          </a:p>
          <a:p>
            <a:pPr marL="407988" indent="-341313" algn="r">
              <a:spcBef>
                <a:spcPts val="700"/>
              </a:spcBef>
              <a:buClr>
                <a:srgbClr val="D6ECFF"/>
              </a:buClr>
              <a:buSzPct val="95000"/>
              <a:buFont typeface="Arial" charset="0"/>
              <a:buChar char="•"/>
              <a:tabLst>
                <a:tab pos="407988" algn="l"/>
                <a:tab pos="865188" algn="l"/>
                <a:tab pos="1322388" algn="l"/>
                <a:tab pos="1779588" algn="l"/>
                <a:tab pos="2236788" algn="l"/>
                <a:tab pos="2693988" algn="l"/>
                <a:tab pos="3151188" algn="l"/>
                <a:tab pos="3608388" algn="l"/>
                <a:tab pos="4065588" algn="l"/>
                <a:tab pos="4522788" algn="l"/>
                <a:tab pos="4979988" algn="l"/>
                <a:tab pos="5437188" algn="l"/>
                <a:tab pos="5894388" algn="l"/>
                <a:tab pos="6351588" algn="l"/>
                <a:tab pos="6808788" algn="l"/>
                <a:tab pos="7265988" algn="l"/>
                <a:tab pos="7723188" algn="l"/>
                <a:tab pos="8180388" algn="l"/>
                <a:tab pos="8637588" algn="l"/>
                <a:tab pos="9094788" algn="l"/>
                <a:tab pos="9551988" algn="l"/>
              </a:tabLst>
            </a:pPr>
            <a:r>
              <a:rPr lang="en-US" sz="2000">
                <a:solidFill>
                  <a:srgbClr val="FFFF66"/>
                </a:solidFill>
                <a:ea typeface="Arial Unicode MS" pitchFamily="34" charset="-128"/>
                <a:cs typeface="Arial Unicode MS" pitchFamily="34" charset="-128"/>
              </a:rPr>
              <a:t>T ∼ 30 MK</a:t>
            </a:r>
          </a:p>
          <a:p>
            <a:pPr marL="407988" indent="-341313" algn="r">
              <a:spcBef>
                <a:spcPts val="700"/>
              </a:spcBef>
              <a:buClr>
                <a:srgbClr val="D6ECFF"/>
              </a:buClr>
              <a:buSzPct val="95000"/>
              <a:buFont typeface="Arial" charset="0"/>
              <a:buChar char="•"/>
              <a:tabLst>
                <a:tab pos="407988" algn="l"/>
                <a:tab pos="865188" algn="l"/>
                <a:tab pos="1322388" algn="l"/>
                <a:tab pos="1779588" algn="l"/>
                <a:tab pos="2236788" algn="l"/>
                <a:tab pos="2693988" algn="l"/>
                <a:tab pos="3151188" algn="l"/>
                <a:tab pos="3608388" algn="l"/>
                <a:tab pos="4065588" algn="l"/>
                <a:tab pos="4522788" algn="l"/>
                <a:tab pos="4979988" algn="l"/>
                <a:tab pos="5437188" algn="l"/>
                <a:tab pos="5894388" algn="l"/>
                <a:tab pos="6351588" algn="l"/>
                <a:tab pos="6808788" algn="l"/>
                <a:tab pos="7265988" algn="l"/>
                <a:tab pos="7723188" algn="l"/>
                <a:tab pos="8180388" algn="l"/>
                <a:tab pos="8637588" algn="l"/>
                <a:tab pos="9094788" algn="l"/>
                <a:tab pos="9551988" algn="l"/>
              </a:tabLst>
            </a:pPr>
            <a:r>
              <a:rPr lang="en-US" sz="2000">
                <a:solidFill>
                  <a:srgbClr val="FFFF66"/>
                </a:solidFill>
                <a:ea typeface="Arial Unicode MS" pitchFamily="34" charset="-128"/>
                <a:cs typeface="Arial Unicode MS" pitchFamily="34" charset="-128"/>
              </a:rPr>
              <a:t>V exp ∼ 4000 − 6000 km/s</a:t>
            </a:r>
          </a:p>
          <a:p>
            <a:pPr marL="407988" indent="-341313" algn="r">
              <a:spcBef>
                <a:spcPts val="700"/>
              </a:spcBef>
              <a:buClr>
                <a:srgbClr val="D6ECFF"/>
              </a:buClr>
              <a:buSzPct val="95000"/>
              <a:buFont typeface="Arial" charset="0"/>
              <a:buChar char="•"/>
              <a:tabLst>
                <a:tab pos="407988" algn="l"/>
                <a:tab pos="865188" algn="l"/>
                <a:tab pos="1322388" algn="l"/>
                <a:tab pos="1779588" algn="l"/>
                <a:tab pos="2236788" algn="l"/>
                <a:tab pos="2693988" algn="l"/>
                <a:tab pos="3151188" algn="l"/>
                <a:tab pos="3608388" algn="l"/>
                <a:tab pos="4065588" algn="l"/>
                <a:tab pos="4522788" algn="l"/>
                <a:tab pos="4979988" algn="l"/>
                <a:tab pos="5437188" algn="l"/>
                <a:tab pos="5894388" algn="l"/>
                <a:tab pos="6351588" algn="l"/>
                <a:tab pos="6808788" algn="l"/>
                <a:tab pos="7265988" algn="l"/>
                <a:tab pos="7723188" algn="l"/>
                <a:tab pos="8180388" algn="l"/>
                <a:tab pos="8637588" algn="l"/>
                <a:tab pos="9094788" algn="l"/>
                <a:tab pos="9551988" algn="l"/>
              </a:tabLst>
            </a:pPr>
            <a:r>
              <a:rPr lang="en-US" sz="2400">
                <a:solidFill>
                  <a:srgbClr val="FFFF66"/>
                </a:solidFill>
                <a:ea typeface="Arial Unicode MS" pitchFamily="34" charset="-128"/>
                <a:cs typeface="Arial Unicode MS" pitchFamily="34" charset="-128"/>
              </a:rPr>
              <a:t>distance 11.000 ly = 3.4 kpc</a:t>
            </a:r>
          </a:p>
          <a:p>
            <a:pPr marL="407988" indent="-341313" algn="r">
              <a:spcBef>
                <a:spcPts val="700"/>
              </a:spcBef>
              <a:buSzPct val="95000"/>
              <a:tabLst>
                <a:tab pos="407988" algn="l"/>
                <a:tab pos="865188" algn="l"/>
                <a:tab pos="1322388" algn="l"/>
                <a:tab pos="1779588" algn="l"/>
                <a:tab pos="2236788" algn="l"/>
                <a:tab pos="2693988" algn="l"/>
                <a:tab pos="3151188" algn="l"/>
                <a:tab pos="3608388" algn="l"/>
                <a:tab pos="4065588" algn="l"/>
                <a:tab pos="4522788" algn="l"/>
                <a:tab pos="4979988" algn="l"/>
                <a:tab pos="5437188" algn="l"/>
                <a:tab pos="5894388" algn="l"/>
                <a:tab pos="6351588" algn="l"/>
                <a:tab pos="6808788" algn="l"/>
                <a:tab pos="7265988" algn="l"/>
                <a:tab pos="7723188" algn="l"/>
                <a:tab pos="8180388" algn="l"/>
                <a:tab pos="8637588" algn="l"/>
                <a:tab pos="9094788" algn="l"/>
                <a:tab pos="9551988" algn="l"/>
              </a:tabLst>
            </a:pPr>
            <a:endParaRPr lang="en-US" sz="2000" i="1">
              <a:solidFill>
                <a:srgbClr val="FFFF66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407988" indent="-341313" algn="r">
              <a:spcBef>
                <a:spcPts val="700"/>
              </a:spcBef>
              <a:buSzPct val="95000"/>
              <a:tabLst>
                <a:tab pos="407988" algn="l"/>
                <a:tab pos="865188" algn="l"/>
                <a:tab pos="1322388" algn="l"/>
                <a:tab pos="1779588" algn="l"/>
                <a:tab pos="2236788" algn="l"/>
                <a:tab pos="2693988" algn="l"/>
                <a:tab pos="3151188" algn="l"/>
                <a:tab pos="3608388" algn="l"/>
                <a:tab pos="4065588" algn="l"/>
                <a:tab pos="4522788" algn="l"/>
                <a:tab pos="4979988" algn="l"/>
                <a:tab pos="5437188" algn="l"/>
                <a:tab pos="5894388" algn="l"/>
                <a:tab pos="6351588" algn="l"/>
                <a:tab pos="6808788" algn="l"/>
                <a:tab pos="7265988" algn="l"/>
                <a:tab pos="7723188" algn="l"/>
                <a:tab pos="8180388" algn="l"/>
                <a:tab pos="8637588" algn="l"/>
                <a:tab pos="9094788" algn="l"/>
                <a:tab pos="9551988" algn="l"/>
              </a:tabLst>
            </a:pPr>
            <a:endParaRPr lang="en-US" sz="2000" i="1">
              <a:solidFill>
                <a:srgbClr val="FFC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407988" indent="-341313" algn="r">
              <a:spcBef>
                <a:spcPts val="700"/>
              </a:spcBef>
              <a:buSzPct val="95000"/>
              <a:tabLst>
                <a:tab pos="407988" algn="l"/>
                <a:tab pos="865188" algn="l"/>
                <a:tab pos="1322388" algn="l"/>
                <a:tab pos="1779588" algn="l"/>
                <a:tab pos="2236788" algn="l"/>
                <a:tab pos="2693988" algn="l"/>
                <a:tab pos="3151188" algn="l"/>
                <a:tab pos="3608388" algn="l"/>
                <a:tab pos="4065588" algn="l"/>
                <a:tab pos="4522788" algn="l"/>
                <a:tab pos="4979988" algn="l"/>
                <a:tab pos="5437188" algn="l"/>
                <a:tab pos="5894388" algn="l"/>
                <a:tab pos="6351588" algn="l"/>
                <a:tab pos="6808788" algn="l"/>
                <a:tab pos="7265988" algn="l"/>
                <a:tab pos="7723188" algn="l"/>
                <a:tab pos="8180388" algn="l"/>
                <a:tab pos="8637588" algn="l"/>
                <a:tab pos="9094788" algn="l"/>
                <a:tab pos="9551988" algn="l"/>
              </a:tabLst>
            </a:pPr>
            <a:r>
              <a:rPr lang="en-US" sz="2000" i="1">
                <a:solidFill>
                  <a:srgbClr val="FFC000"/>
                </a:solidFill>
                <a:ea typeface="Arial Unicode MS" pitchFamily="34" charset="-128"/>
                <a:cs typeface="Arial Unicode MS" pitchFamily="34" charset="-128"/>
              </a:rPr>
              <a:t>picture:</a:t>
            </a:r>
            <a:r>
              <a:rPr lang="en-US" sz="20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>
                <a:solidFill>
                  <a:srgbClr val="00B050"/>
                </a:solidFill>
                <a:ea typeface="Arial Unicode MS" pitchFamily="34" charset="-128"/>
                <a:cs typeface="Arial Unicode MS" pitchFamily="34" charset="-128"/>
              </a:rPr>
              <a:t>spitzer space telescope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714375" y="5643563"/>
            <a:ext cx="7429500" cy="1017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>
                <a:solidFill>
                  <a:srgbClr val="002060"/>
                </a:solidFill>
              </a:rPr>
              <a:t>D.Blaschke, H. Grigorian, D. Voskresensky, F. Weber,</a:t>
            </a:r>
          </a:p>
          <a:p>
            <a:pP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2060"/>
                </a:solidFill>
              </a:rPr>
              <a:t> Phys. Rev. C 85</a:t>
            </a:r>
            <a:r>
              <a:rPr lang="en-US" sz="2000"/>
              <a:t> </a:t>
            </a:r>
            <a:r>
              <a:rPr lang="en-US" sz="2000">
                <a:hlinkClick r:id="rId3"/>
              </a:rPr>
              <a:t>(2012) 022802</a:t>
            </a:r>
            <a:endParaRPr lang="en-US" sz="2000"/>
          </a:p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2060"/>
                </a:solidFill>
              </a:rPr>
              <a:t>                                    e-Print: </a:t>
            </a:r>
            <a:r>
              <a:rPr lang="en-US" b="1">
                <a:solidFill>
                  <a:srgbClr val="002060"/>
                </a:solidFill>
              </a:rPr>
              <a:t>arXiv:1108.4125</a:t>
            </a:r>
            <a:r>
              <a:rPr lang="en-US">
                <a:solidFill>
                  <a:srgbClr val="002060"/>
                </a:solidFill>
              </a:rPr>
              <a:t> [nucl-th]</a:t>
            </a:r>
            <a:r>
              <a:rPr lang="en-US" sz="2000">
                <a:solidFill>
                  <a:srgbClr val="002060"/>
                </a:solidFill>
              </a:rPr>
              <a:t> </a:t>
            </a:r>
            <a:endParaRPr lang="en-US" sz="2000" b="1">
              <a:solidFill>
                <a:srgbClr val="000000"/>
              </a:solidFill>
            </a:endParaRPr>
          </a:p>
        </p:txBody>
      </p:sp>
      <p:pic>
        <p:nvPicPr>
          <p:cNvPr id="27653" name="Picture 2" descr="http://apod.nasa.gov/apod/image/1103/casa_ma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2214563"/>
            <a:ext cx="42195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335088" y="512763"/>
            <a:ext cx="77724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400" b="1">
                <a:solidFill>
                  <a:srgbClr val="000080"/>
                </a:solidFill>
                <a:ea typeface="Arial Unicode MS" pitchFamily="34" charset="-128"/>
                <a:cs typeface="Arial Unicode MS" pitchFamily="34" charset="-128"/>
              </a:rPr>
              <a:t>Cass A Cooling Observations</a:t>
            </a:r>
            <a:r>
              <a:rPr lang="en-US" sz="34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143125"/>
            <a:ext cx="3854450" cy="4102100"/>
            <a:chOff x="0" y="1350"/>
            <a:chExt cx="2428" cy="2584"/>
          </a:xfrm>
        </p:grpSpPr>
        <p:pic>
          <p:nvPicPr>
            <p:cNvPr id="2868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50"/>
              <a:ext cx="2428" cy="258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8682" name="Text Box 4"/>
            <p:cNvSpPr txBox="1">
              <a:spLocks noChangeArrowheads="1"/>
            </p:cNvSpPr>
            <p:nvPr/>
          </p:nvSpPr>
          <p:spPr bwMode="auto">
            <a:xfrm>
              <a:off x="0" y="1350"/>
              <a:ext cx="2428" cy="258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</p:grp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4643438" y="1857375"/>
            <a:ext cx="4143375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</a:rPr>
              <a:t> Cass A is a rapid cooling star – Temperature drop - 10% in 10 yr</a:t>
            </a:r>
          </a:p>
        </p:txBody>
      </p:sp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2643188"/>
            <a:ext cx="4395787" cy="3571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527050" y="6429375"/>
            <a:ext cx="45497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n-NO" sz="1600" b="1">
                <a:solidFill>
                  <a:srgbClr val="000000"/>
                </a:solidFill>
              </a:rPr>
              <a:t>W.C.G. Ho, C.O. Heinke, Nature 462, 71 (2009)</a:t>
            </a:r>
          </a:p>
        </p:txBody>
      </p:sp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71688"/>
            <a:ext cx="4286250" cy="414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2643188"/>
            <a:ext cx="4500562" cy="3643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1" dur="3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3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900" decel="100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706438" y="512763"/>
            <a:ext cx="8156575" cy="776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4080" rIns="90000" bIns="46800"/>
          <a:lstStyle/>
          <a:p>
            <a:pPr algn="ctr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3400" b="1">
                <a:solidFill>
                  <a:srgbClr val="000080"/>
                </a:solidFill>
                <a:ea typeface="Arial Unicode MS" pitchFamily="34" charset="-128"/>
                <a:cs typeface="Arial Unicode MS" pitchFamily="34" charset="-128"/>
              </a:rPr>
              <a:t>Phase </a:t>
            </a:r>
            <a:r>
              <a:rPr lang="de-DE" sz="3200" b="1">
                <a:solidFill>
                  <a:srgbClr val="000080"/>
                </a:solidFill>
                <a:ea typeface="Arial Unicode MS" pitchFamily="34" charset="-128"/>
                <a:cs typeface="Arial Unicode MS" pitchFamily="34" charset="-128"/>
              </a:rPr>
              <a:t>Diagramm &amp; Cooling Simulations</a:t>
            </a: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1143000" y="1500188"/>
            <a:ext cx="6400800" cy="3986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440" rIns="90000" bIns="0"/>
          <a:lstStyle/>
          <a:p>
            <a:pPr marL="50800">
              <a:spcBef>
                <a:spcPts val="700"/>
              </a:spcBef>
              <a:buClr>
                <a:srgbClr val="D6ECFF"/>
              </a:buClr>
              <a:buSzPct val="95000"/>
              <a:buFont typeface="Wingdings" pitchFamily="2" charset="2"/>
              <a:buChar char=""/>
              <a:tabLst>
                <a:tab pos="50800" algn="l"/>
                <a:tab pos="508000" algn="l"/>
                <a:tab pos="965200" algn="l"/>
                <a:tab pos="1422400" algn="l"/>
                <a:tab pos="1879600" algn="l"/>
                <a:tab pos="2336800" algn="l"/>
                <a:tab pos="2794000" algn="l"/>
                <a:tab pos="3251200" algn="l"/>
                <a:tab pos="3708400" algn="l"/>
                <a:tab pos="4165600" algn="l"/>
                <a:tab pos="4622800" algn="l"/>
                <a:tab pos="5080000" algn="l"/>
                <a:tab pos="5537200" algn="l"/>
                <a:tab pos="5994400" algn="l"/>
                <a:tab pos="6451600" algn="l"/>
                <a:tab pos="6908800" algn="l"/>
                <a:tab pos="7366000" algn="l"/>
                <a:tab pos="7823200" algn="l"/>
                <a:tab pos="8280400" algn="l"/>
                <a:tab pos="8737600" algn="l"/>
                <a:tab pos="9194800" algn="l"/>
              </a:tabLst>
            </a:pPr>
            <a:r>
              <a:rPr lang="en-US" sz="2800">
                <a:solidFill>
                  <a:srgbClr val="008000"/>
                </a:solidFill>
                <a:ea typeface="Arial Unicode MS" pitchFamily="34" charset="-128"/>
                <a:cs typeface="Arial Unicode MS" pitchFamily="34" charset="-128"/>
              </a:rPr>
              <a:t>Description of the stellar matter  - local properties</a:t>
            </a:r>
          </a:p>
          <a:p>
            <a:pPr marL="50800">
              <a:spcBef>
                <a:spcPts val="700"/>
              </a:spcBef>
              <a:buClr>
                <a:srgbClr val="D6ECFF"/>
              </a:buClr>
              <a:buSzPct val="95000"/>
              <a:buFont typeface="Wingdings" pitchFamily="2" charset="2"/>
              <a:buChar char=""/>
              <a:tabLst>
                <a:tab pos="50800" algn="l"/>
                <a:tab pos="508000" algn="l"/>
                <a:tab pos="965200" algn="l"/>
                <a:tab pos="1422400" algn="l"/>
                <a:tab pos="1879600" algn="l"/>
                <a:tab pos="2336800" algn="l"/>
                <a:tab pos="2794000" algn="l"/>
                <a:tab pos="3251200" algn="l"/>
                <a:tab pos="3708400" algn="l"/>
                <a:tab pos="4165600" algn="l"/>
                <a:tab pos="4622800" algn="l"/>
                <a:tab pos="5080000" algn="l"/>
                <a:tab pos="5537200" algn="l"/>
                <a:tab pos="5994400" algn="l"/>
                <a:tab pos="6451600" algn="l"/>
                <a:tab pos="6908800" algn="l"/>
                <a:tab pos="7366000" algn="l"/>
                <a:tab pos="7823200" algn="l"/>
                <a:tab pos="8280400" algn="l"/>
                <a:tab pos="8737600" algn="l"/>
                <a:tab pos="9194800" algn="l"/>
              </a:tabLst>
            </a:pPr>
            <a:r>
              <a:rPr lang="en-US" sz="2800">
                <a:solidFill>
                  <a:srgbClr val="008000"/>
                </a:solidFill>
                <a:ea typeface="Arial Unicode MS" pitchFamily="34" charset="-128"/>
                <a:cs typeface="Arial Unicode MS" pitchFamily="34" charset="-128"/>
              </a:rPr>
              <a:t>Modeling of the self bound compact star  -  including the gravitational field</a:t>
            </a:r>
          </a:p>
          <a:p>
            <a:pPr marL="50800">
              <a:spcBef>
                <a:spcPts val="700"/>
              </a:spcBef>
              <a:buClr>
                <a:srgbClr val="D6ECFF"/>
              </a:buClr>
              <a:buSzPct val="95000"/>
              <a:buFont typeface="Wingdings" pitchFamily="2" charset="2"/>
              <a:buChar char=""/>
              <a:tabLst>
                <a:tab pos="50800" algn="l"/>
                <a:tab pos="508000" algn="l"/>
                <a:tab pos="965200" algn="l"/>
                <a:tab pos="1422400" algn="l"/>
                <a:tab pos="1879600" algn="l"/>
                <a:tab pos="2336800" algn="l"/>
                <a:tab pos="2794000" algn="l"/>
                <a:tab pos="3251200" algn="l"/>
                <a:tab pos="3708400" algn="l"/>
                <a:tab pos="4165600" algn="l"/>
                <a:tab pos="4622800" algn="l"/>
                <a:tab pos="5080000" algn="l"/>
                <a:tab pos="5537200" algn="l"/>
                <a:tab pos="5994400" algn="l"/>
                <a:tab pos="6451600" algn="l"/>
                <a:tab pos="6908800" algn="l"/>
                <a:tab pos="7366000" algn="l"/>
                <a:tab pos="7823200" algn="l"/>
                <a:tab pos="8280400" algn="l"/>
                <a:tab pos="8737600" algn="l"/>
                <a:tab pos="9194800" algn="l"/>
              </a:tabLst>
            </a:pPr>
            <a:r>
              <a:rPr lang="en-US" sz="2800">
                <a:solidFill>
                  <a:srgbClr val="008000"/>
                </a:solidFill>
                <a:ea typeface="Arial Unicode MS" pitchFamily="34" charset="-128"/>
                <a:cs typeface="Arial Unicode MS" pitchFamily="34" charset="-128"/>
              </a:rPr>
              <a:t>Extrapolations of  the  energy loss  mechanisms to higher densities and temperatures</a:t>
            </a:r>
          </a:p>
          <a:p>
            <a:pPr marL="50800">
              <a:spcBef>
                <a:spcPts val="700"/>
              </a:spcBef>
              <a:buClr>
                <a:srgbClr val="D6ECFF"/>
              </a:buClr>
              <a:buSzPct val="95000"/>
              <a:buFont typeface="Wingdings" pitchFamily="2" charset="2"/>
              <a:buChar char=""/>
              <a:tabLst>
                <a:tab pos="50800" algn="l"/>
                <a:tab pos="508000" algn="l"/>
                <a:tab pos="965200" algn="l"/>
                <a:tab pos="1422400" algn="l"/>
                <a:tab pos="1879600" algn="l"/>
                <a:tab pos="2336800" algn="l"/>
                <a:tab pos="2794000" algn="l"/>
                <a:tab pos="3251200" algn="l"/>
                <a:tab pos="3708400" algn="l"/>
                <a:tab pos="4165600" algn="l"/>
                <a:tab pos="4622800" algn="l"/>
                <a:tab pos="5080000" algn="l"/>
                <a:tab pos="5537200" algn="l"/>
                <a:tab pos="5994400" algn="l"/>
                <a:tab pos="6451600" algn="l"/>
                <a:tab pos="6908800" algn="l"/>
                <a:tab pos="7366000" algn="l"/>
                <a:tab pos="7823200" algn="l"/>
                <a:tab pos="8280400" algn="l"/>
                <a:tab pos="8737600" algn="l"/>
                <a:tab pos="9194800" algn="l"/>
              </a:tabLst>
            </a:pPr>
            <a:r>
              <a:rPr lang="en-US" sz="280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>
                <a:solidFill>
                  <a:srgbClr val="008000"/>
                </a:solidFill>
                <a:ea typeface="Arial Unicode MS" pitchFamily="34" charset="-128"/>
                <a:cs typeface="Arial Unicode MS" pitchFamily="34" charset="-128"/>
              </a:rPr>
              <a:t>Consistency of the approaches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00174"/>
            <a:ext cx="7772400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46" name="Rectangle 74"/>
          <p:cNvSpPr>
            <a:spLocks noChangeArrowheads="1"/>
          </p:cNvSpPr>
          <p:nvPr/>
        </p:nvSpPr>
        <p:spPr bwMode="auto">
          <a:xfrm>
            <a:off x="714375" y="1844675"/>
            <a:ext cx="4143375" cy="1871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de-DE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Choice of metric tensor</a:t>
            </a: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de-DE" sz="4000"/>
              <a:t>How to make a star configuration?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928688" y="2071688"/>
          <a:ext cx="3746500" cy="431800"/>
        </p:xfrm>
        <a:graphic>
          <a:graphicData uri="http://schemas.openxmlformats.org/presentationml/2006/ole">
            <p:oleObj spid="_x0000_s1026" name="Equation" r:id="rId3" imgW="2374560" imgH="203040" progId="Equation.DSMT4">
              <p:embed/>
            </p:oleObj>
          </a:graphicData>
        </a:graphic>
      </p:graphicFrame>
      <p:sp>
        <p:nvSpPr>
          <p:cNvPr id="1033" name="Line 77"/>
          <p:cNvSpPr>
            <a:spLocks noChangeShapeType="1"/>
          </p:cNvSpPr>
          <p:nvPr/>
        </p:nvSpPr>
        <p:spPr bwMode="auto">
          <a:xfrm>
            <a:off x="2843213" y="3716338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4" name="Rectangle 78"/>
          <p:cNvSpPr>
            <a:spLocks noChangeArrowheads="1"/>
          </p:cNvSpPr>
          <p:nvPr/>
        </p:nvSpPr>
        <p:spPr bwMode="auto">
          <a:xfrm>
            <a:off x="971550" y="4581525"/>
            <a:ext cx="3673475" cy="1871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sz="2400"/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2400"/>
              <a:t>Einstein  Equations</a:t>
            </a:r>
            <a:r>
              <a:rPr lang="de-DE"/>
              <a:t>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2800" b="1">
                <a:solidFill>
                  <a:srgbClr val="FF0000"/>
                </a:solidFill>
              </a:rPr>
              <a:t>TOV</a:t>
            </a:r>
          </a:p>
        </p:txBody>
      </p:sp>
      <p:sp>
        <p:nvSpPr>
          <p:cNvPr id="1035" name="Rectangle 79"/>
          <p:cNvSpPr>
            <a:spLocks noChangeArrowheads="1"/>
          </p:cNvSpPr>
          <p:nvPr/>
        </p:nvSpPr>
        <p:spPr bwMode="auto">
          <a:xfrm>
            <a:off x="5000625" y="1844675"/>
            <a:ext cx="3749675" cy="1871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3200" b="1">
                <a:solidFill>
                  <a:srgbClr val="FF0000"/>
                </a:solidFill>
              </a:rPr>
              <a:t>EoS- </a:t>
            </a:r>
            <a:r>
              <a:rPr lang="de-DE" sz="3200" b="1"/>
              <a:t>P(    )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2400"/>
              <a:t>Thermodynamicas of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2400"/>
              <a:t>dence matter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2400"/>
              <a:t> </a:t>
            </a:r>
            <a:r>
              <a:rPr lang="de-DE" sz="2000"/>
              <a:t>(Energy Momentum Tensor)</a:t>
            </a:r>
          </a:p>
        </p:txBody>
      </p:sp>
      <p:sp>
        <p:nvSpPr>
          <p:cNvPr id="1036" name="Rectangle 80"/>
          <p:cNvSpPr>
            <a:spLocks noChangeArrowheads="1"/>
          </p:cNvSpPr>
          <p:nvPr/>
        </p:nvSpPr>
        <p:spPr bwMode="auto">
          <a:xfrm>
            <a:off x="5076825" y="4581525"/>
            <a:ext cx="3673475" cy="1871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sz="2400"/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2400"/>
              <a:t>External fields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2400">
                <a:solidFill>
                  <a:srgbClr val="FF0000"/>
                </a:solidFill>
              </a:rPr>
              <a:t>Schwarzschild Solution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sz="2400"/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sz="2400"/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sp>
        <p:nvSpPr>
          <p:cNvPr id="1037" name="Line 81"/>
          <p:cNvSpPr>
            <a:spLocks noChangeShapeType="1"/>
          </p:cNvSpPr>
          <p:nvPr/>
        </p:nvSpPr>
        <p:spPr bwMode="auto">
          <a:xfrm>
            <a:off x="4211638" y="5516563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968500" y="1016000"/>
          <a:ext cx="914400" cy="131763"/>
        </p:xfrm>
        <a:graphic>
          <a:graphicData uri="http://schemas.openxmlformats.org/presentationml/2006/ole">
            <p:oleObj spid="_x0000_s1027" name="Equation" r:id="rId4" imgW="914400" imgH="131400" progId="Equation.DSMT4">
              <p:embed/>
            </p:oleObj>
          </a:graphicData>
        </a:graphic>
      </p:graphicFrame>
      <p:sp>
        <p:nvSpPr>
          <p:cNvPr id="1038" name="Text Box 86"/>
          <p:cNvSpPr txBox="1">
            <a:spLocks noChangeArrowheads="1"/>
          </p:cNvSpPr>
          <p:nvPr/>
        </p:nvSpPr>
        <p:spPr bwMode="auto">
          <a:xfrm>
            <a:off x="1403350" y="2997200"/>
            <a:ext cx="3024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/>
              <a:t>Spherically Symetric  case</a:t>
            </a: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968500" y="1016000"/>
          <a:ext cx="914400" cy="131763"/>
        </p:xfrm>
        <a:graphic>
          <a:graphicData uri="http://schemas.openxmlformats.org/presentationml/2006/ole">
            <p:oleObj spid="_x0000_s1028" name="Equation" r:id="rId5" imgW="914400" imgH="131400" progId="Equation.DSMT4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7380288" y="1989138"/>
          <a:ext cx="406400" cy="520700"/>
        </p:xfrm>
        <a:graphic>
          <a:graphicData uri="http://schemas.openxmlformats.org/presentationml/2006/ole">
            <p:oleObj spid="_x0000_s1029" name="Equation" r:id="rId6" imgW="101520" imgH="114120" progId="Equation.DSMT4">
              <p:embed/>
            </p:oleObj>
          </a:graphicData>
        </a:graphic>
      </p:graphicFrame>
      <p:pic>
        <p:nvPicPr>
          <p:cNvPr id="1039" name="Picture 9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58888" y="4714875"/>
            <a:ext cx="32416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0" name="Line 95"/>
          <p:cNvSpPr>
            <a:spLocks noChangeShapeType="1"/>
          </p:cNvSpPr>
          <p:nvPr/>
        </p:nvSpPr>
        <p:spPr bwMode="auto">
          <a:xfrm>
            <a:off x="3419475" y="5876925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041" name="Picture 9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0688" y="5365750"/>
            <a:ext cx="3024187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2" name="Line 98"/>
          <p:cNvSpPr>
            <a:spLocks noChangeShapeType="1"/>
          </p:cNvSpPr>
          <p:nvPr/>
        </p:nvSpPr>
        <p:spPr bwMode="auto">
          <a:xfrm flipH="1">
            <a:off x="4643438" y="3716338"/>
            <a:ext cx="223361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1968500" y="1016000"/>
          <a:ext cx="914400" cy="131763"/>
        </p:xfrm>
        <a:graphic>
          <a:graphicData uri="http://schemas.openxmlformats.org/presentationml/2006/ole">
            <p:oleObj spid="_x0000_s1030" name="Equation" r:id="rId9" imgW="914400" imgH="131400" progId="Equation.DSMT4">
              <p:embed/>
            </p:oleObj>
          </a:graphicData>
        </a:graphic>
      </p:graphicFrame>
      <p:sp>
        <p:nvSpPr>
          <p:cNvPr id="1043" name="Text Box 101"/>
          <p:cNvSpPr txBox="1">
            <a:spLocks noChangeArrowheads="1"/>
          </p:cNvSpPr>
          <p:nvPr/>
        </p:nvSpPr>
        <p:spPr bwMode="auto">
          <a:xfrm>
            <a:off x="5786438" y="6400800"/>
            <a:ext cx="2500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2400">
                <a:solidFill>
                  <a:srgbClr val="FF0000"/>
                </a:solidFill>
              </a:rPr>
              <a:t>Intrernal solution</a:t>
            </a:r>
          </a:p>
        </p:txBody>
      </p:sp>
      <p:sp>
        <p:nvSpPr>
          <p:cNvPr id="1044" name="Rectangle 104"/>
          <p:cNvSpPr>
            <a:spLocks noChangeArrowheads="1"/>
          </p:cNvSpPr>
          <p:nvPr/>
        </p:nvSpPr>
        <p:spPr bwMode="auto">
          <a:xfrm>
            <a:off x="6667500" y="5557838"/>
            <a:ext cx="201613" cy="2159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"/>
          <p:cNvSpPr>
            <a:spLocks noChangeArrowheads="1"/>
          </p:cNvSpPr>
          <p:nvPr/>
        </p:nvSpPr>
        <p:spPr bwMode="auto">
          <a:xfrm>
            <a:off x="611188" y="4005263"/>
            <a:ext cx="8064500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Solution for </a:t>
            </a:r>
            <a:r>
              <a:rPr lang="de-DE" i="1"/>
              <a:t>Internal</a:t>
            </a:r>
            <a:r>
              <a:rPr lang="de-DE"/>
              <a:t> structure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341438"/>
            <a:ext cx="81041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11188" y="5373688"/>
            <a:ext cx="298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2400">
                <a:solidFill>
                  <a:srgbClr val="FF0000"/>
                </a:solidFill>
              </a:rPr>
              <a:t>Cerntral conditions : </a:t>
            </a:r>
          </a:p>
        </p:txBody>
      </p:sp>
      <p:pic>
        <p:nvPicPr>
          <p:cNvPr id="3072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4221163"/>
            <a:ext cx="41767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5357813"/>
            <a:ext cx="2736850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4149725"/>
            <a:ext cx="30178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Rectangle 11"/>
          <p:cNvSpPr>
            <a:spLocks noChangeArrowheads="1"/>
          </p:cNvSpPr>
          <p:nvPr/>
        </p:nvSpPr>
        <p:spPr bwMode="auto">
          <a:xfrm>
            <a:off x="3995738" y="4508500"/>
            <a:ext cx="488950" cy="2159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/>
              <a:t>;  </a:t>
            </a:r>
            <a:r>
              <a:rPr lang="de-DE" sz="2400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Graphic2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357313"/>
            <a:ext cx="6715125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Structure of Hybrid star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457200" y="428625"/>
            <a:ext cx="7543800" cy="785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3900" b="1">
                <a:solidFill>
                  <a:srgbClr val="330066"/>
                </a:solidFill>
              </a:rPr>
              <a:t>EoS  for Nuclear Matter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143000"/>
            <a:ext cx="850106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286125"/>
            <a:ext cx="835818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4286250"/>
            <a:ext cx="81930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552450"/>
            <a:ext cx="7929562" cy="594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57188"/>
            <a:ext cx="8072438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1714500" y="6140450"/>
            <a:ext cx="571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a-DK">
                <a:solidFill>
                  <a:srgbClr val="FF0000"/>
                </a:solidFill>
              </a:rPr>
              <a:t>T. Kl¨ahn et al., Phys. Rev. C 74, 035802 (2006).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285750" y="214313"/>
            <a:ext cx="8458200" cy="128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>
                <a:solidFill>
                  <a:srgbClr val="0070C0"/>
                </a:solidFill>
              </a:rPr>
              <a:t>Compact stars Physics</a:t>
            </a:r>
            <a:br>
              <a:rPr lang="en-US" sz="4800">
                <a:solidFill>
                  <a:srgbClr val="0070C0"/>
                </a:solidFill>
              </a:rPr>
            </a:br>
            <a:endParaRPr lang="de-DE" sz="32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250" y="1571625"/>
            <a:ext cx="7500938" cy="3540125"/>
          </a:xfrm>
          <a:prstGeom prst="rect">
            <a:avLst/>
          </a:prstGeom>
          <a:blipFill dpi="0" rotWithShape="1">
            <a:blip r:embed="rId2">
              <a:alphaModFix amt="69000"/>
            </a:blip>
            <a:srcRect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800" dirty="0"/>
              <a:t>•  physics of compact stars,</a:t>
            </a:r>
            <a:br>
              <a:rPr lang="en-US" sz="2800" dirty="0"/>
            </a:br>
            <a:r>
              <a:rPr lang="en-US" sz="2800" dirty="0"/>
              <a:t>•  astrophysics of compact stars,</a:t>
            </a:r>
            <a:br>
              <a:rPr lang="en-US" sz="2800" dirty="0"/>
            </a:br>
            <a:r>
              <a:rPr lang="en-US" sz="2800" dirty="0"/>
              <a:t>•  </a:t>
            </a:r>
            <a:r>
              <a:rPr lang="en-US" sz="2800" dirty="0" err="1"/>
              <a:t>superdense</a:t>
            </a:r>
            <a:r>
              <a:rPr lang="en-US" sz="2800" dirty="0"/>
              <a:t> matter,</a:t>
            </a:r>
            <a:br>
              <a:rPr lang="en-US" sz="2800" dirty="0"/>
            </a:br>
            <a:r>
              <a:rPr lang="en-US" sz="2800" dirty="0"/>
              <a:t>•  neutrino physics,</a:t>
            </a:r>
            <a:br>
              <a:rPr lang="en-US" sz="2800" dirty="0"/>
            </a:br>
            <a:r>
              <a:rPr lang="en-US" sz="2800" dirty="0"/>
              <a:t>•  </a:t>
            </a:r>
            <a:r>
              <a:rPr lang="en-US" sz="2800" dirty="0" err="1"/>
              <a:t>astrochemistry</a:t>
            </a:r>
            <a:r>
              <a:rPr lang="en-US" sz="2800" dirty="0"/>
              <a:t>,</a:t>
            </a:r>
            <a:br>
              <a:rPr lang="en-US" sz="2800" dirty="0"/>
            </a:br>
            <a:r>
              <a:rPr lang="en-US" sz="2800" dirty="0"/>
              <a:t>•  gravitational waves from compact stars and</a:t>
            </a:r>
            <a:br>
              <a:rPr lang="en-US" sz="2800" dirty="0"/>
            </a:br>
            <a:r>
              <a:rPr lang="en-US" sz="2800" dirty="0"/>
              <a:t>•  supernova explosions.</a:t>
            </a:r>
            <a:br>
              <a:rPr lang="en-US" sz="2800" dirty="0"/>
            </a:br>
            <a:endParaRPr lang="de-DE" sz="2800" b="1" i="1" dirty="0">
              <a:solidFill>
                <a:srgbClr val="0000CC"/>
              </a:solidFill>
            </a:endParaRP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357188" y="5715000"/>
            <a:ext cx="571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002060"/>
                </a:solidFill>
              </a:rPr>
              <a:t>CompStar meeting in Tahiti 2012</a:t>
            </a:r>
            <a:r>
              <a:rPr lang="en-US">
                <a:solidFill>
                  <a:srgbClr val="FF0000"/>
                </a:solidFill>
              </a:rPr>
              <a:t>: http://compstar-esf.org/tahiti/Conference/home.html</a:t>
            </a:r>
            <a:r>
              <a:rPr lang="en-US"/>
              <a:t> </a:t>
            </a:r>
          </a:p>
        </p:txBody>
      </p:sp>
      <p:pic>
        <p:nvPicPr>
          <p:cNvPr id="18437" name="Picture 2" descr="https://encrypted-tbn3.google.com/images?q=tbn:ANd9GcQ2G9LGacbRS9ozznWxtc5J-ApL56XXlaBoGD5_A_Et9LU1Tq8RW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5286375"/>
            <a:ext cx="19335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457200" y="428625"/>
            <a:ext cx="7543800" cy="785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3900" b="1">
                <a:solidFill>
                  <a:srgbClr val="330066"/>
                </a:solidFill>
              </a:rPr>
              <a:t>EoS  for Quark Matter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6308725"/>
            <a:ext cx="5659437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500188"/>
            <a:ext cx="4429125" cy="3887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81575" y="2786063"/>
            <a:ext cx="41624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Box 10"/>
          <p:cNvSpPr txBox="1">
            <a:spLocks noChangeArrowheads="1"/>
          </p:cNvSpPr>
          <p:nvPr/>
        </p:nvSpPr>
        <p:spPr bwMode="auto">
          <a:xfrm>
            <a:off x="5214938" y="1857375"/>
            <a:ext cx="336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0000"/>
                </a:solidFill>
              </a:rPr>
              <a:t>Dynamical Chiral Quark Model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428750"/>
            <a:ext cx="64293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57200" y="428625"/>
            <a:ext cx="7543800" cy="785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3900" b="1">
                <a:solidFill>
                  <a:srgbClr val="330066"/>
                </a:solidFill>
              </a:rPr>
              <a:t>EoS  for  Hybrid Matter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457200" y="428625"/>
            <a:ext cx="7543800" cy="785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3900" b="1">
                <a:solidFill>
                  <a:srgbClr val="330066"/>
                </a:solidFill>
              </a:rPr>
              <a:t>EoS  &amp;  Hybrid Configurations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285875"/>
            <a:ext cx="8643938" cy="5286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320675"/>
            <a:ext cx="7242175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cap="none" smtClean="0">
                <a:solidFill>
                  <a:schemeClr val="tx1"/>
                </a:solidFill>
              </a:rPr>
              <a:t>Internal structure of HS</a:t>
            </a:r>
            <a:endParaRPr lang="ru-RU" cap="none" smtClean="0">
              <a:solidFill>
                <a:schemeClr val="tx1"/>
              </a:solidFill>
            </a:endParaRPr>
          </a:p>
        </p:txBody>
      </p:sp>
      <p:pic>
        <p:nvPicPr>
          <p:cNvPr id="38915" name="Содержимое 2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00200"/>
            <a:ext cx="7570788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cap="none" dirty="0" err="1" smtClean="0"/>
              <a:t>Hibrid</a:t>
            </a:r>
            <a:r>
              <a:rPr lang="en-US" cap="none" dirty="0" smtClean="0"/>
              <a:t> Configurations for NJL type QM models</a:t>
            </a:r>
            <a:endParaRPr lang="en-US" cap="none" dirty="0"/>
          </a:p>
        </p:txBody>
      </p:sp>
      <p:pic>
        <p:nvPicPr>
          <p:cNvPr id="3993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571625"/>
            <a:ext cx="4191000" cy="4857750"/>
          </a:xfrm>
          <a:noFill/>
        </p:spPr>
      </p:pic>
      <p:pic>
        <p:nvPicPr>
          <p:cNvPr id="3994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571625"/>
            <a:ext cx="4343400" cy="4857750"/>
          </a:xfrm>
          <a:noFill/>
        </p:spPr>
      </p:pic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1357313" y="6416675"/>
            <a:ext cx="4840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a-DK">
                <a:solidFill>
                  <a:srgbClr val="FF0000"/>
                </a:solidFill>
              </a:rPr>
              <a:t>T. Kl¨ahn et al., </a:t>
            </a:r>
            <a:r>
              <a:rPr lang="en-US">
                <a:solidFill>
                  <a:srgbClr val="FF0000"/>
                </a:solidFill>
              </a:rPr>
              <a:t>Phys.Lett.B654:170-176,2007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HS </a:t>
            </a:r>
            <a:r>
              <a:rPr lang="de-DE" cap="none" dirty="0" smtClean="0"/>
              <a:t>Mass-Redius relations</a:t>
            </a:r>
            <a:endParaRPr lang="ru-RU" dirty="0"/>
          </a:p>
        </p:txBody>
      </p:sp>
      <p:pic>
        <p:nvPicPr>
          <p:cNvPr id="31747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89125"/>
            <a:ext cx="3521075" cy="3948113"/>
          </a:xfrm>
        </p:spPr>
      </p:pic>
      <p:pic>
        <p:nvPicPr>
          <p:cNvPr id="31748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22775" y="1600200"/>
            <a:ext cx="3032125" cy="4525963"/>
          </a:xfrm>
        </p:spPr>
      </p:pic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557338"/>
            <a:ext cx="8243887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  <p:bldP spid="3174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8643938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https://encrypted-tbn1.google.com/images?q=tbn:ANd9GcTpVCbTSLIxBWN--AJgV-l-4y6cLXlBylY6E8i94NrAcM-jFP1w5LZgUSC-"/>
          <p:cNvSpPr>
            <a:spLocks noChangeAspect="1" noChangeArrowheads="1"/>
          </p:cNvSpPr>
          <p:nvPr/>
        </p:nvSpPr>
        <p:spPr bwMode="auto">
          <a:xfrm>
            <a:off x="155575" y="-754063"/>
            <a:ext cx="2914650" cy="157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43011" name="AutoShape 4" descr="https://encrypted-tbn1.google.com/images?q=tbn:ANd9GcTpVCbTSLIxBWN--AJgV-l-4y6cLXlBylY6E8i94NrAcM-jFP1w5LZgUSC-"/>
          <p:cNvSpPr>
            <a:spLocks noChangeAspect="1" noChangeArrowheads="1"/>
          </p:cNvSpPr>
          <p:nvPr/>
        </p:nvSpPr>
        <p:spPr bwMode="auto">
          <a:xfrm>
            <a:off x="155575" y="-754063"/>
            <a:ext cx="2914650" cy="157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43012" name="AutoShape 8" descr="data:image/jpeg;base64,/9j/4AAQSkZJRgABAQAAAQABAAD/2wCEAAkGBhQSERUUExQUFRUUGBwYFxgVGBcXFxgYFxcVFxcXFxcXHCYfFxokGhgXHy8gIycpLCwsFx4xNTAqNSYrLCkBCQoKDgwOGg8PGiwlHCApLCksKSkpKSwsLCwsLCwsLCwsKSwsLCksKSksLCwsLCwpKSwpLCwsLCwpKSwsLCksLP/AABEIANEA8QMBIgACEQEDEQH/xAAbAAADAQEBAQEAAAAAAAAAAAABAgMABAUGB//EADkQAAEDAgMFBwMDAwQDAQAAAAEAAhEDIRIxQQRRYXHwBRMigZGhsTLB0Qbh8RRCYiNScpJTgsIV/8QAGgEAAwEBAQEAAAAAAAAAAAAAAAECAwQFBv/EACYRAQEAAgICAgICAgMAAAAAAAABAhEDEiExBEETUWHwBYEUIzL/2gAMAwEAAhEDEQA/APxAFBFYlBNCxKyyAyyyyAMrSgiUAITBsjPLqywCxKZBC0IokoAAIwmwcvUdFBBBCwRCYN66yT0NkhEBGFsKNFsqZjyDIz6GqICWEaABErQmwoGwaE8J6Ly0hwMEGRzSOWmi2RymU+qUhZ1UKtCMIKVNKKC0oDQsgsgGQWWQGWWRQAWRAWQAhFG5hYBMMEQ1YIkoSwaiAOKCICoghPCwCYBBbDCOKwaqBkp+6tp19lWk2okb0WhUDUTST0W0IReyD+MvI6qhaiQlo9o4UwaqU23yVHU4VY4lckcKm5WcFPDKeUOVGFoVCEhWViyFApkFKirIwgkYIrLIAhBGESUACFkVsP4QGAWWRJTJpWAWhEIJoWWTAJkwCYBZoTgKpE2g1qcMRAVKbPQK5EWgxqMH+ESL7k2FWi0G07dSiwkGRb78OKfgrUNnLjAE68uJ3K5j+k9nKac5Ld3mV6NHZmgw5x44RllaSRPkh3IMgSDxjQ8MvdX+LxsdvLipU0S1d1OhDSeEDzkLnezgn01C7eXFUapuEBdFanCg6658muNRckIV8CSFlY0lSQTuSlTVFQTFApKHvTvKyRFAElYhYIwgwCIHymAjmlCCZZGFigNCMIx1qU9QzoBwE/dVpJAEzWrAJ2hORNrBqdoWaFRoVyM7Qa1VI03dFPSbqi0LWYs7QaxVFMcf3TU6UrsZs2FwDgCLGCc5EgSOELbHBncnEKNp0y4+S6qV/CLDcOvlUDAZMZenJdXZ2ySHmLRmNL7lthx+dRMu682tT8UbjFteK9A7KJcRuB04euuSajsWJ8QSRJ8he/r7r2ndjmGNb9VTCAOJcR9lvhw3Vo39vDr7LhYLHEZn4Eb7A+q5HEMBLh4nDw8Adea97tdoqVCT4Wt8IGYECIzy1PmvD2uh4jvmMOvDQQI/hTy49fSZXluYTdI4gZCeY+Au/uDPitwj7afsud9EAZj1n4XDcL7byuI8vukcF0ny91Go1YXFrKgQkc1VcEhas61lTIQTELKKoiKMrIMYRI90AEc0yANk2WIT4hhiDM5zaN0R7pQEAS+QBAtuAm97nVAIoQgMFQsy5JVSLTPluy4dQmmgAqEJWBOFcRaZoVmNSMCsxa4xjafDAHXWi6GULSff4Q2dup06C6qVCbnIaC0ncI+V044s7U2UjYxbSeGfJdFOi5xn1JsLdZLpp0gchLnGIA8PITnovc7O7KDWh9UgB0XdN5yAAuSdwzC3xwVhh2uo4WdlOcWwQQ4WzN+J3r3P0x+mXOqVGlpuwgjQnE02i1v9vxC9/sLb6DwKbWAS6A52FgHENF4z4cV9Xs+0tBqvaBJIw4g0XOHHhgmbm54gK7ySecZ5dv8AweSWXT4DYv0s/vnsizRht/dL2tafMOP/AFXo7RsJY7G0YRSbAdMy8gjOf7cWh0X6RsFJpLn4Y1vY2nfuMrxv1B2QBQwtADicR1ImbW0z+FOHy95dLHNycVwx9Px/tinDxLYYB4MpLcsWH/c65nQry3uLBAYGzq+Sdd9j5gr6faOynte6qWkC4ZitMWxXNgL65nMryO0dkcZc98mxzaD4hqMc7r3mQunLHbl69fb5qs3eSerZrlcwQSQevJde0yHHEL6yI/hc+EmYXnZTyuVyuCmKZMx5qzlF7VzWNZUSpuVnBSKxraEckVEjlNaRsPUhBaFlJmjRZpTIFxMXmLDgLmB6n1KYBGc9efyjaOuv4WBQAWGaJCAQSlSpicTvk9QsEAnAsqiadhicr9Z+SYBI1UYFcZ1VoVqbVFgXVRpE2gHdcZmAt8Ixyq1FkwMgLk8Pz+VZlUyAOtf5SkAW4e8kE8lfY2SQ0RJI58guvGfTF7WxNptaXVCQ1gG4S4/2id5t5SclwVe1H1T3jzLBhYGNO6SGNzgQ0YjGo1iIdvvJe2k0Wb43a3fIE3v4Y/7cVXY6vc4y9jAS4YWuAwNeacwS6WtJg6HdldcvyubeXT6j6D/H8XTD8l919f2FWaXNpkQSyKZkOc4gk945hgPGcDc2dAF9DQ7Y7vve7a4EOcQ6s2mHNDpa3OAASMIm9stF+abHWe6HzidDqmHE8EOYHBrbtDYwsMzchrhc5+7sFRtRxfWqV3V3tc//AE2AsBElkOqEaAAAWg5wIXN+azzXryzL2/Sux+2z3Je443usBJgxBc0uiGkm064rcexvaMkCqYcRjIALSCLwJg4RvMXMaFfnezdqsZUqCRUpUxFhaCJLSJwzAwg6nCbmJSp24amOpiAqOwix1c4Bol1owiREZHO8aYc2N9xnyfGwytv9/h9l+pGU6tPG5jgQLNiZFwC0T9IN/ML8y7bphznNHduiDhw904WAA8QmeGITaAvYd2g6nXbTLpmBUBh5wvhz2F4kNAmZnQX0Pj/qTZQKhdImTJ+okxPK/Nenx2XDx6fNfO+P+LPx6r540AQ4DIXANo9ctBmfhcsBrTqTnykW4Fd9eHXuTGpuYzBjlIztmuKs0mXWubxvucvJZZT9OGOGq26k4KzwpPC5Mm2KDwpvCsQpOWNbxIhKU5SLNpCrLSskpQdeaARi6CZGgR1xz9liEAE7QIzvui0a3nkgiQjhRCAQDhMxqUKjQqiazVYNSDPd1dUa5aRnVGNXXSaRlnnyC56OU7vcq1KoZW+GmOTopsOnJdnZdIl/mBJ4lctMnfGoXqbEQA3My6dBMCBPIz6rs455R125+0KANesS76ZBa2ZOFoaNY+YhcLmvcRqRo4jA0ANYARlYOBG6Ccl736g2UCuMLB42mrJcQTFOTEROEh0QczOi4Nh7PJ2cvlpeQO7BNvE403Fwa3Mg21sQLBeTzTWV3+30vDP+vHX6jvdXkNIbGz4MBc6XGoCcFR73YhikBrJtY4rQCuXae8bIgNjuy1rHOApYW+Ko0OFw1xecWheTpbkr0RhGGQKlTC0YQCA2A8kkEmXFpzOQJGUdfZ3alek4CnRol9J3dvL6YxZnxE+FpNzc3HhBmGrj1d+P7/fTq7SH2DtRzAS0y8g/UWEtZMVIe539zoaSLkA8l6VLaKLgMJe01cL6uF0A4SXYYeJ3kOmJLibAEeXslfHtIrsewuxuBBpMawUzTILnukU2ktxWg52nIcnadbE6CJIdJwuLg+5YcES4BzpBgRYAHVaX+BMr9ukHC5zi57HuEsc10lzSC5zjaHH/ACECxJG/v7cqh4BxO8TGmN9hx5rxNrAcC1jHFz3MDLy0CIa0NA0xcjmvb7VESJktYAchIGERbU58l6nwrbLuPF/ymX/n9vDMWaDxy1357lF7PCdxM34C3ymZnlJNvXPrihtNQ4Gicm/Li78ei6LrW3jRwPGai5dE2PL8LncuPJviiVNyo4qT1hW+KZSOTlIQs2sZZBBBnWCwyRSBp4rALYkRGvtr+EyYrLTzWJQQhUbw10UwqUrEGfyNyqJp2hUYFNrv5VQbc1rGdXqOvwHVkzCudpVQtZWdehRcCI10PWa9GgwtiRaLHMcwV41F2i9eg8kiTkI1PxxXThRhrb6Gt2b/AFNAQ7x0pNr/AOm76/DrhjEB/wAs15ztiqgMa0Me0uAiGy8ta17AwkTIBIAmZnWy9vsLb+4P1DESIhtzByGIS0ZaXhfY7L2c2o19agS2o8fRbC4zctabRdwjWTG5RzcMzm30HxOSY4db/p+Vt7KFQT4S6qcUNxFwh5x4BhM2FpmzzOQKdmysbSNV0F0OEtdmAWuaCBhP1Q2LZHxECF9ltX6be17O8aaj5aS0xqXuhn98CLtBi1zmvF7V7Nq1a9RzqTW+AlrSA0NcGgMcwWGEk2de5cL2XFeLr7dtwm/Hp83U281WY3UqcBvdnC003EtDWyDTILoBbLTnIOoLfPfsBDWmCBUuzAc2nEZdMuiJsc8Q5r2+0uzg1zRIDWsxOdSxFk1myMZDm4SfCC1gENaMsKtsX6dcWuqbU6pSDjI8QvNnkMNy44Q0A+ECZyg4/hyyvXGMOXLHjnbKuT9JNL6r678OGm7ECSQMYEMa2BA+oEj/ABA1CXtKu15cWEgTec+JI4kfGS6O0tsaKbadNuCnoNYvc/7nEyZXjVqmXDXXzXsceE4sOv39vmPkc15s9/X0VlUz8fZDbXy7lbXIW65JqL8LpOl9RlujVclZ91GWWsWM9p1MlzvVXm3P7KDiuXKt8U3FI9O4qbysa3hJSFMUpWbSFWVO96gLI8GV389ey0owFgkYmOOduSzWk5C+Ub89Erju6KAKAqL881mtlI1ydp900mhMPhM1tupSAdfwqTVWt6/ZMDdBot11p8p2OgEb+XQVxnTBVY1SanYtJUWOmmYXY2vGQGXHhxXHTbyEbz8AdWVtmd4hFuJHuurHLXhjX0XZLnOiZDcrQD/uyGa+y7P/AFD3T2+IQBIAyJERM6bv+JXw1GvgYcNxkXGJPAbp80Ku3OAx2GIGwNtRkDYCNV3zr11WuPyMsPD9a7P/AFq0vf3oDsIi4BOJxAw3yXNtfbGyVAT3bYkYILgA/C7EQGm3CBqV+Z0+0i2o6T9RkzaDhlpE7pGansna+GWunATJG5271j0BXPlx4S7jpnyv14fV7T2vTFQ4aNOm4AYXBjZGQs7lOS+b7b7Y7yp/iBEkzzdxJP23Li/rbxdwiBcA8ybz+64nvn9xqEt69Ofk5bn7ao4uOLOPbcFzF0m+vUqj6+l442vyFlz1Ss8snP7PXcItJO+fW3mFyOKpVdpOQ/cj1UCVhnlurxhXlScU7ipuKwtbYwpUXKhKSFnWsIg/gsSlUNGlZBBIzrIArJhihCKwSDQmaEWhPG6/wgtlxapmvv0UG2jgmwnLqTomS7q0mTJJz+6szCDeTvj35rkY7qLb1Sm4bpnn1u9FpL5Z2OgRNst8faU7KsHQ6XH20K5GvOio1538NVUyTY7KMC5meG/7Lp2XT4XFRb1+V6DHYRl4vSBu5kexXRx1lZp016xjDoM4OqWtWJBuAAAIFtIy8/lQpCTv98klWwgEGbnLS2eepsum53TDW6rVq66loFhYiBHnYKLaxMC34zS97IEj6fDbdchK8gZT56BZ91aVqVt2Sw210Z8VzZrDPr0U96NDUfJlKHT5X9Er9yXHaOvXXILO5eVSBUeSbpJRKm5yztaSAevJSJTuCm5Z2tIDykPFM03uJG6Y90hCitIVwSKn8pSFKyLKlt/sslobTCKQFMkYgpgd6XgtKoHamaVNUc8SYEXteYG6+fNCTNath1SgpgbphVjRO/mqAeig0qzD1+flBBg69dUwaRoqBs/smAAv6aacFULS+xPAG91o4DfzXUGW37yvOpmN37awrtqHjAG9dGFY5R0k29/Qfv7LncRHkZ8skz9rHn85H5US/wDCMs9+imAsyKUvU+8Rc6clPYdTTxQxIFqRyNjqpiQNW+/mpg5pC9TaelC7l18IEgZXSSmLeKnsuQtQDfMjjY7slKEZRB4D3U2qkThByrh6/CGBSrSMICys2mLydLWm+gN7fspkX8/4SNNZdv8A+LW/8b/+qyNUbeaVkFgpWcFYoAIygCCiOvVLKMfn7fKZHaiClJ43t8X1WlMlAU7H+6kHJ2nmgnW1+nt5SqAzYn1XGx3Xsuhjlc8lV2faEm0nrn5IipuPXQUnuJva2m7XJa26jPRG1M1u8SBp1REa6nyCy2rRg2UzKpAW064KgHXqjeholR6WSRZMWWt6JmNtbrq6Njqg5LKq8b7ckvd+c7kbGiAqrn2SEQs0daqdqkFtMoliZxOa6aV7xfzS2qRyNaqCnrx/kqobHmsW9cEbPTlNNI6l+663UMlN1O6Q05MPAeyy7f6fl7rJlp4yKCKhY4keaVYoA4kQUoWBTI8ppU5WBQNKTEFFrlMFYFPZadDX2097K1N/Bc1M/sqytMWdi7n8t35hKKnl1Pyo97oiHWRbs5FggWqQemDlJnar0c+K5+8MycyrMMfhAdTaU81zVxhcQNOs12UXxBnP+NOrqG0MBOaR6c/9Rwvkgx6p/RkiRdTNIjggaPj5fjiph4nL3RaLyU7qI0PR3JbPRTUMCZ4flXo1DkDf59clCpSStdCW1O4GVejSxWHOOWa85jiDb3+F37I8HgUjjGnHU+YUjTXoOpep9fRAbMJi4GXXBLatPM7ngfUfhZen/Tj/AC9P3WVJfIIaLLJEyYLLJwAU7fp/9h8FZZECYRaisggCIWWQFGqjcwistIik1VGfS7mP/pZZKewB/Hwm/H2CyyQYrobkef5WWRA6BkOtym7McvsisiqitD6Sk2vMcvysspU5irU8wssilFTkuM5+aKymKo1Ml07Fn6fdZZMT29YZ9bwrMzKyyloVZZZCX//Z"/>
          <p:cNvSpPr>
            <a:spLocks noChangeAspect="1" noChangeArrowheads="1"/>
          </p:cNvSpPr>
          <p:nvPr/>
        </p:nvSpPr>
        <p:spPr bwMode="auto">
          <a:xfrm>
            <a:off x="155575" y="-952500"/>
            <a:ext cx="22955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43013" name="AutoShape 10" descr="data:image/jpeg;base64,/9j/4AAQSkZJRgABAQAAAQABAAD/2wCEAAkGBhQSERUUExQUFRUUGBwYFxgVGBcXFxgYFxcVFxcXFxcXHCYfFxokGhgXHy8gIycpLCwsFx4xNTAqNSYrLCkBCQoKDgwOGg8PGiwlHCApLCksKSkpKSwsLCwsLCwsLCwsKSwsLCksKSksLCwsLCwpKSwpLCwsLCwpKSwsLCksLP/AABEIANEA8QMBIgACEQEDEQH/xAAbAAADAQEBAQEAAAAAAAAAAAABAgMABAUGB//EADkQAAEDAgMFBwMDAwQDAQAAAAEAAhEDIRIxQQRRYXHwBRMigZGhsTLB0Qbh8RRCYiNScpJTgsIV/8QAGgEAAwEBAQEAAAAAAAAAAAAAAAECAwQFBv/EACYRAQEAAgICAgICAgMAAAAAAAABAhEDEiExBEETUWHwBYEUIzL/2gAMAwEAAhEDEQA/APxAFBFYlBNCxKyyAyyyyAMrSgiUAITBsjPLqywCxKZBC0IokoAAIwmwcvUdFBBBCwRCYN66yT0NkhEBGFsKNFsqZjyDIz6GqICWEaABErQmwoGwaE8J6Ly0hwMEGRzSOWmi2RymU+qUhZ1UKtCMIKVNKKC0oDQsgsgGQWWQGWWRQAWRAWQAhFG5hYBMMEQ1YIkoSwaiAOKCICoghPCwCYBBbDCOKwaqBkp+6tp19lWk2okb0WhUDUTST0W0IReyD+MvI6qhaiQlo9o4UwaqU23yVHU4VY4lckcKm5WcFPDKeUOVGFoVCEhWViyFApkFKirIwgkYIrLIAhBGESUACFkVsP4QGAWWRJTJpWAWhEIJoWWTAJkwCYBZoTgKpE2g1qcMRAVKbPQK5EWgxqMH+ESL7k2FWi0G07dSiwkGRb78OKfgrUNnLjAE68uJ3K5j+k9nKac5Ld3mV6NHZmgw5x44RllaSRPkh3IMgSDxjQ8MvdX+LxsdvLipU0S1d1OhDSeEDzkLnezgn01C7eXFUapuEBdFanCg6658muNRckIV8CSFlY0lSQTuSlTVFQTFApKHvTvKyRFAElYhYIwgwCIHymAjmlCCZZGFigNCMIx1qU9QzoBwE/dVpJAEzWrAJ2hORNrBqdoWaFRoVyM7Qa1VI03dFPSbqi0LWYs7QaxVFMcf3TU6UrsZs2FwDgCLGCc5EgSOELbHBncnEKNp0y4+S6qV/CLDcOvlUDAZMZenJdXZ2ySHmLRmNL7lthx+dRMu682tT8UbjFteK9A7KJcRuB04euuSajsWJ8QSRJ8he/r7r2ndjmGNb9VTCAOJcR9lvhw3Vo39vDr7LhYLHEZn4Eb7A+q5HEMBLh4nDw8Adea97tdoqVCT4Wt8IGYECIzy1PmvD2uh4jvmMOvDQQI/hTy49fSZXluYTdI4gZCeY+Au/uDPitwj7afsud9EAZj1n4XDcL7byuI8vukcF0ny91Go1YXFrKgQkc1VcEhas61lTIQTELKKoiKMrIMYRI90AEc0yANk2WIT4hhiDM5zaN0R7pQEAS+QBAtuAm97nVAIoQgMFQsy5JVSLTPluy4dQmmgAqEJWBOFcRaZoVmNSMCsxa4xjafDAHXWi6GULSff4Q2dup06C6qVCbnIaC0ncI+V044s7U2UjYxbSeGfJdFOi5xn1JsLdZLpp0gchLnGIA8PITnovc7O7KDWh9UgB0XdN5yAAuSdwzC3xwVhh2uo4WdlOcWwQQ4WzN+J3r3P0x+mXOqVGlpuwgjQnE02i1v9vxC9/sLb6DwKbWAS6A52FgHENF4z4cV9Xs+0tBqvaBJIw4g0XOHHhgmbm54gK7ySecZ5dv8AweSWXT4DYv0s/vnsizRht/dL2tafMOP/AFXo7RsJY7G0YRSbAdMy8gjOf7cWh0X6RsFJpLn4Y1vY2nfuMrxv1B2QBQwtADicR1ImbW0z+FOHy95dLHNycVwx9Px/tinDxLYYB4MpLcsWH/c65nQry3uLBAYGzq+Sdd9j5gr6faOynte6qWkC4ZitMWxXNgL65nMryO0dkcZc98mxzaD4hqMc7r3mQunLHbl69fb5qs3eSerZrlcwQSQevJde0yHHEL6yI/hc+EmYXnZTyuVyuCmKZMx5qzlF7VzWNZUSpuVnBSKxraEckVEjlNaRsPUhBaFlJmjRZpTIFxMXmLDgLmB6n1KYBGc9efyjaOuv4WBQAWGaJCAQSlSpicTvk9QsEAnAsqiadhicr9Z+SYBI1UYFcZ1VoVqbVFgXVRpE2gHdcZmAt8Ixyq1FkwMgLk8Pz+VZlUyAOtf5SkAW4e8kE8lfY2SQ0RJI58guvGfTF7WxNptaXVCQ1gG4S4/2id5t5SclwVe1H1T3jzLBhYGNO6SGNzgQ0YjGo1iIdvvJe2k0Wb43a3fIE3v4Y/7cVXY6vc4y9jAS4YWuAwNeacwS6WtJg6HdldcvyubeXT6j6D/H8XTD8l919f2FWaXNpkQSyKZkOc4gk945hgPGcDc2dAF9DQ7Y7vve7a4EOcQ6s2mHNDpa3OAASMIm9stF+abHWe6HzidDqmHE8EOYHBrbtDYwsMzchrhc5+7sFRtRxfWqV3V3tc//AE2AsBElkOqEaAAAWg5wIXN+azzXryzL2/Sux+2z3Je443usBJgxBc0uiGkm064rcexvaMkCqYcRjIALSCLwJg4RvMXMaFfnezdqsZUqCRUpUxFhaCJLSJwzAwg6nCbmJSp24amOpiAqOwix1c4Bol1owiREZHO8aYc2N9xnyfGwytv9/h9l+pGU6tPG5jgQLNiZFwC0T9IN/ML8y7bphznNHduiDhw904WAA8QmeGITaAvYd2g6nXbTLpmBUBh5wvhz2F4kNAmZnQX0Pj/qTZQKhdImTJ+okxPK/Nenx2XDx6fNfO+P+LPx6r540AQ4DIXANo9ctBmfhcsBrTqTnykW4Fd9eHXuTGpuYzBjlIztmuKs0mXWubxvucvJZZT9OGOGq26k4KzwpPC5Mm2KDwpvCsQpOWNbxIhKU5SLNpCrLSskpQdeaARi6CZGgR1xz9liEAE7QIzvui0a3nkgiQjhRCAQDhMxqUKjQqiazVYNSDPd1dUa5aRnVGNXXSaRlnnyC56OU7vcq1KoZW+GmOTopsOnJdnZdIl/mBJ4lctMnfGoXqbEQA3My6dBMCBPIz6rs455R125+0KANesS76ZBa2ZOFoaNY+YhcLmvcRqRo4jA0ANYARlYOBG6Ccl736g2UCuMLB42mrJcQTFOTEROEh0QczOi4Nh7PJ2cvlpeQO7BNvE403Fwa3Mg21sQLBeTzTWV3+30vDP+vHX6jvdXkNIbGz4MBc6XGoCcFR73YhikBrJtY4rQCuXae8bIgNjuy1rHOApYW+Ko0OFw1xecWheTpbkr0RhGGQKlTC0YQCA2A8kkEmXFpzOQJGUdfZ3alek4CnRol9J3dvL6YxZnxE+FpNzc3HhBmGrj1d+P7/fTq7SH2DtRzAS0y8g/UWEtZMVIe539zoaSLkA8l6VLaKLgMJe01cL6uF0A4SXYYeJ3kOmJLibAEeXslfHtIrsewuxuBBpMawUzTILnukU2ktxWg52nIcnadbE6CJIdJwuLg+5YcES4BzpBgRYAHVaX+BMr9ukHC5zi57HuEsc10lzSC5zjaHH/ACECxJG/v7cqh4BxO8TGmN9hx5rxNrAcC1jHFz3MDLy0CIa0NA0xcjmvb7VESJktYAchIGERbU58l6nwrbLuPF/ymX/n9vDMWaDxy1357lF7PCdxM34C3ymZnlJNvXPrihtNQ4Gicm/Li78ei6LrW3jRwPGai5dE2PL8LncuPJviiVNyo4qT1hW+KZSOTlIQs2sZZBBBnWCwyRSBp4rALYkRGvtr+EyYrLTzWJQQhUbw10UwqUrEGfyNyqJp2hUYFNrv5VQbc1rGdXqOvwHVkzCudpVQtZWdehRcCI10PWa9GgwtiRaLHMcwV41F2i9eg8kiTkI1PxxXThRhrb6Gt2b/AFNAQ7x0pNr/AOm76/DrhjEB/wAs15ztiqgMa0Me0uAiGy8ta17AwkTIBIAmZnWy9vsLb+4P1DESIhtzByGIS0ZaXhfY7L2c2o19agS2o8fRbC4zctabRdwjWTG5RzcMzm30HxOSY4db/p+Vt7KFQT4S6qcUNxFwh5x4BhM2FpmzzOQKdmysbSNV0F0OEtdmAWuaCBhP1Q2LZHxECF9ltX6be17O8aaj5aS0xqXuhn98CLtBi1zmvF7V7Nq1a9RzqTW+AlrSA0NcGgMcwWGEk2de5cL2XFeLr7dtwm/Hp83U281WY3UqcBvdnC003EtDWyDTILoBbLTnIOoLfPfsBDWmCBUuzAc2nEZdMuiJsc8Q5r2+0uzg1zRIDWsxOdSxFk1myMZDm4SfCC1gENaMsKtsX6dcWuqbU6pSDjI8QvNnkMNy44Q0A+ECZyg4/hyyvXGMOXLHjnbKuT9JNL6r678OGm7ECSQMYEMa2BA+oEj/ABA1CXtKu15cWEgTec+JI4kfGS6O0tsaKbadNuCnoNYvc/7nEyZXjVqmXDXXzXsceE4sOv39vmPkc15s9/X0VlUz8fZDbXy7lbXIW65JqL8LpOl9RlujVclZ91GWWsWM9p1MlzvVXm3P7KDiuXKt8U3FI9O4qbysa3hJSFMUpWbSFWVO96gLI8GV389ey0owFgkYmOOduSzWk5C+Ub89Erju6KAKAqL881mtlI1ydp900mhMPhM1tupSAdfwqTVWt6/ZMDdBot11p8p2OgEb+XQVxnTBVY1SanYtJUWOmmYXY2vGQGXHhxXHTbyEbz8AdWVtmd4hFuJHuurHLXhjX0XZLnOiZDcrQD/uyGa+y7P/AFD3T2+IQBIAyJERM6bv+JXw1GvgYcNxkXGJPAbp80Ku3OAx2GIGwNtRkDYCNV3zr11WuPyMsPD9a7P/AFq0vf3oDsIi4BOJxAw3yXNtfbGyVAT3bYkYILgA/C7EQGm3CBqV+Z0+0i2o6T9RkzaDhlpE7pGansna+GWunATJG5271j0BXPlx4S7jpnyv14fV7T2vTFQ4aNOm4AYXBjZGQs7lOS+b7b7Y7yp/iBEkzzdxJP23Li/rbxdwiBcA8ybz+64nvn9xqEt69Ofk5bn7ao4uOLOPbcFzF0m+vUqj6+l442vyFlz1Ss8snP7PXcItJO+fW3mFyOKpVdpOQ/cj1UCVhnlurxhXlScU7ipuKwtbYwpUXKhKSFnWsIg/gsSlUNGlZBBIzrIArJhihCKwSDQmaEWhPG6/wgtlxapmvv0UG2jgmwnLqTomS7q0mTJJz+6szCDeTvj35rkY7qLb1Sm4bpnn1u9FpL5Z2OgRNst8faU7KsHQ6XH20K5GvOio1538NVUyTY7KMC5meG/7Lp2XT4XFRb1+V6DHYRl4vSBu5kexXRx1lZp016xjDoM4OqWtWJBuAAAIFtIy8/lQpCTv98klWwgEGbnLS2eepsum53TDW6rVq66loFhYiBHnYKLaxMC34zS97IEj6fDbdchK8gZT56BZ91aVqVt2Sw210Z8VzZrDPr0U96NDUfJlKHT5X9Er9yXHaOvXXILO5eVSBUeSbpJRKm5yztaSAevJSJTuCm5Z2tIDykPFM03uJG6Y90hCitIVwSKn8pSFKyLKlt/sslobTCKQFMkYgpgd6XgtKoHamaVNUc8SYEXteYG6+fNCTNath1SgpgbphVjRO/mqAeig0qzD1+flBBg69dUwaRoqBs/smAAv6aacFULS+xPAG91o4DfzXUGW37yvOpmN37awrtqHjAG9dGFY5R0k29/Qfv7LncRHkZ8skz9rHn85H5US/wDCMs9+imAsyKUvU+8Rc6clPYdTTxQxIFqRyNjqpiQNW+/mpg5pC9TaelC7l18IEgZXSSmLeKnsuQtQDfMjjY7slKEZRB4D3U2qkThByrh6/CGBSrSMICys2mLydLWm+gN7fspkX8/4SNNZdv8A+LW/8b/+qyNUbeaVkFgpWcFYoAIygCCiOvVLKMfn7fKZHaiClJ43t8X1WlMlAU7H+6kHJ2nmgnW1+nt5SqAzYn1XGx3Xsuhjlc8lV2faEm0nrn5IipuPXQUnuJva2m7XJa26jPRG1M1u8SBp1REa6nyCy2rRg2UzKpAW064KgHXqjeholR6WSRZMWWt6JmNtbrq6Njqg5LKq8b7ckvd+c7kbGiAqrn2SEQs0daqdqkFtMoliZxOa6aV7xfzS2qRyNaqCnrx/kqobHmsW9cEbPTlNNI6l+663UMlN1O6Q05MPAeyy7f6fl7rJlp4yKCKhY4keaVYoA4kQUoWBTI8ppU5WBQNKTEFFrlMFYFPZadDX2097K1N/Bc1M/sqytMWdi7n8t35hKKnl1Pyo97oiHWRbs5FggWqQemDlJnar0c+K5+8MycyrMMfhAdTaU81zVxhcQNOs12UXxBnP+NOrqG0MBOaR6c/9Rwvkgx6p/RkiRdTNIjggaPj5fjiph4nL3RaLyU7qI0PR3JbPRTUMCZ4flXo1DkDf59clCpSStdCW1O4GVejSxWHOOWa85jiDb3+F37I8HgUjjGnHU+YUjTXoOpep9fRAbMJi4GXXBLatPM7ngfUfhZen/Tj/AC9P3WVJfIIaLLJEyYLLJwAU7fp/9h8FZZECYRaisggCIWWQFGqjcwistIik1VGfS7mP/pZZKewB/Hwm/H2CyyQYrobkef5WWRA6BkOtym7McvsisiqitD6Sk2vMcvysspU5irU8wssilFTkuM5+aKymKo1Ml07Fn6fdZZMT29YZ9bwrMzKyyloVZZZCX//Z"/>
          <p:cNvSpPr>
            <a:spLocks noChangeAspect="1" noChangeArrowheads="1"/>
          </p:cNvSpPr>
          <p:nvPr/>
        </p:nvSpPr>
        <p:spPr bwMode="auto">
          <a:xfrm>
            <a:off x="155575" y="-952500"/>
            <a:ext cx="22955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43014" name="AutoShape 12" descr="data:image/jpeg;base64,/9j/4AAQSkZJRgABAQAAAQABAAD/2wBDAAkGBwgHBgkIBwgKCgkLDRYPDQwMDRsUFRAWIB0iIiAdHx8kKDQsJCYxJx8fLT0tMTU3Ojo6Iys/RD84QzQ5Ojf/2wBDAQoKCg0MDRoPDxo3JR8lNzc3Nzc3Nzc3Nzc3Nzc3Nzc3Nzc3Nzc3Nzc3Nzc3Nzc3Nzc3Nzc3Nzc3Nzc3Nzc3Nzf/wAARCAC5ARADASIAAhEBAxEB/8QAGwAAAgMBAQEAAAAAAAAAAAAAAwQBAgUGAAf/xAA9EAACAgEDAgQEAwYFBAEFAAABAgMRAAQSITFBBRMiUTJhcYGRobEGFCNCwdEzUuHw8TQ1YnIkFUOCg5L/xAAYAQADAQEAAAAAAAAAAAAAAAAAAQIDBP/EACIRAQEAAwACAgIDAQAAAAAAAAABAhEhEjEDQQQiQlFxYf/aAAwDAQACEQMRAD8A+Kc8Z457PAXlASBLlW+l5paPSATO5dRwQvPfI00O2BZZUCmiEAHJ+dY5pNEV06SNQ2Md365UiLVdfGWk0sEZ3L8BJHe8ZmaFSTtO1PStjjrzjGn2MoYCqb0/+3vmVqNQ0+qSEsSnTLvEzoUu6X1KAygmw3UYwWdAska7wqA0PeziMySN6SKAPAHTDxb0VAWtgCRZAP0yFaXSKOWCRvLEch6D8cW9Mke3/Lxh4dQrahRIpWzRI6fhgpN0Eslp0u/ngAIo6dRtDqxo/LLav/EEfZeActu21LEdt9Qe2W1ADPvBreLxGFHSFjVjoR7ZEYMbuOqsCMopPKnqBR+mXibaDG989DgakUVPZ6dCMEBQkHtjC2j9OBf4YJ+WDfKjiASiwT7YWEfxwD06Z5F+LjislkO5WH83OAe1Kdx2wIJA4OO+l0autYko9dHCiCQjzLA61k7SGAOVgYxyg+xxuYAnco47YwFquSPpi6CnF9MZ1B3Kp9hgSOmKiLuVQ7euTXAJNe2VkAIB+XGSgLmvzOMGjGDBuLD6Yh6w1DpjzehAoqiOuJOPX74Uobh0+5SdwwcqAKV3X9schUrpzXB6jFSfNJDHafcYwWi4fbVjGUUc+npg0QK3+ID9ThJZBxR2n62MQQVEnBFHFZtw9LdsP5hqySPp0wb7mFnt3GAAGaGh05eMkEBieCfbEYwC6j55qlTDMqgUdtBfnWEh0eOTzHKRnd5aVuJs5paaQRwCDbbM43G+cQ8F05heeSVSR5Zx2BY2l/exuBHAXteaRnf6HmQRoQhogjpic0UMDQzNxua7q6wOmM/7wzal/SSOvPfG9ZJFICCeCSVBHSsfuFOUpH4c8UkpeRWQg0Lz0kOlcRBiVcWooj/ffBR65dTJtNKAKo4eOBPMDMrE3Y54yf8AFf6yyjAkbuB0ONxTiSIxTKDx6W9vljR8NRpCUkIb/Kw6/TMuaJUk2h9tcc4tWHymY9OpV1A7cjByKkyMqmmWqFdMlJngeMkjYR16istuR5XCEhhYKnv98QJQruLK3DAd88jb/S4og8HDSIy04v64AU7EdDfGI14WBZom78j64JEPm7W9ryik+dZ4IxtB5oDg2QCpwNRQrQsR1AP65MQDqK7CsqilQf8AyU5WLcqMBd2P0wJ57iYfTF1P8TDyPuZh8q/DAhD09+mIxCt2cNp29O1uR2wERPwn7ZYMQzdqxgWVQACOmDKgc4SJTNx262ctOtpxQA45POBKCtlhbPzGBVW83kj7nC7iEoX9cErhG6fhiMxqasLdnrxgV33wQPvlpJSzLtVR9sIsR3AlgPlWMhTIWg9RJri7xZFQmwTf1wplVbXexB/8eMGwQWQR9KxhRzRI4v6VgmZuhAOVdhuJGeU7rv7HJNdHUnofp1y5tDwvB9jkRxc9a+uG1MZQKwHB7jHAX0ysZk2Dm+M2JAzhRFywNEjqczdBxOWvopObngoA6Eb2PxHsMrGbTldDF/3dE0kd+c/LH+mQokELC7KqxGFQK2uGo2EkHhcjVB0nnKKNgsDjrzxloZrNMm0Id5ZuaF1jOrKMscm4fwwQew+eU1UM7QgaYbN3LC+fpi8MUohMRcVZ3c+4yVA6aWAO9LSg8dyc0t8WwBdw3CgRxiGl0rQhzJtax0GefVgy8AqB26jFLo7Nm/IA1Kyh2DHnYeMnWQrMu6aMK1fEODg11CuAHq/6Z4ssZ3OXaMng9axkFp4oWDQk7j1A/t7HIk0xEoPRhVH/ADD++GGlieVZI5QtnoRVYbWeH+eFkL+XIOCT0Pzw0NlNzRlxIoZb4vE9Vp2WW41tG5Hy+WbEmnJVYjz6fvgpIHSZVPRwCD+RxaG2RMLCsw9Q4v3w+kAWNyBwe3tjGo0rGQqq3YsVmt4X+zmr1SqxXYldWHX6DvjxwuV4LlJOufaNldaHFcVjEUO7cu34vlncJ+zWigVTMXk45J4/LDppPDoummj59xf65tPx79sr80fNZIGBaweuD8s8diM+kyaDw57DQR9b4FYrqv2d0EyloWKE9hzzhfx79HPmj5+y7GscHI2lnO34TnQeI/s/qNMpZRvQd19vpmaYWUANYY8k5jlhcfbSZS+gK8qOrodT88EWLsNq8fTpjs8amIckIO3ucCpZYyUAVRk2K29GikkyfYE8/wCmD2BmOyO/tkxUzFi4+Z6DDqBsJFtiAQIWgwAPyrPO5BJEf65DAE/4fH3z0rgelSR8jwMYBJYiwtH6ZWywJOXYkCjxlEcgGxY+ZyTAYEscNGlKCctFGJGtQfpl3ZV9FHjALTqPKVko5G5jpyCTY7YBiwO5DkhiL9jj2NLwgpE7924GbHhMp0+nZwATRsn6ZnmH+GAxoWMZ0spUEVSqKr75U4m9bWieSSNH9wecpqYpm0VFdsjObF+2Wll8jTxbUtdxoD2NHHJyZSlD1qtEe2a64y3qsvTQ0SGBJWj9e1fh+mL6lNjmNVXrYtqvHXjf1AsBsuhgP3dNRTg0RxZ75Fi5STyEEIgoL1NXZxZTGQS8RBurrGtehdyQ1RgcAdTldAVCOWUtXQFuMn7UEIeQwLEN7Y9pkURkbypI4Bok5LOrwO7xqQnIxE6iWVlaIKinrQ6Yeh7aUIEsbKpKyqLDOoHH2y8ErhminDAHpxgPDpQszIXckg9emPTToEsm06EA9MuekX28NrIASOPbCKnnNHEilm6rQ5+mUigWT1xMWvkUc6jwbRxaSMTy8swtQTW0Zrhh5VnlloXwX9nYIAJ9XTSLyAei/wCuG8Q8Si0/pj2m+5xXxTxUmN1WgvTg5zWp1LEi2B45zotmE1Gcly9tKfxIu3qZsRbXEkgEkDn6ZmtKrXRcUKAPP1ygm3FQgJayBY/DMrnV+LSGt5I3fT54zHrj8JJBvv1rMLzl3c8MDRscYWOSlFHr0HOEzpXF0sOsG1PUGB4o9sW8T8Kh1wLwARyVfyP9sy4tSxamI6cfPNTSancSOPpeXuZTVT3HscpqtNJG9TWu3gJgmhM0PqbaimunX6Z2Ximjj10Am2XKgs1/MP75y/nFnMRX09AoAvOX5Pj8a6MMvKEotOgBsOb6Cv8AZygD3tLqBfQHHzpVjRpJGaiOtYlJBFt3LLQ7WDmel7WXkgMjGvpi8jKZDTV9Rh0gZl+LcPdTlJdMx5v8RWI1VWzyVYfLrlJAAaQbvl3ywTaLYH8coFVm+OjiNeHbsoWrfPplJVZm9V3XXGVjYKCx3jsR1yxdQ1E39ucei2WjTmj/AKZYxBjVURwRhZArUyAEd6yjMRPXNEUcBtQzGVvLJ44rH4I90kX8y9CPfMmOy5OO6By2rQKeATZwlFbemlZtO7MB6SKB6DjNKFxKEv8AxGj5IzI07hl1KqSGVSa+mM+Cs4XzZiajsi++a43rLKcTqlCakQMxtSLrIG7zTVAdh7ZOqlLShmH8aThGr4flgpNQqh4hzxRcHoe+KiFWiB1ZFEi+B8sDqVCOY4gUiPBau+Mx74I1CNuvkMewxbXFdO+2mZD0++TVxDy+RphFvUkGmJGKiYxo8ahWY8hq4GWdXeIkpbMeT2+uUeImFPMLWDRHyyTEjml2RuqW12zdBYyyaomdhI70TyCLBykKjypIFPq6qb64NUJIoW3ywDqv2eiSfUBWWlXkke2dFrpSkberkmx2rMv9loduikmcc2APtz/bPeLakyMaPCjt7Z3fHPHBy5dyZ+s1TA9ejdvfMyebfViqHUdKwztvfY11fIPGJsxeRkZN3YkcbR8syyq5E7WJ3IVIUXX++uVmejbrRLVZJB/DPbWCFIzIw/y/5fmePplJGdaRZFVeu0t0Pz465Kl9lsG3rTi15596+uXSYOB7hrJ2++DavNKzptKL6nX3ruO/2z0ZiHpG7cKNiwD733rCEbSWNttoFYVZN11/XGtNJUo3Gw3e/fM07hQkSTnpya+uM6dqdSGYue4B6/Lpl40rHS6OQEKQQa4A98ztd4fHBrDLtQRt6h6el4Tw1yxFL6SaBw/7SrKvh0c6fymvreaZzeO0Y8umHq9dCpKNGFFcEqT/AFzE1Umod6TbsPTaOMNKzSkBuCRfGVO0IVVK4s2eD/TOO3bpk0hDIsVOefa8JFMNhUsD9emZ7FwbjNqPvWXjbzCRtpq4+eTtWjjP6Ta8D2NjAIsUj0Mrpy6ufST+uE8pQ+5BYPbpgSJqHpFrXQ5QyKVO82R0I641JHvhs9R79czpEbfto4U4vEzId8bXfb3+2MeWZSsyDvyPbFTEY+CavNDQsUXZIPi4OKCkI12tyOPljnh0axSl3IpRZruMXMq0QKtqAOeR/JIduabp744K04Jzp/EglDa3UnuD/wA5utFsj81eIyg2/U9f65g6OVNRqYVmrzGIs/XvnUaSMkyQyj0Aih7V3zXDrLO6rN1StGWl/nAG1fnmYytIhKLTlvWM3Nf5csbMnZvUfn/xmcQ7opjIEl3z0b5HDKdGN4Du8tG8wkqtKvzPvgpJEm2pqB8wnuPfNN4YhABtAVLJHsflmB5byawSM1KTfXoMnLiseomiZZWm3bo+wHt7ZRpVlASRqZ+p7KMa1bRzkR6c7QvT9TmVqP8AF5AHPbIvFzo8ELNqAqdR0w8YRZmocAmrwSs0TLJZvoF/rl1KmQH2POBV3nhICeCxlR8RY5n+IkURtN9Dzmn4Gwm8CUoANjkH5D/ZzK8SBJZRwCa5HXO/+Ecn8mTMrrJ5bKT7iueL5wDPKCVVmJ6sp56d8vrCRIeeQQLB4Nd8AVk+IA8kUS3Q5hWsD4LKYWYEmmDD37jKz7RqW3PvUMBV39fw/phZ90juUa2AFV1IH06HIJqYGfyz15bmzXcjrzkmFLIGlk8w/CaAX3vt7ZeSRAf4Yr3J59s9IVZwJVRXIsupv8QOOflkWTKXfaZAfUpHB+vtgBX2bnBIAsm6PBPasPFsRtu4+nk8UT/bFwqPKGt33HdSizeMRFPTviNE8nv9vfKia2dCW83miSb65seM1/8ARpib6CrHa8xvDnZ2DsnFdSetZq+OHy/2flsj1UPuTm2/1RPb5/qNXIWINbelAmjg+EO9GPTocq0Zsk9Dl4UHCseD8JzhdcRDESSw49iM8khD05BU8HIkLDdt4APGB3He3zxG1IAFjJJHyvGVMToSQLA5zM0zNJsH+X9MJPIY1Kx8kcH5jHKmonkuY+USK7ZbiSI0Kkvj54koYsHB4J6+xxyIFpdlf6YjejS2CS9/yzSTToGQ2DVDFZ4iF3D4iOMiCZ9hRviHT7ZU4TKUEruodcbmjMhj2/Cwv74uSEAWuvJxmOby41Zudqk19emTFGIVXaJb2sDtBzpNNqZbjJPpMe0j3NHOX1DGTTRMv8wus2/CXeXRo4A3qQPw75rhe6ZZzmziQtHpmjkO7e/U+wwEkW1SKJU8Ed8a3GWQbWG1KDD54rrmZnVVAFe2XdaRLdldVOqQeXvJA4v2PzzOeMNqAR/l2kDoc0AgmWR1AZd3IOBnieKfci7kPVT2+uZXrWcJ6vQyREsvRh6T+uLyQEJ5rclBX19s059azRttAMdgKh54H64CdkIW32M9MVI6ewxWQ5azRv27z9MIhcEmuawrssZ2yKBz1vBJuG4sCN3wkHEHZfsRqlkWbSufjog4bxqIrK3JNcWTznPeFz/uOpikuyp5FdR3/XOx1oj1GnjlUgsRYP8A411zs+LLyx05vkmstuOlVlNpZa+eBVYCQK2nYUyvvA2Hp86/EZqamLawIFm+oNfjiMgARdvpHJII/T7ZOUOUoylUYyXTUQeh+uVW4Ucb2tD7AqSex/D55ccsC4KqFIDAD2/M5RY/5g4c2CBR/MZmtDyCRYybtPjpRxzxWSpEShkT18h1cdAf9MsonUmWNhYNXY3ZKy1EQfNjIPwqeOnz6YAaNA0e/aFUgcRvXfm7wsW6SwGOyhtUnt9PtlFR3AkaQUKre3P5Zp6TTlpkcDduAvjr/vjKxibTmhhYMAGuzZ4rjCftrqVi0Wl0icMx3Efl/v6Zp6SJIykj+lV4N/KzecP+0WtPiniTyIfSOAPYDL+S+OJYTdZrv6SOx4GVAIjVj1U1/bI7qiCx0v55GlBdmEhoHjnON0qyyFydue00PmSql8n8skROG2rRYGiBj0MC6OLzCd0zj01/Lhob0IsSwKx4sd8RLqXYD8cJCks7MWJ2c7vlgUi9e7sMYj0I5KgdeuaMChJNx6EUMBpdJI43qKAPU98cTy/P8sdAeuOFatraEaMeoGDYIFEoreVJA9zhJiNT6Aexqu2Z8wYRrR+G8dKE9u57v+X+mejclGXqdlZWIkG8KECGQkcFeMhZvw1g8DxOPhUkH2zc8ItQkadDYYZh+HOgQ36Qwon2zY0siwPy3rPw89s0wZ5LaaRo9W0Rrux+2TI5eZGckcXeMCL1vLYuReAexxXXjZBX8xofbrlXciZrakrBYFbTnhuAen3yFBmRWkPrHBrqcJo9Puj2PwFQV8jgZGR3Y2GWI2hHX6YjKard5obgjqFrp9sFC0ckwErbqNknCmRJnaWQFXCk2vIH2wcOnJ9UgVgb9QPbvkLA1iI8lxsS19D2wUADKwI9I4H1z0jAKSoIsnvhYKRQvBJNke+L7H0uWOzaxJA7rXvnR/s94mhVdLqjSMf4bE/D8j8s5hEnYtuj4A6VWFdSlbW9SgWAemXhlcbtOWMs07TxDSFQwIs80cx5YZNxtQwBBoD+uO+F+NLDBHp/EbdKFP3X+4zTm8OTVQmTSOs0bchlzq3Mo59XFx/kq8m1juXmgOCL9h0ygjpDS3t6gr1s9/wzd1HhsiBhtLdgMV/dXUbSpocm8nxVtnRxhoWDrwDwQD198uInIWMlgBYtehJx4QE0Cu72of1y66Fms0d3ueb/AAxXEbKwadASRuKse4sjNrQiMvUa2/G3Ig8OmkUh6RNtFieMC+sjRjpdICrjjzmHX5D2+uPmJe1v2i1Mi6b920r2zD+ISfyGcmVkinG4A2ORXU5vqqIwSZju547DJm0UMjLv8piBwVPX++ZZ7yu2mNkZ2midtNawIvyocnFn0xjLFyibiOnP6ZoPpGlcrvBi7bRW3L/u+lj9BdiR1UjrkeK/JgzxgEqjmy1GxjGlld/QVUIveuctrJFkl2xOU5/y1eUj0jwszktRHHHvka6r6PosflkE3uHbM7UzRRUoHzoY1BFUe15ACeAO/vi8OmjkbkFgDwSKx0Q/odQZNNZTbGOAB3y0yRxsFHDPde+WiYIgpLXhQtYOeF5NZ5rnoLoZX0n7B0UbRSFnPTEdXIRHwP5iPrmh5qomxjR65ju/nkqDwOmTVTtDjUBWBqwffGJT5kYUVaij9sTQkcKeO4wslrIxHPvkKOaSMtF6ezcj2zSbSyKyWfQosn5XmXpNUFhdSaY0Ac6DwydZYCk/xBTzmmMl4jK2DxSrLpy63w237YHVaVpQhVqF3zx9sK6Qxo2nDV/MPbA6oM+mVVY3Gel1eXfXWc/49OJYklcHbaAAH3zEim80BXB3IxYlfbNppGmjj80GwtEEdaxLSrGUk8yIow4DDJy9rxAiqRZXRgeLoiq5GFV//iPvApAehrHXgiOlZE2WQALFEZmahpNKpiK2pXk1wbxWaOXZYokkAZWr1EUw5/LKzQeW3mGyKHbGtGqMighSCSQKN3WQYJGYs8ioN9lr5qvbJ0ew4F8ogEG3PJ9hmhH4f/GaWUlIuw7thpmi3oEjO41/EA62L6dsD4pvGpRo5CALsjvz0ytaTvYPikwV18r1WKFjvmx4HJLph5onaKQR2ADwbPcYoNOspZpY1EaqGDA0ciKdZFkaEXdA/nlTl2V7NOgn/aCVDseOOYqPUwG3cffPR+NaCWPzH00nXoCDzmPBVR+ZwW637YHVxNppo4oQCo+ILzyeuaeeSPGenQv4v4ejIsWkkO7pZAxvU67/AOIX0umRG3VyNxzhdfrWXxBVFCMEUo7Z1fg+skLMsnwqQbb54Y/JaWWGpsvPqp3ZTOS72R7cDrx0zJ8R00xbzNOxsAEg9R981PEmC6hFI4BNH74PxLWpHp9iICvCFlNHvRxZd9jHnpno4SZS7bpNgYgr14wn8N1FAi6tWOBhk822DhkCkHpuU4uupj0xJ3swPXvkbaaaw1EtAIVvody3f3wmqhjDDaignkuRxmPq9TLIRJpyWRuaI6fXNHRaiNUMjKWsAMFsqTjl3wrNdAZI1IZjHYNg7KyZWdhtrkj4sNNHBqnjY/wgFPI6Dr2ys5CSGJdTHsCAhb+mGhtlLp5t+6MggDgg98rDp5pJ1BZmK8dc0YPMsAMjC+QBl5CULAMise4oUMnStpaN9uyPkgckYEKwDFuy8/XKzS7FChyfTyR+OJ6jXUjIF27gOO+FsElJ62QAt6gWPFDtiPKfU4WaVVYhOT74uWJN98zrSPXdWbwoa3snr1vBd+MNGoeunIsfXEbzLTADgVuzb8KlEsZUHkqRXfjMmMq0zK/TbR+WSimB6LUOoYHjKl0m9dRIiSom0guoCt/risgLSAMxVlUg4Pw/UFmLuu2RhT88NkaiNhq2kAB3cX7jLrOQZXoqHJrhtwOAlCAyRqDRJPXB60SqC6fDQUfLLaZ1kCGQU21ub68daxbVpaIbtEzN09icX1MhUR/zKVHHYdc0EiEumARhTAn8MrqtMkcHTdS9Rjsuil6zZNTJuTyRS+w9qwqQCNpfMelK9fnxisEDvOWe6UXhNXIzQhlAIJIsdslRiOdt4Ma7Ruoi+ww0y1ojI6kugLBT7XWIwApAs7ggdFs1eOiQyIPMNMyVQxwqrpQZtHK8jFGkABruLwUgWHSbIWNg2T9f+M8+pCBkHCqCAf8Af3x7w6GGfTDfZ3E9e9d/zwneC8G0WnZtDDO5PA5Hv1OI6jUtLJHJPV2bNcqM29ROum8IkYLdABR885PXtI231blq7GVnxOHVdTKZ9WzqqghuoHJzq9LP5ujRQtruJPPQiqr885FXPmqNtGRea+v+mb/ghEW6CU83vUA/l+hycL085xv6rTxT+HvLu/iIoJr8Cc5zXFopolFlTHZP0sc/hnS+H7VnELtXmoaB9jmF+0ECpqBsYgX5fJ6ZrnObZ4XumVHK0cTHb6aBBT3y0a6bUKwL7XofEOLwWkQoszbwFBC/nxl5RFAzvJQtua56Dn88xbLTJMjmPyvQOhA7fXBNPqImjCOwU7eh46Ybzdju4lpQp4BORBrlZRHIoktd25uDXOAG0bzSxHa5kIBHORNERqG1EnO1R6b74CDV6eF1ISix5s9BlJ9VE6SIhJJqyxw3wvt46mbfu3XXIUdMJHpZ5GaWYlV9z3z2g1emhUo673AJ4GL+I+IS6iT0nai9BhzR92Z1msTSqEADyd75rMWaVpXLseScq7FjbEk++VOTbtUmk9CPbvXGRZN137ZF5PcViNIPyy8T7Wo9Dg89gBjYlv3vIEhIKt0PP0PvlFchQPnkvVgjoReAOQyFYCA3Fj7ZqeH6pjN5UhuzYJ7HMR7AXb0Zb4xxvR5UlEGqsZUqLG0rxyiSLcCyHd0rFZIx5xZV4KEWB3o5VI2knE0Egu/UCemaUaxoheVNtmuvH2y/afRPwwb4XMZO5OKPzwurpUa23dq9shUSJZFhF3Rv88LqGZ4rEY3MLFjnH9F9kCQqqnTeCMCJYokKk9EtgR3/AN1mnAiqlMm51N/TEJNGfN2+Uv8AEPO45NipWdNNJLAGcblDHn24x6OdAdPvj9VcUaAwJi1EPl7VBAsGPsfqMfOgMi+bMQqAKT8vcfjikp3RDXxAsghbekhsN75uaLR7GjNnZGpDAfXplNEYY41VVVgwuMsLa7/LHohHpIix3EX6i3e+eMvHHu2eWX0V8b1Q8n92Ap3W+nAvoM57TyukDkqCu6rI+uE1mo/eNU2qST1K4tG6deK/tjcWr08ySlYgsUTllIHNnndX2P45Nu6vGahb93aKfzSVMRBVXvgHoB9c0PDInCl5VKMj7SSeT9B3/tWYuukeQq4k3IDxQo38/n88e03jc9xh443ESgDiiTY5J+2KWbFlsdKj/vOsCxSASQgA3xY9xhvHNGsrM5o36QPc5yen8Z1IVoVPoN0Ty1E9LzuPD9ToPFvDkTVB2miG7cxoOa6fbNZlMuM8pceuNh0zaZwqswCkGS/c9sH4hA6IOFkUuWN9r6Z1Pieh83XQwxb1ehvRDdH3+eI+KeFanY7eUREGBFD58/lk3DSpntjfuqsJWDGiOFPe/wDnFXgjChA3RaIHy5w2qibzY1G4BACf1ydJLDNLJtXr0JFVeRpbPi0cjvwGAIv7ZEmnkWyFI31QrnHvKcM+xuSTuYHtiuqnaIsgIL7ApPti0e0OiwMWsFgMRZiepzzSM3U5F5Ozez2R2ye/P3xGjoeecm+eReQa7Z4k3xgHhk5KdG+mVHbGHssCOARlc8O+AMxkBRZsXxWMy6gLAoUA7GrnEoe+FX4pfvjLQv7yB64iVPfDrr2KbZSdjcED39xmc382E/8Atr9cN0ajd0evhTYrBj7OBf45qoyEBr82NjY56Zy2n7Z0nhf+I30zXC7ZZzRrwsRtrpNO8LBem49BiviUTRSsIpCxXqoFbs0Iv+rf6nFfFf8AuMX0/vlWfqiX9mGmnbYGLbQp7+2PaSRXR/NdVhAquoJwkHT/APrMrW/Cf/x/XInGl6bRS8vmwsCNhUcdDXArL/vZOidJZZC6kE2Og/32wXhn/T//ALx+mK+Lf4z/APuf0w9D2VmbSuxSJXVbu+4P/H64COVk00kINBzZrqayY/if6r+uCf8AxPxzPbRQfCTY69PfLhiiiu5vKdss3wr9MRrq5Uq68VZP45o+CeKT6XUqFZTGOSG7Zlr8D/QfrloOr/8AoccuqVksd9rNbvnWeDVCOMraUa3exzN13jEkbxj95LzMKZy3TnMfUf8AaNP9DmfN8afTNssqymEdHGNPqZ3Dsu8it4PxmvbMfxFP3JxDEDd2xrv7Zbw//u0X/sf0xnWf9TF9ci9x2c96Zu96Cl6BNbbxWaTcSB0vr3OHm6r9T+uJHrkVpE5Bu8k/Fnv5DkmgE8/nnvb+uR2OWfoMAqas/lWe+uRkjrgH/9k="/>
          <p:cNvSpPr>
            <a:spLocks noChangeAspect="1" noChangeArrowheads="1"/>
          </p:cNvSpPr>
          <p:nvPr/>
        </p:nvSpPr>
        <p:spPr bwMode="auto">
          <a:xfrm>
            <a:off x="155575" y="-846138"/>
            <a:ext cx="2590800" cy="176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43015" name="AutoShape 14" descr="data:image/jpeg;base64,/9j/4AAQSkZJRgABAQAAAQABAAD/2wBDAAkGBwgHBgkIBwgKCgkLDRYPDQwMDRsUFRAWIB0iIiAdHx8kKDQsJCYxJx8fLT0tMTU3Ojo6Iys/RD84QzQ5Ojf/2wBDAQoKCg0MDRoPDxo3JR8lNzc3Nzc3Nzc3Nzc3Nzc3Nzc3Nzc3Nzc3Nzc3Nzc3Nzc3Nzc3Nzc3Nzc3Nzc3Nzc3Nzf/wAARCAC5ARADASIAAhEBAxEB/8QAGwAAAgMBAQEAAAAAAAAAAAAAAwQBAgUGAAf/xAA9EAACAgEDAgQEAwYFBAEFAAABAgMRAAQSITFBBRMiUTJhcYGRobEGFCNCwdEzUuHw8TQ1YnIkFUOCg5L/xAAYAQADAQEAAAAAAAAAAAAAAAAAAQIDBP/EACIRAQEAAwACAgIDAQAAAAAAAAABAhEhEjEDQQQiQlFxYf/aAAwDAQACEQMRAD8A+Kc8Z457PAXlASBLlW+l5paPSATO5dRwQvPfI00O2BZZUCmiEAHJ+dY5pNEV06SNQ2Md365UiLVdfGWk0sEZ3L8BJHe8ZmaFSTtO1PStjjrzjGn2MoYCqb0/+3vmVqNQ0+qSEsSnTLvEzoUu6X1KAygmw3UYwWdAska7wqA0PeziMySN6SKAPAHTDxb0VAWtgCRZAP0yFaXSKOWCRvLEch6D8cW9Mke3/Lxh4dQrahRIpWzRI6fhgpN0Eslp0u/ngAIo6dRtDqxo/LLav/EEfZeActu21LEdt9Qe2W1ADPvBreLxGFHSFjVjoR7ZEYMbuOqsCMopPKnqBR+mXibaDG989DgakUVPZ6dCMEBQkHtjC2j9OBf4YJ+WDfKjiASiwT7YWEfxwD06Z5F+LjislkO5WH83OAe1Kdx2wIJA4OO+l0autYko9dHCiCQjzLA61k7SGAOVgYxyg+xxuYAnco47YwFquSPpi6CnF9MZ1B3Kp9hgSOmKiLuVQ7euTXAJNe2VkAIB+XGSgLmvzOMGjGDBuLD6Yh6w1DpjzehAoqiOuJOPX74Uobh0+5SdwwcqAKV3X9schUrpzXB6jFSfNJDHafcYwWi4fbVjGUUc+npg0QK3+ID9ThJZBxR2n62MQQVEnBFHFZtw9LdsP5hqySPp0wb7mFnt3GAAGaGh05eMkEBieCfbEYwC6j55qlTDMqgUdtBfnWEh0eOTzHKRnd5aVuJs5paaQRwCDbbM43G+cQ8F05heeSVSR5Zx2BY2l/exuBHAXteaRnf6HmQRoQhogjpic0UMDQzNxua7q6wOmM/7wzal/SSOvPfG9ZJFICCeCSVBHSsfuFOUpH4c8UkpeRWQg0Lz0kOlcRBiVcWooj/ffBR65dTJtNKAKo4eOBPMDMrE3Y54yf8AFf6yyjAkbuB0ONxTiSIxTKDx6W9vljR8NRpCUkIb/Kw6/TMuaJUk2h9tcc4tWHymY9OpV1A7cjByKkyMqmmWqFdMlJngeMkjYR16istuR5XCEhhYKnv98QJQruLK3DAd88jb/S4og8HDSIy04v64AU7EdDfGI14WBZom78j64JEPm7W9ryik+dZ4IxtB5oDg2QCpwNRQrQsR1AP65MQDqK7CsqilQf8AyU5WLcqMBd2P0wJ57iYfTF1P8TDyPuZh8q/DAhD09+mIxCt2cNp29O1uR2wERPwn7ZYMQzdqxgWVQACOmDKgc4SJTNx262ctOtpxQA45POBKCtlhbPzGBVW83kj7nC7iEoX9cErhG6fhiMxqasLdnrxgV33wQPvlpJSzLtVR9sIsR3AlgPlWMhTIWg9RJri7xZFQmwTf1wplVbXexB/8eMGwQWQR9KxhRzRI4v6VgmZuhAOVdhuJGeU7rv7HJNdHUnofp1y5tDwvB9jkRxc9a+uG1MZQKwHB7jHAX0ysZk2Dm+M2JAzhRFywNEjqczdBxOWvopObngoA6Eb2PxHsMrGbTldDF/3dE0kd+c/LH+mQokELC7KqxGFQK2uGo2EkHhcjVB0nnKKNgsDjrzxloZrNMm0Id5ZuaF1jOrKMscm4fwwQew+eU1UM7QgaYbN3LC+fpi8MUohMRcVZ3c+4yVA6aWAO9LSg8dyc0t8WwBdw3CgRxiGl0rQhzJtax0GefVgy8AqB26jFLo7Nm/IA1Kyh2DHnYeMnWQrMu6aMK1fEODg11CuAHq/6Z4ssZ3OXaMng9axkFp4oWDQk7j1A/t7HIk0xEoPRhVH/ADD++GGlieVZI5QtnoRVYbWeH+eFkL+XIOCT0Pzw0NlNzRlxIoZb4vE9Vp2WW41tG5Hy+WbEmnJVYjz6fvgpIHSZVPRwCD+RxaG2RMLCsw9Q4v3w+kAWNyBwe3tjGo0rGQqq3YsVmt4X+zmr1SqxXYldWHX6DvjxwuV4LlJOufaNldaHFcVjEUO7cu34vlncJ+zWigVTMXk45J4/LDppPDoummj59xf65tPx79sr80fNZIGBaweuD8s8diM+kyaDw57DQR9b4FYrqv2d0EyloWKE9hzzhfx79HPmj5+y7GscHI2lnO34TnQeI/s/qNMpZRvQd19vpmaYWUANYY8k5jlhcfbSZS+gK8qOrodT88EWLsNq8fTpjs8amIckIO3ucCpZYyUAVRk2K29GikkyfYE8/wCmD2BmOyO/tkxUzFi4+Z6DDqBsJFtiAQIWgwAPyrPO5BJEf65DAE/4fH3z0rgelSR8jwMYBJYiwtH6ZWywJOXYkCjxlEcgGxY+ZyTAYEscNGlKCctFGJGtQfpl3ZV9FHjALTqPKVko5G5jpyCTY7YBiwO5DkhiL9jj2NLwgpE7924GbHhMp0+nZwATRsn6ZnmH+GAxoWMZ0spUEVSqKr75U4m9bWieSSNH9wecpqYpm0VFdsjObF+2Wll8jTxbUtdxoD2NHHJyZSlD1qtEe2a64y3qsvTQ0SGBJWj9e1fh+mL6lNjmNVXrYtqvHXjf1AsBsuhgP3dNRTg0RxZ75Fi5STyEEIgoL1NXZxZTGQS8RBurrGtehdyQ1RgcAdTldAVCOWUtXQFuMn7UEIeQwLEN7Y9pkURkbypI4Bok5LOrwO7xqQnIxE6iWVlaIKinrQ6Yeh7aUIEsbKpKyqLDOoHH2y8ErhminDAHpxgPDpQszIXckg9emPTToEsm06EA9MuekX28NrIASOPbCKnnNHEilm6rQ5+mUigWT1xMWvkUc6jwbRxaSMTy8swtQTW0Zrhh5VnlloXwX9nYIAJ9XTSLyAei/wCuG8Q8Si0/pj2m+5xXxTxUmN1WgvTg5zWp1LEi2B45zotmE1Gcly9tKfxIu3qZsRbXEkgEkDn6ZmtKrXRcUKAPP1ygm3FQgJayBY/DMrnV+LSGt5I3fT54zHrj8JJBvv1rMLzl3c8MDRscYWOSlFHr0HOEzpXF0sOsG1PUGB4o9sW8T8Kh1wLwARyVfyP9sy4tSxamI6cfPNTSancSOPpeXuZTVT3HscpqtNJG9TWu3gJgmhM0PqbaimunX6Z2Ximjj10Am2XKgs1/MP75y/nFnMRX09AoAvOX5Pj8a6MMvKEotOgBsOb6Cv8AZygD3tLqBfQHHzpVjRpJGaiOtYlJBFt3LLQ7WDmel7WXkgMjGvpi8jKZDTV9Rh0gZl+LcPdTlJdMx5v8RWI1VWzyVYfLrlJAAaQbvl3ywTaLYH8coFVm+OjiNeHbsoWrfPplJVZm9V3XXGVjYKCx3jsR1yxdQ1E39ucei2WjTmj/AKZYxBjVURwRhZArUyAEd6yjMRPXNEUcBtQzGVvLJ44rH4I90kX8y9CPfMmOy5OO6By2rQKeATZwlFbemlZtO7MB6SKB6DjNKFxKEv8AxGj5IzI07hl1KqSGVSa+mM+Cs4XzZiajsi++a43rLKcTqlCakQMxtSLrIG7zTVAdh7ZOqlLShmH8aThGr4flgpNQqh4hzxRcHoe+KiFWiB1ZFEi+B8sDqVCOY4gUiPBau+Mx74I1CNuvkMewxbXFdO+2mZD0++TVxDy+RphFvUkGmJGKiYxo8ahWY8hq4GWdXeIkpbMeT2+uUeImFPMLWDRHyyTEjml2RuqW12zdBYyyaomdhI70TyCLBykKjypIFPq6qb64NUJIoW3ywDqv2eiSfUBWWlXkke2dFrpSkberkmx2rMv9loduikmcc2APtz/bPeLakyMaPCjt7Z3fHPHBy5dyZ+s1TA9ejdvfMyebfViqHUdKwztvfY11fIPGJsxeRkZN3YkcbR8syyq5E7WJ3IVIUXX++uVmejbrRLVZJB/DPbWCFIzIw/y/5fmePplJGdaRZFVeu0t0Pz465Kl9lsG3rTi15596+uXSYOB7hrJ2++DavNKzptKL6nX3ruO/2z0ZiHpG7cKNiwD733rCEbSWNttoFYVZN11/XGtNJUo3Gw3e/fM07hQkSTnpya+uM6dqdSGYue4B6/Lpl40rHS6OQEKQQa4A98ztd4fHBrDLtQRt6h6el4Tw1yxFL6SaBw/7SrKvh0c6fymvreaZzeO0Y8umHq9dCpKNGFFcEqT/AFzE1Umod6TbsPTaOMNKzSkBuCRfGVO0IVVK4s2eD/TOO3bpk0hDIsVOefa8JFMNhUsD9emZ7FwbjNqPvWXjbzCRtpq4+eTtWjjP6Ta8D2NjAIsUj0Mrpy6ufST+uE8pQ+5BYPbpgSJqHpFrXQ5QyKVO82R0I641JHvhs9R79czpEbfto4U4vEzId8bXfb3+2MeWZSsyDvyPbFTEY+CavNDQsUXZIPi4OKCkI12tyOPljnh0axSl3IpRZruMXMq0QKtqAOeR/JIduabp744K04Jzp/EglDa3UnuD/wA5utFsj81eIyg2/U9f65g6OVNRqYVmrzGIs/XvnUaSMkyQyj0Aih7V3zXDrLO6rN1StGWl/nAG1fnmYytIhKLTlvWM3Nf5csbMnZvUfn/xmcQ7opjIEl3z0b5HDKdGN4Du8tG8wkqtKvzPvgpJEm2pqB8wnuPfNN4YhABtAVLJHsflmB5byawSM1KTfXoMnLiseomiZZWm3bo+wHt7ZRpVlASRqZ+p7KMa1bRzkR6c7QvT9TmVqP8AF5AHPbIvFzo8ELNqAqdR0w8YRZmocAmrwSs0TLJZvoF/rl1KmQH2POBV3nhICeCxlR8RY5n+IkURtN9Dzmn4Gwm8CUoANjkH5D/ZzK8SBJZRwCa5HXO/+Ecn8mTMrrJ5bKT7iueL5wDPKCVVmJ6sp56d8vrCRIeeQQLB4Nd8AVk+IA8kUS3Q5hWsD4LKYWYEmmDD37jKz7RqW3PvUMBV39fw/phZ90juUa2AFV1IH06HIJqYGfyz15bmzXcjrzkmFLIGlk8w/CaAX3vt7ZeSRAf4Yr3J59s9IVZwJVRXIsupv8QOOflkWTKXfaZAfUpHB+vtgBX2bnBIAsm6PBPasPFsRtu4+nk8UT/bFwqPKGt33HdSizeMRFPTviNE8nv9vfKia2dCW83miSb65seM1/8ARpib6CrHa8xvDnZ2DsnFdSetZq+OHy/2flsj1UPuTm2/1RPb5/qNXIWINbelAmjg+EO9GPTocq0Zsk9Dl4UHCseD8JzhdcRDESSw49iM8khD05BU8HIkLDdt4APGB3He3zxG1IAFjJJHyvGVMToSQLA5zM0zNJsH+X9MJPIY1Kx8kcH5jHKmonkuY+USK7ZbiSI0Kkvj54koYsHB4J6+xxyIFpdlf6YjejS2CS9/yzSTToGQ2DVDFZ4iF3D4iOMiCZ9hRviHT7ZU4TKUEruodcbmjMhj2/Cwv74uSEAWuvJxmOby41Zudqk19emTFGIVXaJb2sDtBzpNNqZbjJPpMe0j3NHOX1DGTTRMv8wus2/CXeXRo4A3qQPw75rhe6ZZzmziQtHpmjkO7e/U+wwEkW1SKJU8Ed8a3GWQbWG1KDD54rrmZnVVAFe2XdaRLdldVOqQeXvJA4v2PzzOeMNqAR/l2kDoc0AgmWR1AZd3IOBnieKfci7kPVT2+uZXrWcJ6vQyREsvRh6T+uLyQEJ5rclBX19s059azRttAMdgKh54H64CdkIW32M9MVI6ewxWQ5azRv27z9MIhcEmuawrssZ2yKBz1vBJuG4sCN3wkHEHZfsRqlkWbSufjog4bxqIrK3JNcWTznPeFz/uOpikuyp5FdR3/XOx1oj1GnjlUgsRYP8A411zs+LLyx05vkmstuOlVlNpZa+eBVYCQK2nYUyvvA2Hp86/EZqamLawIFm+oNfjiMgARdvpHJII/T7ZOUOUoylUYyXTUQeh+uVW4Ucb2tD7AqSex/D55ccsC4KqFIDAD2/M5RY/5g4c2CBR/MZmtDyCRYybtPjpRxzxWSpEShkT18h1cdAf9MsonUmWNhYNXY3ZKy1EQfNjIPwqeOnz6YAaNA0e/aFUgcRvXfm7wsW6SwGOyhtUnt9PtlFR3AkaQUKre3P5Zp6TTlpkcDduAvjr/vjKxibTmhhYMAGuzZ4rjCftrqVi0Wl0icMx3Efl/v6Zp6SJIykj+lV4N/KzecP+0WtPiniTyIfSOAPYDL+S+OJYTdZrv6SOx4GVAIjVj1U1/bI7qiCx0v55GlBdmEhoHjnON0qyyFydue00PmSql8n8skROG2rRYGiBj0MC6OLzCd0zj01/Lhob0IsSwKx4sd8RLqXYD8cJCks7MWJ2c7vlgUi9e7sMYj0I5KgdeuaMChJNx6EUMBpdJI43qKAPU98cTy/P8sdAeuOFatraEaMeoGDYIFEoreVJA9zhJiNT6Aexqu2Z8wYRrR+G8dKE9u57v+X+mejclGXqdlZWIkG8KECGQkcFeMhZvw1g8DxOPhUkH2zc8ItQkadDYYZh+HOgQ36Qwon2zY0siwPy3rPw89s0wZ5LaaRo9W0Rrux+2TI5eZGckcXeMCL1vLYuReAexxXXjZBX8xofbrlXciZrakrBYFbTnhuAen3yFBmRWkPrHBrqcJo9Puj2PwFQV8jgZGR3Y2GWI2hHX6YjKard5obgjqFrp9sFC0ckwErbqNknCmRJnaWQFXCk2vIH2wcOnJ9UgVgb9QPbvkLA1iI8lxsS19D2wUADKwI9I4H1z0jAKSoIsnvhYKRQvBJNke+L7H0uWOzaxJA7rXvnR/s94mhVdLqjSMf4bE/D8j8s5hEnYtuj4A6VWFdSlbW9SgWAemXhlcbtOWMs07TxDSFQwIs80cx5YZNxtQwBBoD+uO+F+NLDBHp/EbdKFP3X+4zTm8OTVQmTSOs0bchlzq3Mo59XFx/kq8m1juXmgOCL9h0ygjpDS3t6gr1s9/wzd1HhsiBhtLdgMV/dXUbSpocm8nxVtnRxhoWDrwDwQD198uInIWMlgBYtehJx4QE0Cu72of1y66Fms0d3ueb/AAxXEbKwadASRuKse4sjNrQiMvUa2/G3Ig8OmkUh6RNtFieMC+sjRjpdICrjjzmHX5D2+uPmJe1v2i1Mi6b920r2zD+ISfyGcmVkinG4A2ORXU5vqqIwSZju547DJm0UMjLv8piBwVPX++ZZ7yu2mNkZ2midtNawIvyocnFn0xjLFyibiOnP6ZoPpGlcrvBi7bRW3L/u+lj9BdiR1UjrkeK/JgzxgEqjmy1GxjGlld/QVUIveuctrJFkl2xOU5/y1eUj0jwszktRHHHvka6r6PosflkE3uHbM7UzRRUoHzoY1BFUe15ACeAO/vi8OmjkbkFgDwSKx0Q/odQZNNZTbGOAB3y0yRxsFHDPde+WiYIgpLXhQtYOeF5NZ5rnoLoZX0n7B0UbRSFnPTEdXIRHwP5iPrmh5qomxjR65ju/nkqDwOmTVTtDjUBWBqwffGJT5kYUVaij9sTQkcKeO4wslrIxHPvkKOaSMtF6ezcj2zSbSyKyWfQosn5XmXpNUFhdSaY0Ac6DwydZYCk/xBTzmmMl4jK2DxSrLpy63w237YHVaVpQhVqF3zx9sK6Qxo2nDV/MPbA6oM+mVVY3Gel1eXfXWc/49OJYklcHbaAAH3zEim80BXB3IxYlfbNppGmjj80GwtEEdaxLSrGUk8yIow4DDJy9rxAiqRZXRgeLoiq5GFV//iPvApAehrHXgiOlZE2WQALFEZmahpNKpiK2pXk1wbxWaOXZYokkAZWr1EUw5/LKzQeW3mGyKHbGtGqMighSCSQKN3WQYJGYs8ioN9lr5qvbJ0ew4F8ogEG3PJ9hmhH4f/GaWUlIuw7thpmi3oEjO41/EA62L6dsD4pvGpRo5CALsjvz0ytaTvYPikwV18r1WKFjvmx4HJLph5onaKQR2ADwbPcYoNOspZpY1EaqGDA0ciKdZFkaEXdA/nlTl2V7NOgn/aCVDseOOYqPUwG3cffPR+NaCWPzH00nXoCDzmPBVR+ZwW637YHVxNppo4oQCo+ILzyeuaeeSPGenQv4v4ejIsWkkO7pZAxvU67/AOIX0umRG3VyNxzhdfrWXxBVFCMEUo7Z1fg+skLMsnwqQbb54Y/JaWWGpsvPqp3ZTOS72R7cDrx0zJ8R00xbzNOxsAEg9R981PEmC6hFI4BNH74PxLWpHp9iICvCFlNHvRxZd9jHnpno4SZS7bpNgYgr14wn8N1FAi6tWOBhk822DhkCkHpuU4uupj0xJ3swPXvkbaaaw1EtAIVvody3f3wmqhjDDaignkuRxmPq9TLIRJpyWRuaI6fXNHRaiNUMjKWsAMFsqTjl3wrNdAZI1IZjHYNg7KyZWdhtrkj4sNNHBqnjY/wgFPI6Dr2ys5CSGJdTHsCAhb+mGhtlLp5t+6MggDgg98rDp5pJ1BZmK8dc0YPMsAMjC+QBl5CULAMise4oUMnStpaN9uyPkgckYEKwDFuy8/XKzS7FChyfTyR+OJ6jXUjIF27gOO+FsElJ62QAt6gWPFDtiPKfU4WaVVYhOT74uWJN98zrSPXdWbwoa3snr1vBd+MNGoeunIsfXEbzLTADgVuzb8KlEsZUHkqRXfjMmMq0zK/TbR+WSimB6LUOoYHjKl0m9dRIiSom0guoCt/risgLSAMxVlUg4Pw/UFmLuu2RhT88NkaiNhq2kAB3cX7jLrOQZXoqHJrhtwOAlCAyRqDRJPXB60SqC6fDQUfLLaZ1kCGQU21ub68daxbVpaIbtEzN09icX1MhUR/zKVHHYdc0EiEumARhTAn8MrqtMkcHTdS9Rjsuil6zZNTJuTyRS+w9qwqQCNpfMelK9fnxisEDvOWe6UXhNXIzQhlAIJIsdslRiOdt4Ma7Ruoi+ww0y1ojI6kugLBT7XWIwApAs7ggdFs1eOiQyIPMNMyVQxwqrpQZtHK8jFGkABruLwUgWHSbIWNg2T9f+M8+pCBkHCqCAf8Af3x7w6GGfTDfZ3E9e9d/zwneC8G0WnZtDDO5PA5Hv1OI6jUtLJHJPV2bNcqM29ROum8IkYLdABR885PXtI231blq7GVnxOHVdTKZ9WzqqghuoHJzq9LP5ujRQtruJPPQiqr885FXPmqNtGRea+v+mb/ghEW6CU83vUA/l+hycL085xv6rTxT+HvLu/iIoJr8Cc5zXFopolFlTHZP0sc/hnS+H7VnELtXmoaB9jmF+0ECpqBsYgX5fJ6ZrnObZ4XumVHK0cTHb6aBBT3y0a6bUKwL7XofEOLwWkQoszbwFBC/nxl5RFAzvJQtua56Dn88xbLTJMjmPyvQOhA7fXBNPqImjCOwU7eh46Ybzdju4lpQp4BORBrlZRHIoktd25uDXOAG0bzSxHa5kIBHORNERqG1EnO1R6b74CDV6eF1ISix5s9BlJ9VE6SIhJJqyxw3wvt46mbfu3XXIUdMJHpZ5GaWYlV9z3z2g1emhUo673AJ4GL+I+IS6iT0nai9BhzR92Z1msTSqEADyd75rMWaVpXLseScq7FjbEk++VOTbtUmk9CPbvXGRZN137ZF5PcViNIPyy8T7Wo9Dg89gBjYlv3vIEhIKt0PP0PvlFchQPnkvVgjoReAOQyFYCA3Fj7ZqeH6pjN5UhuzYJ7HMR7AXb0Zb4xxvR5UlEGqsZUqLG0rxyiSLcCyHd0rFZIx5xZV4KEWB3o5VI2knE0Egu/UCemaUaxoheVNtmuvH2y/afRPwwb4XMZO5OKPzwurpUa23dq9shUSJZFhF3Rv88LqGZ4rEY3MLFjnH9F9kCQqqnTeCMCJYokKk9EtgR3/AN1mnAiqlMm51N/TEJNGfN2+Uv8AEPO45NipWdNNJLAGcblDHn24x6OdAdPvj9VcUaAwJi1EPl7VBAsGPsfqMfOgMi+bMQqAKT8vcfjikp3RDXxAsghbekhsN75uaLR7GjNnZGpDAfXplNEYY41VVVgwuMsLa7/LHohHpIix3EX6i3e+eMvHHu2eWX0V8b1Q8n92Ap3W+nAvoM57TyukDkqCu6rI+uE1mo/eNU2qST1K4tG6deK/tjcWr08ySlYgsUTllIHNnndX2P45Nu6vGahb93aKfzSVMRBVXvgHoB9c0PDInCl5VKMj7SSeT9B3/tWYuukeQq4k3IDxQo38/n88e03jc9xh443ESgDiiTY5J+2KWbFlsdKj/vOsCxSASQgA3xY9xhvHNGsrM5o36QPc5yen8Z1IVoVPoN0Ty1E9LzuPD9ToPFvDkTVB2miG7cxoOa6fbNZlMuM8pceuNh0zaZwqswCkGS/c9sH4hA6IOFkUuWN9r6Z1Pieh83XQwxb1ehvRDdH3+eI+KeFanY7eUREGBFD58/lk3DSpntjfuqsJWDGiOFPe/wDnFXgjChA3RaIHy5w2qibzY1G4BACf1ydJLDNLJtXr0JFVeRpbPi0cjvwGAIv7ZEmnkWyFI31QrnHvKcM+xuSTuYHtiuqnaIsgIL7ApPti0e0OiwMWsFgMRZiepzzSM3U5F5Ozez2R2ye/P3xGjoeecm+eReQa7Z4k3xgHhk5KdG+mVHbGHssCOARlc8O+AMxkBRZsXxWMy6gLAoUA7GrnEoe+FX4pfvjLQv7yB64iVPfDrr2KbZSdjcED39xmc382E/8Atr9cN0ajd0evhTYrBj7OBf45qoyEBr82NjY56Zy2n7Z0nhf+I30zXC7ZZzRrwsRtrpNO8LBem49BiviUTRSsIpCxXqoFbs0Iv+rf6nFfFf8AuMX0/vlWfqiX9mGmnbYGLbQp7+2PaSRXR/NdVhAquoJwkHT/APrMrW/Cf/x/XInGl6bRS8vmwsCNhUcdDXArL/vZOidJZZC6kE2Og/32wXhn/T//ALx+mK+Lf4z/APuf0w9D2VmbSuxSJXVbu+4P/H64COVk00kINBzZrqayY/if6r+uCf8AxPxzPbRQfCTY69PfLhiiiu5vKdss3wr9MRrq5Uq68VZP45o+CeKT6XUqFZTGOSG7Zlr8D/QfrloOr/8AoccuqVksd9rNbvnWeDVCOMraUa3exzN13jEkbxj95LzMKZy3TnMfUf8AaNP9DmfN8afTNssqymEdHGNPqZ3Dsu8it4PxmvbMfxFP3JxDEDd2xrv7Zbw//u0X/sf0xnWf9TF9ci9x2c96Zu96Cl6BNbbxWaTcSB0vr3OHm6r9T+uJHrkVpE5Bu8k/Fnv5DkmgE8/nnvb+uR2OWfoMAqas/lWe+uRkjrgH/9k="/>
          <p:cNvSpPr>
            <a:spLocks noChangeAspect="1" noChangeArrowheads="1"/>
          </p:cNvSpPr>
          <p:nvPr/>
        </p:nvSpPr>
        <p:spPr bwMode="auto">
          <a:xfrm>
            <a:off x="155575" y="571500"/>
            <a:ext cx="36591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pic>
        <p:nvPicPr>
          <p:cNvPr id="4301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000125"/>
            <a:ext cx="8497887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8"/>
          <p:cNvSpPr txBox="1">
            <a:spLocks noChangeArrowheads="1"/>
          </p:cNvSpPr>
          <p:nvPr/>
        </p:nvSpPr>
        <p:spPr>
          <a:xfrm>
            <a:off x="301752" y="457200"/>
            <a:ext cx="8686800" cy="84124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defTabSz="914400" eaLnBrk="0" fontAlgn="auto" hangingPunct="0">
              <a:spcAft>
                <a:spcPts val="0"/>
              </a:spcAft>
              <a:buFont typeface="Times New Roman" pitchFamily="18" charset="0"/>
              <a:buNone/>
              <a:defRPr/>
            </a:pPr>
            <a:r>
              <a:rPr lang="de-DE" sz="3600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Rotation of Hybrid Stars</a:t>
            </a:r>
            <a:r>
              <a:rPr lang="en-US" sz="3600" dirty="0"/>
              <a:t>Evolution of LMXBs</a:t>
            </a:r>
          </a:p>
          <a:p>
            <a:pPr defTabSz="914400" eaLnBrk="0" fontAlgn="auto" hangingPunct="0">
              <a:spcAft>
                <a:spcPts val="0"/>
              </a:spcAft>
              <a:defRPr/>
            </a:pPr>
            <a:endParaRPr lang="ru-RU" sz="36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398463"/>
            <a:ext cx="7767638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285875"/>
            <a:ext cx="77152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301752" y="457200"/>
            <a:ext cx="8686800" cy="841248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914400" eaLnBrk="0" fontAlgn="auto" hangingPunct="0">
              <a:spcAft>
                <a:spcPts val="0"/>
              </a:spcAft>
              <a:buFont typeface="Times New Roman" pitchFamily="18" charset="0"/>
              <a:buNone/>
              <a:defRPr/>
            </a:pPr>
            <a:r>
              <a:rPr lang="en-US" sz="3600" dirty="0">
                <a:solidFill>
                  <a:schemeClr val="tx2"/>
                </a:solidFill>
              </a:rPr>
              <a:t>Evolution of LMXBs</a:t>
            </a:r>
          </a:p>
          <a:p>
            <a:pPr defTabSz="914400" eaLnBrk="0" fontAlgn="auto" hangingPunct="0">
              <a:spcAft>
                <a:spcPts val="0"/>
              </a:spcAft>
              <a:defRPr/>
            </a:pPr>
            <a:endParaRPr lang="ru-RU" sz="36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encrypted-tbn3.google.com/images?q=tbn:ANd9GcQxHRKxi8DWNPAV9OlLcmU2a4VamVd2AJbCmBtdkpKm6Iyvy81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928688"/>
            <a:ext cx="36449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https://encrypted-tbn2.google.com/images?q=tbn:ANd9GcScZBLTdFwoW9ZomfzC4OWqZ3CFib0dJOd7t_WiOLXdTrA5jwQyB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1000125"/>
            <a:ext cx="4310062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1000125" y="285750"/>
            <a:ext cx="7572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00B050"/>
                </a:solidFill>
              </a:rPr>
              <a:t>NS is a remnant of Supernova explosion</a:t>
            </a:r>
          </a:p>
        </p:txBody>
      </p:sp>
      <p:pic>
        <p:nvPicPr>
          <p:cNvPr id="19461" name="Picture 6" descr="http://xray.sai.msu.ru/%7Emystery/articles/review/img67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500438"/>
            <a:ext cx="35909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https://encrypted-tbn2.google.com/images?q=tbn:ANd9GcQ2u5QYAXzW7cbIrEpL03LhjWeZRSClHTfUkh07Z80eIlTYSiP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3" y="4071938"/>
            <a:ext cx="4429125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3929063" y="6262688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>
                <a:solidFill>
                  <a:srgbClr val="7030A0"/>
                </a:solidFill>
                <a:hlinkClick r:id="rId6"/>
              </a:rPr>
              <a:t>The Astrophysical Journal</a:t>
            </a:r>
            <a:r>
              <a:rPr lang="en-US" sz="1400">
                <a:solidFill>
                  <a:srgbClr val="7030A0"/>
                </a:solidFill>
              </a:rPr>
              <a:t> </a:t>
            </a:r>
            <a:r>
              <a:rPr lang="en-US" sz="1400">
                <a:solidFill>
                  <a:srgbClr val="7030A0"/>
                </a:solidFill>
                <a:hlinkClick r:id="rId7"/>
              </a:rPr>
              <a:t>V 749 </a:t>
            </a:r>
            <a:r>
              <a:rPr lang="en-US" sz="1400">
                <a:solidFill>
                  <a:srgbClr val="7030A0"/>
                </a:solidFill>
                <a:hlinkClick r:id="rId8"/>
              </a:rPr>
              <a:t>N1 </a:t>
            </a:r>
            <a:endParaRPr lang="en-US" sz="1400">
              <a:solidFill>
                <a:srgbClr val="7030A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>
                <a:solidFill>
                  <a:srgbClr val="7030A0"/>
                </a:solidFill>
              </a:rPr>
              <a:t>Chris L. Fryer </a:t>
            </a:r>
            <a:r>
              <a:rPr lang="en-US" sz="1400" i="1">
                <a:solidFill>
                  <a:srgbClr val="7030A0"/>
                </a:solidFill>
              </a:rPr>
              <a:t>et al.</a:t>
            </a:r>
            <a:r>
              <a:rPr lang="en-US" sz="1400">
                <a:solidFill>
                  <a:srgbClr val="7030A0"/>
                </a:solidFill>
              </a:rPr>
              <a:t> 2012 </a:t>
            </a:r>
            <a:r>
              <a:rPr lang="en-US" sz="1400" i="1">
                <a:solidFill>
                  <a:srgbClr val="7030A0"/>
                </a:solidFill>
              </a:rPr>
              <a:t>ApJ</a:t>
            </a:r>
            <a:r>
              <a:rPr lang="en-US" sz="1400">
                <a:solidFill>
                  <a:srgbClr val="7030A0"/>
                </a:solidFill>
              </a:rPr>
              <a:t> </a:t>
            </a:r>
            <a:r>
              <a:rPr lang="en-US" sz="1400" b="1">
                <a:solidFill>
                  <a:srgbClr val="7030A0"/>
                </a:solidFill>
              </a:rPr>
              <a:t>749</a:t>
            </a:r>
            <a:r>
              <a:rPr lang="en-US" sz="1400">
                <a:solidFill>
                  <a:srgbClr val="7030A0"/>
                </a:solidFill>
              </a:rPr>
              <a:t> 91</a:t>
            </a:r>
          </a:p>
        </p:txBody>
      </p:sp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4214813" y="3784600"/>
            <a:ext cx="4572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100" b="1">
                <a:solidFill>
                  <a:srgbClr val="00B0F0"/>
                </a:solidFill>
              </a:rPr>
              <a:t>COMPACT REMNANT MASS FUNCTION: DEPENDENCE ON THE EXPLOSION MECHANISM AND METALLICITY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457200" y="122238"/>
            <a:ext cx="7543800" cy="73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3500" b="1">
                <a:solidFill>
                  <a:srgbClr val="330066"/>
                </a:solidFill>
              </a:rPr>
              <a:t>Cooling of Compact Stars</a:t>
            </a:r>
          </a:p>
        </p:txBody>
      </p:sp>
      <p:sp>
        <p:nvSpPr>
          <p:cNvPr id="4" name="Rectangle 3"/>
          <p:cNvSpPr/>
          <p:nvPr/>
        </p:nvSpPr>
        <p:spPr>
          <a:xfrm>
            <a:off x="785813" y="1428750"/>
            <a:ext cx="7500937" cy="2657138"/>
          </a:xfrm>
          <a:prstGeom prst="rect">
            <a:avLst/>
          </a:prstGeom>
          <a:blipFill dpi="0" rotWithShape="1">
            <a:blip r:embed="rId3">
              <a:alphaModFix amt="69000"/>
            </a:blip>
            <a:srcRect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38138" indent="-338138">
              <a:spcBef>
                <a:spcPts val="750"/>
              </a:spcBef>
              <a:buClr>
                <a:srgbClr val="330066"/>
              </a:buClr>
              <a:buSzPct val="70000"/>
              <a:buFont typeface="Wingdings" charset="2"/>
              <a:buChar char="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de-DE" sz="2800" dirty="0" smtClean="0">
                <a:solidFill>
                  <a:srgbClr val="000000"/>
                </a:solidFill>
              </a:rPr>
              <a:t>Cooling Equations</a:t>
            </a:r>
          </a:p>
          <a:p>
            <a:pPr marL="338138" indent="-338138">
              <a:spcBef>
                <a:spcPts val="750"/>
              </a:spcBef>
              <a:buClr>
                <a:srgbClr val="330066"/>
              </a:buClr>
              <a:buSzPct val="70000"/>
              <a:buFont typeface="Wingdings" charset="2"/>
              <a:buChar char="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de-DE" sz="2800" dirty="0">
                <a:solidFill>
                  <a:srgbClr val="000000"/>
                </a:solidFill>
              </a:rPr>
              <a:t>Time Evolution of Temperature </a:t>
            </a:r>
            <a:r>
              <a:rPr lang="de-DE" sz="2800">
                <a:solidFill>
                  <a:srgbClr val="000000"/>
                </a:solidFill>
              </a:rPr>
              <a:t>(</a:t>
            </a:r>
            <a:r>
              <a:rPr lang="de-DE" sz="2800" smtClean="0">
                <a:solidFill>
                  <a:srgbClr val="000000"/>
                </a:solidFill>
              </a:rPr>
              <a:t>algorithm)</a:t>
            </a:r>
          </a:p>
          <a:p>
            <a:pPr marL="338138" indent="-338138">
              <a:spcBef>
                <a:spcPts val="750"/>
              </a:spcBef>
              <a:buClr>
                <a:srgbClr val="330066"/>
              </a:buClr>
              <a:buSzPct val="70000"/>
              <a:buFont typeface="Wingdings" charset="2"/>
              <a:buChar char="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de-DE" sz="2800" smtClean="0">
                <a:solidFill>
                  <a:srgbClr val="000000"/>
                </a:solidFill>
              </a:rPr>
              <a:t>Thermal </a:t>
            </a:r>
            <a:r>
              <a:rPr lang="de-DE" sz="2800" dirty="0">
                <a:solidFill>
                  <a:srgbClr val="000000"/>
                </a:solidFill>
              </a:rPr>
              <a:t>Regulators, Crust, SC, Gaps  ...</a:t>
            </a:r>
          </a:p>
          <a:p>
            <a:pPr marL="338138" indent="-338138">
              <a:spcBef>
                <a:spcPts val="750"/>
              </a:spcBef>
              <a:buClr>
                <a:srgbClr val="330066"/>
              </a:buClr>
              <a:buSzPct val="70000"/>
              <a:buFont typeface="Wingdings" charset="2"/>
              <a:buChar char="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de-DE" sz="2800" b="1" i="1" dirty="0" smtClean="0">
                <a:solidFill>
                  <a:srgbClr val="0000CC"/>
                </a:solidFill>
              </a:rPr>
              <a:t>Results </a:t>
            </a:r>
            <a:r>
              <a:rPr lang="de-DE" sz="2800" b="1" i="1" dirty="0">
                <a:solidFill>
                  <a:srgbClr val="0000CC"/>
                </a:solidFill>
              </a:rPr>
              <a:t>and Observations (Cassiopeia A</a:t>
            </a:r>
            <a:r>
              <a:rPr lang="de-DE" sz="2800" b="1" i="1" dirty="0" smtClean="0">
                <a:solidFill>
                  <a:srgbClr val="0000CC"/>
                </a:solidFill>
              </a:rPr>
              <a:t>)</a:t>
            </a:r>
          </a:p>
          <a:p>
            <a:pPr marL="338138" indent="-338138">
              <a:spcBef>
                <a:spcPts val="750"/>
              </a:spcBef>
              <a:buClr>
                <a:srgbClr val="330066"/>
              </a:buClr>
              <a:buSzPct val="70000"/>
              <a:buFont typeface="Wingdings" charset="2"/>
              <a:buChar char="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de-DE" sz="2800" b="1" i="1" dirty="0" smtClean="0">
                <a:solidFill>
                  <a:srgbClr val="0000CC"/>
                </a:solidFill>
              </a:rPr>
              <a:t>Conclusions</a:t>
            </a:r>
            <a:endParaRPr lang="de-DE" sz="2800" b="1" i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1"/>
          <p:cNvSpPr txBox="1">
            <a:spLocks noChangeArrowheads="1"/>
          </p:cNvSpPr>
          <p:nvPr/>
        </p:nvSpPr>
        <p:spPr bwMode="auto">
          <a:xfrm>
            <a:off x="457200" y="320675"/>
            <a:ext cx="724217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900" b="1">
                <a:solidFill>
                  <a:srgbClr val="000000"/>
                </a:solidFill>
              </a:rPr>
              <a:t>Equations for Cooling Evolution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5750" y="1500188"/>
            <a:ext cx="8543925" cy="4992687"/>
            <a:chOff x="288" y="1008"/>
            <a:chExt cx="4721" cy="3145"/>
          </a:xfrm>
        </p:grpSpPr>
        <p:pic>
          <p:nvPicPr>
            <p:cNvPr id="2061" name="Picture 3"/>
            <p:cNvPicPr>
              <a:picLocks noChangeAspect="1" noChangeArrowheads="1"/>
            </p:cNvPicPr>
            <p:nvPr/>
          </p:nvPicPr>
          <p:blipFill>
            <a:blip r:embed="rId4">
              <a:lum bright="-12000" contrast="24000"/>
            </a:blip>
            <a:srcRect/>
            <a:stretch>
              <a:fillRect/>
            </a:stretch>
          </p:blipFill>
          <p:spPr bwMode="auto">
            <a:xfrm>
              <a:off x="288" y="1008"/>
              <a:ext cx="4721" cy="31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062" name="Text Box 4"/>
            <p:cNvSpPr txBox="1">
              <a:spLocks noChangeArrowheads="1"/>
            </p:cNvSpPr>
            <p:nvPr/>
          </p:nvSpPr>
          <p:spPr bwMode="auto">
            <a:xfrm>
              <a:off x="288" y="1008"/>
              <a:ext cx="4721" cy="31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</p:grp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500063" y="2000250"/>
          <a:ext cx="4500562" cy="1663700"/>
        </p:xfrm>
        <a:graphic>
          <a:graphicData uri="http://schemas.openxmlformats.org/presentationml/2006/ole">
            <p:oleObj spid="_x0000_s2050" name="Equation" r:id="rId5" imgW="2705040" imgH="1002960" progId="Equation.DSMT4">
              <p:embed/>
            </p:oleObj>
          </a:graphicData>
        </a:graphic>
      </p:graphicFrame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5929313" y="2786063"/>
          <a:ext cx="2714625" cy="552450"/>
        </p:xfrm>
        <a:graphic>
          <a:graphicData uri="http://schemas.openxmlformats.org/presentationml/2006/ole">
            <p:oleObj spid="_x0000_s2051" name="Equation" r:id="rId6" imgW="1447560" imgH="266400" progId="Equation.DSMT4">
              <p:embed/>
            </p:oleObj>
          </a:graphicData>
        </a:graphic>
      </p:graphicFrame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05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graphicFrame>
        <p:nvGraphicFramePr>
          <p:cNvPr id="20491" name="Object 11"/>
          <p:cNvGraphicFramePr>
            <a:graphicFrameLocks noChangeAspect="1"/>
          </p:cNvGraphicFramePr>
          <p:nvPr/>
        </p:nvGraphicFramePr>
        <p:xfrm>
          <a:off x="3857625" y="3714750"/>
          <a:ext cx="4214813" cy="1176338"/>
        </p:xfrm>
        <a:graphic>
          <a:graphicData uri="http://schemas.openxmlformats.org/presentationml/2006/ole">
            <p:oleObj spid="_x0000_s2052" name="Equation" r:id="rId7" imgW="1955520" imgH="533160" progId="Equation.DSMT4">
              <p:embed/>
            </p:oleObj>
          </a:graphicData>
        </a:graphic>
      </p:graphicFrame>
      <p:sp>
        <p:nvSpPr>
          <p:cNvPr id="206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graphicFrame>
        <p:nvGraphicFramePr>
          <p:cNvPr id="20493" name="Object 13"/>
          <p:cNvGraphicFramePr>
            <a:graphicFrameLocks noChangeAspect="1"/>
          </p:cNvGraphicFramePr>
          <p:nvPr/>
        </p:nvGraphicFramePr>
        <p:xfrm>
          <a:off x="500063" y="4857750"/>
          <a:ext cx="3676650" cy="1357313"/>
        </p:xfrm>
        <a:graphic>
          <a:graphicData uri="http://schemas.openxmlformats.org/presentationml/2006/ole">
            <p:oleObj spid="_x0000_s2053" name="Equation" r:id="rId8" imgW="1422360" imgH="52056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Boundary conditions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00232" y="1500174"/>
          <a:ext cx="6800840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357158" y="4143380"/>
          <a:ext cx="7072362" cy="2357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146" name="Object 9"/>
          <p:cNvGraphicFramePr>
            <a:graphicFrameLocks noChangeAspect="1"/>
          </p:cNvGraphicFramePr>
          <p:nvPr/>
        </p:nvGraphicFramePr>
        <p:xfrm>
          <a:off x="5072063" y="1571625"/>
          <a:ext cx="735012" cy="768350"/>
        </p:xfrm>
        <a:graphic>
          <a:graphicData uri="http://schemas.openxmlformats.org/presentationml/2006/ole">
            <p:oleObj spid="_x0000_s121858" name="Equation" r:id="rId11" imgW="177480" imgH="228600" progId="Equation.DSMT4">
              <p:embed/>
            </p:oleObj>
          </a:graphicData>
        </a:graphic>
      </p:graphicFrame>
      <p:graphicFrame>
        <p:nvGraphicFramePr>
          <p:cNvPr id="6147" name="Object 10"/>
          <p:cNvGraphicFramePr>
            <a:graphicFrameLocks noChangeAspect="1"/>
          </p:cNvGraphicFramePr>
          <p:nvPr/>
        </p:nvGraphicFramePr>
        <p:xfrm>
          <a:off x="7696200" y="3286125"/>
          <a:ext cx="630238" cy="768350"/>
        </p:xfrm>
        <a:graphic>
          <a:graphicData uri="http://schemas.openxmlformats.org/presentationml/2006/ole">
            <p:oleObj spid="_x0000_s121859" name="Equation" r:id="rId12" imgW="15228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Finite difference scheme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034" y="1571612"/>
          <a:ext cx="8229600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5072063" y="3857625"/>
            <a:ext cx="2214562" cy="1214438"/>
          </a:xfrm>
          <a:prstGeom prst="straightConnector1">
            <a:avLst/>
          </a:prstGeom>
          <a:ln>
            <a:solidFill>
              <a:schemeClr val="bg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1928813" y="3857625"/>
            <a:ext cx="2214562" cy="114300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858125" y="3357563"/>
            <a:ext cx="5000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357188" y="3429000"/>
            <a:ext cx="5000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graphicFrame>
        <p:nvGraphicFramePr>
          <p:cNvPr id="7170" name="Object 8"/>
          <p:cNvGraphicFramePr>
            <a:graphicFrameLocks noChangeAspect="1"/>
          </p:cNvGraphicFramePr>
          <p:nvPr/>
        </p:nvGraphicFramePr>
        <p:xfrm>
          <a:off x="928688" y="5786438"/>
          <a:ext cx="7358062" cy="714375"/>
        </p:xfrm>
        <a:graphic>
          <a:graphicData uri="http://schemas.openxmlformats.org/presentationml/2006/ole">
            <p:oleObj spid="_x0000_s122882" name="Equation" r:id="rId7" imgW="2616120" imgH="266400" progId="Equation.DSMT4">
              <p:embed/>
            </p:oleObj>
          </a:graphicData>
        </a:graphic>
      </p:graphicFrame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85725" y="2214563"/>
          <a:ext cx="9085263" cy="3290887"/>
        </p:xfrm>
        <a:graphic>
          <a:graphicData uri="http://schemas.openxmlformats.org/presentationml/2006/ole">
            <p:oleObj spid="_x0000_s122883" name="Equation" r:id="rId8" imgW="3759120" imgH="1358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8215369" cy="514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57200" y="285728"/>
            <a:ext cx="7543800" cy="857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3500" b="1" dirty="0" smtClean="0">
                <a:solidFill>
                  <a:srgbClr val="330066"/>
                </a:solidFill>
              </a:rPr>
              <a:t>Neutrino - Cooling in HM</a:t>
            </a:r>
            <a:endParaRPr lang="de-DE" sz="3500" b="1" dirty="0">
              <a:solidFill>
                <a:srgbClr val="33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3500" b="1" dirty="0">
                <a:solidFill>
                  <a:srgbClr val="330066"/>
                </a:solidFill>
              </a:rPr>
              <a:t>Cooling </a:t>
            </a:r>
            <a:r>
              <a:rPr lang="de-DE" sz="3500" b="1" dirty="0" smtClean="0">
                <a:solidFill>
                  <a:srgbClr val="330066"/>
                </a:solidFill>
              </a:rPr>
              <a:t>Mechanism in QM</a:t>
            </a:r>
            <a:endParaRPr lang="de-DE" sz="3500" b="1" dirty="0">
              <a:solidFill>
                <a:srgbClr val="330066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685800" y="273050"/>
            <a:ext cx="8229600" cy="1162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3600" b="1">
                <a:solidFill>
                  <a:srgbClr val="000080"/>
                </a:solidFill>
                <a:ea typeface="Arial Unicode MS" pitchFamily="34" charset="-128"/>
                <a:cs typeface="Arial Unicode MS" pitchFamily="34" charset="-128"/>
              </a:rPr>
              <a:t>Crust Model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85800" y="1435100"/>
            <a:ext cx="3814763" cy="5208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53975">
              <a:lnSpc>
                <a:spcPct val="90000"/>
              </a:lnSpc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</a:pPr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53975">
              <a:lnSpc>
                <a:spcPct val="90000"/>
              </a:lnSpc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</a:pPr>
            <a:r>
              <a:rPr lang="en-US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Time dependence of the  light element contents  in the crust</a:t>
            </a:r>
          </a:p>
          <a:p>
            <a:pPr marL="53975">
              <a:lnSpc>
                <a:spcPct val="90000"/>
              </a:lnSpc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</a:pPr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53975">
              <a:lnSpc>
                <a:spcPct val="90000"/>
              </a:lnSpc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</a:pPr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53975">
              <a:lnSpc>
                <a:spcPct val="90000"/>
              </a:lnSpc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</a:pPr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53975">
              <a:lnSpc>
                <a:spcPct val="90000"/>
              </a:lnSpc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</a:pPr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53975">
              <a:lnSpc>
                <a:spcPct val="90000"/>
              </a:lnSpc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</a:pPr>
            <a:r>
              <a:rPr lang="pt-BR" b="1">
                <a:solidFill>
                  <a:srgbClr val="800000"/>
                </a:solidFill>
                <a:ea typeface="Arial Unicode MS" pitchFamily="34" charset="-128"/>
                <a:cs typeface="Arial Unicode MS" pitchFamily="34" charset="-128"/>
              </a:rPr>
              <a:t>Blaschke,  Grigorian, Voskresensky, A&amp; A 368 (2001)561</a:t>
            </a:r>
            <a:r>
              <a:rPr lang="en-US">
                <a:solidFill>
                  <a:srgbClr val="800000"/>
                </a:solidFill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en-US">
                <a:solidFill>
                  <a:srgbClr val="5FA326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53975">
              <a:lnSpc>
                <a:spcPct val="90000"/>
              </a:lnSpc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</a:pPr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53975">
              <a:lnSpc>
                <a:spcPct val="90000"/>
              </a:lnSpc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</a:pPr>
            <a:r>
              <a:rPr lang="en-US">
                <a:solidFill>
                  <a:srgbClr val="800000"/>
                </a:solidFill>
                <a:ea typeface="Arial Unicode MS" pitchFamily="34" charset="-128"/>
                <a:cs typeface="Arial Unicode MS" pitchFamily="34" charset="-128"/>
              </a:rPr>
              <a:t>Page,Lattimer,Prakash &amp; Steiner, Astrophys.J. 155,623 (2004)</a:t>
            </a:r>
          </a:p>
          <a:p>
            <a:pPr marL="53975">
              <a:lnSpc>
                <a:spcPct val="90000"/>
              </a:lnSpc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</a:pPr>
            <a:endParaRPr lang="en-US">
              <a:solidFill>
                <a:srgbClr val="8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53975">
              <a:lnSpc>
                <a:spcPct val="90000"/>
              </a:lnSpc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</a:pPr>
            <a:r>
              <a:rPr lang="en-US">
                <a:solidFill>
                  <a:srgbClr val="008000"/>
                </a:solidFill>
                <a:ea typeface="Arial Unicode MS" pitchFamily="34" charset="-128"/>
                <a:cs typeface="Arial Unicode MS" pitchFamily="34" charset="-128"/>
              </a:rPr>
              <a:t>Yakovlev, Levenfish, Potekhin,  Gnedin &amp; Chabrier , Astron. Astrophys , 417, 169 (2004)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2714625"/>
            <a:ext cx="25622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357688" y="1571625"/>
            <a:ext cx="4554537" cy="5072063"/>
            <a:chOff x="2925" y="1565"/>
            <a:chExt cx="2689" cy="1998"/>
          </a:xfrm>
        </p:grpSpPr>
        <p:pic>
          <p:nvPicPr>
            <p:cNvPr id="49158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25" y="1565"/>
              <a:ext cx="2689" cy="19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9159" name="Text Box 6"/>
            <p:cNvSpPr txBox="1">
              <a:spLocks noChangeArrowheads="1"/>
            </p:cNvSpPr>
            <p:nvPr/>
          </p:nvSpPr>
          <p:spPr bwMode="auto">
            <a:xfrm>
              <a:off x="2925" y="1565"/>
              <a:ext cx="2689" cy="19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" dur="500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" dur="500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" dur="500"/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 additive="repl">
                                        <p:cTn id="22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/>
          <a:srcRect t="8481"/>
          <a:stretch>
            <a:fillRect/>
          </a:stretch>
        </p:blipFill>
        <p:spPr bwMode="auto">
          <a:xfrm>
            <a:off x="0" y="1412875"/>
            <a:ext cx="9144000" cy="544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25538"/>
            <a:ext cx="9144000" cy="5732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468313" y="260350"/>
            <a:ext cx="6911975" cy="79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3900" b="1">
                <a:solidFill>
                  <a:srgbClr val="330066"/>
                </a:solidFill>
              </a:rPr>
              <a:t>DU constraint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/>
          <a:srcRect l="33618" t="5667" b="5159"/>
          <a:stretch>
            <a:fillRect/>
          </a:stretch>
        </p:blipFill>
        <p:spPr bwMode="auto">
          <a:xfrm>
            <a:off x="5724525" y="2636838"/>
            <a:ext cx="3419475" cy="4221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 additive="repl">
                                        <p:cTn id="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3900" b="1">
                <a:solidFill>
                  <a:srgbClr val="330066"/>
                </a:solidFill>
              </a:rPr>
              <a:t>DU Thresholds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84313"/>
            <a:ext cx="4859338" cy="5373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52738"/>
            <a:ext cx="4932363" cy="309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2852738"/>
            <a:ext cx="3422650" cy="4005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5600" y="1628775"/>
            <a:ext cx="2713038" cy="1363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900" b="1">
                <a:solidFill>
                  <a:srgbClr val="000000"/>
                </a:solidFill>
              </a:rPr>
              <a:t>Statistics of Compact stars</a:t>
            </a:r>
          </a:p>
        </p:txBody>
      </p:sp>
      <p:grpSp>
        <p:nvGrpSpPr>
          <p:cNvPr id="20483" name="Group 2"/>
          <p:cNvGrpSpPr>
            <a:grpSpLocks/>
          </p:cNvGrpSpPr>
          <p:nvPr/>
        </p:nvGrpSpPr>
        <p:grpSpPr bwMode="auto">
          <a:xfrm>
            <a:off x="468313" y="1628775"/>
            <a:ext cx="7234237" cy="4841875"/>
            <a:chOff x="295" y="1026"/>
            <a:chExt cx="4557" cy="3050"/>
          </a:xfrm>
        </p:grpSpPr>
        <p:pic>
          <p:nvPicPr>
            <p:cNvPr id="20484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5" y="1026"/>
              <a:ext cx="4557" cy="30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0485" name="Text Box 4"/>
            <p:cNvSpPr txBox="1">
              <a:spLocks noChangeArrowheads="1"/>
            </p:cNvSpPr>
            <p:nvPr/>
          </p:nvSpPr>
          <p:spPr bwMode="auto">
            <a:xfrm>
              <a:off x="295" y="1026"/>
              <a:ext cx="4557" cy="30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773238"/>
            <a:ext cx="417353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268413"/>
            <a:ext cx="4173537" cy="547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2349500"/>
            <a:ext cx="7561262" cy="4052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/>
          <a:srcRect l="10921" t="10394" r="3946"/>
          <a:stretch>
            <a:fillRect/>
          </a:stretch>
        </p:blipFill>
        <p:spPr bwMode="auto">
          <a:xfrm>
            <a:off x="3175" y="1243013"/>
            <a:ext cx="5688013" cy="5616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64163" y="6165850"/>
            <a:ext cx="3273425" cy="374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323850" y="260350"/>
            <a:ext cx="7543800" cy="86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3900" b="1">
                <a:solidFill>
                  <a:srgbClr val="330066"/>
                </a:solidFill>
              </a:rPr>
              <a:t>SC pairing gaps</a:t>
            </a: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84888" y="1628775"/>
            <a:ext cx="2689225" cy="374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9"/>
          <a:srcRect r="69362"/>
          <a:stretch>
            <a:fillRect/>
          </a:stretch>
        </p:blipFill>
        <p:spPr bwMode="auto">
          <a:xfrm>
            <a:off x="5891213" y="2420938"/>
            <a:ext cx="2857500" cy="165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95963" y="4652963"/>
            <a:ext cx="3049587" cy="1108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 additive="repl">
                                        <p:cTn id="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 additive="repl"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6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3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457200" y="512763"/>
            <a:ext cx="82296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400" b="1">
                <a:solidFill>
                  <a:srgbClr val="000080"/>
                </a:solidFill>
                <a:ea typeface="Arial Unicode MS" pitchFamily="34" charset="-128"/>
                <a:cs typeface="Arial Unicode MS" pitchFamily="34" charset="-128"/>
              </a:rPr>
              <a:t>Influence of SC on luminosity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65138" y="1770063"/>
            <a:ext cx="4038600" cy="2516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30213" indent="-323850">
              <a:spcBef>
                <a:spcPts val="700"/>
              </a:spcBef>
              <a:buClr>
                <a:srgbClr val="FF0000"/>
              </a:buClr>
              <a:buSzPct val="45000"/>
              <a:buFont typeface="Wingdings" pitchFamily="2" charset="2"/>
              <a:buChar char=""/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</a:pPr>
            <a:r>
              <a:rPr lang="en-US" sz="2800">
                <a:solidFill>
                  <a:srgbClr val="800080"/>
                </a:solidFill>
                <a:ea typeface="Arial Unicode MS" pitchFamily="34" charset="-128"/>
                <a:cs typeface="Arial Unicode MS" pitchFamily="34" charset="-128"/>
              </a:rPr>
              <a:t>Critical temperature</a:t>
            </a:r>
            <a:r>
              <a:rPr lang="en-US" sz="280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>
                <a:solidFill>
                  <a:srgbClr val="EA157A"/>
                </a:solidFill>
                <a:ea typeface="Arial Unicode MS" pitchFamily="34" charset="-128"/>
                <a:cs typeface="Arial Unicode MS" pitchFamily="34" charset="-128"/>
              </a:rPr>
              <a:t>Tc</a:t>
            </a:r>
            <a:r>
              <a:rPr lang="en-US" sz="280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>
                <a:solidFill>
                  <a:srgbClr val="800080"/>
                </a:solidFill>
                <a:ea typeface="Arial Unicode MS" pitchFamily="34" charset="-128"/>
                <a:cs typeface="Arial Unicode MS" pitchFamily="34" charset="-128"/>
              </a:rPr>
              <a:t>for the proton</a:t>
            </a:r>
            <a:r>
              <a:rPr lang="en-US" sz="280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>
                <a:solidFill>
                  <a:srgbClr val="007EEA"/>
                </a:solidFill>
                <a:ea typeface="Arial Unicode MS" pitchFamily="34" charset="-128"/>
                <a:cs typeface="Arial Unicode MS" pitchFamily="34" charset="-128"/>
              </a:rPr>
              <a:t>1S0</a:t>
            </a:r>
            <a:r>
              <a:rPr lang="en-US" sz="280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>
                <a:solidFill>
                  <a:srgbClr val="800000"/>
                </a:solidFill>
                <a:ea typeface="Arial Unicode MS" pitchFamily="34" charset="-128"/>
                <a:cs typeface="Arial Unicode MS" pitchFamily="34" charset="-128"/>
              </a:rPr>
              <a:t>and neutron</a:t>
            </a:r>
            <a:r>
              <a:rPr lang="en-US" sz="280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>
                <a:solidFill>
                  <a:srgbClr val="007EEA"/>
                </a:solidFill>
                <a:ea typeface="Arial Unicode MS" pitchFamily="34" charset="-128"/>
                <a:cs typeface="Arial Unicode MS" pitchFamily="34" charset="-128"/>
              </a:rPr>
              <a:t>3P2</a:t>
            </a:r>
            <a:r>
              <a:rPr lang="en-US" sz="280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>
                <a:solidFill>
                  <a:srgbClr val="800080"/>
                </a:solidFill>
                <a:ea typeface="Arial Unicode MS" pitchFamily="34" charset="-128"/>
                <a:cs typeface="Arial Unicode MS" pitchFamily="34" charset="-128"/>
              </a:rPr>
              <a:t>gaps</a:t>
            </a:r>
            <a:r>
              <a:rPr lang="en-US" sz="280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, used in </a:t>
            </a:r>
            <a:r>
              <a:rPr lang="en-US" sz="2000">
                <a:solidFill>
                  <a:srgbClr val="5FA326"/>
                </a:solidFill>
                <a:ea typeface="Arial Unicode MS" pitchFamily="34" charset="-128"/>
                <a:cs typeface="Arial Unicode MS" pitchFamily="34" charset="-128"/>
              </a:rPr>
              <a:t>PAGE, LATTIMER, PRAKASH, &amp; STEINER </a:t>
            </a:r>
            <a:r>
              <a:rPr lang="en-US" sz="200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Astrophys.J.707:1131 (2009)</a:t>
            </a:r>
          </a:p>
          <a:p>
            <a:pPr marL="430213" indent="-323850">
              <a:spcBef>
                <a:spcPts val="700"/>
              </a:spcBef>
              <a:buSzPct val="95000"/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</a:pPr>
            <a:endParaRPr lang="en-US" sz="200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643063"/>
            <a:ext cx="4000500" cy="242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14375" y="4357688"/>
            <a:ext cx="8140700" cy="2282825"/>
            <a:chOff x="450" y="2745"/>
            <a:chExt cx="5128" cy="1438"/>
          </a:xfrm>
        </p:grpSpPr>
        <p:pic>
          <p:nvPicPr>
            <p:cNvPr id="51206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0" y="2745"/>
              <a:ext cx="5128" cy="1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1207" name="Text Box 6"/>
            <p:cNvSpPr txBox="1">
              <a:spLocks noChangeArrowheads="1"/>
            </p:cNvSpPr>
            <p:nvPr/>
          </p:nvSpPr>
          <p:spPr bwMode="auto">
            <a:xfrm>
              <a:off x="450" y="2745"/>
              <a:ext cx="5128" cy="1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3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457200" y="512763"/>
            <a:ext cx="82296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400" b="1">
                <a:solidFill>
                  <a:srgbClr val="000080"/>
                </a:solidFill>
                <a:ea typeface="Arial Unicode MS" pitchFamily="34" charset="-128"/>
                <a:cs typeface="Arial Unicode MS" pitchFamily="34" charset="-128"/>
              </a:rPr>
              <a:t>Tc ‘measurement’ from Cas A 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465138" y="1770063"/>
            <a:ext cx="4038600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30213" indent="-323850">
              <a:spcBef>
                <a:spcPts val="700"/>
              </a:spcBef>
              <a:buClr>
                <a:srgbClr val="FF0000"/>
              </a:buClr>
              <a:buSzPct val="45000"/>
              <a:buFont typeface="Wingdings" pitchFamily="2" charset="2"/>
              <a:buChar char=""/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</a:pPr>
            <a:r>
              <a:rPr lang="en-US" sz="2800">
                <a:solidFill>
                  <a:srgbClr val="008000"/>
                </a:solidFill>
                <a:ea typeface="Arial Unicode MS" pitchFamily="34" charset="-128"/>
                <a:cs typeface="Arial Unicode MS" pitchFamily="34" charset="-128"/>
              </a:rPr>
              <a:t>1.4 M⊙ star built</a:t>
            </a:r>
          </a:p>
          <a:p>
            <a:pPr marL="430213" indent="-323850">
              <a:spcBef>
                <a:spcPts val="700"/>
              </a:spcBef>
              <a:buSzPct val="95000"/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</a:pPr>
            <a:r>
              <a:rPr lang="en-US" sz="2800">
                <a:solidFill>
                  <a:srgbClr val="008000"/>
                </a:solidFill>
                <a:ea typeface="Arial Unicode MS" pitchFamily="34" charset="-128"/>
                <a:cs typeface="Arial Unicode MS" pitchFamily="34" charset="-128"/>
              </a:rPr>
              <a:t>from the APR EoS</a:t>
            </a:r>
          </a:p>
          <a:p>
            <a:pPr marL="430213" indent="-323850">
              <a:spcBef>
                <a:spcPts val="700"/>
              </a:spcBef>
              <a:buClr>
                <a:srgbClr val="FF0000"/>
              </a:buClr>
              <a:buSzPct val="45000"/>
              <a:buFont typeface="Wingdings" pitchFamily="2" charset="2"/>
              <a:buChar char=""/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</a:pPr>
            <a:r>
              <a:rPr lang="en-US" sz="2800">
                <a:solidFill>
                  <a:srgbClr val="008000"/>
                </a:solidFill>
                <a:ea typeface="Arial Unicode MS" pitchFamily="34" charset="-128"/>
                <a:cs typeface="Arial Unicode MS" pitchFamily="34" charset="-128"/>
              </a:rPr>
              <a:t>rapid cooling at ages</a:t>
            </a:r>
          </a:p>
          <a:p>
            <a:pPr marL="430213" indent="-323850">
              <a:spcBef>
                <a:spcPts val="700"/>
              </a:spcBef>
              <a:buSzPct val="95000"/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</a:pPr>
            <a:r>
              <a:rPr lang="en-US" sz="2800">
                <a:solidFill>
                  <a:srgbClr val="008000"/>
                </a:solidFill>
                <a:ea typeface="Arial Unicode MS" pitchFamily="34" charset="-128"/>
                <a:cs typeface="Arial Unicode MS" pitchFamily="34" charset="-128"/>
              </a:rPr>
              <a:t>∼ 30-100 yrs is due to the thermal relaxation of the crust </a:t>
            </a:r>
          </a:p>
          <a:p>
            <a:pPr marL="430213" indent="-323850">
              <a:spcBef>
                <a:spcPts val="700"/>
              </a:spcBef>
              <a:buClr>
                <a:srgbClr val="FF0000"/>
              </a:buClr>
              <a:buSzPct val="45000"/>
              <a:buFont typeface="Wingdings" pitchFamily="2" charset="2"/>
              <a:buChar char=""/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</a:pPr>
            <a:r>
              <a:rPr lang="en-US" sz="2800">
                <a:solidFill>
                  <a:srgbClr val="008000"/>
                </a:solidFill>
                <a:ea typeface="Arial Unicode MS" pitchFamily="34" charset="-128"/>
                <a:cs typeface="Arial Unicode MS" pitchFamily="34" charset="-128"/>
              </a:rPr>
              <a:t>Mass dependence </a:t>
            </a:r>
          </a:p>
          <a:p>
            <a:pPr marL="430213" indent="-323850">
              <a:spcBef>
                <a:spcPts val="700"/>
              </a:spcBef>
              <a:buSzPct val="95000"/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</a:pPr>
            <a:endParaRPr lang="en-US" sz="280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430213" indent="-323850">
              <a:spcBef>
                <a:spcPts val="700"/>
              </a:spcBef>
              <a:buSzPct val="95000"/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</a:pPr>
            <a:endParaRPr lang="en-US" sz="280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430213" indent="-323850">
              <a:spcBef>
                <a:spcPts val="700"/>
              </a:spcBef>
              <a:buSzPct val="95000"/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</a:pPr>
            <a:endParaRPr lang="en-US" sz="280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430213" indent="-323850">
              <a:spcBef>
                <a:spcPts val="700"/>
              </a:spcBef>
              <a:buSzPct val="95000"/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</a:pPr>
            <a:endParaRPr lang="en-US" sz="280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430213" indent="-323850">
              <a:spcBef>
                <a:spcPts val="700"/>
              </a:spcBef>
              <a:buSzPct val="95000"/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</a:pPr>
            <a:endParaRPr lang="en-US" sz="280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56138" y="1785938"/>
            <a:ext cx="4270375" cy="2997200"/>
            <a:chOff x="2933" y="1125"/>
            <a:chExt cx="2690" cy="1888"/>
          </a:xfrm>
        </p:grpSpPr>
        <p:pic>
          <p:nvPicPr>
            <p:cNvPr id="52232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33" y="1125"/>
              <a:ext cx="2690" cy="18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2233" name="Text Box 5"/>
            <p:cNvSpPr txBox="1">
              <a:spLocks noChangeArrowheads="1"/>
            </p:cNvSpPr>
            <p:nvPr/>
          </p:nvSpPr>
          <p:spPr bwMode="auto">
            <a:xfrm>
              <a:off x="2933" y="1125"/>
              <a:ext cx="2690" cy="18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</p:grpSp>
      <p:sp>
        <p:nvSpPr>
          <p:cNvPr id="52229" name="Rectangle 6"/>
          <p:cNvSpPr>
            <a:spLocks noChangeArrowheads="1"/>
          </p:cNvSpPr>
          <p:nvPr/>
        </p:nvSpPr>
        <p:spPr bwMode="auto">
          <a:xfrm>
            <a:off x="4000500" y="5500688"/>
            <a:ext cx="5143500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11163" indent="-339725">
              <a:spcBef>
                <a:spcPts val="700"/>
              </a:spcBef>
              <a:buSzPct val="9500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</a:pPr>
            <a:r>
              <a:rPr lang="en-US" sz="2400">
                <a:solidFill>
                  <a:srgbClr val="7E0021"/>
                </a:solidFill>
                <a:latin typeface="Corbel" pitchFamily="34" charset="0"/>
              </a:rPr>
              <a:t>PAGE, LATTIMER, PRAKASH, &amp; STEINER</a:t>
            </a:r>
            <a:r>
              <a:rPr lang="en-US" sz="2400">
                <a:solidFill>
                  <a:srgbClr val="000000"/>
                </a:solidFill>
              </a:rPr>
              <a:t> Phys.Rev.Lett.106:081101,2011 </a:t>
            </a:r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2925" y="1785938"/>
            <a:ext cx="4791075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5149850"/>
            <a:ext cx="3643313" cy="142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3" dur="5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6" dur="5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7200" y="512763"/>
            <a:ext cx="8229600" cy="1133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400" b="1">
                <a:solidFill>
                  <a:srgbClr val="000080"/>
                </a:solidFill>
                <a:ea typeface="Arial Unicode MS" pitchFamily="34" charset="-128"/>
                <a:cs typeface="Arial Unicode MS" pitchFamily="34" charset="-128"/>
              </a:rPr>
              <a:t>Medium effects in cooling of neutron stars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65138" y="1770063"/>
            <a:ext cx="4038600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30213" indent="-323850">
              <a:spcBef>
                <a:spcPts val="700"/>
              </a:spcBef>
              <a:buClr>
                <a:srgbClr val="FF0000"/>
              </a:buClr>
              <a:buSzPct val="45000"/>
              <a:buFont typeface="Wingdings" pitchFamily="2" charset="2"/>
              <a:buChar char=""/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</a:pPr>
            <a:r>
              <a:rPr lang="en-US" sz="2600">
                <a:solidFill>
                  <a:srgbClr val="800000"/>
                </a:solidFill>
                <a:ea typeface="Arial Unicode MS" pitchFamily="34" charset="-128"/>
                <a:cs typeface="Arial Unicode MS" pitchFamily="34" charset="-128"/>
              </a:rPr>
              <a:t>Based on Fermi liquid theory </a:t>
            </a:r>
            <a:r>
              <a:rPr lang="da-DK" sz="2600">
                <a:solidFill>
                  <a:srgbClr val="800000"/>
                </a:solidFill>
                <a:ea typeface="Arial Unicode MS" pitchFamily="34" charset="-128"/>
                <a:cs typeface="Arial Unicode MS" pitchFamily="34" charset="-128"/>
              </a:rPr>
              <a:t>( Landau (1956), Migdal (1967), Migdal et al. (1990))</a:t>
            </a:r>
          </a:p>
          <a:p>
            <a:pPr marL="430213" indent="-323850">
              <a:spcBef>
                <a:spcPts val="700"/>
              </a:spcBef>
              <a:buClr>
                <a:srgbClr val="FF0000"/>
              </a:buClr>
              <a:buSzPct val="45000"/>
              <a:buFont typeface="Wingdings" pitchFamily="2" charset="2"/>
              <a:buChar char=""/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</a:pPr>
            <a:r>
              <a:rPr lang="da-DK" sz="2800">
                <a:solidFill>
                  <a:srgbClr val="800000"/>
                </a:solidFill>
                <a:ea typeface="Arial Unicode MS" pitchFamily="34" charset="-128"/>
                <a:cs typeface="Arial Unicode MS" pitchFamily="34" charset="-128"/>
              </a:rPr>
              <a:t>MMU – insted  of  MU</a:t>
            </a:r>
          </a:p>
          <a:p>
            <a:pPr marL="430213" indent="-323850">
              <a:spcBef>
                <a:spcPts val="700"/>
              </a:spcBef>
              <a:buSzPct val="45000"/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</a:pPr>
            <a:endParaRPr lang="da-DK" sz="2800">
              <a:solidFill>
                <a:srgbClr val="8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656138" y="1770063"/>
            <a:ext cx="4038600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30213" indent="-323850">
              <a:spcBef>
                <a:spcPts val="700"/>
              </a:spcBef>
              <a:buClr>
                <a:srgbClr val="FF0000"/>
              </a:buClr>
              <a:buSzPct val="45000"/>
              <a:buFont typeface="Wingdings" pitchFamily="2" charset="2"/>
              <a:buChar char=""/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</a:pPr>
            <a:r>
              <a:rPr lang="en-US" sz="2800">
                <a:solidFill>
                  <a:srgbClr val="008000"/>
                </a:solidFill>
                <a:ea typeface="Arial Unicode MS" pitchFamily="34" charset="-128"/>
                <a:cs typeface="Arial Unicode MS" pitchFamily="34" charset="-128"/>
              </a:rPr>
              <a:t>Main regulator in Minimal Cooling 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1775" y="4114800"/>
            <a:ext cx="2714625" cy="154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5857875"/>
            <a:ext cx="3629025" cy="590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2643188"/>
            <a:ext cx="4295775" cy="125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5" y="4000500"/>
            <a:ext cx="3455988" cy="2667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8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8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31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457200" y="512763"/>
            <a:ext cx="82296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400" b="1">
                <a:solidFill>
                  <a:srgbClr val="000080"/>
                </a:solidFill>
                <a:ea typeface="Arial Unicode MS" pitchFamily="34" charset="-128"/>
                <a:cs typeface="Arial Unicode MS" pitchFamily="34" charset="-128"/>
              </a:rPr>
              <a:t>Contributions to luminosity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600"/>
            <a:ext cx="800100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3900" b="1">
                <a:solidFill>
                  <a:srgbClr val="330066"/>
                </a:solidFill>
              </a:rPr>
              <a:t>Some Anomalies</a:t>
            </a: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916113"/>
            <a:ext cx="4392613" cy="71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76550"/>
            <a:ext cx="4464050" cy="3981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632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708275"/>
            <a:ext cx="4572000" cy="414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632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0063" y="1844675"/>
            <a:ext cx="2906712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914400" y="512763"/>
            <a:ext cx="7772400" cy="94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>
                <a:solidFill>
                  <a:srgbClr val="000080"/>
                </a:solidFill>
                <a:ea typeface="Arial Unicode MS" pitchFamily="34" charset="-128"/>
                <a:cs typeface="Arial Unicode MS" pitchFamily="34" charset="-128"/>
              </a:rPr>
              <a:t>The influence of a change of the heat conductivity on the scenario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85813" y="1643063"/>
            <a:ext cx="7640637" cy="4425950"/>
            <a:chOff x="495" y="1035"/>
            <a:chExt cx="4813" cy="2788"/>
          </a:xfrm>
        </p:grpSpPr>
        <p:pic>
          <p:nvPicPr>
            <p:cNvPr id="5734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5" y="1035"/>
              <a:ext cx="4813" cy="27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7350" name="Text Box 4"/>
            <p:cNvSpPr txBox="1">
              <a:spLocks noChangeArrowheads="1"/>
            </p:cNvSpPr>
            <p:nvPr/>
          </p:nvSpPr>
          <p:spPr bwMode="auto">
            <a:xfrm>
              <a:off x="495" y="1035"/>
              <a:ext cx="4813" cy="27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</p:grpSp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1255713" y="6243638"/>
            <a:ext cx="7064375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BR" sz="2000" b="1">
                <a:solidFill>
                  <a:srgbClr val="002060"/>
                </a:solidFill>
              </a:rPr>
              <a:t>Blaschke, Grigorian, Voskresensky, A&amp; A </a:t>
            </a:r>
            <a:r>
              <a:rPr lang="en-US" sz="2000" b="1">
                <a:solidFill>
                  <a:srgbClr val="002060"/>
                </a:solidFill>
              </a:rPr>
              <a:t>424, 979 (2004)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457200" y="512763"/>
            <a:ext cx="82296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400" b="1">
                <a:solidFill>
                  <a:srgbClr val="000080"/>
                </a:solidFill>
                <a:ea typeface="Arial Unicode MS" pitchFamily="34" charset="-128"/>
                <a:cs typeface="Arial Unicode MS" pitchFamily="34" charset="-128"/>
              </a:rPr>
              <a:t>Temperature Profiles for Cas A</a:t>
            </a: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8763" y="1989138"/>
            <a:ext cx="6032500" cy="3956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Cool_H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500188" y="1643063"/>
            <a:ext cx="6072187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457200" y="512763"/>
            <a:ext cx="82296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400" b="1">
                <a:solidFill>
                  <a:srgbClr val="000080"/>
                </a:solidFill>
                <a:ea typeface="Arial Unicode MS" pitchFamily="34" charset="-128"/>
                <a:cs typeface="Arial Unicode MS" pitchFamily="34" charset="-128"/>
              </a:rPr>
              <a:t> Cas A as an Hadronic Star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1571625"/>
            <a:ext cx="5829300" cy="487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457200" y="512763"/>
            <a:ext cx="82296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400" b="1">
                <a:solidFill>
                  <a:srgbClr val="000080"/>
                </a:solidFill>
                <a:ea typeface="Arial Unicode MS" pitchFamily="34" charset="-128"/>
                <a:cs typeface="Arial Unicode MS" pitchFamily="34" charset="-128"/>
              </a:rPr>
              <a:t> Cas A as an Hybrid star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1214438"/>
            <a:ext cx="7429500" cy="542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1776413" y="214313"/>
            <a:ext cx="46878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chemeClr val="tx1"/>
                </a:solidFill>
              </a:rPr>
              <a:t>Formation of millisecond pulsars </a:t>
            </a: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500063" y="5854700"/>
            <a:ext cx="74564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>
                <a:hlinkClick r:id="rId2"/>
              </a:rPr>
              <a:t>Paulo C. C. Freire</a:t>
            </a:r>
            <a:r>
              <a:rPr lang="en-US"/>
              <a:t> </a:t>
            </a:r>
            <a:r>
              <a:rPr lang="en-US">
                <a:solidFill>
                  <a:srgbClr val="0070C0"/>
                </a:solidFill>
              </a:rPr>
              <a:t>Solar and Stellar Astrophysics (astro-ph.SR) Cite as:</a:t>
            </a:r>
            <a:endParaRPr lang="en-US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>
                <a:hlinkClick r:id="rId3"/>
              </a:rPr>
              <a:t>arXiv:0907.3219v1</a:t>
            </a:r>
            <a:r>
              <a:rPr lang="en-US"/>
              <a:t> 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714375"/>
            <a:ext cx="8001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785813" y="857250"/>
          <a:ext cx="7543800" cy="5829300"/>
        </p:xfrm>
        <a:graphic>
          <a:graphicData uri="http://schemas.openxmlformats.org/presentationml/2006/ole">
            <p:oleObj spid="_x0000_s124930" name="Acrobat Document" r:id="rId3" imgW="7543768" imgH="5829216" progId="AcroExch.Document.7">
              <p:embed/>
            </p:oleObj>
          </a:graphicData>
        </a:graphic>
      </p:graphicFrame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785938" y="285750"/>
            <a:ext cx="60721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002060"/>
                </a:solidFill>
              </a:rPr>
              <a:t>Stability of the stars &amp; Mass- Radius relationship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928688" y="1085850"/>
          <a:ext cx="7524750" cy="5772150"/>
        </p:xfrm>
        <a:graphic>
          <a:graphicData uri="http://schemas.openxmlformats.org/presentationml/2006/ole">
            <p:oleObj spid="_x0000_s3074" name="Acrobat Document" r:id="rId3" imgW="7524602" imgH="5771990" progId="AcroExch.Document.7">
              <p:embed/>
            </p:oleObj>
          </a:graphicData>
        </a:graphic>
      </p:graphicFrame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642938" y="573088"/>
            <a:ext cx="80724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0070C0"/>
                </a:solidFill>
              </a:rPr>
              <a:t>Cooling of Hybrid star with a DD2-NJL 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0070C0"/>
                </a:solidFill>
              </a:rPr>
              <a:t>EoS model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0070C0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119188" y="871538"/>
          <a:ext cx="7524750" cy="5772150"/>
        </p:xfrm>
        <a:graphic>
          <a:graphicData uri="http://schemas.openxmlformats.org/presentationml/2006/ole">
            <p:oleObj spid="_x0000_s4098" name="Acrobat Document" r:id="rId3" imgW="7524602" imgH="5771990" progId="AcroExch.Document.7">
              <p:embed/>
            </p:oleObj>
          </a:graphicData>
        </a:graphic>
      </p:graphicFrame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500063" y="500063"/>
            <a:ext cx="80724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0070C0"/>
                </a:solidFill>
              </a:rPr>
              <a:t>Cooling of Hadronic star with a DDF2 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0070C0"/>
                </a:solidFill>
              </a:rPr>
              <a:t>EoS model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0070C0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18787" name="Acrobat Document" r:id="rId3" imgW="0" imgH="0" progId="AcroExch.Document.7">
              <p:embed/>
            </p:oleObj>
          </a:graphicData>
        </a:graphic>
      </p:graphicFrame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938" y="381000"/>
            <a:ext cx="862012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8" y="381000"/>
            <a:ext cx="862012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218" y="428604"/>
            <a:ext cx="8505561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Cooling profiles</a:t>
            </a:r>
            <a:endParaRPr lang="ru-RU" smtClean="0"/>
          </a:p>
        </p:txBody>
      </p:sp>
      <p:pic>
        <p:nvPicPr>
          <p:cNvPr id="12" name="Cool_SM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2214563"/>
            <a:ext cx="5319713" cy="3948112"/>
          </a:xfrm>
          <a:ln w="19050">
            <a:solidFill>
              <a:schemeClr val="tx1"/>
            </a:solidFill>
          </a:ln>
        </p:spPr>
      </p:pic>
      <p:pic>
        <p:nvPicPr>
          <p:cNvPr id="13" name="Point_SM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357813" y="1285875"/>
            <a:ext cx="3643312" cy="280511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vide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914400" y="512763"/>
            <a:ext cx="77724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400" b="1">
                <a:solidFill>
                  <a:srgbClr val="000080"/>
                </a:solidFill>
                <a:ea typeface="Arial Unicode MS" pitchFamily="34" charset="-128"/>
                <a:cs typeface="Arial Unicode MS" pitchFamily="34" charset="-128"/>
              </a:rPr>
              <a:t>Conclusions </a:t>
            </a:r>
          </a:p>
        </p:txBody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30213" indent="-323850">
              <a:spcBef>
                <a:spcPts val="700"/>
              </a:spcBef>
              <a:buClr>
                <a:srgbClr val="FF0000"/>
              </a:buClr>
              <a:buSzPct val="45000"/>
              <a:buFont typeface="Wingdings" pitchFamily="2" charset="2"/>
              <a:buChar char=""/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</a:pPr>
            <a:r>
              <a:rPr lang="en-US" sz="29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Cas A rapid cooling consistently described by the medium-modified superfluid cooling model</a:t>
            </a:r>
          </a:p>
          <a:p>
            <a:pPr marL="430213" indent="-323850">
              <a:spcBef>
                <a:spcPts val="700"/>
              </a:spcBef>
              <a:buClr>
                <a:srgbClr val="FF0000"/>
              </a:buClr>
              <a:buSzPct val="45000"/>
              <a:buFont typeface="Wingdings" pitchFamily="2" charset="2"/>
              <a:buChar char=""/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</a:pPr>
            <a:r>
              <a:rPr lang="en-US" sz="29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Both alternatives for the inner structure, hadronic and hybrid star, are viable for Cas A; a higher star mass favors the hybrid model</a:t>
            </a:r>
          </a:p>
          <a:p>
            <a:pPr marL="430213" indent="-323850">
              <a:spcBef>
                <a:spcPts val="700"/>
              </a:spcBef>
              <a:buClr>
                <a:srgbClr val="FF0000"/>
              </a:buClr>
              <a:buSzPct val="45000"/>
              <a:buFont typeface="Wingdings" pitchFamily="2" charset="2"/>
              <a:buChar char=""/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</a:pPr>
            <a:r>
              <a:rPr lang="en-US" sz="29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In contrast to the minimal cooling scenario, our approach is sensitive to the star mass and thermal conductivity of superfluid star matter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457200" y="4143375"/>
            <a:ext cx="7315200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8000">
                <a:solidFill>
                  <a:srgbClr val="000000"/>
                </a:solidFill>
                <a:latin typeface="Candara" pitchFamily="34" charset="0"/>
              </a:rPr>
              <a:t>Thank You!!!!!</a:t>
            </a:r>
          </a:p>
        </p:txBody>
      </p:sp>
      <p:pic>
        <p:nvPicPr>
          <p:cNvPr id="3" name="Point_H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214438"/>
            <a:ext cx="3714750" cy="2803525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857250" y="550545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0070C0"/>
                </a:solidFill>
              </a:rPr>
              <a:t>Demorest, P., Pennucci, T., Ransom, S., Roberts, M., &amp; Hessels,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rgbClr val="0070C0"/>
                </a:solidFill>
              </a:rPr>
              <a:t>J. 2010, Nature, 467, 1081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357188" y="785813"/>
            <a:ext cx="8786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0070C0"/>
                </a:solidFill>
              </a:rPr>
              <a:t>The mass of the millisecond pulsar </a:t>
            </a:r>
            <a:r>
              <a:rPr lang="en-US">
                <a:solidFill>
                  <a:srgbClr val="FF0000"/>
                </a:solidFill>
              </a:rPr>
              <a:t>PSR J1614-2230 to be  M = 1.97 ± 0.04 M⊙.</a:t>
            </a:r>
            <a:r>
              <a:rPr lang="en-US">
                <a:solidFill>
                  <a:srgbClr val="0070C0"/>
                </a:solidFill>
              </a:rPr>
              <a:t> This value, together with the mass of pulsar </a:t>
            </a:r>
            <a:r>
              <a:rPr lang="en-US">
                <a:solidFill>
                  <a:srgbClr val="FF0000"/>
                </a:solidFill>
              </a:rPr>
              <a:t>J1903+0327 of M = 1.667 ± 0.021 M⊙ </a:t>
            </a:r>
            <a:r>
              <a:rPr lang="en-US">
                <a:solidFill>
                  <a:srgbClr val="0070C0"/>
                </a:solidFill>
              </a:rPr>
              <a:t>due to the prolonged accretion episode that is thought to be required to form a MSP.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3071813"/>
            <a:ext cx="33718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2000250"/>
            <a:ext cx="4214813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/>
          <p:cNvSpPr txBox="1"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3900" b="1">
                <a:solidFill>
                  <a:srgbClr val="330066"/>
                </a:solidFill>
              </a:rPr>
              <a:t>Temperature in the Hybrid Star Interior </a:t>
            </a:r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113" y="1628775"/>
            <a:ext cx="8359775" cy="4824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 lIns="90000" tIns="46800" rIns="90000" bIns="46800" anchor="b"/>
          <a:lstStyle/>
          <a:p>
            <a:pPr marL="484632" eaLnBrk="1" fontAlgn="auto" hangingPunct="1"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80"/>
                </a:solidFill>
              </a:rPr>
              <a:t>Thermal evolutions of NSs with strong manetic fields</a:t>
            </a: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2349500"/>
            <a:ext cx="5761038" cy="1366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7588" name="Picture 3"/>
          <p:cNvPicPr>
            <a:picLocks noChangeAspect="1" noChangeArrowheads="1"/>
          </p:cNvPicPr>
          <p:nvPr/>
        </p:nvPicPr>
        <p:blipFill>
          <a:blip r:embed="rId4">
            <a:lum contrast="12000"/>
          </a:blip>
          <a:srcRect/>
          <a:stretch>
            <a:fillRect/>
          </a:stretch>
        </p:blipFill>
        <p:spPr bwMode="auto">
          <a:xfrm>
            <a:off x="468313" y="4437063"/>
            <a:ext cx="6911975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7589" name="Text Box 4"/>
          <p:cNvSpPr txBox="1">
            <a:spLocks noChangeArrowheads="1"/>
          </p:cNvSpPr>
          <p:nvPr/>
        </p:nvSpPr>
        <p:spPr bwMode="auto">
          <a:xfrm>
            <a:off x="755650" y="4005263"/>
            <a:ext cx="5205413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</a:rPr>
              <a:t> Phenomenological model of the field decay</a:t>
            </a:r>
          </a:p>
        </p:txBody>
      </p:sp>
      <p:sp>
        <p:nvSpPr>
          <p:cNvPr id="67590" name="Text Box 5"/>
          <p:cNvSpPr txBox="1">
            <a:spLocks noChangeArrowheads="1"/>
          </p:cNvSpPr>
          <p:nvPr/>
        </p:nvSpPr>
        <p:spPr bwMode="auto">
          <a:xfrm>
            <a:off x="879475" y="1695450"/>
            <a:ext cx="6645275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</a:rPr>
              <a:t> Thermal evolution including the Joule heating </a:t>
            </a:r>
            <a:r>
              <a:rPr lang="en-US" sz="3200" i="1">
                <a:solidFill>
                  <a:srgbClr val="F1550F"/>
                </a:solidFill>
              </a:rPr>
              <a:t>Q</a:t>
            </a:r>
            <a:r>
              <a:rPr lang="en-US" sz="2400" i="1">
                <a:solidFill>
                  <a:srgbClr val="F1550F"/>
                </a:solidFill>
              </a:rPr>
              <a:t>J</a:t>
            </a:r>
            <a:r>
              <a:rPr lang="en-US" sz="20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7591" name="Text Box 6"/>
          <p:cNvSpPr txBox="1">
            <a:spLocks noChangeArrowheads="1"/>
          </p:cNvSpPr>
          <p:nvPr/>
        </p:nvSpPr>
        <p:spPr bwMode="auto">
          <a:xfrm>
            <a:off x="539750" y="5799138"/>
            <a:ext cx="81311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D.N. Aguilera,    J.A. Pons,    J.A. Miralles,    arXiv </a:t>
            </a:r>
            <a:r>
              <a:rPr lang="en-US" i="1">
                <a:solidFill>
                  <a:srgbClr val="000000"/>
                </a:solidFill>
              </a:rPr>
              <a:t>astro-ph 0803.0486v (2009)</a:t>
            </a: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1557338"/>
            <a:ext cx="7889875" cy="5300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7543800" cy="857256"/>
          </a:xfrm>
        </p:spPr>
        <p:txBody>
          <a:bodyPr lIns="90000" tIns="46800" rIns="90000" bIns="46800" anchor="b"/>
          <a:lstStyle/>
          <a:p>
            <a:pPr marL="484632" eaLnBrk="1" fontAlgn="auto" hangingPunct="1"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000080"/>
                </a:solidFill>
              </a:rPr>
              <a:t>Cooling of </a:t>
            </a:r>
            <a:r>
              <a:rPr lang="en-US" dirty="0" err="1">
                <a:solidFill>
                  <a:srgbClr val="000080"/>
                </a:solidFill>
              </a:rPr>
              <a:t>Magnetars</a:t>
            </a:r>
            <a:endParaRPr lang="en-US" dirty="0">
              <a:solidFill>
                <a:srgbClr val="00008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428750"/>
            <a:ext cx="6770687" cy="509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8612" name="Text Box 3"/>
          <p:cNvSpPr txBox="1">
            <a:spLocks noChangeArrowheads="1"/>
          </p:cNvSpPr>
          <p:nvPr/>
        </p:nvSpPr>
        <p:spPr bwMode="auto">
          <a:xfrm>
            <a:off x="7524750" y="2060575"/>
            <a:ext cx="15621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i="1">
                <a:solidFill>
                  <a:srgbClr val="000000"/>
                </a:solidFill>
              </a:rPr>
              <a:t>Magnetars</a:t>
            </a:r>
          </a:p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i="1">
                <a:solidFill>
                  <a:srgbClr val="000000"/>
                </a:solidFill>
              </a:rPr>
              <a:t>AXPs, SGRs</a:t>
            </a:r>
          </a:p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>
                <a:solidFill>
                  <a:srgbClr val="000000"/>
                </a:solidFill>
              </a:rPr>
              <a:t>B = 10^14 -10^15 </a:t>
            </a:r>
            <a:r>
              <a:rPr lang="en-US" sz="1600" b="1" i="1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68613" name="Rectangle 4"/>
          <p:cNvSpPr>
            <a:spLocks noChangeArrowheads="1"/>
          </p:cNvSpPr>
          <p:nvPr/>
        </p:nvSpPr>
        <p:spPr bwMode="auto">
          <a:xfrm>
            <a:off x="7380288" y="2060575"/>
            <a:ext cx="215900" cy="217488"/>
          </a:xfrm>
          <a:prstGeom prst="rect">
            <a:avLst/>
          </a:prstGeom>
          <a:solidFill>
            <a:srgbClr val="F1550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8614" name="AutoShape 5"/>
          <p:cNvSpPr>
            <a:spLocks noChangeArrowheads="1"/>
          </p:cNvSpPr>
          <p:nvPr/>
        </p:nvSpPr>
        <p:spPr bwMode="auto">
          <a:xfrm>
            <a:off x="7308850" y="3068638"/>
            <a:ext cx="360363" cy="288925"/>
          </a:xfrm>
          <a:prstGeom prst="triangle">
            <a:avLst>
              <a:gd name="adj" fmla="val 50000"/>
            </a:avLst>
          </a:prstGeom>
          <a:solidFill>
            <a:srgbClr val="66003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8615" name="Text Box 6"/>
          <p:cNvSpPr txBox="1">
            <a:spLocks noChangeArrowheads="1"/>
          </p:cNvSpPr>
          <p:nvPr/>
        </p:nvSpPr>
        <p:spPr bwMode="auto">
          <a:xfrm>
            <a:off x="7618413" y="3078163"/>
            <a:ext cx="1489075" cy="85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i="1">
                <a:solidFill>
                  <a:srgbClr val="000000"/>
                </a:solidFill>
              </a:rPr>
              <a:t>Radio-quiet</a:t>
            </a:r>
          </a:p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i="1">
                <a:solidFill>
                  <a:srgbClr val="000000"/>
                </a:solidFill>
              </a:rPr>
              <a:t> NSs</a:t>
            </a:r>
          </a:p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B = 10^13 </a:t>
            </a:r>
            <a:r>
              <a:rPr lang="en-US" b="1" i="1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68616" name="Oval 7"/>
          <p:cNvSpPr>
            <a:spLocks noChangeArrowheads="1"/>
          </p:cNvSpPr>
          <p:nvPr/>
        </p:nvSpPr>
        <p:spPr bwMode="auto">
          <a:xfrm>
            <a:off x="7380288" y="4292600"/>
            <a:ext cx="215900" cy="215900"/>
          </a:xfrm>
          <a:prstGeom prst="ellipse">
            <a:avLst/>
          </a:prstGeom>
          <a:solidFill>
            <a:srgbClr val="0000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8617" name="Oval 8"/>
          <p:cNvSpPr>
            <a:spLocks noChangeArrowheads="1"/>
          </p:cNvSpPr>
          <p:nvPr/>
        </p:nvSpPr>
        <p:spPr bwMode="auto">
          <a:xfrm>
            <a:off x="7380288" y="5229225"/>
            <a:ext cx="215900" cy="215900"/>
          </a:xfrm>
          <a:prstGeom prst="ellipse">
            <a:avLst/>
          </a:prstGeom>
          <a:solidFill>
            <a:srgbClr val="0000CC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8618" name="Oval 9"/>
          <p:cNvSpPr>
            <a:spLocks noChangeArrowheads="1"/>
          </p:cNvSpPr>
          <p:nvPr/>
        </p:nvSpPr>
        <p:spPr bwMode="auto">
          <a:xfrm>
            <a:off x="7451725" y="5300663"/>
            <a:ext cx="73025" cy="73025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8619" name="Text Box 10"/>
          <p:cNvSpPr txBox="1">
            <a:spLocks noChangeArrowheads="1"/>
          </p:cNvSpPr>
          <p:nvPr/>
        </p:nvSpPr>
        <p:spPr bwMode="auto">
          <a:xfrm>
            <a:off x="7653338" y="4149725"/>
            <a:ext cx="1489075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i="1">
                <a:solidFill>
                  <a:srgbClr val="000000"/>
                </a:solidFill>
              </a:rPr>
              <a:t>Radio-pulsar</a:t>
            </a:r>
          </a:p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i="1">
                <a:solidFill>
                  <a:srgbClr val="000000"/>
                </a:solidFill>
              </a:rPr>
              <a:t> NSs</a:t>
            </a:r>
          </a:p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B = 10^12 </a:t>
            </a:r>
            <a:r>
              <a:rPr lang="en-US" b="1" i="1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68620" name="Text Box 11"/>
          <p:cNvSpPr txBox="1">
            <a:spLocks noChangeArrowheads="1"/>
          </p:cNvSpPr>
          <p:nvPr/>
        </p:nvSpPr>
        <p:spPr bwMode="auto">
          <a:xfrm>
            <a:off x="7608888" y="5229225"/>
            <a:ext cx="1576387" cy="1128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i="1">
                <a:solidFill>
                  <a:srgbClr val="000000"/>
                </a:solidFill>
              </a:rPr>
              <a:t>Radio-pulsar</a:t>
            </a:r>
          </a:p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i="1">
                <a:solidFill>
                  <a:srgbClr val="000000"/>
                </a:solidFill>
              </a:rPr>
              <a:t> NSs</a:t>
            </a:r>
          </a:p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B = 10^12 </a:t>
            </a:r>
            <a:r>
              <a:rPr lang="en-US" b="1" i="1">
                <a:solidFill>
                  <a:srgbClr val="000000"/>
                </a:solidFill>
              </a:rPr>
              <a:t>G</a:t>
            </a:r>
          </a:p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i="1">
                <a:solidFill>
                  <a:srgbClr val="000000"/>
                </a:solidFill>
              </a:rPr>
              <a:t>H - spectrum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785813" y="428625"/>
            <a:ext cx="7358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>
                <a:hlinkClick r:id="rId2"/>
              </a:rPr>
              <a:t>A two-solar-mass neutron star measured using Shapiro delay</a:t>
            </a:r>
            <a:endParaRPr lang="en-US" b="1"/>
          </a:p>
        </p:txBody>
      </p:sp>
      <p:sp>
        <p:nvSpPr>
          <p:cNvPr id="23555" name="AutoShape 5" descr="data:image/jpeg;base64,/9j/4AAQSkZJRgABAQAAAQABAAD/2wCEAAkGBhQSERUUEhQTFRUUGR4WGRgWFhgdIBsYGRceGR8bHhcgISgeHyQlGRwdHy8hJScrLCwtHx4xNTAqNScrLCoBCQoKDgwOGQ8PGSokHiQ1LCkrNTU1NS8sLCk0KSw1NCosKjUqLS81LywpNSksNCw1NSosLCkpNTUpNSw1NTU1LP/AABEIAHwAoAMBIgACEQEDEQH/xAAbAAABBQEBAAAAAAAAAAAAAAAAAwQFBgcCAf/EAEMQAAIBAgQDAwcGDAcBAAAAAAECEQADBBIhMQUiQQYTUQcUMmFxgZEjQlKh0fAWM1RiY3KSk7HB0vEVJEOCg7LhJf/EABcBAQEBAQAAAAAAAAAAAAAAAAABAgP/xAApEQEAAQEFBwQDAAAAAAAAAAAAARECEiGh8CIxQVGRwdFSYYHhAxMy/9oADAMBAAIRAxEAPwDb7t0KpZjAAJJ9Q1qPxPFLTrcRXVmytI/2n7D8DSycQtXWa0DJAIYFWAI2MEiD4GCa4xWAtqlxlRQ2VtY9R/8AfiaBO32ewpAPm+H91q2RPwr0dm8NJPm9jX9Fb/prvieDa7h3t23Ftri5c4GwbQkAEaxMa7xXfCMI9qzbt3H7xkUKXgjNGgJBJ1iJ13mgQbszhYjzewP+K34z9Guvwcwv5Ph/3Vv7KkaKCMXs1hgT/l7Gv6K34R9Gg9mcLAHm9gRH+lb6f7ae2CczySQDA200B/nS1BHfg3hd/N7H7pPsrlezWG1/y9gz+it/01J0UEY3ZrDaf5ewI/RW/wCmuvwcwv5PY/dJ9lSNFBGDs1hYI83sGZ/0rfX/AG163ZvDEj/L2NP0Vvwj6NSVFBHfg5hfyex+6T7K5XszhQI83sH/AIrfjP0ak6KCNPZvDSD5vY0/RW/6a9HZzC/k9j91b+ypGigjE7M4UADzewYje1b6e6vcLgbVu98lbtJKGciqCeYbwPh76kqamO+Ho+gdI19Ib/fxoIXhGDdcfibndkJcAlieqaCI6EE6Tp6pip3Hfin/AFW/garnZ0L/AIhjch0OSREcwLAwMonXrJ1PrqUxHDWU3LnePBDHJqQOUjST7DHiBFBKIdB9kfVXVcWhoNSfaAD8ABXdAUUUUEZwsHvsTIP4xY16d0nSfGT76k6qvZziqPi8SCylnblKqYItyhGbaRHqq1UBRRRQFFFFAUUUUBRRRQFFFFAU2Y/LDX5h0j85etOaax8tux5TuBA5l2MUEB2ef/6GOjUDJ831H58mdSRHSOnWxY78U/6rf9TSHDuCWrDXGtKVN1s78zEFiSZgkgb9KQ45jHRLkJKC07Fp2IRjH1D9r1Ggk7ew39+/vrqsMw3bzGWri3b2UqejjMdDPLDAmQ66T81vAVbcP5WrecB2twzACQykCAdAC2Y6jwFBo1MOO8TGHw9y60wikmBt69NfhUCPKVh2jIl1gQTMKAAM07mfmtpHSqke0rcUxdnD86Ws5d1fcouqlSBBBIG48daCewSPYbBYi9ddcyFLmfUE3JuRA6hoXN10q9I4IBGoOtQPa/s351hDYXIuxBIiMuukDQ/CqfwjyjNasi1inCXbbZDmWXeIMqoUCMpHiaDUKKqHC/KNYvaAmIEtlZdSuYjLBOg61BYvypL3XdLh2LsMoFy4NWZsomJIEnf+FBo9zFKonUyY5QW1901xhceroHGgbQZtOsViRu8Qcmwneg2gQBZtlQGU/OyqM+oOo1191LXOy/ELcWUOIW0QLgJXvVneGU9SxJjf1UGy2eIo1x7YzZkjNKMBr4MRB9xpyDWJXOF8QtoLg792clXKMQgy6KShICDXxB9VJ2+2WOgrClrvOVdmTlAicyxO0wJ60G5UVktryuPZRUa0uYHmzuZCmTIWNQBl69aQueVbEvPybBRoSPk4ca5STLerQxPWg2GvC0b1jR8qGMuHKLYAylIBhs+2bPqCszqABt7abXMRxDEKLTZ9flQbo71e7Ggyqgk8wklunxoNpvY1EEs6r11YDakLOIV7ishzKUMEEFTzLt9/Csft4LiA50ZUNznfusxgXOQh7ZGSEC5vHn6DUW3ycXr/AH163eLMthQiMUyZlLyIEAGBGupM70GgUhjx8k/6rf8AU0pduhVLNoFBJ9gE0wv8WtOtxFcFgraa/RP2H4HwoDEcIsPbyMqANpCmOnQj1VTn8mdtsyZlHKQpbKxUMzGJIPQxpBECryuCtsJyIZEGAPv1NdNgLZnkXXfQdKDN7nkstWwYuXGBI5lI5eZVIy5oJy5xMaZjV14D2ds4TS0x1UA5mknL18Bv0AFST8OtkHkUTE6DoZr04C3ryLr6h0/tQKLfUkiRp9k1Te0PYWzfvG8otDPlza6vzEmDEiZiQasGAso13EKUSFuKNB+iRtf4e6nrcOtn5ijUHYdP7UGW8U8nbKwa0+IDks022GZQ7nNBzQRlyj7mrRgvJ5gxc70hiVaZLmSQoBziBp6tqtZwFv6C7zsN6PMLf0F3nYb0HiC2gUKFAGixGk+HhS3er4j40i3D7enIuhzbDevfMLf0F3nYb0BdNt1OYggHqY2pLza0rzy8wygQsaSfCep60r5hb+gu87Dc15/h1vTkXQk7DrP20EZ+CmCzOe6tkv6U676+73V7a7PYTLItp6WaWhjIPi09elSYwFvTkXT1Dr/egcPt6ci6baDrQNjwzD6J3doAktAURPjTq2lsElcgOxiPhXI4fbkci6T0HWvVwFsRCLppsPv0oO0xCkAyIMRJ8abpYQX8yqgLIczCJMMIn2fzpVeH2xEIuggaDbT7BSVq0q3QFCgBCNN913oHTZWlTB0gj1EdR6xTTFYK2qXGVEBytrA8DUFwTKOI4kDUEAqQEhSDzgwM0kmZO/uFWTHH5J/1W/gaBpxl7wwznDAG7AywB4iSASB6MnU0pwR7xsWziABdjnAjefAEjaNjTxDoPv8AVXVAUUUniLwRWY7KJ69PYCfqoITgGLzYnGAAgB1OqxPJkJn2oan6oHZ3MuMs3SrhcVbuN6cnMXLrmAA0ybTPXar/AFmzudvzREWsNUw7CiiitOIooooCiiigKKKKAooooCmp/HDb0DpGvpLvTqmxb5YCfmHSPzl60ELwO+/n2LRnLouQqCZyzmkTP1GNIp7iOGFTcud48EMcupHokafUY8QIiors2qjiGOAyzKTDLuZY8o1G41PWfGrJjvxT/qt/A0Cloabk+3f+AruuU2G/v399M8Zxqza9O4oMxA1Mn1DWgfVT+23GFdUwiT3mIbIJBWI1LAmOk6jSo3tJ5T0UhcOwykH5TQksA0KEJB9JcsnxGm1N+wXZ649/zq+10GM6hwsEseYg6keydqzOODrZi7tz8a5JvthhHsYK2cOSj2CuXKIkRBEKdNJ2/nU/wHigxGHt3VzQw+cpUk9dPbT91kEeNY/xKxd4biXAs27lqe8VnILAExEwABKkhfWKu5I2ou8eHhsNFVjst20t4oZIcOAAcwAJfLLCBsB47bVY8PezKGgiehj+WlViYpvKUUUUQUUUUBRRRQFFFFAU1j5YaseU7jQcy7GKdU2P44b+gfZ6S/f4UDLg/AjYu37huNcN5s3NPKJMLMkQAYGgpTiuJdQwyfJ92xZpiIVvsHx9VSVNeK2s1i6p2ZGHxUigyfiXlGxN65OHSLa7EDM0qSDGrKTBU/fVC1gcVxHmB31JWZB9FQ4JkgFJOuhMVpfD+zGFsplKWmgAnOFaNI3I209mlSGDwVmyDkCLG5AQQCZjQDSalObpfiP5jv8AWSq8C8mq2YLlHaQ2bKQysCrRo0ESk9NzV4pJ8SomSNIn37V0b668w0318arEzMzWXdR3FOBWr8G4skEEGeo1Gmo+qnxvr9Iaabjr/evGxCjqNwN+pojIu1XZS5gn77DuZYklMwVZdmJyvlAmIgTTfB9o8ZhFbDvZvlCe7HfliNRsH3G8zt8K2O8UYFWIg6HXx6UzxHCsNcIa4lt2U6F+YhvUTqD7KlHT9k7px11Zrw7yg3MOq2btgqLRhjbuMSY0LRBkbsdSOtWTgPlLsNZXvTcF2YKMOYyTBE5Z06CYqV4h2Qwd3VkUEkqSsSSfFqgOLeS61cfPbvaQVKXPnN45h6MDwWmJsTzjPwn8N23sNduo12wBbyxFwljm8UyiPjUm3HbQDHMTlMGATrEwPHSs1x3k0dbaZLtoQxUzLEg7BSNSRrqSPZUbb7AYpiFbXMJaLwtkvzRIB/NIkT0pWS7ZnjrNsmGxyXEzqeXxOm29IXeOWF/1FJ8FObrHSsffsfxB2hRpb9Au+pYEzlgwdc2vhHuWXsNjPSDtJbu1m53crOpIALGNTmpX2LkeqM/DYX4jbC5i6gRm1I28aZ4ntNhkXMbqsDtk5zr+asnrWTHsNjrbZwxBclJtuGY2gdjJBbpzabHQU8w3k7vuwR3XKw70gEWyW2hnGbMQI1Hj76Vku2eesl7xfb3DrmAdVZcwIvZrfMoBI1XXQj4iueyvalcY8jLmW3zZcwg5wIg+zpVXwnkqBW3mujNCsc7d4GZWliF0ABBUTPQSKtHZjsyuEv3GVlYXkB5dPRP0dgObSKYpN3hXXVaKRxebIcgBbwP1/VS1FVg1w+EGRc6W80DNCiJjWPfSnmafQT9kUtRQR3E8MwUdxatM06hgBpB/nFLYXCAoM6IG6wo8dPqindFAj5mn0E/ZFMuIYVh+KtodOqr6WZYmY0y5pqTooGGDw4yr3qWw5nQBdY/88KcHC2/oJ+yKbcW4Qt/JmZ1yEwUaDDoUIn9UnaCNKqfaDsnZtLh8hufK37dtjn+a07CIERpA5ZMRQWLiSONbKWCvLqwWN2nX9n66eWLKhR3q21bc6L4xP1ifWahW8n+HIy5r2UGQofQEsCTEbyo13G4g61xe7G2D3Nkm7kVDHPryXVYax4ufgsQQDQWQ4a2I5U125R7f4VG43C3A57q1bIldWVBprmjx6aGNR69K1wrgiWeJd0hfLaS2RmaTJDnUn9QaDTVvGr9QNcPhBkXOiZoGaFEZo1j30p5mn0E/ZFLUUEHjcPfDnurVkp0zBZ21+vb31Krg0gSiT6lH2UvRQI+Zp9BP2RUVdGJV27q3ay/NJgH3x0kAewk9IqbooP/Z"/>
          <p:cNvSpPr>
            <a:spLocks noChangeAspect="1" noChangeArrowheads="1"/>
          </p:cNvSpPr>
          <p:nvPr/>
        </p:nvSpPr>
        <p:spPr bwMode="auto">
          <a:xfrm>
            <a:off x="155575" y="-563563"/>
            <a:ext cx="1524000" cy="118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pic>
        <p:nvPicPr>
          <p:cNvPr id="23556" name="Picture 7" descr="http://www.nrl.navy.mil/PressReleases/2006/Fig1-2-06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214438"/>
            <a:ext cx="4929187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1285875" y="6202363"/>
            <a:ext cx="6500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>
                <a:solidFill>
                  <a:srgbClr val="7030A0"/>
                </a:solidFill>
              </a:rPr>
              <a:t>In binary systems with "Recycled" Millisecond Pulsar</a:t>
            </a:r>
          </a:p>
        </p:txBody>
      </p:sp>
      <p:sp>
        <p:nvSpPr>
          <p:cNvPr id="23558" name="AutoShape 9" descr="http://images.iop.org/objects/phw/news/14/10/32/neut1.jpg"/>
          <p:cNvSpPr>
            <a:spLocks noChangeAspect="1" noChangeArrowheads="1"/>
          </p:cNvSpPr>
          <p:nvPr/>
        </p:nvSpPr>
        <p:spPr bwMode="auto">
          <a:xfrm>
            <a:off x="155575" y="-2133600"/>
            <a:ext cx="62484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pic>
        <p:nvPicPr>
          <p:cNvPr id="23559" name="Picture 11" descr="http://www.membrana.ru/storage/img/g/gw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1285875"/>
            <a:ext cx="3286125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3" descr="https://encrypted-tbn3.google.com/images?q=tbn:ANd9GcRVQovi24B6niJDusGbCTiqi37L9E5y9eWt8mbSqQb44TwQdb4PB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63" y="3714750"/>
            <a:ext cx="3286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Box 10"/>
          <p:cNvSpPr txBox="1">
            <a:spLocks noChangeArrowheads="1"/>
          </p:cNvSpPr>
          <p:nvPr/>
        </p:nvSpPr>
        <p:spPr bwMode="auto">
          <a:xfrm>
            <a:off x="5715000" y="5572125"/>
            <a:ext cx="3451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00B050"/>
                </a:solidFill>
              </a:rPr>
              <a:t>The light traveler time difference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Neutron star mass-radius diagram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85750"/>
            <a:ext cx="8510587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66900"/>
            <a:ext cx="6551613" cy="4991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457200" y="122238"/>
            <a:ext cx="8186738" cy="94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3900" b="1">
                <a:solidFill>
                  <a:srgbClr val="330066"/>
                </a:solidFill>
              </a:rPr>
              <a:t>Surface Temperature &amp; Age Data </a:t>
            </a:r>
          </a:p>
        </p:txBody>
      </p:sp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6713538" y="3287713"/>
            <a:ext cx="2430462" cy="784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31"/>
              </a:avLst>
            </a:prstTxWarp>
          </a:bodyPr>
          <a:lstStyle/>
          <a:p>
            <a:pPr algn="ctr"/>
            <a:r>
              <a:rPr lang="en-US" sz="4400" kern="1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Arial"/>
                <a:cs typeface="Arial"/>
              </a:rPr>
              <a:t>Slow Coolers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68475"/>
            <a:ext cx="6632575" cy="5089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5" name="Oval 5"/>
          <p:cNvSpPr>
            <a:spLocks noChangeArrowheads="1"/>
          </p:cNvSpPr>
          <p:nvPr/>
        </p:nvSpPr>
        <p:spPr bwMode="auto">
          <a:xfrm rot="2640000">
            <a:off x="1912938" y="3641725"/>
            <a:ext cx="4032250" cy="287338"/>
          </a:xfrm>
          <a:prstGeom prst="ellipse">
            <a:avLst/>
          </a:prstGeom>
          <a:solidFill>
            <a:srgbClr val="FF6600">
              <a:alpha val="23921"/>
            </a:srgbClr>
          </a:solidFill>
          <a:ln w="936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6786579" y="5286388"/>
            <a:ext cx="2357422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Fast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 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Coolers</a:t>
            </a: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706563"/>
            <a:ext cx="6632575" cy="5151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8" name="Oval 8"/>
          <p:cNvSpPr>
            <a:spLocks noChangeArrowheads="1"/>
          </p:cNvSpPr>
          <p:nvPr/>
        </p:nvSpPr>
        <p:spPr bwMode="auto">
          <a:xfrm rot="2700000">
            <a:off x="2401888" y="4157662"/>
            <a:ext cx="3151188" cy="487363"/>
          </a:xfrm>
          <a:prstGeom prst="ellipse">
            <a:avLst/>
          </a:prstGeom>
          <a:solidFill>
            <a:srgbClr val="FFCC00">
              <a:alpha val="29803"/>
            </a:srgbClr>
          </a:solidFill>
          <a:ln w="936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785938"/>
            <a:ext cx="6632575" cy="5089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70" name="Oval 10"/>
          <p:cNvSpPr>
            <a:spLocks noChangeArrowheads="1"/>
          </p:cNvSpPr>
          <p:nvPr/>
        </p:nvSpPr>
        <p:spPr bwMode="auto">
          <a:xfrm rot="2460000">
            <a:off x="2000250" y="4641850"/>
            <a:ext cx="3109913" cy="677863"/>
          </a:xfrm>
          <a:prstGeom prst="ellipse">
            <a:avLst/>
          </a:prstGeom>
          <a:solidFill>
            <a:srgbClr val="0000FF">
              <a:alpha val="20000"/>
            </a:srgbClr>
          </a:solidFill>
          <a:ln w="936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5371" name="WordArt 11"/>
          <p:cNvSpPr>
            <a:spLocks noChangeArrowheads="1" noChangeShapeType="1" noTextEdit="1"/>
          </p:cNvSpPr>
          <p:nvPr/>
        </p:nvSpPr>
        <p:spPr bwMode="auto">
          <a:xfrm>
            <a:off x="6084888" y="4286256"/>
            <a:ext cx="3059112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3"/>
              </a:avLst>
            </a:prstTxWarp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Intermediate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 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Coolers</a:t>
            </a:r>
          </a:p>
        </p:txBody>
      </p:sp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02375" y="1557338"/>
            <a:ext cx="2841625" cy="155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4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5" grpId="0" animBg="1"/>
      <p:bldP spid="15368" grpId="0" animBg="1"/>
      <p:bldP spid="1537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7288</TotalTime>
  <Words>1026</Words>
  <PresentationFormat>On-screen Show (4:3)</PresentationFormat>
  <Paragraphs>233</Paragraphs>
  <Slides>63</Slides>
  <Notes>32</Notes>
  <HiddenSlides>0</HiddenSlides>
  <MMClips>4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63</vt:i4>
      </vt:variant>
    </vt:vector>
  </HeadingPairs>
  <TitlesOfParts>
    <vt:vector size="77" baseType="lpstr">
      <vt:lpstr>Arial</vt:lpstr>
      <vt:lpstr>Times New Roman</vt:lpstr>
      <vt:lpstr>Franklin Gothic Medium</vt:lpstr>
      <vt:lpstr>Franklin Gothic Book</vt:lpstr>
      <vt:lpstr>Wingdings 2</vt:lpstr>
      <vt:lpstr>Arial Black</vt:lpstr>
      <vt:lpstr>Arial Unicode MS</vt:lpstr>
      <vt:lpstr>Wingdings</vt:lpstr>
      <vt:lpstr>Corbel</vt:lpstr>
      <vt:lpstr>Candara</vt:lpstr>
      <vt:lpstr>Trek</vt:lpstr>
      <vt:lpstr>Equation</vt:lpstr>
      <vt:lpstr>Acrobat Document</vt:lpstr>
      <vt:lpstr>Adobe Acrobat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Cooling of Magnetars</vt:lpstr>
      <vt:lpstr>Slide 11</vt:lpstr>
      <vt:lpstr>Slide 12</vt:lpstr>
      <vt:lpstr>Slide 13</vt:lpstr>
      <vt:lpstr>How to make a star configuration?</vt:lpstr>
      <vt:lpstr>Solution for Internal structure</vt:lpstr>
      <vt:lpstr>Structure of Hybrid star</vt:lpstr>
      <vt:lpstr>Slide 17</vt:lpstr>
      <vt:lpstr>Slide 18</vt:lpstr>
      <vt:lpstr>Slide 19</vt:lpstr>
      <vt:lpstr>Slide 20</vt:lpstr>
      <vt:lpstr>Slide 21</vt:lpstr>
      <vt:lpstr>Slide 22</vt:lpstr>
      <vt:lpstr>Internal structure of HS</vt:lpstr>
      <vt:lpstr>Hibrid Configurations for NJL type QM models</vt:lpstr>
      <vt:lpstr>HS Mass-Redius relations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Boundary conditions</vt:lpstr>
      <vt:lpstr>Finite difference scheme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Cooling profiles</vt:lpstr>
      <vt:lpstr>Slide 57</vt:lpstr>
      <vt:lpstr>Slide 58</vt:lpstr>
      <vt:lpstr>Slide 59</vt:lpstr>
      <vt:lpstr>Slide 60</vt:lpstr>
      <vt:lpstr>Slide 61</vt:lpstr>
      <vt:lpstr>Thermal evolutions of NSs with strong manetic fields</vt:lpstr>
      <vt:lpstr>Cooling of Magnetars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Cooling of Compact Stars</dc:title>
  <dc:creator>Hovik Grigorian</dc:creator>
  <cp:lastModifiedBy>User</cp:lastModifiedBy>
  <cp:revision>135</cp:revision>
  <cp:lastPrinted>1601-01-01T00:00:00Z</cp:lastPrinted>
  <dcterms:created xsi:type="dcterms:W3CDTF">2006-08-18T20:45:05Z</dcterms:created>
  <dcterms:modified xsi:type="dcterms:W3CDTF">2012-08-31T06:36:20Z</dcterms:modified>
</cp:coreProperties>
</file>