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8" r:id="rId5"/>
    <p:sldId id="304" r:id="rId6"/>
    <p:sldId id="299" r:id="rId7"/>
    <p:sldId id="293" r:id="rId8"/>
    <p:sldId id="294" r:id="rId9"/>
    <p:sldId id="289" r:id="rId10"/>
    <p:sldId id="308" r:id="rId11"/>
    <p:sldId id="277" r:id="rId12"/>
    <p:sldId id="292" r:id="rId13"/>
    <p:sldId id="269" r:id="rId14"/>
    <p:sldId id="301" r:id="rId15"/>
    <p:sldId id="272" r:id="rId16"/>
    <p:sldId id="273" r:id="rId17"/>
    <p:sldId id="274" r:id="rId18"/>
    <p:sldId id="261" r:id="rId19"/>
    <p:sldId id="275" r:id="rId20"/>
    <p:sldId id="291" r:id="rId21"/>
    <p:sldId id="306" r:id="rId22"/>
    <p:sldId id="282" r:id="rId23"/>
    <p:sldId id="283" r:id="rId24"/>
    <p:sldId id="284" r:id="rId25"/>
    <p:sldId id="285" r:id="rId26"/>
    <p:sldId id="263" r:id="rId27"/>
    <p:sldId id="264" r:id="rId28"/>
    <p:sldId id="265" r:id="rId29"/>
    <p:sldId id="281" r:id="rId30"/>
    <p:sldId id="286" r:id="rId31"/>
    <p:sldId id="307" r:id="rId32"/>
    <p:sldId id="287" r:id="rId33"/>
    <p:sldId id="297" r:id="rId34"/>
    <p:sldId id="298" r:id="rId35"/>
    <p:sldId id="302" r:id="rId36"/>
    <p:sldId id="303" r:id="rId37"/>
    <p:sldId id="30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276225" y="2420938"/>
            <a:ext cx="8572500" cy="1651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i="1" dirty="0">
                <a:solidFill>
                  <a:schemeClr val="tx2"/>
                </a:solidFill>
              </a:rPr>
              <a:t>Form factors of the </a:t>
            </a:r>
            <a:r>
              <a:rPr lang="en-US" sz="3600" b="1" i="1" dirty="0" smtClean="0">
                <a:solidFill>
                  <a:schemeClr val="tx2"/>
                </a:solidFill>
              </a:rPr>
              <a:t>B-S </a:t>
            </a:r>
            <a:r>
              <a:rPr lang="en-US" sz="3600" b="1" i="1" dirty="0">
                <a:solidFill>
                  <a:schemeClr val="tx2"/>
                </a:solidFill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</a:rPr>
              <a:t>transitions </a:t>
            </a:r>
            <a:r>
              <a:rPr lang="en-US" sz="3600" b="1" i="1" dirty="0">
                <a:solidFill>
                  <a:schemeClr val="tx2"/>
                </a:solidFill>
              </a:rPr>
              <a:t>in the covariant quark </a:t>
            </a:r>
            <a:r>
              <a:rPr lang="en-US" sz="3600" b="1" i="1" dirty="0" smtClean="0">
                <a:solidFill>
                  <a:schemeClr val="tx2"/>
                </a:solidFill>
              </a:rPr>
              <a:t>model</a:t>
            </a:r>
            <a:endParaRPr lang="ru-RU" alt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2051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0"/>
            <a:ext cx="39751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8"/>
          <p:cNvSpPr>
            <a:spLocks noGrp="1" noChangeArrowheads="1"/>
          </p:cNvSpPr>
          <p:nvPr>
            <p:ph type="subTitle" idx="1"/>
          </p:nvPr>
        </p:nvSpPr>
        <p:spPr>
          <a:xfrm>
            <a:off x="391096" y="4437112"/>
            <a:ext cx="8488213" cy="83099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b="1" i="1" u="sng" dirty="0" err="1" smtClean="0">
                <a:solidFill>
                  <a:schemeClr val="tx2"/>
                </a:solidFill>
                <a:latin typeface="Times New Roman" pitchFamily="18" charset="0"/>
              </a:rPr>
              <a:t>Issadykov</a:t>
            </a:r>
            <a:r>
              <a:rPr lang="en-US" sz="2400" b="1" i="1" u="sng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tx2"/>
                </a:solidFill>
                <a:latin typeface="Times New Roman" pitchFamily="18" charset="0"/>
              </a:rPr>
              <a:t>Aidos</a:t>
            </a:r>
            <a:r>
              <a:rPr lang="en-US" sz="2400" b="1" i="1" u="sng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,  Ivanov Mikhail A. , 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Sakhiyev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Sayabek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 K.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" name="Picture 7" descr="C:\Users\Asus\Desktop\tt4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51927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1628800"/>
            <a:ext cx="6636168" cy="421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29394"/>
            <a:ext cx="9144000" cy="7513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</a:t>
            </a:r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Scalar mesons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7"/>
            <a:ext cx="8964488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6266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2656"/>
            <a:ext cx="9144000" cy="88178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→ s ℓ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91440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1412776"/>
            <a:ext cx="4286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4279"/>
            <a:ext cx="179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32656"/>
            <a:ext cx="9144000" cy="88178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Effective Hamiltonian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38911"/>
            <a:ext cx="10188624" cy="17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8458"/>
            <a:ext cx="9864080" cy="243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pPr marL="0" indent="0">
              <a:buNone/>
            </a:pPr>
            <a:endParaRPr lang="en-US" sz="2400" i="1" dirty="0" smtClean="0">
              <a:latin typeface="Aparajita" panose="020B0604020202020204" pitchFamily="34" charset="0"/>
              <a:ea typeface="Cambria Math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where H</a:t>
            </a:r>
            <a:r>
              <a:rPr lang="en-US" sz="2400" i="1" baseline="-25000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1</a:t>
            </a:r>
            <a:r>
              <a:rPr lang="en-US" sz="2400" i="1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=B ,  H</a:t>
            </a:r>
            <a:r>
              <a:rPr lang="en-US" sz="2400" i="1" baseline="-25000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2</a:t>
            </a:r>
            <a:r>
              <a:rPr lang="en-US" sz="2400" i="1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=K </a:t>
            </a:r>
            <a:r>
              <a:rPr lang="en-US" sz="2400" i="1" baseline="30000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*</a:t>
            </a:r>
            <a:r>
              <a:rPr lang="en-US" sz="2400" i="1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(s=1)  or  K </a:t>
            </a:r>
            <a:r>
              <a:rPr lang="en-US" sz="2400" i="1" baseline="30000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*</a:t>
            </a:r>
            <a:r>
              <a:rPr lang="en-US" sz="2400" i="1" baseline="-25000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0</a:t>
            </a:r>
            <a:r>
              <a:rPr lang="en-US" sz="2400" i="1" dirty="0" smtClean="0">
                <a:latin typeface="Aparajita" panose="020B0604020202020204" pitchFamily="34" charset="0"/>
                <a:ea typeface="Cambria Math" panose="02040503050406030204" pitchFamily="18" charset="0"/>
                <a:cs typeface="Aparajita" panose="020B0604020202020204" pitchFamily="34" charset="0"/>
              </a:rPr>
              <a:t>(s=0) </a:t>
            </a:r>
            <a:endParaRPr lang="ru-RU" sz="2400" i="1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form factors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5004"/>
            <a:ext cx="80648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" y="4797152"/>
            <a:ext cx="88204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form factors in covariant quark model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5020"/>
            <a:ext cx="8208912" cy="11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3212976"/>
            <a:ext cx="6660740" cy="10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8802"/>
            <a:ext cx="4176464" cy="8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7" y="5416421"/>
            <a:ext cx="4032446" cy="11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48779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7" y="2852936"/>
            <a:ext cx="96012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Compositeness </a:t>
            </a:r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ondition in covariant quark model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Compositeness </a:t>
            </a:r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ondition in covariant quark model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diagram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6" y="1586136"/>
            <a:ext cx="7959228" cy="477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9364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matrix elements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3296"/>
            <a:ext cx="368811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01" y="2346887"/>
            <a:ext cx="3240360" cy="47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8274"/>
            <a:ext cx="4680520" cy="71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64" y="4215405"/>
            <a:ext cx="3959572" cy="7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404665"/>
            <a:ext cx="9144000" cy="809774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ru-RU" sz="24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ru-RU" sz="2000" b="1" cap="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meson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(800)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Scalar mesons: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(500), K</a:t>
            </a:r>
            <a:r>
              <a:rPr lang="ru-RU" sz="2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(800)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(980)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Covariant quark model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Branching fractions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000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i="1" dirty="0" smtClean="0">
              <a:solidFill>
                <a:schemeClr val="tx2"/>
              </a:solidFill>
              <a:latin typeface="Cambria Math"/>
            </a:endParaRP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  <a:latin typeface="Cambria Math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    The fitted values of the size parameter </a:t>
            </a:r>
            <a:r>
              <a:rPr lang="el-GR" sz="2800" dirty="0" smtClean="0">
                <a:solidFill>
                  <a:schemeClr val="tx2"/>
                </a:solidFill>
              </a:rPr>
              <a:t>Λ</a:t>
            </a:r>
            <a:r>
              <a:rPr lang="en-US" sz="2800" dirty="0" smtClean="0">
                <a:solidFill>
                  <a:schemeClr val="tx2"/>
                </a:solidFill>
              </a:rPr>
              <a:t> in GeV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Model parameters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65" y="2204864"/>
            <a:ext cx="693977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834839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844824"/>
            <a:ext cx="5832648" cy="33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844824"/>
            <a:ext cx="5419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B-S transition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45224"/>
            <a:ext cx="3552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B-S transition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6" y="1651736"/>
            <a:ext cx="7322567" cy="325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B-S transition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74" y="2171700"/>
            <a:ext cx="6792209" cy="28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B-S transition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3" y="2348880"/>
            <a:ext cx="692585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43" y="1556792"/>
            <a:ext cx="658946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B-S transition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94" y="5568788"/>
            <a:ext cx="8305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" y="5987888"/>
            <a:ext cx="7286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42" y="6187913"/>
            <a:ext cx="548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50" y="6416513"/>
            <a:ext cx="908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42" y="5431233"/>
            <a:ext cx="9296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65650" cy="36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773238"/>
            <a:ext cx="4578349" cy="36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ru-RU" sz="320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(800)</m:t>
                      </m:r>
                    </m:oMath>
                  </m:oMathPara>
                </a14:m>
                <a:endParaRPr lang="ru-RU" sz="3200" cap="all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0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1126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572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72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ru-RU" sz="320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(500)</m:t>
                      </m:r>
                    </m:oMath>
                  </m:oMathPara>
                </a14:m>
                <a:endParaRPr lang="ru-RU" sz="3200" cap="all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0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863"/>
            <a:ext cx="47879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0863"/>
            <a:ext cx="4360863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ru-RU" sz="320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(980)</m:t>
                      </m:r>
                    </m:oMath>
                  </m:oMathPara>
                </a14:m>
                <a:endParaRPr lang="ru-RU" sz="3200" cap="all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8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320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sSub>
                        <m:sSubPr>
                          <m:ctrlPr>
                            <a:rPr lang="ru-RU" sz="320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cap="all" spc="20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cap="all" spc="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(980)</m:t>
                      </m:r>
                    </m:oMath>
                  </m:oMathPara>
                </a14:m>
                <a:endParaRPr lang="ru-RU" sz="3200" cap="all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350"/>
                <a:ext cx="9144000" cy="1081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1831026"/>
            <a:ext cx="4353760" cy="31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32448" cy="30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0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20421"/>
              </p:ext>
            </p:extLst>
          </p:nvPr>
        </p:nvGraphicFramePr>
        <p:xfrm>
          <a:off x="611188" y="1600200"/>
          <a:ext cx="8281986" cy="4489414"/>
        </p:xfrm>
        <a:graphic>
          <a:graphicData uri="http://schemas.openxmlformats.org/drawingml/2006/table">
            <a:tbl>
              <a:tblPr/>
              <a:tblGrid>
                <a:gridCol w="1463943"/>
                <a:gridCol w="1463943"/>
                <a:gridCol w="1177096"/>
                <a:gridCol w="1008242"/>
                <a:gridCol w="1296312"/>
                <a:gridCol w="1872450"/>
              </a:tblGrid>
              <a:tr h="184299">
                <a:tc gridSpan="6">
                  <a:txBody>
                    <a:bodyPr/>
                    <a:lstStyle/>
                    <a:p>
                      <a:endParaRPr lang="en-US" sz="9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47151" marR="47151" marT="23570" marB="23570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086"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Particle</a:t>
                      </a:r>
                    </a:p>
                  </a:txBody>
                  <a:tcPr marL="47151" marR="103144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marL="47151" marR="103144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Quark content</a:t>
                      </a:r>
                      <a:endParaRPr lang="en-US" sz="1600" b="0" u="none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marL="47151" marR="103144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Rest mass (</a:t>
                      </a:r>
                      <a:r>
                        <a:rPr lang="en-US" sz="1600" b="0" u="none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Mev</a:t>
                      </a:r>
                      <a:r>
                        <a:rPr lang="en-US" sz="1600" b="0" u="non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/c</a:t>
                      </a:r>
                      <a:r>
                        <a:rPr lang="en-US" sz="1600" b="0" u="none" baseline="300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u="non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u="none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103144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Mean lifetime (</a:t>
                      </a:r>
                      <a:r>
                        <a:rPr lang="en-US" sz="1600" b="0" u="none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ps</a:t>
                      </a:r>
                      <a:r>
                        <a:rPr lang="en-US" sz="1600" b="0" u="non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u="none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103144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95664">
                <a:tc>
                  <a:txBody>
                    <a:bodyPr/>
                    <a:lstStyle/>
                    <a:p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Strange B meson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baseline="-25000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n-US" sz="2000" baseline="-250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sb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5,366.3±0.6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1.470+0.027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−0.026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3878">
                <a:tc>
                  <a:txBody>
                    <a:bodyPr/>
                    <a:lstStyle/>
                    <a:p>
                      <a:r>
                        <a:rPr lang="en-US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Charmed B meson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baseline="-25000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aseline="-250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6,276±4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0.46±0.07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542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 meson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baseline="-250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en-US" sz="2000" baseline="-250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ub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5,279.15±0.31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1.638±0.011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542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 meson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baseline="-25000" dirty="0" err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 baseline="-250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5,279.53±0.33</a:t>
                      </a: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1.530±0.009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7151" marR="47151" marT="23570" marB="235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04664"/>
            <a:ext cx="9144000" cy="79208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24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meson</a:t>
            </a:r>
            <a:endParaRPr lang="ru-RU" sz="2400" b="1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Branching fractions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4" y="1412776"/>
            <a:ext cx="754019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42" y="6093296"/>
            <a:ext cx="9296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96"/>
            <a:ext cx="8248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2" y="6486996"/>
            <a:ext cx="92392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53080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4" y="2204864"/>
            <a:ext cx="4037408" cy="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-wave and P-wave contributions 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narrow width-limit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1" y="6201816"/>
            <a:ext cx="4676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44736" y="6120680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5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47" y="2552700"/>
            <a:ext cx="62388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ratio of the differential decay rate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4943"/>
            <a:ext cx="6381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0"/>
            <a:ext cx="88868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483" y="2780928"/>
            <a:ext cx="70570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sz="6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96752"/>
            <a:ext cx="8448675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00808"/>
            <a:ext cx="1094405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form factors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" y="4509120"/>
            <a:ext cx="88204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4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6895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49" y="2564904"/>
            <a:ext cx="6367227" cy="35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form factors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4908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0"/>
            <a:ext cx="481012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4736" y="6178301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smtClean="0"/>
              <a:t>*</a:t>
            </a:r>
            <a:endParaRPr lang="ru-RU" sz="2000" dirty="0"/>
          </a:p>
        </p:txBody>
      </p:sp>
      <p:sp>
        <p:nvSpPr>
          <p:cNvPr id="22" name="Полилиния 21"/>
          <p:cNvSpPr/>
          <p:nvPr/>
        </p:nvSpPr>
        <p:spPr>
          <a:xfrm>
            <a:off x="5762625" y="3614723"/>
            <a:ext cx="1438275" cy="415318"/>
          </a:xfrm>
          <a:custGeom>
            <a:avLst/>
            <a:gdLst>
              <a:gd name="connsiteX0" fmla="*/ 1362075 w 1438275"/>
              <a:gd name="connsiteY0" fmla="*/ 71452 h 415318"/>
              <a:gd name="connsiteX1" fmla="*/ 1228725 w 1438275"/>
              <a:gd name="connsiteY1" fmla="*/ 61927 h 415318"/>
              <a:gd name="connsiteX2" fmla="*/ 1104900 w 1438275"/>
              <a:gd name="connsiteY2" fmla="*/ 42877 h 415318"/>
              <a:gd name="connsiteX3" fmla="*/ 762000 w 1438275"/>
              <a:gd name="connsiteY3" fmla="*/ 33352 h 415318"/>
              <a:gd name="connsiteX4" fmla="*/ 200025 w 1438275"/>
              <a:gd name="connsiteY4" fmla="*/ 33352 h 415318"/>
              <a:gd name="connsiteX5" fmla="*/ 171450 w 1438275"/>
              <a:gd name="connsiteY5" fmla="*/ 42877 h 415318"/>
              <a:gd name="connsiteX6" fmla="*/ 76200 w 1438275"/>
              <a:gd name="connsiteY6" fmla="*/ 71452 h 415318"/>
              <a:gd name="connsiteX7" fmla="*/ 47625 w 1438275"/>
              <a:gd name="connsiteY7" fmla="*/ 80977 h 415318"/>
              <a:gd name="connsiteX8" fmla="*/ 19050 w 1438275"/>
              <a:gd name="connsiteY8" fmla="*/ 109552 h 415318"/>
              <a:gd name="connsiteX9" fmla="*/ 9525 w 1438275"/>
              <a:gd name="connsiteY9" fmla="*/ 147652 h 415318"/>
              <a:gd name="connsiteX10" fmla="*/ 0 w 1438275"/>
              <a:gd name="connsiteY10" fmla="*/ 176227 h 415318"/>
              <a:gd name="connsiteX11" fmla="*/ 28575 w 1438275"/>
              <a:gd name="connsiteY11" fmla="*/ 271477 h 415318"/>
              <a:gd name="connsiteX12" fmla="*/ 57150 w 1438275"/>
              <a:gd name="connsiteY12" fmla="*/ 281002 h 415318"/>
              <a:gd name="connsiteX13" fmla="*/ 85725 w 1438275"/>
              <a:gd name="connsiteY13" fmla="*/ 300052 h 415318"/>
              <a:gd name="connsiteX14" fmla="*/ 142875 w 1438275"/>
              <a:gd name="connsiteY14" fmla="*/ 319102 h 415318"/>
              <a:gd name="connsiteX15" fmla="*/ 171450 w 1438275"/>
              <a:gd name="connsiteY15" fmla="*/ 328627 h 415318"/>
              <a:gd name="connsiteX16" fmla="*/ 200025 w 1438275"/>
              <a:gd name="connsiteY16" fmla="*/ 338152 h 415318"/>
              <a:gd name="connsiteX17" fmla="*/ 228600 w 1438275"/>
              <a:gd name="connsiteY17" fmla="*/ 347677 h 415318"/>
              <a:gd name="connsiteX18" fmla="*/ 266700 w 1438275"/>
              <a:gd name="connsiteY18" fmla="*/ 357202 h 415318"/>
              <a:gd name="connsiteX19" fmla="*/ 314325 w 1438275"/>
              <a:gd name="connsiteY19" fmla="*/ 366727 h 415318"/>
              <a:gd name="connsiteX20" fmla="*/ 514350 w 1438275"/>
              <a:gd name="connsiteY20" fmla="*/ 376252 h 415318"/>
              <a:gd name="connsiteX21" fmla="*/ 847725 w 1438275"/>
              <a:gd name="connsiteY21" fmla="*/ 395302 h 415318"/>
              <a:gd name="connsiteX22" fmla="*/ 971550 w 1438275"/>
              <a:gd name="connsiteY22" fmla="*/ 404827 h 415318"/>
              <a:gd name="connsiteX23" fmla="*/ 1000125 w 1438275"/>
              <a:gd name="connsiteY23" fmla="*/ 414352 h 415318"/>
              <a:gd name="connsiteX24" fmla="*/ 1333500 w 1438275"/>
              <a:gd name="connsiteY24" fmla="*/ 395302 h 415318"/>
              <a:gd name="connsiteX25" fmla="*/ 1400175 w 1438275"/>
              <a:gd name="connsiteY25" fmla="*/ 328627 h 415318"/>
              <a:gd name="connsiteX26" fmla="*/ 1419225 w 1438275"/>
              <a:gd name="connsiteY26" fmla="*/ 300052 h 415318"/>
              <a:gd name="connsiteX27" fmla="*/ 1428750 w 1438275"/>
              <a:gd name="connsiteY27" fmla="*/ 233377 h 415318"/>
              <a:gd name="connsiteX28" fmla="*/ 1438275 w 1438275"/>
              <a:gd name="connsiteY28" fmla="*/ 204802 h 415318"/>
              <a:gd name="connsiteX29" fmla="*/ 1428750 w 1438275"/>
              <a:gd name="connsiteY29" fmla="*/ 119077 h 415318"/>
              <a:gd name="connsiteX30" fmla="*/ 1400175 w 1438275"/>
              <a:gd name="connsiteY30" fmla="*/ 109552 h 4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38275" h="415318">
                <a:moveTo>
                  <a:pt x="1362075" y="71452"/>
                </a:moveTo>
                <a:cubicBezTo>
                  <a:pt x="1317625" y="68277"/>
                  <a:pt x="1273043" y="66592"/>
                  <a:pt x="1228725" y="61927"/>
                </a:cubicBezTo>
                <a:cubicBezTo>
                  <a:pt x="1118412" y="50315"/>
                  <a:pt x="1256596" y="49772"/>
                  <a:pt x="1104900" y="42877"/>
                </a:cubicBezTo>
                <a:cubicBezTo>
                  <a:pt x="990674" y="37685"/>
                  <a:pt x="876300" y="36527"/>
                  <a:pt x="762000" y="33352"/>
                </a:cubicBezTo>
                <a:cubicBezTo>
                  <a:pt x="566062" y="-31961"/>
                  <a:pt x="719726" y="15735"/>
                  <a:pt x="200025" y="33352"/>
                </a:cubicBezTo>
                <a:cubicBezTo>
                  <a:pt x="189991" y="33692"/>
                  <a:pt x="181104" y="40119"/>
                  <a:pt x="171450" y="42877"/>
                </a:cubicBezTo>
                <a:cubicBezTo>
                  <a:pt x="70683" y="71667"/>
                  <a:pt x="212013" y="26181"/>
                  <a:pt x="76200" y="71452"/>
                </a:cubicBezTo>
                <a:lnTo>
                  <a:pt x="47625" y="80977"/>
                </a:lnTo>
                <a:cubicBezTo>
                  <a:pt x="38100" y="90502"/>
                  <a:pt x="25733" y="97856"/>
                  <a:pt x="19050" y="109552"/>
                </a:cubicBezTo>
                <a:cubicBezTo>
                  <a:pt x="12555" y="120918"/>
                  <a:pt x="13121" y="135065"/>
                  <a:pt x="9525" y="147652"/>
                </a:cubicBezTo>
                <a:cubicBezTo>
                  <a:pt x="6767" y="157306"/>
                  <a:pt x="3175" y="166702"/>
                  <a:pt x="0" y="176227"/>
                </a:cubicBezTo>
                <a:cubicBezTo>
                  <a:pt x="4168" y="205406"/>
                  <a:pt x="628" y="249120"/>
                  <a:pt x="28575" y="271477"/>
                </a:cubicBezTo>
                <a:cubicBezTo>
                  <a:pt x="36415" y="277749"/>
                  <a:pt x="47625" y="277827"/>
                  <a:pt x="57150" y="281002"/>
                </a:cubicBezTo>
                <a:cubicBezTo>
                  <a:pt x="66675" y="287352"/>
                  <a:pt x="75264" y="295403"/>
                  <a:pt x="85725" y="300052"/>
                </a:cubicBezTo>
                <a:cubicBezTo>
                  <a:pt x="104075" y="308207"/>
                  <a:pt x="123825" y="312752"/>
                  <a:pt x="142875" y="319102"/>
                </a:cubicBezTo>
                <a:lnTo>
                  <a:pt x="171450" y="328627"/>
                </a:lnTo>
                <a:lnTo>
                  <a:pt x="200025" y="338152"/>
                </a:lnTo>
                <a:cubicBezTo>
                  <a:pt x="209550" y="341327"/>
                  <a:pt x="218860" y="345242"/>
                  <a:pt x="228600" y="347677"/>
                </a:cubicBezTo>
                <a:cubicBezTo>
                  <a:pt x="241300" y="350852"/>
                  <a:pt x="253921" y="354362"/>
                  <a:pt x="266700" y="357202"/>
                </a:cubicBezTo>
                <a:cubicBezTo>
                  <a:pt x="282504" y="360714"/>
                  <a:pt x="298183" y="365485"/>
                  <a:pt x="314325" y="366727"/>
                </a:cubicBezTo>
                <a:cubicBezTo>
                  <a:pt x="380879" y="371847"/>
                  <a:pt x="447675" y="373077"/>
                  <a:pt x="514350" y="376252"/>
                </a:cubicBezTo>
                <a:cubicBezTo>
                  <a:pt x="669212" y="402062"/>
                  <a:pt x="519589" y="379676"/>
                  <a:pt x="847725" y="395302"/>
                </a:cubicBezTo>
                <a:cubicBezTo>
                  <a:pt x="889075" y="397271"/>
                  <a:pt x="930275" y="401652"/>
                  <a:pt x="971550" y="404827"/>
                </a:cubicBezTo>
                <a:cubicBezTo>
                  <a:pt x="981075" y="408002"/>
                  <a:pt x="990085" y="414352"/>
                  <a:pt x="1000125" y="414352"/>
                </a:cubicBezTo>
                <a:cubicBezTo>
                  <a:pt x="1251734" y="414352"/>
                  <a:pt x="1200971" y="421808"/>
                  <a:pt x="1333500" y="395302"/>
                </a:cubicBezTo>
                <a:cubicBezTo>
                  <a:pt x="1377169" y="329798"/>
                  <a:pt x="1349880" y="345392"/>
                  <a:pt x="1400175" y="328627"/>
                </a:cubicBezTo>
                <a:cubicBezTo>
                  <a:pt x="1406525" y="319102"/>
                  <a:pt x="1415936" y="311017"/>
                  <a:pt x="1419225" y="300052"/>
                </a:cubicBezTo>
                <a:cubicBezTo>
                  <a:pt x="1425676" y="278548"/>
                  <a:pt x="1424347" y="255392"/>
                  <a:pt x="1428750" y="233377"/>
                </a:cubicBezTo>
                <a:cubicBezTo>
                  <a:pt x="1430719" y="223532"/>
                  <a:pt x="1435100" y="214327"/>
                  <a:pt x="1438275" y="204802"/>
                </a:cubicBezTo>
                <a:cubicBezTo>
                  <a:pt x="1435100" y="176227"/>
                  <a:pt x="1439428" y="145771"/>
                  <a:pt x="1428750" y="119077"/>
                </a:cubicBezTo>
                <a:cubicBezTo>
                  <a:pt x="1425021" y="109755"/>
                  <a:pt x="1400175" y="109552"/>
                  <a:pt x="1400175" y="10955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59966" y="3708400"/>
            <a:ext cx="822828" cy="280853"/>
          </a:xfrm>
          <a:custGeom>
            <a:avLst/>
            <a:gdLst>
              <a:gd name="connsiteX0" fmla="*/ 124234 w 822828"/>
              <a:gd name="connsiteY0" fmla="*/ 0 h 280853"/>
              <a:gd name="connsiteX1" fmla="*/ 810034 w 822828"/>
              <a:gd name="connsiteY1" fmla="*/ 12700 h 280853"/>
              <a:gd name="connsiteX2" fmla="*/ 822734 w 822828"/>
              <a:gd name="connsiteY2" fmla="*/ 50800 h 280853"/>
              <a:gd name="connsiteX3" fmla="*/ 771934 w 822828"/>
              <a:gd name="connsiteY3" fmla="*/ 165100 h 280853"/>
              <a:gd name="connsiteX4" fmla="*/ 746534 w 822828"/>
              <a:gd name="connsiteY4" fmla="*/ 203200 h 280853"/>
              <a:gd name="connsiteX5" fmla="*/ 670334 w 822828"/>
              <a:gd name="connsiteY5" fmla="*/ 241300 h 280853"/>
              <a:gd name="connsiteX6" fmla="*/ 530634 w 822828"/>
              <a:gd name="connsiteY6" fmla="*/ 279400 h 280853"/>
              <a:gd name="connsiteX7" fmla="*/ 73434 w 822828"/>
              <a:gd name="connsiteY7" fmla="*/ 254000 h 280853"/>
              <a:gd name="connsiteX8" fmla="*/ 35334 w 822828"/>
              <a:gd name="connsiteY8" fmla="*/ 241300 h 280853"/>
              <a:gd name="connsiteX9" fmla="*/ 22634 w 822828"/>
              <a:gd name="connsiteY9" fmla="*/ 88900 h 280853"/>
              <a:gd name="connsiteX10" fmla="*/ 60734 w 822828"/>
              <a:gd name="connsiteY10" fmla="*/ 76200 h 280853"/>
              <a:gd name="connsiteX11" fmla="*/ 60734 w 822828"/>
              <a:gd name="connsiteY11" fmla="*/ 38100 h 2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828" h="280853">
                <a:moveTo>
                  <a:pt x="124234" y="0"/>
                </a:moveTo>
                <a:cubicBezTo>
                  <a:pt x="352834" y="4233"/>
                  <a:pt x="581997" y="-3885"/>
                  <a:pt x="810034" y="12700"/>
                </a:cubicBezTo>
                <a:cubicBezTo>
                  <a:pt x="823386" y="13671"/>
                  <a:pt x="822734" y="37413"/>
                  <a:pt x="822734" y="50800"/>
                </a:cubicBezTo>
                <a:cubicBezTo>
                  <a:pt x="822734" y="144904"/>
                  <a:pt x="827364" y="128146"/>
                  <a:pt x="771934" y="165100"/>
                </a:cubicBezTo>
                <a:cubicBezTo>
                  <a:pt x="763467" y="177800"/>
                  <a:pt x="757327" y="192407"/>
                  <a:pt x="746534" y="203200"/>
                </a:cubicBezTo>
                <a:cubicBezTo>
                  <a:pt x="724859" y="224875"/>
                  <a:pt x="698739" y="233553"/>
                  <a:pt x="670334" y="241300"/>
                </a:cubicBezTo>
                <a:cubicBezTo>
                  <a:pt x="512776" y="284270"/>
                  <a:pt x="618330" y="250168"/>
                  <a:pt x="530634" y="279400"/>
                </a:cubicBezTo>
                <a:cubicBezTo>
                  <a:pt x="305446" y="272363"/>
                  <a:pt x="230136" y="298772"/>
                  <a:pt x="73434" y="254000"/>
                </a:cubicBezTo>
                <a:cubicBezTo>
                  <a:pt x="60562" y="250322"/>
                  <a:pt x="48034" y="245533"/>
                  <a:pt x="35334" y="241300"/>
                </a:cubicBezTo>
                <a:cubicBezTo>
                  <a:pt x="-2022" y="185265"/>
                  <a:pt x="-15128" y="183305"/>
                  <a:pt x="22634" y="88900"/>
                </a:cubicBezTo>
                <a:cubicBezTo>
                  <a:pt x="27606" y="76471"/>
                  <a:pt x="52702" y="86910"/>
                  <a:pt x="60734" y="76200"/>
                </a:cubicBezTo>
                <a:cubicBezTo>
                  <a:pt x="68354" y="66040"/>
                  <a:pt x="60734" y="50800"/>
                  <a:pt x="60734" y="381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2123728" y="1844824"/>
            <a:ext cx="612068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8481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81187"/>
            <a:ext cx="3838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95725"/>
            <a:ext cx="381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0"/>
            <a:ext cx="481012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44736" y="6120680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31" y="1844824"/>
            <a:ext cx="61381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4736" y="6120680"/>
            <a:ext cx="1058912" cy="4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*PDG14’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10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Γ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𝑑𝑐𝑜𝑠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χ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χ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		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(1+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,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θ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,</m:t>
                    </m:r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θ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  <a:ea typeface="Cambria Math"/>
                          </a:rPr>
                          <m:t>χ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,</m:t>
                    </m:r>
                    <m:r>
                      <a:rPr lang="en-US" sz="2400" b="0" i="0" smtClean="0">
                        <a:latin typeface="Cambria Math"/>
                      </a:rPr>
                      <m:t>….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29394"/>
            <a:ext cx="9144000" cy="7513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</a:t>
            </a:r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0" y="1340768"/>
            <a:ext cx="5924996" cy="44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29394"/>
            <a:ext cx="9144000" cy="7513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</a:t>
            </a:r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87094"/>
            <a:ext cx="4162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195736" y="6084762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71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36" y="6286797"/>
            <a:ext cx="576064" cy="4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" y="1012926"/>
            <a:ext cx="75914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25276" y="116632"/>
            <a:ext cx="9144000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(800)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6" y="5586116"/>
            <a:ext cx="916927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6360" y="5560096"/>
            <a:ext cx="720080" cy="29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" y="6453336"/>
            <a:ext cx="3467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1437"/>
            <a:ext cx="4629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Br(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3200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3200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65739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800" baseline="300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+</a:t>
            </a:r>
            <a:r>
              <a:rPr lang="ru-RU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800" baseline="300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384466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</a:rPr>
              <a:t>Exp</a:t>
            </a:r>
            <a:r>
              <a:rPr lang="en-US" sz="2800" dirty="0">
                <a:solidFill>
                  <a:schemeClr val="tx2"/>
                </a:solidFill>
              </a:rPr>
              <a:t>/SM = 3.7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New Physics ??</a:t>
            </a:r>
            <a:endParaRPr lang="ru-RU" sz="2800" dirty="0">
              <a:solidFill>
                <a:schemeClr val="tx2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851920" y="3458716"/>
            <a:ext cx="1440160" cy="101225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356542"/>
            <a:ext cx="4600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283968" y="5207782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51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463</Words>
  <Application>Microsoft Office PowerPoint</Application>
  <PresentationFormat>Экран (4:3)</PresentationFormat>
  <Paragraphs>113</Paragraphs>
  <Slides>37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outline: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62</cp:revision>
  <dcterms:created xsi:type="dcterms:W3CDTF">2015-03-27T08:56:21Z</dcterms:created>
  <dcterms:modified xsi:type="dcterms:W3CDTF">2015-04-22T14:55:58Z</dcterms:modified>
</cp:coreProperties>
</file>