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43"/>
  </p:notesMasterIdLst>
  <p:handoutMasterIdLst>
    <p:handoutMasterId r:id="rId44"/>
  </p:handoutMasterIdLst>
  <p:sldIdLst>
    <p:sldId id="372" r:id="rId2"/>
    <p:sldId id="257" r:id="rId3"/>
    <p:sldId id="649" r:id="rId4"/>
    <p:sldId id="669" r:id="rId5"/>
    <p:sldId id="668" r:id="rId6"/>
    <p:sldId id="670" r:id="rId7"/>
    <p:sldId id="671" r:id="rId8"/>
    <p:sldId id="677" r:id="rId9"/>
    <p:sldId id="702" r:id="rId10"/>
    <p:sldId id="703" r:id="rId11"/>
    <p:sldId id="672" r:id="rId12"/>
    <p:sldId id="647" r:id="rId13"/>
    <p:sldId id="652" r:id="rId14"/>
    <p:sldId id="693" r:id="rId15"/>
    <p:sldId id="692" r:id="rId16"/>
    <p:sldId id="694" r:id="rId17"/>
    <p:sldId id="653" r:id="rId18"/>
    <p:sldId id="674" r:id="rId19"/>
    <p:sldId id="667" r:id="rId20"/>
    <p:sldId id="699" r:id="rId21"/>
    <p:sldId id="655" r:id="rId22"/>
    <p:sldId id="656" r:id="rId23"/>
    <p:sldId id="695" r:id="rId24"/>
    <p:sldId id="696" r:id="rId25"/>
    <p:sldId id="682" r:id="rId26"/>
    <p:sldId id="684" r:id="rId27"/>
    <p:sldId id="683" r:id="rId28"/>
    <p:sldId id="691" r:id="rId29"/>
    <p:sldId id="680" r:id="rId30"/>
    <p:sldId id="658" r:id="rId31"/>
    <p:sldId id="659" r:id="rId32"/>
    <p:sldId id="698" r:id="rId33"/>
    <p:sldId id="662" r:id="rId34"/>
    <p:sldId id="697" r:id="rId35"/>
    <p:sldId id="675" r:id="rId36"/>
    <p:sldId id="676" r:id="rId37"/>
    <p:sldId id="700" r:id="rId38"/>
    <p:sldId id="664" r:id="rId39"/>
    <p:sldId id="665" r:id="rId40"/>
    <p:sldId id="666" r:id="rId41"/>
    <p:sldId id="701" r:id="rId42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FF"/>
    <a:srgbClr val="969696"/>
    <a:srgbClr val="FFFF99"/>
    <a:srgbClr val="A48500"/>
    <a:srgbClr val="FFFE7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191" autoAdjust="0"/>
    <p:restoredTop sz="99645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71" rIns="91141" bIns="45571" numCol="1" anchor="t" anchorCtr="0" compatLnSpc="1">
            <a:prstTxWarp prst="textNoShape">
              <a:avLst/>
            </a:prstTxWarp>
          </a:bodyPr>
          <a:lstStyle>
            <a:lvl1pPr defTabSz="9110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71" rIns="91141" bIns="45571" numCol="1" anchor="t" anchorCtr="0" compatLnSpc="1">
            <a:prstTxWarp prst="textNoShape">
              <a:avLst/>
            </a:prstTxWarp>
          </a:bodyPr>
          <a:lstStyle>
            <a:lvl1pPr algn="r" defTabSz="9110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71" rIns="91141" bIns="45571" numCol="1" anchor="b" anchorCtr="0" compatLnSpc="1">
            <a:prstTxWarp prst="textNoShape">
              <a:avLst/>
            </a:prstTxWarp>
          </a:bodyPr>
          <a:lstStyle>
            <a:lvl1pPr defTabSz="9110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71" rIns="91141" bIns="45571" numCol="1" anchor="b" anchorCtr="0" compatLnSpc="1">
            <a:prstTxWarp prst="textNoShape">
              <a:avLst/>
            </a:prstTxWarp>
          </a:bodyPr>
          <a:lstStyle>
            <a:lvl1pPr algn="r" defTabSz="9110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6DC17B58-2EAC-4586-80C0-AD5081CF1E0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9610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9C82-6CF9-4CA1-B630-C5BC214671FB}" type="datetimeFigureOut">
              <a:rPr lang="de-DE" smtClean="0"/>
              <a:t>09.11.2014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D6986-0244-44B5-919F-EE298CA2883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08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8A43-2013-4712-93AC-07646C47B23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6272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493F-B10E-41D2-8F67-71421A2ABFC0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9164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8460-8D57-4E53-B2A9-8C394CDD09C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5289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7BE349-F37B-462F-96A2-7F5214F155A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9596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7FA3A-F549-4492-BA77-71F66D2C676D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25429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674C-9498-413F-AD96-AE8E59C175B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8415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82E6-9793-4149-9030-DD5B5C4EC9D6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5315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729B53-A2A2-469D-905D-C1F9DC39FD91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9027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D10-5076-4ED8-A0F0-1E2012C487FD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298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337372-6390-4C84-B798-913102A25138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6635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F46CEA-E46B-49F3-822F-CD41D8577C7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7743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89C555-541B-4526-B0EC-A865236554AF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14" r:id="rId4"/>
    <p:sldLayoutId id="2147484215" r:id="rId5"/>
    <p:sldLayoutId id="2147484222" r:id="rId6"/>
    <p:sldLayoutId id="2147484216" r:id="rId7"/>
    <p:sldLayoutId id="2147484223" r:id="rId8"/>
    <p:sldLayoutId id="2147484224" r:id="rId9"/>
    <p:sldLayoutId id="2147484217" r:id="rId10"/>
    <p:sldLayoutId id="21474842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1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9013" y="1371600"/>
            <a:ext cx="6169025" cy="1485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de-DE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radii of the proton from atomic spectroscopy</a:t>
            </a:r>
            <a:endParaRPr lang="en-US" alt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7543800" cy="17526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Savely</a:t>
            </a: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Karshenboim</a:t>
            </a:r>
            <a:endParaRPr lang="en-US" altLang="de-DE" sz="21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altLang="de-DE" sz="1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Max-Planck-</a:t>
            </a: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</a:t>
            </a: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ür</a:t>
            </a: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Quantenoptik</a:t>
            </a: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</a:t>
            </a: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Garching</a:t>
            </a: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de-DE" sz="2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de-DE" sz="21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Pulkovo</a:t>
            </a:r>
            <a:r>
              <a:rPr lang="en-US" altLang="de-DE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de-DE" sz="2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Observatory (</a:t>
            </a:r>
            <a:r>
              <a:rPr lang="ru-RU" altLang="de-DE" sz="2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ГАО РАН</a:t>
            </a:r>
            <a:r>
              <a:rPr lang="en-US" altLang="de-DE" sz="2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(St. Petersburg)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altLang="de-DE" sz="21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8196" name="Picture 7" descr="mpq-logo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23392"/>
          <a:stretch>
            <a:fillRect/>
          </a:stretch>
        </p:blipFill>
        <p:spPr bwMode="auto">
          <a:xfrm>
            <a:off x="838200" y="5683250"/>
            <a:ext cx="2209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mpq-logo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4"/>
          <a:stretch>
            <a:fillRect/>
          </a:stretch>
        </p:blipFill>
        <p:spPr bwMode="auto">
          <a:xfrm>
            <a:off x="0" y="5683250"/>
            <a:ext cx="7985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TIT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89563"/>
            <a:ext cx="24161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TITLE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248400"/>
            <a:ext cx="13208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TITLE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4933950"/>
            <a:ext cx="7889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pulko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07050"/>
            <a:ext cx="30670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Contradiction in the determination: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two questions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to resolve it? 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 partly address this question producing an independent value of the magnetic radius.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to live with it?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The contradiction means that the overall picture is not self-consistent and certain calculations may involve inconsistencies.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Higher-order proton-finite-size contributions: new approach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Lamb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hydrogen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consistency (between form factors from scattering and extracted radius)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model-independent self-consistent treatment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HFS in ordinary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hydrogen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sensitive to the </a:t>
            </a:r>
            <a:r>
              <a:rPr lang="en-US" dirty="0" err="1" smtClean="0">
                <a:solidFill>
                  <a:srgbClr val="002060"/>
                </a:solidFill>
              </a:rPr>
              <a:t>destribution</a:t>
            </a:r>
            <a:r>
              <a:rPr lang="en-US" dirty="0" smtClean="0">
                <a:solidFill>
                  <a:srgbClr val="002060"/>
                </a:solidFill>
              </a:rPr>
              <a:t> of the magnetic moment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no model independent result up to date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self-consistent treatment and a model-independent constraint for the first time 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Proton finite-size contributions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50000"/>
                  </a:schemeClr>
                </a:solidFill>
              </a:rPr>
              <a:t>Leading term:</a:t>
            </a:r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50000"/>
                  </a:schemeClr>
                </a:solidFill>
              </a:rPr>
              <a:t>Next-to-leading (spin-independent): </a:t>
            </a:r>
            <a:r>
              <a:rPr lang="en-US" altLang="de-DE" dirty="0" smtClean="0">
                <a:solidFill>
                  <a:srgbClr val="FF0000"/>
                </a:solidFill>
              </a:rPr>
              <a:t>Friar term</a:t>
            </a:r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50000"/>
                  </a:schemeClr>
                </a:solidFill>
              </a:rPr>
              <a:t>Next-to-leading (spin-dependent): </a:t>
            </a:r>
            <a:r>
              <a:rPr lang="en-US" altLang="de-DE" dirty="0" err="1" smtClean="0">
                <a:solidFill>
                  <a:srgbClr val="FF0000"/>
                </a:solidFill>
              </a:rPr>
              <a:t>Zemach</a:t>
            </a:r>
            <a:r>
              <a:rPr lang="en-US" altLang="de-DE" dirty="0" smtClean="0">
                <a:solidFill>
                  <a:srgbClr val="FF0000"/>
                </a:solidFill>
              </a:rPr>
              <a:t> term</a:t>
            </a:r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de-DE" altLang="de-DE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3336925" cy="89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3567113"/>
            <a:ext cx="4968875" cy="100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49888"/>
            <a:ext cx="4360863" cy="95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Standard dipole approximation and empiric fits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/>
          </a:p>
          <a:p>
            <a:pPr eaLnBrk="1" hangingPunct="1">
              <a:defRPr/>
            </a:pPr>
            <a:endParaRPr lang="en-US" altLang="de-DE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de-DE" dirty="0" smtClean="0"/>
              <a:t>                                                  </a:t>
            </a:r>
            <a:endParaRPr lang="de-DE" altLang="de-DE" dirty="0" smtClean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08388"/>
            <a:ext cx="33258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846513"/>
            <a:ext cx="346233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766888"/>
            <a:ext cx="2503488" cy="105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63725"/>
            <a:ext cx="219868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5281613" y="2914650"/>
            <a:ext cx="159702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/>
              <a:t>  R</a:t>
            </a:r>
            <a:r>
              <a:rPr lang="en-US" altLang="de-DE" baseline="-25000"/>
              <a:t>p</a:t>
            </a:r>
            <a:r>
              <a:rPr lang="en-US" altLang="de-DE"/>
              <a:t> = 0.81 fm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Lamb shift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hydrogen: Consistency problem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de-DE" dirty="0"/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de-DE" dirty="0" smtClean="0"/>
              <a:t>The integrand includes </a:t>
            </a:r>
          </a:p>
          <a:p>
            <a:pPr marL="366713" lvl="1" indent="0">
              <a:buNone/>
            </a:pPr>
            <a:r>
              <a:rPr lang="en-US" altLang="de-DE" dirty="0" smtClean="0"/>
              <a:t>Three terms:</a:t>
            </a:r>
            <a:endParaRPr lang="de-DE" altLang="de-DE" dirty="0" smtClean="0"/>
          </a:p>
        </p:txBody>
      </p:sp>
      <p:pic>
        <p:nvPicPr>
          <p:cNvPr id="1946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2438400"/>
            <a:ext cx="60558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39" y="4343176"/>
            <a:ext cx="4131761" cy="249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155492" cy="841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2983468"/>
            <a:ext cx="21082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90% of the integral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594512"/>
            <a:ext cx="1492716" cy="9233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ntegrand:</a:t>
            </a:r>
          </a:p>
          <a:p>
            <a:r>
              <a:rPr lang="en-US" dirty="0" smtClean="0"/>
              <a:t>fractional</a:t>
            </a:r>
          </a:p>
          <a:p>
            <a:r>
              <a:rPr lang="en-US" dirty="0" smtClean="0"/>
              <a:t>contributions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444025" y="3979210"/>
            <a:ext cx="941283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integral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6041265"/>
            <a:ext cx="1146468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integrand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6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Lamb shift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hydrogen: Consistency problem</a:t>
            </a:r>
            <a:endParaRPr lang="de-DE" dirty="0"/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de-DE" dirty="0" smtClean="0"/>
              <a:t>The integrand includes </a:t>
            </a:r>
          </a:p>
          <a:p>
            <a:pPr marL="366713" lvl="1" indent="0">
              <a:buNone/>
            </a:pPr>
            <a:r>
              <a:rPr lang="en-US" altLang="de-DE" dirty="0" smtClean="0"/>
              <a:t>Three terms:</a:t>
            </a:r>
            <a:endParaRPr lang="de-DE" altLang="de-DE" dirty="0" smtClean="0"/>
          </a:p>
        </p:txBody>
      </p:sp>
      <p:pic>
        <p:nvPicPr>
          <p:cNvPr id="1946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2438400"/>
            <a:ext cx="60558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39" y="4343176"/>
            <a:ext cx="4131761" cy="249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155492" cy="841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2983468"/>
            <a:ext cx="21082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90% of the integral</a:t>
            </a:r>
            <a:endParaRPr lang="de-DE" dirty="0"/>
          </a:p>
        </p:txBody>
      </p:sp>
      <p:sp>
        <p:nvSpPr>
          <p:cNvPr id="3" name="Oval 2"/>
          <p:cNvSpPr/>
          <p:nvPr/>
        </p:nvSpPr>
        <p:spPr>
          <a:xfrm>
            <a:off x="914400" y="3924076"/>
            <a:ext cx="2590800" cy="8382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457200" y="1981200"/>
            <a:ext cx="228600" cy="29718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810000" y="5715000"/>
            <a:ext cx="213391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ata are negligible;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fit for G’(0) 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791200"/>
            <a:ext cx="222368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ata are inaccurate;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fit for G ?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4792" y="5105400"/>
            <a:ext cx="685801" cy="532928"/>
          </a:xfrm>
          <a:prstGeom prst="rightArrow">
            <a:avLst/>
          </a:prstGeom>
          <a:solidFill>
            <a:srgbClr val="0070C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ght Arrow 13"/>
          <p:cNvSpPr/>
          <p:nvPr/>
        </p:nvSpPr>
        <p:spPr>
          <a:xfrm>
            <a:off x="2819399" y="4953472"/>
            <a:ext cx="1295401" cy="532928"/>
          </a:xfrm>
          <a:prstGeom prst="rightArrow">
            <a:avLst/>
          </a:prstGeom>
          <a:solidFill>
            <a:srgbClr val="0070C0"/>
          </a:solidFill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1828800" y="2594512"/>
            <a:ext cx="1492716" cy="9233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ntegrand:</a:t>
            </a:r>
          </a:p>
          <a:p>
            <a:r>
              <a:rPr lang="en-US" dirty="0" smtClean="0"/>
              <a:t>fractional</a:t>
            </a:r>
          </a:p>
          <a:p>
            <a:r>
              <a:rPr lang="en-US" dirty="0" smtClean="0"/>
              <a:t>contributions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7444025" y="3979210"/>
            <a:ext cx="941283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integral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6041265"/>
            <a:ext cx="1146468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integrand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0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Lamb shift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hydrogen: Consistency problem</a:t>
            </a:r>
            <a:endParaRPr lang="de-DE" dirty="0"/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de-DE" dirty="0" smtClean="0"/>
              <a:t>The integrand includes </a:t>
            </a:r>
          </a:p>
          <a:p>
            <a:pPr marL="366713" lvl="1" indent="0">
              <a:buNone/>
            </a:pPr>
            <a:r>
              <a:rPr lang="en-US" altLang="de-DE" dirty="0" smtClean="0"/>
              <a:t>Three terms:</a:t>
            </a:r>
            <a:endParaRPr lang="de-DE" altLang="de-DE" dirty="0" smtClean="0"/>
          </a:p>
        </p:txBody>
      </p:sp>
      <p:pic>
        <p:nvPicPr>
          <p:cNvPr id="1946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2438400"/>
            <a:ext cx="60558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39" y="4343176"/>
            <a:ext cx="4131761" cy="249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155492" cy="841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2983468"/>
            <a:ext cx="21082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90% of the integral</a:t>
            </a:r>
            <a:endParaRPr lang="de-DE" dirty="0"/>
          </a:p>
        </p:txBody>
      </p:sp>
      <p:sp>
        <p:nvSpPr>
          <p:cNvPr id="3" name="Oval 2"/>
          <p:cNvSpPr/>
          <p:nvPr/>
        </p:nvSpPr>
        <p:spPr>
          <a:xfrm>
            <a:off x="914400" y="3924076"/>
            <a:ext cx="2590800" cy="8382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457200" y="1981200"/>
            <a:ext cx="228600" cy="29718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810000" y="5715000"/>
            <a:ext cx="213391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ata are negligible;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fit for G’(0) 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an option!</a:t>
            </a:r>
            <a:endParaRPr lang="de-D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1200"/>
            <a:ext cx="2223686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ata are inaccurate;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fit for G ?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an option!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4792" y="5105400"/>
            <a:ext cx="685801" cy="532928"/>
          </a:xfrm>
          <a:prstGeom prst="rightArrow">
            <a:avLst/>
          </a:prstGeom>
          <a:solidFill>
            <a:srgbClr val="0070C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ght Arrow 13"/>
          <p:cNvSpPr/>
          <p:nvPr/>
        </p:nvSpPr>
        <p:spPr>
          <a:xfrm>
            <a:off x="2819399" y="4953472"/>
            <a:ext cx="1295401" cy="532928"/>
          </a:xfrm>
          <a:prstGeom prst="rightArrow">
            <a:avLst/>
          </a:prstGeom>
          <a:solidFill>
            <a:srgbClr val="0070C0"/>
          </a:solidFill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99" y="3011845"/>
            <a:ext cx="3019472" cy="25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8800" y="2594512"/>
            <a:ext cx="1492716" cy="9233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ntegrand:</a:t>
            </a:r>
          </a:p>
          <a:p>
            <a:r>
              <a:rPr lang="en-US" dirty="0" smtClean="0"/>
              <a:t>fractional</a:t>
            </a:r>
          </a:p>
          <a:p>
            <a:r>
              <a:rPr lang="en-US" dirty="0" smtClean="0"/>
              <a:t>contributions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6041265"/>
            <a:ext cx="1146468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integrand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7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fits &amp; the fits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fits theoretically motivated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shape is determined independently of the fitting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fitting serves to find the related parameters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suitable for any operations on the fit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There is no a priori model for the proton form factors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fits produced empirically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shape is arbitrary chosen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literally it has no sense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ust a good smooth function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suitable for rough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uitable with reservations for extrapolations, differentiations, large subtractions  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fits &amp; the fits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fits theoretically motivated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shape is determined independently of the fitting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fitting serves to find the related parameters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suitable for any operations on the fit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There is no a priori model for the proton form factors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fits produced empirically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shape is arbitrary chosen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literally it has no sense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ust a good smooth function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suitable for rough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uitable with reservations for extrapolations, differentiations, large subtractions 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514600"/>
            <a:ext cx="5686172" cy="252376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Empiric fits of the proton form </a:t>
            </a:r>
            <a:r>
              <a:rPr lang="en-US" sz="2000" dirty="0" smtClean="0">
                <a:solidFill>
                  <a:srgbClr val="FF0000"/>
                </a:solidFill>
              </a:rPr>
              <a:t>factors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Literally incorrect: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wrong analytic behavior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questionable asymptotic behavior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Based on certain rough theoretical constraints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Evaluations of I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EM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within the former extractions </a:t>
            </a:r>
            <a:endParaRPr lang="de-DE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i="1" dirty="0" smtClean="0">
                <a:solidFill>
                  <a:srgbClr val="FF0000"/>
                </a:solidFill>
              </a:rPr>
              <a:t>Natural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extraction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following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Borie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Eides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 et al, and others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dipole shape with an adjustable parameter</a:t>
            </a:r>
          </a:p>
          <a:p>
            <a:pPr eaLnBrk="1" hangingPunct="1">
              <a:defRPr/>
            </a:pPr>
            <a:r>
              <a:rPr lang="en-US" altLang="de-DE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posteriori:  the parameter follows the radius from </a:t>
            </a:r>
            <a:r>
              <a:rPr lang="en-US" altLang="de-DE" dirty="0" err="1" smtClean="0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hydrogen</a:t>
            </a:r>
          </a:p>
          <a:p>
            <a:pPr lvl="1" eaLnBrk="1" hangingPunct="1">
              <a:defRPr/>
            </a:pPr>
            <a:r>
              <a:rPr lang="en-US" altLang="de-DE" dirty="0">
                <a:solidFill>
                  <a:srgbClr val="FF0000"/>
                </a:solidFill>
              </a:rPr>
              <a:t>d</a:t>
            </a:r>
            <a:r>
              <a:rPr lang="en-US" altLang="de-DE" dirty="0" smtClean="0">
                <a:solidFill>
                  <a:srgbClr val="FF0000"/>
                </a:solidFill>
              </a:rPr>
              <a:t>oes not well agree with the </a:t>
            </a:r>
            <a:r>
              <a:rPr lang="en-US" altLang="de-DE" dirty="0" err="1" smtClean="0">
                <a:solidFill>
                  <a:srgbClr val="FF0000"/>
                </a:solidFill>
              </a:rPr>
              <a:t>expt</a:t>
            </a:r>
            <a:r>
              <a:rPr lang="en-US" altLang="de-DE" dirty="0" smtClean="0">
                <a:solidFill>
                  <a:srgbClr val="FF0000"/>
                </a:solidFill>
              </a:rPr>
              <a:t> data!</a:t>
            </a:r>
            <a:endParaRPr lang="de-DE" altLang="de-DE" dirty="0" smtClean="0">
              <a:solidFill>
                <a:srgbClr val="FF0000"/>
              </a:solidFill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1524000"/>
            <a:ext cx="3657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i="1" dirty="0" smtClean="0">
                <a:solidFill>
                  <a:srgbClr val="FF0000"/>
                </a:solidFill>
              </a:rPr>
              <a:t>Scientific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extraction</a:t>
            </a:r>
          </a:p>
          <a:p>
            <a:pPr lvl="1" eaLnBrk="1" hangingPunct="1">
              <a:defRPr/>
            </a:pP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Crema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 cited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Birse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 and McGovern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B&amp;M cited Carlson and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Vanderhaeghen</a:t>
            </a:r>
            <a:endParaRPr lang="en-US" alt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C&amp;V calculated TPE</a:t>
            </a:r>
          </a:p>
          <a:p>
            <a:pPr eaLnBrk="1" hangingPunct="1">
              <a:defRPr/>
            </a:pP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TPE includes recoil, but the Friar term dominates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rgbClr val="FF0000"/>
                </a:solidFill>
              </a:rPr>
              <a:t>empiric fits (with a bad radius!)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14975"/>
            <a:ext cx="2336800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7400"/>
            <a:ext cx="3352800" cy="872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de-DE" smtClean="0">
                <a:solidFill>
                  <a:schemeClr val="hlink"/>
                </a:solidFill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de-DE" sz="2000" dirty="0" smtClean="0">
                <a:solidFill>
                  <a:schemeClr val="accent1">
                    <a:lumMod val="75000"/>
                  </a:schemeClr>
                </a:solidFill>
              </a:rPr>
              <a:t>Different determinations of the electric and magnetic radii</a:t>
            </a:r>
            <a:endParaRPr lang="ru-RU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de-DE" sz="2000" dirty="0" smtClean="0">
                <a:solidFill>
                  <a:schemeClr val="accent1">
                    <a:lumMod val="75000"/>
                  </a:schemeClr>
                </a:solidFill>
              </a:rPr>
              <a:t>Proton-finite-size contributions to the energy level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accent2">
                    <a:lumMod val="50000"/>
                  </a:schemeClr>
                </a:solidFill>
              </a:rPr>
              <a:t>Leading and next-to-leading contributions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accent2">
                    <a:lumMod val="75000"/>
                  </a:schemeClr>
                </a:solidFill>
              </a:rPr>
              <a:t>Spin-independent and spin-dependent terms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accent2">
                    <a:lumMod val="50000"/>
                  </a:schemeClr>
                </a:solidFill>
              </a:rPr>
              <a:t>Former evaluations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accent2">
                    <a:lumMod val="75000"/>
                  </a:schemeClr>
                </a:solidFill>
              </a:rPr>
              <a:t>Consistency problem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accent2">
                    <a:lumMod val="50000"/>
                  </a:schemeClr>
                </a:solidFill>
              </a:rPr>
              <a:t>Fits and fits</a:t>
            </a:r>
            <a:endParaRPr lang="en-US" altLang="de-DE" sz="17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de-DE" sz="2000" dirty="0" smtClean="0">
                <a:solidFill>
                  <a:schemeClr val="accent1">
                    <a:lumMod val="75000"/>
                  </a:schemeClr>
                </a:solidFill>
              </a:rPr>
              <a:t>Strategy of the self-consistent consideration</a:t>
            </a:r>
            <a:endParaRPr lang="ru-RU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folHlink"/>
                </a:solidFill>
              </a:rPr>
              <a:t>Low momentum area</a:t>
            </a:r>
            <a:endParaRPr lang="ru-RU" altLang="de-DE" sz="1800" i="1" dirty="0" smtClean="0">
              <a:solidFill>
                <a:schemeClr val="folHlink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accent2">
                    <a:lumMod val="75000"/>
                  </a:schemeClr>
                </a:solidFill>
              </a:rPr>
              <a:t>High momentum area</a:t>
            </a:r>
            <a:endParaRPr lang="ru-RU" altLang="de-DE" sz="1800" i="1" dirty="0" smtClean="0">
              <a:solidFill>
                <a:schemeClr val="folHlink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de-DE" sz="2000" dirty="0" smtClean="0">
                <a:solidFill>
                  <a:schemeClr val="hlink"/>
                </a:solidFill>
              </a:rPr>
              <a:t>The proton charge radius</a:t>
            </a:r>
            <a:endParaRPr lang="ru-RU" altLang="de-DE" sz="2000" dirty="0" smtClean="0">
              <a:solidFill>
                <a:schemeClr val="hlink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folHlink"/>
                </a:solidFill>
              </a:rPr>
              <a:t>Results</a:t>
            </a:r>
            <a:endParaRPr lang="ru-RU" altLang="de-DE" sz="1800" i="1" dirty="0" smtClean="0">
              <a:solidFill>
                <a:schemeClr val="folHlink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de-DE" sz="1800" i="1" dirty="0" smtClean="0">
                <a:solidFill>
                  <a:schemeClr val="accent2">
                    <a:lumMod val="75000"/>
                  </a:schemeClr>
                </a:solidFill>
              </a:rPr>
              <a:t>Tests</a:t>
            </a:r>
            <a:endParaRPr lang="ru-RU" altLang="de-DE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de-DE" sz="2000" dirty="0" smtClean="0">
                <a:solidFill>
                  <a:schemeClr val="accent1">
                    <a:lumMod val="75000"/>
                  </a:schemeClr>
                </a:solidFill>
              </a:rPr>
              <a:t>Hyperfine interval in H and </a:t>
            </a:r>
            <a:r>
              <a:rPr lang="en-US" altLang="de-DE" sz="2000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altLang="de-DE" sz="2000" dirty="0" smtClean="0">
                <a:solidFill>
                  <a:schemeClr val="accent1">
                    <a:lumMod val="75000"/>
                  </a:schemeClr>
                </a:solidFill>
              </a:rPr>
              <a:t> and proton magnetic radius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Evaluations of I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EM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within the former extractions </a:t>
            </a:r>
            <a:endParaRPr lang="de-DE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i="1" dirty="0" smtClean="0">
                <a:solidFill>
                  <a:srgbClr val="FF0000"/>
                </a:solidFill>
              </a:rPr>
              <a:t>Natural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extraction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following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Borie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Eides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 et al, and others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dipole shape with an adjustable parameter</a:t>
            </a:r>
          </a:p>
          <a:p>
            <a:pPr eaLnBrk="1" hangingPunct="1">
              <a:defRPr/>
            </a:pPr>
            <a:r>
              <a:rPr lang="en-US" altLang="de-DE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posteriori:  the parameter follows the radius from </a:t>
            </a:r>
            <a:r>
              <a:rPr lang="en-US" altLang="de-DE" dirty="0" err="1" smtClean="0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hydrogen</a:t>
            </a:r>
          </a:p>
          <a:p>
            <a:pPr lvl="1" eaLnBrk="1" hangingPunct="1">
              <a:defRPr/>
            </a:pPr>
            <a:r>
              <a:rPr lang="en-US" altLang="de-DE" dirty="0">
                <a:solidFill>
                  <a:srgbClr val="FF0000"/>
                </a:solidFill>
              </a:rPr>
              <a:t>d</a:t>
            </a:r>
            <a:r>
              <a:rPr lang="en-US" altLang="de-DE" dirty="0" smtClean="0">
                <a:solidFill>
                  <a:srgbClr val="FF0000"/>
                </a:solidFill>
              </a:rPr>
              <a:t>oes not well agree with the </a:t>
            </a:r>
            <a:r>
              <a:rPr lang="en-US" altLang="de-DE" dirty="0" err="1" smtClean="0">
                <a:solidFill>
                  <a:srgbClr val="FF0000"/>
                </a:solidFill>
              </a:rPr>
              <a:t>expt</a:t>
            </a:r>
            <a:r>
              <a:rPr lang="en-US" altLang="de-DE" dirty="0" smtClean="0">
                <a:solidFill>
                  <a:srgbClr val="FF0000"/>
                </a:solidFill>
              </a:rPr>
              <a:t> data!</a:t>
            </a:r>
            <a:endParaRPr lang="de-DE" altLang="de-DE" dirty="0" smtClean="0">
              <a:solidFill>
                <a:srgbClr val="FF0000"/>
              </a:solidFill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1524000"/>
            <a:ext cx="3657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i="1" dirty="0" smtClean="0">
                <a:solidFill>
                  <a:srgbClr val="FF0000"/>
                </a:solidFill>
              </a:rPr>
              <a:t>Scientific</a:t>
            </a: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 extraction</a:t>
            </a:r>
          </a:p>
          <a:p>
            <a:pPr lvl="1" eaLnBrk="1" hangingPunct="1">
              <a:defRPr/>
            </a:pP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Crema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 cited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Birse</a:t>
            </a: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 and McGovern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B&amp;M cited Carlson and </a:t>
            </a:r>
            <a:r>
              <a:rPr lang="en-US" altLang="de-DE" dirty="0" err="1" smtClean="0">
                <a:solidFill>
                  <a:schemeClr val="accent2">
                    <a:lumMod val="75000"/>
                  </a:schemeClr>
                </a:solidFill>
              </a:rPr>
              <a:t>Vanderhaeghen</a:t>
            </a:r>
            <a:endParaRPr lang="en-US" alt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C&amp;V calculated TPE</a:t>
            </a:r>
          </a:p>
          <a:p>
            <a:pPr eaLnBrk="1" hangingPunct="1">
              <a:defRPr/>
            </a:pP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TPE includes recoil, but the Friar term dominates</a:t>
            </a:r>
          </a:p>
          <a:p>
            <a:pPr lvl="1" eaLnBrk="1" hangingPunct="1">
              <a:defRPr/>
            </a:pPr>
            <a:r>
              <a:rPr lang="en-US" altLang="de-DE" dirty="0" smtClean="0">
                <a:solidFill>
                  <a:srgbClr val="FF0000"/>
                </a:solidFill>
              </a:rPr>
              <a:t>empiric fits (with a bad radius!)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14975"/>
            <a:ext cx="2336800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7400"/>
            <a:ext cx="3352800" cy="872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2819400"/>
            <a:ext cx="6504677" cy="120032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Here, I am not going to re-evaluate any result 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 initio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am only going to check what will happen if instead of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`original’ evaluation of I</a:t>
            </a:r>
            <a:r>
              <a:rPr lang="en-US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do something else. </a:t>
            </a:r>
            <a:endParaRPr lang="de-DE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Strategy of the evaluation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Split the integral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 momentum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 momentum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Minimization of the uncertainty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105400" cy="98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28938"/>
            <a:ext cx="4648200" cy="728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3865563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714875"/>
            <a:ext cx="2416175" cy="64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76888"/>
            <a:ext cx="186213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momentum contribution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integrand involves a substantial cancelation 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low-momentum approximation</a:t>
            </a:r>
          </a:p>
          <a:p>
            <a:pPr eaLnBrk="1" hangingPunct="1"/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result:</a:t>
            </a:r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de-DE" altLang="de-DE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81637"/>
            <a:ext cx="3498850" cy="114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95737"/>
            <a:ext cx="5621338" cy="88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41021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momentum contribution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integrand involves a substantial cancelation 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low-momentum approximation</a:t>
            </a:r>
          </a:p>
          <a:p>
            <a:pPr eaLnBrk="1" hangingPunct="1"/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result:</a:t>
            </a:r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de-DE" altLang="de-DE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81637"/>
            <a:ext cx="3498850" cy="114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95737"/>
            <a:ext cx="5621338" cy="88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41021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791200" y="3886200"/>
            <a:ext cx="1981200" cy="990600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ft Arrow 3"/>
          <p:cNvSpPr/>
          <p:nvPr/>
        </p:nvSpPr>
        <p:spPr>
          <a:xfrm>
            <a:off x="5029200" y="4876799"/>
            <a:ext cx="1130808" cy="604837"/>
          </a:xfrm>
          <a:prstGeom prst="leftArrow">
            <a:avLst/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momentum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contribution</a:t>
            </a:r>
            <a:endParaRPr lang="de-DE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integral</a:t>
            </a:r>
          </a:p>
          <a:p>
            <a:pPr eaLnBrk="1" hangingPunct="1"/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e-DE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central value is the median of a few empiric fits</a:t>
            </a:r>
          </a:p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uncertainty</a:t>
            </a:r>
          </a:p>
          <a:p>
            <a:pPr eaLnBrk="1" hangingPunct="1"/>
            <a:endParaRPr lang="en-US" altLang="de-DE" dirty="0">
              <a:solidFill>
                <a:srgbClr val="FF0000"/>
              </a:solidFill>
            </a:endParaRPr>
          </a:p>
          <a:p>
            <a:pPr eaLnBrk="1" hangingPunct="1"/>
            <a:endParaRPr lang="en-US" altLang="de-DE" dirty="0" smtClean="0">
              <a:solidFill>
                <a:srgbClr val="FF0000"/>
              </a:solidFill>
            </a:endParaRPr>
          </a:p>
          <a:p>
            <a:pPr eaLnBrk="1" hangingPunct="1"/>
            <a:endParaRPr lang="de-DE" altLang="de-DE" dirty="0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057400"/>
            <a:ext cx="6456362" cy="1382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00168"/>
            <a:ext cx="4657725" cy="123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48325"/>
            <a:ext cx="4383088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6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empiric fits: shape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Chain fraction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rgbClr val="008000"/>
                </a:solidFill>
              </a:rPr>
              <a:t>Padé</a:t>
            </a:r>
            <a:r>
              <a:rPr lang="en-US" dirty="0" smtClean="0">
                <a:solidFill>
                  <a:srgbClr val="008000"/>
                </a:solidFill>
              </a:rPr>
              <a:t> approximation</a:t>
            </a:r>
            <a:endParaRPr lang="de-DE" dirty="0">
              <a:solidFill>
                <a:srgbClr val="008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3258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46233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3840647" cy="147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40382"/>
            <a:ext cx="5062779" cy="80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8" y="5638800"/>
            <a:ext cx="2114547" cy="704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88661"/>
            <a:ext cx="2811153" cy="944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5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empiric fits: parameters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3258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46233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5373"/>
            <a:ext cx="5662612" cy="276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39548"/>
            <a:ext cx="18669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Scatter, uncertainty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Bosted’s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fit (1995)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3638"/>
            <a:ext cx="7543800" cy="36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Scatter, uncertainty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Bosted’s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fit (1995)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G’(0) = ∞ (the fit was designed only for medium q)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2900"/>
            <a:ext cx="7046913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8" y="4876800"/>
            <a:ext cx="7435850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3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Strategy: the central value and the uncertainty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central value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Low-momentum part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Dipole value for G”(0)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G’(0) is adjustable</a:t>
            </a:r>
          </a:p>
          <a:p>
            <a:pPr lvl="2"/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High-momentum part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empiric fits with somewhat different R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and G”(0)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median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uncertainty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Low-momentum part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100% uncertainty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High-momentum part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1% uncertainty due to integration around q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hat is larger than the scatter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de-DE" sz="3200" dirty="0" smtClean="0">
                <a:solidFill>
                  <a:schemeClr val="accent1">
                    <a:lumMod val="75000"/>
                  </a:schemeClr>
                </a:solidFill>
              </a:rPr>
              <a:t>Different methods to determine the proton charge radius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Spectroscopy of hydrogen (and deuterium)</a:t>
            </a:r>
            <a:endParaRPr lang="en-US" altLang="de-DE" i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de-DE" sz="1900" i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ru-RU" altLang="de-DE" sz="19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i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The Lamb shift in muonic hydrogen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ru-RU" altLang="de-DE" smtClean="0">
              <a:solidFill>
                <a:srgbClr val="3366FF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Electron-proton scattering</a:t>
            </a:r>
          </a:p>
          <a:p>
            <a:pPr eaLnBrk="1" hangingPunct="1">
              <a:lnSpc>
                <a:spcPct val="80000"/>
              </a:lnSpc>
            </a:pPr>
            <a:endParaRPr lang="ru-RU" altLang="de-DE" sz="22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Minimization of the uncertainty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uncertainty is modeled with a smooth simple function and we find its minimum</a:t>
            </a:r>
            <a:endParaRPr lang="de-DE" alt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8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562600" cy="359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Determination of the charge radius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Extraction equation</a:t>
            </a:r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r>
              <a:rPr lang="en-US" altLang="de-DE" dirty="0" smtClean="0">
                <a:solidFill>
                  <a:srgbClr val="FF0000"/>
                </a:solidFill>
              </a:rPr>
              <a:t>Results</a:t>
            </a:r>
            <a:endParaRPr lang="de-DE" altLang="de-DE" dirty="0" smtClean="0">
              <a:solidFill>
                <a:srgbClr val="FF0000"/>
              </a:solidFill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06963"/>
            <a:ext cx="6472238" cy="149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4" y="2214563"/>
            <a:ext cx="7854779" cy="98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69584"/>
            <a:ext cx="7554913" cy="864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Determination of the charge radius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dirty="0" smtClean="0">
                <a:solidFill>
                  <a:schemeClr val="accent2">
                    <a:lumMod val="75000"/>
                  </a:schemeClr>
                </a:solidFill>
              </a:rPr>
              <a:t>Extraction equation</a:t>
            </a:r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r>
              <a:rPr lang="en-US" altLang="de-DE" dirty="0" smtClean="0">
                <a:solidFill>
                  <a:srgbClr val="FF0000"/>
                </a:solidFill>
              </a:rPr>
              <a:t>Results</a:t>
            </a:r>
            <a:endParaRPr lang="de-DE" altLang="de-DE" dirty="0" smtClean="0">
              <a:solidFill>
                <a:srgbClr val="FF0000"/>
              </a:solidFill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06963"/>
            <a:ext cx="6472238" cy="149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4" y="2214563"/>
            <a:ext cx="7854779" cy="98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69584"/>
            <a:ext cx="7554913" cy="864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920456" y="5715000"/>
            <a:ext cx="993144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774494" y="5775102"/>
            <a:ext cx="693106" cy="54949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9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Dependence on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0 </a:t>
            </a:r>
            <a:endParaRPr lang="de-DE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Plot for scientific extraction</a:t>
            </a:r>
            <a:endParaRPr lang="de-DE" alt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83262"/>
            <a:ext cx="4562475" cy="99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5348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Dependence on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0 </a:t>
            </a:r>
            <a:endParaRPr lang="de-DE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Plot for scientific extraction</a:t>
            </a:r>
            <a:endParaRPr lang="de-DE" alt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83262"/>
            <a:ext cx="4562475" cy="99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5348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00400" y="3124201"/>
            <a:ext cx="993144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ft Arrow 3"/>
          <p:cNvSpPr/>
          <p:nvPr/>
        </p:nvSpPr>
        <p:spPr>
          <a:xfrm>
            <a:off x="4193544" y="2348484"/>
            <a:ext cx="2118864" cy="484632"/>
          </a:xfrm>
          <a:prstGeom prst="leftArrow">
            <a:avLst/>
          </a:prstGeom>
          <a:solidFill>
            <a:srgbClr val="FF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6201595" y="1600200"/>
            <a:ext cx="2137124" cy="40011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o not agree well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Continuity of the form factor: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de-DE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Low momentum (R</a:t>
            </a:r>
            <a:r>
              <a:rPr lang="en-US" baseline="-25000" dirty="0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 is extracted from </a:t>
            </a:r>
            <a:r>
              <a:rPr lang="en-US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High momentum (the median)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21075"/>
            <a:ext cx="3505200" cy="19208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Content Placeholder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95513"/>
            <a:ext cx="3355975" cy="852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Continuity of the form factor: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 posteriori</a:t>
            </a:r>
            <a:endParaRPr lang="de-DE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srgbClr val="FF0000"/>
                </a:solidFill>
              </a:rPr>
              <a:t>Low momentum (R</a:t>
            </a:r>
            <a:r>
              <a:rPr lang="en-US" altLang="de-DE" baseline="-25000" dirty="0" smtClean="0">
                <a:solidFill>
                  <a:srgbClr val="FF0000"/>
                </a:solidFill>
              </a:rPr>
              <a:t>E</a:t>
            </a:r>
            <a:r>
              <a:rPr lang="en-US" altLang="de-DE" dirty="0" smtClean="0">
                <a:solidFill>
                  <a:srgbClr val="FF0000"/>
                </a:solidFill>
              </a:rPr>
              <a:t> is extracted from </a:t>
            </a:r>
            <a:r>
              <a:rPr lang="en-US" altLang="de-DE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de-DE" dirty="0" err="1" smtClean="0">
                <a:solidFill>
                  <a:srgbClr val="FF0000"/>
                </a:solidFill>
              </a:rPr>
              <a:t>H</a:t>
            </a:r>
            <a:r>
              <a:rPr lang="en-US" altLang="de-DE" dirty="0" smtClean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de-DE" dirty="0" smtClean="0">
                <a:solidFill>
                  <a:srgbClr val="008000"/>
                </a:solidFill>
              </a:rPr>
              <a:t>High momentum (the median)</a:t>
            </a: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overall fit</a:t>
            </a:r>
            <a:endParaRPr lang="de-DE" alt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4" name="Content Placeholder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95513"/>
            <a:ext cx="3355975" cy="852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495801"/>
            <a:ext cx="389801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429000"/>
            <a:ext cx="3505200" cy="19208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Continuity of the form factor: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 posteriori</a:t>
            </a:r>
            <a:endParaRPr lang="de-DE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srgbClr val="FF0000"/>
                </a:solidFill>
              </a:rPr>
              <a:t>Low momentum (R</a:t>
            </a:r>
            <a:r>
              <a:rPr lang="en-US" altLang="de-DE" baseline="-25000" dirty="0" smtClean="0">
                <a:solidFill>
                  <a:srgbClr val="FF0000"/>
                </a:solidFill>
              </a:rPr>
              <a:t>E</a:t>
            </a:r>
            <a:r>
              <a:rPr lang="en-US" altLang="de-DE" dirty="0" smtClean="0">
                <a:solidFill>
                  <a:srgbClr val="FF0000"/>
                </a:solidFill>
              </a:rPr>
              <a:t> is extracted from </a:t>
            </a:r>
            <a:r>
              <a:rPr lang="en-US" altLang="de-DE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de-DE" dirty="0" err="1" smtClean="0">
                <a:solidFill>
                  <a:srgbClr val="FF0000"/>
                </a:solidFill>
              </a:rPr>
              <a:t>H</a:t>
            </a:r>
            <a:r>
              <a:rPr lang="en-US" altLang="de-DE" dirty="0" smtClean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de-DE" dirty="0" smtClean="0">
                <a:solidFill>
                  <a:srgbClr val="008000"/>
                </a:solidFill>
              </a:rPr>
              <a:t>High momentum (the median)</a:t>
            </a: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de-DE" dirty="0" smtClean="0">
                <a:solidFill>
                  <a:schemeClr val="accent1">
                    <a:lumMod val="75000"/>
                  </a:schemeClr>
                </a:solidFill>
              </a:rPr>
              <a:t>The overall fit</a:t>
            </a:r>
            <a:endParaRPr lang="de-DE" alt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4" name="Content Placeholder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95513"/>
            <a:ext cx="3355975" cy="852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495801"/>
            <a:ext cx="389801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429000"/>
            <a:ext cx="3505200" cy="19208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8229600" cy="1352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radius of the proton: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strategy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de-DE" dirty="0" err="1" smtClean="0">
                <a:solidFill>
                  <a:srgbClr val="002060"/>
                </a:solidFill>
              </a:rPr>
              <a:t>Zemach</a:t>
            </a:r>
            <a:r>
              <a:rPr lang="en-US" altLang="de-DE" dirty="0" smtClean="0">
                <a:solidFill>
                  <a:srgbClr val="002060"/>
                </a:solidFill>
              </a:rPr>
              <a:t> correction</a:t>
            </a:r>
          </a:p>
          <a:p>
            <a:pPr eaLnBrk="1" hangingPunct="1"/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de-DE" dirty="0" smtClean="0">
                <a:solidFill>
                  <a:srgbClr val="002060"/>
                </a:solidFill>
              </a:rPr>
              <a:t>Low-momentum part</a:t>
            </a:r>
          </a:p>
          <a:p>
            <a:pPr eaLnBrk="1" hangingPunct="1"/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de-DE" dirty="0" smtClean="0">
                <a:solidFill>
                  <a:srgbClr val="002060"/>
                </a:solidFill>
              </a:rPr>
              <a:t>High-momentum part</a:t>
            </a:r>
            <a:endParaRPr lang="de-DE" altLang="de-DE" dirty="0" smtClean="0">
              <a:solidFill>
                <a:srgbClr val="002060"/>
              </a:solidFill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598988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179888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360863" cy="950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5596014"/>
            <a:ext cx="4524375" cy="971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Magnetic radius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proton: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constraints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dirty="0" smtClean="0">
                <a:solidFill>
                  <a:srgbClr val="002060"/>
                </a:solidFill>
              </a:rPr>
              <a:t>Extraction equation</a:t>
            </a:r>
          </a:p>
          <a:p>
            <a:pPr eaLnBrk="1" hangingPunct="1">
              <a:defRPr/>
            </a:pPr>
            <a:endParaRPr lang="en-US" altLang="de-DE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altLang="de-DE" dirty="0" smtClean="0">
                <a:solidFill>
                  <a:srgbClr val="002060"/>
                </a:solidFill>
              </a:rPr>
              <a:t>Data</a:t>
            </a:r>
            <a:endParaRPr lang="en-US" altLang="de-DE" dirty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altLang="de-DE" dirty="0" smtClean="0">
              <a:solidFill>
                <a:srgbClr val="00206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6110288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5925"/>
            <a:ext cx="8610600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722438"/>
            <a:ext cx="3849687" cy="1020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de-DE" sz="3200" dirty="0" smtClean="0">
                <a:solidFill>
                  <a:schemeClr val="accent1">
                    <a:lumMod val="75000"/>
                  </a:schemeClr>
                </a:solidFill>
              </a:rPr>
              <a:t>Different methods to determine the proton charge radius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Spectroscopy of hydrogen (and deuterium)</a:t>
            </a:r>
            <a:endParaRPr lang="en-US" altLang="de-DE" i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de-DE" sz="1900" i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ru-RU" altLang="de-DE" sz="19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i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The Lamb shift in muonic hydrogen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ru-RU" altLang="de-DE" smtClean="0">
              <a:solidFill>
                <a:srgbClr val="3366FF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Electron-proton scattering</a:t>
            </a:r>
          </a:p>
          <a:p>
            <a:pPr eaLnBrk="1" hangingPunct="1">
              <a:lnSpc>
                <a:spcPct val="80000"/>
              </a:lnSpc>
            </a:pPr>
            <a:endParaRPr lang="ru-RU" altLang="de-DE" sz="2200" smtClean="0">
              <a:solidFill>
                <a:schemeClr val="hlink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7700"/>
            <a:ext cx="42672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Magnetic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radius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proton: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results</a:t>
            </a:r>
            <a:endParaRPr lang="de-DE" dirty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430338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6019800" cy="460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905000"/>
            <a:ext cx="3729037" cy="153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Magnetic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radius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proton: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results</a:t>
            </a:r>
            <a:endParaRPr lang="de-DE" dirty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430338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6019800" cy="460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905000"/>
            <a:ext cx="3729037" cy="153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51338"/>
            <a:ext cx="8229600" cy="1434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de-DE" sz="3200" dirty="0" smtClean="0">
                <a:solidFill>
                  <a:schemeClr val="accent1">
                    <a:lumMod val="75000"/>
                  </a:schemeClr>
                </a:solidFill>
              </a:rPr>
              <a:t>Different methods to determine the proton charge radius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dirty="0" smtClean="0">
                <a:solidFill>
                  <a:schemeClr val="hlink"/>
                </a:solidFill>
              </a:rPr>
              <a:t>Spectroscopy of hydrogen (and deuterium)</a:t>
            </a:r>
            <a:endParaRPr lang="en-US" altLang="de-DE" i="1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dirty="0" smtClean="0">
                <a:solidFill>
                  <a:srgbClr val="002060"/>
                </a:solidFill>
              </a:rPr>
              <a:t>spectroscopic data are fitted with R</a:t>
            </a:r>
            <a:r>
              <a:rPr lang="en-US" altLang="de-DE" sz="1900" i="1" baseline="-25000" dirty="0" smtClean="0">
                <a:solidFill>
                  <a:srgbClr val="002060"/>
                </a:solidFill>
              </a:rPr>
              <a:t>∞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and </a:t>
            </a:r>
            <a:r>
              <a:rPr lang="en-US" altLang="de-DE" sz="1900" i="1" dirty="0" err="1" smtClean="0">
                <a:solidFill>
                  <a:srgbClr val="002060"/>
                </a:solidFill>
              </a:rPr>
              <a:t>R</a:t>
            </a:r>
            <a:r>
              <a:rPr lang="en-US" altLang="de-DE" sz="1900" i="1" baseline="-25000" dirty="0" err="1" smtClean="0">
                <a:solidFill>
                  <a:srgbClr val="002060"/>
                </a:solidFill>
              </a:rPr>
              <a:t>p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(H) or R</a:t>
            </a:r>
            <a:r>
              <a:rPr lang="en-US" altLang="de-DE" sz="1900" i="1" baseline="-25000" dirty="0" smtClean="0">
                <a:solidFill>
                  <a:srgbClr val="002060"/>
                </a:solidFill>
              </a:rPr>
              <a:t>∞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and R</a:t>
            </a:r>
            <a:r>
              <a:rPr lang="en-US" altLang="de-DE" sz="1900" i="1" baseline="-25000" dirty="0" smtClean="0">
                <a:solidFill>
                  <a:srgbClr val="002060"/>
                </a:solidFill>
              </a:rPr>
              <a:t>d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(D)</a:t>
            </a:r>
            <a:endParaRPr lang="ru-RU" altLang="de-DE" sz="19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i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dirty="0" smtClean="0">
                <a:solidFill>
                  <a:schemeClr val="hlink"/>
                </a:solidFill>
              </a:rPr>
              <a:t>The Lamb shift in </a:t>
            </a:r>
            <a:r>
              <a:rPr lang="en-US" altLang="de-DE" i="1" dirty="0" err="1" smtClean="0">
                <a:solidFill>
                  <a:schemeClr val="hlink"/>
                </a:solidFill>
              </a:rPr>
              <a:t>muonic</a:t>
            </a:r>
            <a:r>
              <a:rPr lang="en-US" altLang="de-DE" i="1" dirty="0" smtClean="0">
                <a:solidFill>
                  <a:schemeClr val="hlink"/>
                </a:solidFill>
              </a:rPr>
              <a:t> hydrogen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i="1" dirty="0">
                <a:solidFill>
                  <a:srgbClr val="002060"/>
                </a:solidFill>
              </a:rPr>
              <a:t>higher-order finite-proton-size </a:t>
            </a:r>
            <a:r>
              <a:rPr lang="en-US" altLang="de-DE" i="1" dirty="0" smtClean="0">
                <a:solidFill>
                  <a:srgbClr val="002060"/>
                </a:solidFill>
              </a:rPr>
              <a:t>corrections are involved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ru-RU" altLang="de-DE" dirty="0" smtClean="0">
              <a:solidFill>
                <a:srgbClr val="3366FF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Electron-proton scattering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QED corrections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two-photon exchange (polarizability)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limited accuracy of data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extrapolation to q</a:t>
            </a:r>
            <a:r>
              <a:rPr lang="en-US" altLang="de-DE" sz="1900" i="1" baseline="30000" smtClean="0">
                <a:solidFill>
                  <a:srgbClr val="002060"/>
                </a:solidFill>
              </a:rPr>
              <a:t>2</a:t>
            </a:r>
            <a:r>
              <a:rPr lang="en-US" altLang="de-DE" sz="1900" i="1" smtClean="0">
                <a:solidFill>
                  <a:srgbClr val="002060"/>
                </a:solidFill>
              </a:rPr>
              <a:t>=0 and differentiation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2200" i="1" smtClean="0">
                <a:solidFill>
                  <a:srgbClr val="002060"/>
                </a:solidFill>
              </a:rPr>
              <a:t>overall model dependence</a:t>
            </a:r>
            <a:endParaRPr lang="ru-RU" altLang="de-DE" sz="22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de-DE" sz="22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de-DE" sz="3200" dirty="0" smtClean="0">
                <a:solidFill>
                  <a:schemeClr val="accent1">
                    <a:lumMod val="75000"/>
                  </a:schemeClr>
                </a:solidFill>
              </a:rPr>
              <a:t>Different methods to determine the proton charge radius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dirty="0" smtClean="0">
                <a:solidFill>
                  <a:schemeClr val="hlink"/>
                </a:solidFill>
              </a:rPr>
              <a:t>Spectroscopy of hydrogen (and deuterium)</a:t>
            </a:r>
            <a:endParaRPr lang="en-US" altLang="de-DE" i="1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dirty="0" smtClean="0">
                <a:solidFill>
                  <a:srgbClr val="002060"/>
                </a:solidFill>
              </a:rPr>
              <a:t>spectroscopic data are fitted with R</a:t>
            </a:r>
            <a:r>
              <a:rPr lang="en-US" altLang="de-DE" sz="1900" i="1" baseline="-25000" dirty="0" smtClean="0">
                <a:solidFill>
                  <a:srgbClr val="002060"/>
                </a:solidFill>
              </a:rPr>
              <a:t>∞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and </a:t>
            </a:r>
            <a:r>
              <a:rPr lang="en-US" altLang="de-DE" sz="1900" i="1" dirty="0" err="1" smtClean="0">
                <a:solidFill>
                  <a:srgbClr val="002060"/>
                </a:solidFill>
              </a:rPr>
              <a:t>R</a:t>
            </a:r>
            <a:r>
              <a:rPr lang="en-US" altLang="de-DE" sz="1900" i="1" baseline="-25000" dirty="0" err="1" smtClean="0">
                <a:solidFill>
                  <a:srgbClr val="002060"/>
                </a:solidFill>
              </a:rPr>
              <a:t>p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(H) or R</a:t>
            </a:r>
            <a:r>
              <a:rPr lang="en-US" altLang="de-DE" sz="1900" i="1" baseline="-25000" dirty="0" smtClean="0">
                <a:solidFill>
                  <a:srgbClr val="002060"/>
                </a:solidFill>
              </a:rPr>
              <a:t>∞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and R</a:t>
            </a:r>
            <a:r>
              <a:rPr lang="en-US" altLang="de-DE" sz="1900" i="1" baseline="-25000" dirty="0" smtClean="0">
                <a:solidFill>
                  <a:srgbClr val="002060"/>
                </a:solidFill>
              </a:rPr>
              <a:t>d</a:t>
            </a:r>
            <a:r>
              <a:rPr lang="en-US" altLang="de-DE" sz="1900" i="1" dirty="0" smtClean="0">
                <a:solidFill>
                  <a:srgbClr val="002060"/>
                </a:solidFill>
              </a:rPr>
              <a:t> (D)</a:t>
            </a:r>
            <a:endParaRPr lang="ru-RU" altLang="de-DE" sz="19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i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dirty="0" smtClean="0">
                <a:solidFill>
                  <a:schemeClr val="hlink"/>
                </a:solidFill>
              </a:rPr>
              <a:t>The Lamb shift in </a:t>
            </a:r>
            <a:r>
              <a:rPr lang="en-US" altLang="de-DE" i="1" dirty="0" err="1" smtClean="0">
                <a:solidFill>
                  <a:schemeClr val="hlink"/>
                </a:solidFill>
              </a:rPr>
              <a:t>muonic</a:t>
            </a:r>
            <a:r>
              <a:rPr lang="en-US" altLang="de-DE" i="1" dirty="0" smtClean="0">
                <a:solidFill>
                  <a:schemeClr val="hlink"/>
                </a:solidFill>
              </a:rPr>
              <a:t> hydrogen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i="1" dirty="0" smtClean="0">
                <a:solidFill>
                  <a:srgbClr val="002060"/>
                </a:solidFill>
              </a:rPr>
              <a:t>higher-order finite-proton-size corrections are involved</a:t>
            </a:r>
          </a:p>
          <a:p>
            <a:pPr lvl="1" eaLnBrk="1" hangingPunct="1">
              <a:lnSpc>
                <a:spcPct val="80000"/>
              </a:lnSpc>
            </a:pPr>
            <a:endParaRPr lang="en-US" altLang="de-DE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dirty="0" smtClean="0">
                <a:solidFill>
                  <a:srgbClr val="FF0000"/>
                </a:solidFill>
              </a:rPr>
              <a:t>No results on magnetic radius</a:t>
            </a:r>
            <a:endParaRPr lang="ru-RU" altLang="de-DE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en-US" altLang="de-DE" dirty="0" smtClean="0">
              <a:solidFill>
                <a:srgbClr val="3366FF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Electron-proton scattering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QED corrections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two-photon exchange (polarizability)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limited accuracy of data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extrapolation to q</a:t>
            </a:r>
            <a:r>
              <a:rPr lang="en-US" altLang="de-DE" sz="1900" i="1" baseline="30000" smtClean="0">
                <a:solidFill>
                  <a:srgbClr val="002060"/>
                </a:solidFill>
              </a:rPr>
              <a:t>2</a:t>
            </a:r>
            <a:r>
              <a:rPr lang="en-US" altLang="de-DE" sz="1900" i="1" smtClean="0">
                <a:solidFill>
                  <a:srgbClr val="002060"/>
                </a:solidFill>
              </a:rPr>
              <a:t>=0 and differentiation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rgbClr val="002060"/>
                </a:solidFill>
              </a:rPr>
              <a:t>overall model dependence</a:t>
            </a:r>
          </a:p>
          <a:p>
            <a:pPr eaLnBrk="1" hangingPunct="1">
              <a:lnSpc>
                <a:spcPct val="80000"/>
              </a:lnSpc>
            </a:pPr>
            <a:endParaRPr lang="en-US" altLang="de-DE" sz="2200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rgbClr val="FF0000"/>
                </a:solidFill>
              </a:rPr>
              <a:t>Results on the magnetic radius are controversial</a:t>
            </a:r>
            <a:endParaRPr lang="ru-RU" altLang="de-DE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de-DE" sz="22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de-DE" sz="3200" dirty="0" smtClean="0">
                <a:solidFill>
                  <a:schemeClr val="accent1">
                    <a:lumMod val="75000"/>
                  </a:schemeClr>
                </a:solidFill>
              </a:rPr>
              <a:t>Different methods to determine the proton charge radius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Spectroscopy of hydrogen (and deuterium)</a:t>
            </a:r>
            <a:endParaRPr lang="en-US" altLang="de-DE" i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spectroscopic data are fitted with R</a:t>
            </a:r>
            <a:r>
              <a:rPr lang="en-US" altLang="de-DE" sz="1900" i="1" baseline="-25000" smtClean="0">
                <a:solidFill>
                  <a:srgbClr val="002060"/>
                </a:solidFill>
              </a:rPr>
              <a:t>∞</a:t>
            </a:r>
            <a:r>
              <a:rPr lang="en-US" altLang="de-DE" sz="1900" i="1" smtClean="0">
                <a:solidFill>
                  <a:srgbClr val="002060"/>
                </a:solidFill>
              </a:rPr>
              <a:t> and R</a:t>
            </a:r>
            <a:r>
              <a:rPr lang="en-US" altLang="de-DE" sz="1900" i="1" baseline="-25000" smtClean="0">
                <a:solidFill>
                  <a:srgbClr val="002060"/>
                </a:solidFill>
              </a:rPr>
              <a:t>p</a:t>
            </a:r>
            <a:r>
              <a:rPr lang="en-US" altLang="de-DE" sz="1900" i="1" smtClean="0">
                <a:solidFill>
                  <a:srgbClr val="002060"/>
                </a:solidFill>
              </a:rPr>
              <a:t> (H) or R</a:t>
            </a:r>
            <a:r>
              <a:rPr lang="en-US" altLang="de-DE" sz="1900" i="1" baseline="-25000" smtClean="0">
                <a:solidFill>
                  <a:srgbClr val="002060"/>
                </a:solidFill>
              </a:rPr>
              <a:t>∞</a:t>
            </a:r>
            <a:r>
              <a:rPr lang="en-US" altLang="de-DE" sz="1900" i="1" smtClean="0">
                <a:solidFill>
                  <a:srgbClr val="002060"/>
                </a:solidFill>
              </a:rPr>
              <a:t> and R</a:t>
            </a:r>
            <a:r>
              <a:rPr lang="en-US" altLang="de-DE" sz="1900" i="1" baseline="-25000" smtClean="0">
                <a:solidFill>
                  <a:srgbClr val="002060"/>
                </a:solidFill>
              </a:rPr>
              <a:t>d</a:t>
            </a:r>
            <a:r>
              <a:rPr lang="en-US" altLang="de-DE" sz="1900" i="1" smtClean="0">
                <a:solidFill>
                  <a:srgbClr val="002060"/>
                </a:solidFill>
              </a:rPr>
              <a:t> (D)</a:t>
            </a:r>
            <a:endParaRPr lang="ru-RU" altLang="de-DE" sz="19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i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The Lamb shift in muonic hydrogen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rgbClr val="002060"/>
                </a:solidFill>
              </a:rPr>
              <a:t>finite-proton-size corrections are involved</a:t>
            </a:r>
          </a:p>
          <a:p>
            <a:pPr lvl="1" eaLnBrk="1" hangingPunct="1">
              <a:lnSpc>
                <a:spcPct val="80000"/>
              </a:lnSpc>
            </a:pPr>
            <a:endParaRPr lang="en-US" altLang="de-DE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rgbClr val="FF0000"/>
                </a:solidFill>
              </a:rPr>
              <a:t>No results on magnetic radius</a:t>
            </a:r>
            <a:endParaRPr lang="ru-RU" altLang="de-DE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en-US" altLang="de-DE" smtClean="0">
              <a:solidFill>
                <a:srgbClr val="3366F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chemeClr val="hlink"/>
                </a:solidFill>
              </a:rPr>
              <a:t>Electron-proton scattering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QED corrections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two-photon exchange (polarizability)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limited accuracy of data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e-DE" sz="1900" i="1" smtClean="0">
                <a:solidFill>
                  <a:srgbClr val="002060"/>
                </a:solidFill>
              </a:rPr>
              <a:t>extrapolation to q</a:t>
            </a:r>
            <a:r>
              <a:rPr lang="en-US" altLang="de-DE" sz="1900" i="1" baseline="30000" smtClean="0">
                <a:solidFill>
                  <a:srgbClr val="002060"/>
                </a:solidFill>
              </a:rPr>
              <a:t>2</a:t>
            </a:r>
            <a:r>
              <a:rPr lang="en-US" altLang="de-DE" sz="1900" i="1" smtClean="0">
                <a:solidFill>
                  <a:srgbClr val="002060"/>
                </a:solidFill>
              </a:rPr>
              <a:t>=0 and differentiation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rgbClr val="002060"/>
                </a:solidFill>
              </a:rPr>
              <a:t>overall model dependence</a:t>
            </a:r>
          </a:p>
          <a:p>
            <a:pPr eaLnBrk="1" hangingPunct="1">
              <a:lnSpc>
                <a:spcPct val="80000"/>
              </a:lnSpc>
            </a:pPr>
            <a:endParaRPr lang="en-US" altLang="de-DE" sz="2200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i="1" smtClean="0">
                <a:solidFill>
                  <a:srgbClr val="FF0000"/>
                </a:solidFill>
              </a:rPr>
              <a:t>Results on the magnetic radius are controversial</a:t>
            </a:r>
            <a:endParaRPr lang="ru-RU" altLang="de-DE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de-DE" sz="2200" smtClean="0">
              <a:solidFill>
                <a:schemeClr val="hlink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7700"/>
            <a:ext cx="42672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1148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Contradiction in the determination: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two questions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to resolve it? 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 partly address this question producing an independent value of the magnetic radius.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to live with it?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The contradiction means that the overall picture is not self-consistent and certain calculations may involve inconsistencies.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Contradiction in the determination: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two questions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to resolve it? 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 partly address this question producing an independent value of the magnetic radius.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to live with it?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The contradiction means that the overall picture is not self-consistent and certain calculations may involve inconsistencies.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5860"/>
            <a:ext cx="8641976" cy="579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1394</Words>
  <Application>Microsoft Office PowerPoint</Application>
  <PresentationFormat>On-screen Show (4:3)</PresentationFormat>
  <Paragraphs>364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Oriel</vt:lpstr>
      <vt:lpstr>Electromagnetic radii of the proton from atomic spectroscopy</vt:lpstr>
      <vt:lpstr>Outline</vt:lpstr>
      <vt:lpstr>Different methods to determine the proton charge radius</vt:lpstr>
      <vt:lpstr>Different methods to determine the proton charge radius</vt:lpstr>
      <vt:lpstr>Different methods to determine the proton charge radius</vt:lpstr>
      <vt:lpstr>Different methods to determine the proton charge radius</vt:lpstr>
      <vt:lpstr>Different methods to determine the proton charge radius</vt:lpstr>
      <vt:lpstr>Contradiction in the determination: two questions</vt:lpstr>
      <vt:lpstr>Contradiction in the determination: two questions</vt:lpstr>
      <vt:lpstr>Contradiction in the determination: two questions</vt:lpstr>
      <vt:lpstr>Higher-order proton-finite-size contributions: new approach</vt:lpstr>
      <vt:lpstr>Proton finite-size contributions</vt:lpstr>
      <vt:lpstr>Standard dipole approximation and empiric fits</vt:lpstr>
      <vt:lpstr>The Lamb shift in muonic hydrogen: Consistency problem !!!</vt:lpstr>
      <vt:lpstr>The Lamb shift in muonic hydrogen: Consistency problem</vt:lpstr>
      <vt:lpstr>The Lamb shift in muonic hydrogen: Consistency problem</vt:lpstr>
      <vt:lpstr>The fits &amp; the fits</vt:lpstr>
      <vt:lpstr>The fits &amp; the fits</vt:lpstr>
      <vt:lpstr>Evaluations of I3EM  within the former extractions </vt:lpstr>
      <vt:lpstr>Evaluations of I3EM  within the former extractions </vt:lpstr>
      <vt:lpstr>Strategy of the evaluation </vt:lpstr>
      <vt:lpstr>Low momentum contribution</vt:lpstr>
      <vt:lpstr>Low momentum contribution</vt:lpstr>
      <vt:lpstr>High momentum contribution</vt:lpstr>
      <vt:lpstr>The empiric fits: shape</vt:lpstr>
      <vt:lpstr>The empiric fits: parameters</vt:lpstr>
      <vt:lpstr>Scatter, uncertainty  and the Bosted’s fit (1995)</vt:lpstr>
      <vt:lpstr>Scatter, uncertainty  and the Bosted’s fit (1995)</vt:lpstr>
      <vt:lpstr>Strategy: the central value and the uncertainty</vt:lpstr>
      <vt:lpstr>Minimization of the uncertainty</vt:lpstr>
      <vt:lpstr>Determination of the charge radius</vt:lpstr>
      <vt:lpstr>Determination of the charge radius</vt:lpstr>
      <vt:lpstr>Dependence on q0 </vt:lpstr>
      <vt:lpstr>Dependence on q0 </vt:lpstr>
      <vt:lpstr>Continuity of the form factor: </vt:lpstr>
      <vt:lpstr>Continuity of the form factor:  a posteriori</vt:lpstr>
      <vt:lpstr>Continuity of the form factor:  a posteriori</vt:lpstr>
      <vt:lpstr>Magnetic radius of the proton:  the strategy</vt:lpstr>
      <vt:lpstr>Magnetic radius of the proton:  the constraints</vt:lpstr>
      <vt:lpstr>Magnetic radius of the proton:  the results</vt:lpstr>
      <vt:lpstr>Magnetic radius of the proton:  the results</vt:lpstr>
    </vt:vector>
  </TitlesOfParts>
  <Company>Department of Physics; 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Karshenboim</cp:lastModifiedBy>
  <cp:revision>702</cp:revision>
  <cp:lastPrinted>2014-05-08T13:33:10Z</cp:lastPrinted>
  <dcterms:created xsi:type="dcterms:W3CDTF">2004-02-14T20:22:48Z</dcterms:created>
  <dcterms:modified xsi:type="dcterms:W3CDTF">2014-11-09T20:18:39Z</dcterms:modified>
</cp:coreProperties>
</file>